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577" r:id="rId2"/>
    <p:sldId id="961" r:id="rId3"/>
    <p:sldId id="951" r:id="rId4"/>
    <p:sldId id="964" r:id="rId5"/>
    <p:sldId id="959" r:id="rId6"/>
    <p:sldId id="954" r:id="rId7"/>
    <p:sldId id="969" r:id="rId8"/>
    <p:sldId id="960" r:id="rId9"/>
    <p:sldId id="956" r:id="rId10"/>
    <p:sldId id="962" r:id="rId11"/>
    <p:sldId id="957" r:id="rId12"/>
    <p:sldId id="979" r:id="rId13"/>
    <p:sldId id="974" r:id="rId14"/>
    <p:sldId id="972" r:id="rId15"/>
    <p:sldId id="973" r:id="rId16"/>
    <p:sldId id="971" r:id="rId17"/>
    <p:sldId id="976" r:id="rId18"/>
    <p:sldId id="958" r:id="rId19"/>
    <p:sldId id="863" r:id="rId2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003300"/>
    <a:srgbClr val="9999FF"/>
    <a:srgbClr val="FF6600"/>
    <a:srgbClr val="132B66"/>
    <a:srgbClr val="3B89BA"/>
    <a:srgbClr val="6699FF"/>
    <a:srgbClr val="8291AE"/>
    <a:srgbClr val="142A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6467" autoAdjust="0"/>
    <p:restoredTop sz="94660"/>
  </p:normalViewPr>
  <p:slideViewPr>
    <p:cSldViewPr>
      <p:cViewPr>
        <p:scale>
          <a:sx n="100" d="100"/>
          <a:sy n="100" d="100"/>
        </p:scale>
        <p:origin x="-552" y="-248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2011,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stratuslab.eu" TargetMode="External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stratuslab.e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Management Overview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First Periodic Review</a:t>
            </a:r>
          </a:p>
          <a:p>
            <a:r>
              <a:rPr lang="en-US" dirty="0" smtClean="0"/>
              <a:t>Brussels, Belgium</a:t>
            </a:r>
          </a:p>
          <a:p>
            <a:r>
              <a:rPr lang="en-US" dirty="0" smtClean="0"/>
              <a:t>4 July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4644" y="1097281"/>
          <a:ext cx="7777356" cy="3855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980"/>
                <a:gridCol w="5963796"/>
                <a:gridCol w="957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Title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Due Date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Establishment of Management Infrastructure and Metrics Definition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Website Operational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Contact Procedures and Supporting Tools for Targeted Communities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StratusLab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Development, Certification and Release Procedures in Place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Creation of Virtual Appliances for Bioinformatics Community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PM9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Initial virtual appliance repository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PM9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Release of Cloud-like Management of Grid Services and Resources 1.0 Beta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PM9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Release of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StratusLab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1.0 Beta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 of Site Running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StratusLab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toolkit v1.0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49530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All milestones, deliverables, and quarterly reports have been submitted on schedule.</a:t>
            </a:r>
          </a:p>
          <a:p>
            <a:pPr algn="ctr"/>
            <a:endParaRPr lang="en-US" dirty="0" smtClean="0">
              <a:solidFill>
                <a:schemeClr val="accent2"/>
              </a:solidFill>
            </a:endParaRP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Two technical notes (Marketplace and Grid Service Operations in the Cloud) have also been produced.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Information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Underspending</a:t>
            </a:r>
            <a:endParaRPr lang="en-US" dirty="0" smtClean="0"/>
          </a:p>
          <a:p>
            <a:pPr lvl="1"/>
            <a:r>
              <a:rPr lang="en-US" dirty="0" smtClean="0"/>
              <a:t>Most</a:t>
            </a:r>
            <a:r>
              <a:rPr lang="en-US" dirty="0" smtClean="0"/>
              <a:t> (but not all) partners </a:t>
            </a:r>
            <a:r>
              <a:rPr lang="en-US" dirty="0" smtClean="0"/>
              <a:t>are </a:t>
            </a:r>
            <a:r>
              <a:rPr lang="en-US" dirty="0" err="1" smtClean="0"/>
              <a:t>underspending</a:t>
            </a:r>
            <a:r>
              <a:rPr lang="en-US" dirty="0" smtClean="0"/>
              <a:t> by ~25-30%</a:t>
            </a:r>
          </a:p>
          <a:p>
            <a:pPr lvl="1"/>
            <a:r>
              <a:rPr lang="en-US" dirty="0" smtClean="0"/>
              <a:t>No negative effects on work program, but…</a:t>
            </a:r>
          </a:p>
          <a:p>
            <a:pPr lvl="1"/>
            <a:r>
              <a:rPr lang="en-US" dirty="0" smtClean="0"/>
              <a:t>Need to discuss shifting budgets, prolonging project, etc.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47514" y="3215640"/>
          <a:ext cx="7634486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2218"/>
                <a:gridCol w="1132780"/>
                <a:gridCol w="1132780"/>
                <a:gridCol w="1132780"/>
                <a:gridCol w="1261964"/>
                <a:gridCol w="1261964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 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RTD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/>
                        <a:t>Coord</a:t>
                      </a:r>
                      <a:r>
                        <a:rPr lang="en-US" sz="1600" u="none" strike="noStrike" dirty="0" smtClean="0"/>
                        <a:t>.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Mgt.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Other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Total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Planned Total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634127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807419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122166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1573509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/>
                        <a:t>3137221</a:t>
                      </a:r>
                      <a:endParaRPr lang="en-US" sz="16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Planned RC</a:t>
                      </a:r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377363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527193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122166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1273278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/>
                        <a:t>2300000</a:t>
                      </a:r>
                      <a:endParaRPr lang="en-US" sz="16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Y1 Planned Total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237797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403709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61083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786754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/>
                        <a:t>1489344</a:t>
                      </a:r>
                      <a:endParaRPr lang="en-US" sz="16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Y1 Planned RC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141511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263596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61083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636639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/>
                        <a:t>1102829</a:t>
                      </a:r>
                      <a:endParaRPr lang="en-US" sz="16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Y1 Actual Total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205059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305588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43792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565515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/>
                        <a:t>1119956</a:t>
                      </a:r>
                      <a:endParaRPr lang="en-US" sz="16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Y1 Actual RC</a:t>
                      </a:r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111050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222273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43792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565515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/>
                        <a:t>942632</a:t>
                      </a:r>
                      <a:endParaRPr lang="en-US" sz="16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Diff Total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-14%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-24%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-28%</a:t>
                      </a:r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-28%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/>
                        <a:t>-25%</a:t>
                      </a:r>
                      <a:endParaRPr lang="en-US" sz="16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Diff RC</a:t>
                      </a:r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-22%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-16%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-28%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-11%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/>
                        <a:t>-15%</a:t>
                      </a:r>
                      <a:endParaRPr lang="en-US" sz="16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CNRS (1)</a:t>
            </a: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219200"/>
          <a:ext cx="7356973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2218"/>
                <a:gridCol w="442516"/>
                <a:gridCol w="1321395"/>
                <a:gridCol w="1346200"/>
                <a:gridCol w="1206700"/>
                <a:gridCol w="1327944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+mn-lt"/>
                        </a:rPr>
                        <a:t>RTD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latin typeface="+mn-lt"/>
                        </a:rPr>
                        <a:t>Coord</a:t>
                      </a:r>
                      <a:r>
                        <a:rPr lang="en-US" sz="1600" b="0" i="0" u="none" strike="noStrike" dirty="0" smtClean="0">
                          <a:latin typeface="+mn-lt"/>
                        </a:rPr>
                        <a:t>.</a:t>
                      </a:r>
                      <a:endParaRPr lang="en-US" sz="16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+mn-lt"/>
                        </a:rPr>
                        <a:t>Mgt.</a:t>
                      </a:r>
                      <a:endParaRPr lang="en-US" sz="16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+mn-lt"/>
                        </a:rPr>
                        <a:t>Other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+mn-lt"/>
                        </a:rPr>
                        <a:t>Total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Planned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345,806.00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122,166.00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155,491.00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623,463.00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Planned RC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231,258.00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122,166.00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116,619.00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470,043.00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Y1 Planned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172,903.00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61,083.00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77,745.50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latin typeface="+mn-lt"/>
                        </a:rPr>
                        <a:t>311,731.50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Y1 Planned RC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115,629.00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61,083.00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58,309.50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235,021.50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Y1 Actual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180,303.34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43,792.51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68,925.17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293,021.02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Y1 Actual RC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143,795.56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43,792.51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68,925.17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256,513.24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Diff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4%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-28%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-11%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-6%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Diff RC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24%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-28%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18%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9%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UCM (2)</a:t>
            </a: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219200"/>
          <a:ext cx="6713136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2218"/>
                <a:gridCol w="1132780"/>
                <a:gridCol w="1003596"/>
                <a:gridCol w="477242"/>
                <a:gridCol w="1132780"/>
                <a:gridCol w="125452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+mn-lt"/>
                        </a:rPr>
                        <a:t>RTD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latin typeface="+mn-lt"/>
                        </a:rPr>
                        <a:t>Coord</a:t>
                      </a:r>
                      <a:r>
                        <a:rPr lang="en-US" sz="1600" b="0" i="0" u="none" strike="noStrike" dirty="0" smtClean="0">
                          <a:latin typeface="+mn-lt"/>
                        </a:rPr>
                        <a:t>.</a:t>
                      </a:r>
                      <a:endParaRPr lang="en-US" sz="16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+mn-lt"/>
                        </a:rPr>
                        <a:t>Mgt.</a:t>
                      </a:r>
                      <a:endParaRPr lang="en-US" sz="16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+mn-lt"/>
                        </a:rPr>
                        <a:t>Other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+mn-lt"/>
                        </a:rPr>
                        <a:t>Total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Planned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241200.00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67600.00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282240.00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591040.00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Planned RC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180900.00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45207.00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211680.00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437787.00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Y1 Planned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90450.00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33800.00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141120.00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265370.00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Y1 Planned RC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67837.50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22603.50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105840.00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196281.00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Y1 Actual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58389.00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8553.00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32527.00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latin typeface="+mn-lt"/>
                        </a:rPr>
                        <a:t>99469.00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Y1 Actual RC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43792.00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5720.00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32527.00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82039.00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Diff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-35%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-75%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-77%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-63%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Diff RC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-35%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-75%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-69%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-58%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GRNET (3)</a:t>
            </a: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219200"/>
          <a:ext cx="6879136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2218"/>
                <a:gridCol w="1077516"/>
                <a:gridCol w="1077516"/>
                <a:gridCol w="477242"/>
                <a:gridCol w="1206700"/>
                <a:gridCol w="1327944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+mn-lt"/>
                        </a:rPr>
                        <a:t>RTD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latin typeface="+mn-lt"/>
                        </a:rPr>
                        <a:t>Coord</a:t>
                      </a:r>
                      <a:r>
                        <a:rPr lang="en-US" sz="1600" b="0" i="0" u="none" strike="noStrike" dirty="0" smtClean="0">
                          <a:latin typeface="+mn-lt"/>
                        </a:rPr>
                        <a:t>.</a:t>
                      </a:r>
                      <a:endParaRPr lang="en-US" sz="16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+mn-lt"/>
                        </a:rPr>
                        <a:t>Mgt.</a:t>
                      </a:r>
                      <a:endParaRPr lang="en-US" sz="16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+mn-lt"/>
                        </a:rPr>
                        <a:t>Other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+mn-lt"/>
                        </a:rPr>
                        <a:t>Total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Planned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38,700.00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73,440.00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382,320.00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494,460.00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Planned RC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19,350.00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43,656.00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286,740.00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349,746.00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Y1 Planned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14,512.50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36,720.00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191,160.00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latin typeface="+mn-lt"/>
                        </a:rPr>
                        <a:t>242,392.50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Y1 Planned RC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7,256.25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21,828.00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143,370.00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172,454.25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Y1 Actual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15,840.00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19,688.40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140,217.26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175,745.66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Y1 Actual RC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7,920.00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11,703.66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140,217.26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159,840.92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Diff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9%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-46%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-27%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-27%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Diff RC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9%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-46%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-2%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-7%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SixSq (4)</a:t>
            </a: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295400"/>
          <a:ext cx="6244136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2218"/>
                <a:gridCol w="442516"/>
                <a:gridCol w="1077516"/>
                <a:gridCol w="477242"/>
                <a:gridCol w="1206700"/>
                <a:gridCol w="1327944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+mn-lt"/>
                        </a:rPr>
                        <a:t>RTD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latin typeface="+mn-lt"/>
                        </a:rPr>
                        <a:t>Coord</a:t>
                      </a:r>
                      <a:r>
                        <a:rPr lang="en-US" sz="1600" b="0" i="0" u="none" strike="noStrike" dirty="0" smtClean="0">
                          <a:latin typeface="+mn-lt"/>
                        </a:rPr>
                        <a:t>.</a:t>
                      </a:r>
                      <a:endParaRPr lang="en-US" sz="16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+mn-lt"/>
                        </a:rPr>
                        <a:t>Mgt.</a:t>
                      </a:r>
                      <a:endParaRPr lang="en-US" sz="16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+mn-lt"/>
                        </a:rPr>
                        <a:t>Other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+mn-lt"/>
                        </a:rPr>
                        <a:t>Total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Planned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30,600.00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510,708.00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541,308.00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Planned RC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27,285.00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510,708.00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537,993.00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Y1 Planned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15,300.00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255,354.00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270,654.00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Y1 Planned RC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13,642.50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255,354.00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268,996.50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Y1 Actual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1,804.00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259,712.00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261,516.00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Y1 Actual RC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1,609.00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259,712.00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261,321.00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Diff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-88%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2%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-3%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Diff RC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-88%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2%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-3%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 (5)</a:t>
            </a: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295400"/>
          <a:ext cx="6842320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2218"/>
                <a:gridCol w="1132780"/>
                <a:gridCol w="1132780"/>
                <a:gridCol w="477242"/>
                <a:gridCol w="1132780"/>
                <a:gridCol w="125452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+mn-lt"/>
                        </a:rPr>
                        <a:t>RTD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latin typeface="+mn-lt"/>
                        </a:rPr>
                        <a:t>Coord</a:t>
                      </a:r>
                      <a:r>
                        <a:rPr lang="en-US" sz="1600" b="0" i="0" u="none" strike="noStrike" dirty="0" smtClean="0">
                          <a:latin typeface="+mn-lt"/>
                        </a:rPr>
                        <a:t>.</a:t>
                      </a:r>
                      <a:endParaRPr lang="en-US" sz="16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+mn-lt"/>
                        </a:rPr>
                        <a:t>Mgt.</a:t>
                      </a:r>
                      <a:endParaRPr lang="en-US" sz="16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+mn-lt"/>
                        </a:rPr>
                        <a:t>Other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+mn-lt"/>
                        </a:rPr>
                        <a:t>Total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Planned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354227.00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168133.00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141598.00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663958.00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Planned RC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177113.00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98307.00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71667.00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347087.00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Y1 Planned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132835.13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84066.50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70799.00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latin typeface="+mn-lt"/>
                        </a:rPr>
                        <a:t>287700.63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Y1 Planned RC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66417.38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49153.50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35833.50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151404.38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Y1 Actual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130830.73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47847.75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37316.99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215995.47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Y1 Actual RC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59338.53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27751.70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37316.99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124407.22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Diff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-2%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-43%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-47%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-25%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Diff RC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-11%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-44%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4%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-18%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TCD (6)</a:t>
            </a: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295400"/>
          <a:ext cx="6373320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2218"/>
                <a:gridCol w="442516"/>
                <a:gridCol w="1206700"/>
                <a:gridCol w="477242"/>
                <a:gridCol w="1206700"/>
                <a:gridCol w="1327944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+mn-lt"/>
                        </a:rPr>
                        <a:t>RTD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latin typeface="+mn-lt"/>
                        </a:rPr>
                        <a:t>Coord</a:t>
                      </a:r>
                      <a:r>
                        <a:rPr lang="en-US" sz="1600" b="0" i="0" u="none" strike="noStrike" dirty="0" smtClean="0">
                          <a:latin typeface="+mn-lt"/>
                        </a:rPr>
                        <a:t>.</a:t>
                      </a:r>
                      <a:endParaRPr lang="en-US" sz="16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+mn-lt"/>
                        </a:rPr>
                        <a:t>Mgt.</a:t>
                      </a:r>
                      <a:endParaRPr lang="en-US" sz="16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+mn-lt"/>
                        </a:rPr>
                        <a:t>Other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+mn-lt"/>
                        </a:rPr>
                        <a:t>Total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Planned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121,840.00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101,152.00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222,992.00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Planned RC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81,480.00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75,864.00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157,344.00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Y1 Planned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60,920.00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50,576.00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111,496.00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Y1 Planned RC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40,740.00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37,932.00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78,672.00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Y1 Actual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47,392.00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26,821.00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74,213.00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Y1 Actual RC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31,694.00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26,821.00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58,515.00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+mn-lt"/>
                        </a:rPr>
                        <a:t>Diff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-22%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-47%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-33%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Diff RC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+mn-lt"/>
                        </a:rPr>
                        <a:t>-22%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+mn-lt"/>
                        </a:rPr>
                        <a:t>-29%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latin typeface="+mn-lt"/>
                        </a:rPr>
                        <a:t>-26%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803" y="2743200"/>
            <a:ext cx="5081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i="1" dirty="0" smtClean="0"/>
              <a:t>Questions?</a:t>
            </a:r>
            <a:endParaRPr lang="en-US" sz="72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StratusLab Project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Create comprehensive, open-source,</a:t>
            </a:r>
            <a:br>
              <a:rPr lang="en-US" dirty="0" smtClean="0"/>
            </a:br>
            <a:r>
              <a:rPr lang="en-US" dirty="0" err="1" smtClean="0"/>
              <a:t>IaaS</a:t>
            </a:r>
            <a:r>
              <a:rPr lang="en-US" dirty="0" smtClean="0"/>
              <a:t> cloud distribution</a:t>
            </a:r>
          </a:p>
          <a:p>
            <a:pPr lvl="1"/>
            <a:r>
              <a:rPr lang="en-US" dirty="0" smtClean="0"/>
              <a:t>Focus on supporting grid services</a:t>
            </a:r>
          </a:p>
          <a:p>
            <a:pPr marL="0" indent="0"/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1 June 2010—31 May 2012 (2 years)</a:t>
            </a:r>
          </a:p>
          <a:p>
            <a:pPr lvl="1"/>
            <a:r>
              <a:rPr lang="en-US" dirty="0" smtClean="0"/>
              <a:t>6 partners from 5 countries</a:t>
            </a:r>
          </a:p>
          <a:p>
            <a:pPr lvl="1"/>
            <a:r>
              <a:rPr lang="en-US" dirty="0" smtClean="0"/>
              <a:t>Budget : 3.3 M€ (2.3 M€ EC)</a:t>
            </a:r>
          </a:p>
          <a:p>
            <a:r>
              <a:rPr lang="en-US" dirty="0" smtClean="0"/>
              <a:t>Contacts</a:t>
            </a:r>
          </a:p>
          <a:p>
            <a:pPr lvl="1"/>
            <a:r>
              <a:rPr lang="en-US" dirty="0" smtClean="0"/>
              <a:t>Site web:  </a:t>
            </a:r>
            <a:r>
              <a:rPr lang="en-US" dirty="0" smtClean="0">
                <a:hlinkClick r:id="rId2"/>
              </a:rPr>
              <a:t>http://stratuslab.eu/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Twitter: @StratusLab</a:t>
            </a:r>
          </a:p>
          <a:p>
            <a:pPr lvl="1"/>
            <a:r>
              <a:rPr lang="en-US" dirty="0" smtClean="0"/>
              <a:t>Support: </a:t>
            </a:r>
            <a:r>
              <a:rPr lang="en-US" dirty="0" smtClean="0">
                <a:hlinkClick r:id="rId3"/>
              </a:rPr>
              <a:t>support@stratuslab.eu</a:t>
            </a:r>
            <a:r>
              <a:rPr lang="en-US" dirty="0" smtClean="0"/>
              <a:t> 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5002212" y="1651000"/>
            <a:ext cx="3316288" cy="4402554"/>
            <a:chOff x="5002212" y="1651000"/>
            <a:chExt cx="3316288" cy="4402554"/>
          </a:xfrm>
        </p:grpSpPr>
        <p:grpSp>
          <p:nvGrpSpPr>
            <p:cNvPr id="3" name="Group 25"/>
            <p:cNvGrpSpPr/>
            <p:nvPr/>
          </p:nvGrpSpPr>
          <p:grpSpPr>
            <a:xfrm>
              <a:off x="5002212" y="3154362"/>
              <a:ext cx="2770188" cy="731838"/>
              <a:chOff x="5002212" y="3001962"/>
              <a:chExt cx="2770188" cy="731838"/>
            </a:xfrm>
          </p:grpSpPr>
          <p:pic>
            <p:nvPicPr>
              <p:cNvPr id="18" name="Picture 17" descr="grnet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02212" y="3001962"/>
                <a:ext cx="1855788" cy="731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8" descr="sixsq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086600" y="3024981"/>
                <a:ext cx="6858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1"/>
            <p:cNvGrpSpPr/>
            <p:nvPr/>
          </p:nvGrpSpPr>
          <p:grpSpPr>
            <a:xfrm>
              <a:off x="5105400" y="1651000"/>
              <a:ext cx="2914650" cy="711200"/>
              <a:chOff x="5105400" y="1447800"/>
              <a:chExt cx="2914650" cy="711200"/>
            </a:xfrm>
          </p:grpSpPr>
          <p:pic>
            <p:nvPicPr>
              <p:cNvPr id="16" name="Picture 15" descr="cnrs.jpe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105400" y="1447800"/>
                <a:ext cx="1143000" cy="71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6" descr="ucm.gif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858000" y="1529557"/>
                <a:ext cx="1162050" cy="547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24"/>
            <p:cNvGrpSpPr/>
            <p:nvPr/>
          </p:nvGrpSpPr>
          <p:grpSpPr>
            <a:xfrm>
              <a:off x="5372101" y="4813300"/>
              <a:ext cx="2406649" cy="825500"/>
              <a:chOff x="5372101" y="4273550"/>
              <a:chExt cx="2406649" cy="825500"/>
            </a:xfrm>
          </p:grpSpPr>
          <p:pic>
            <p:nvPicPr>
              <p:cNvPr id="14" name="Picture 13" descr="TelefonicaID_1_300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72101" y="4273550"/>
                <a:ext cx="825500" cy="825500"/>
              </a:xfrm>
              <a:prstGeom prst="rect">
                <a:avLst/>
              </a:prstGeom>
            </p:spPr>
          </p:pic>
          <p:pic>
            <p:nvPicPr>
              <p:cNvPr id="15" name="Picture 14" descr="545px-Blazon_Trinity_College_Dublin.svg.png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086600" y="4305300"/>
                <a:ext cx="69215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5054600" y="24384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CNRS (FR)</a:t>
              </a:r>
              <a:endParaRPr lang="en-US" sz="1600" b="0" i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70700" y="24384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UCM (ES)</a:t>
              </a:r>
              <a:endParaRPr lang="en-US" sz="1600" b="0" i="1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67300" y="40386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GRNET (GR)</a:t>
              </a:r>
              <a:endParaRPr lang="en-US" sz="1600" b="0" i="1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70700" y="4038600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SIXSQ (CH)</a:t>
              </a:r>
              <a:endParaRPr lang="en-US" sz="1600" b="0" i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70500" y="571500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TID (ES)</a:t>
              </a:r>
              <a:endParaRPr lang="en-US" sz="1600" b="0" i="1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72300" y="571500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TCD (IE)</a:t>
              </a:r>
              <a:endParaRPr lang="en-US" sz="1600" b="0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2443480"/>
          <a:ext cx="8520090" cy="2966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70480"/>
                <a:gridCol w="2032000"/>
                <a:gridCol w="39176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Charles LOOMIS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CNRS/LAL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Project coordinator, WP2 manager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Ruben MONTERO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UCM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Technical coordinator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David</a:t>
                      </a:r>
                      <a:r>
                        <a:rPr lang="en-US" b="0" baseline="0" dirty="0" smtClean="0"/>
                        <a:t> O’CALLAGHAN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TCD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WP3 manager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Marc-Elian BEGIN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SixSq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WP4 manager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Vangelis FLOROS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GRNET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WP5 manager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Henar</a:t>
                      </a:r>
                      <a:r>
                        <a:rPr lang="en-US" b="0" dirty="0" smtClean="0"/>
                        <a:t> MUNOZ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TID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WP6 manager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Christophe BLANCHET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CNRS/IBCP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WP2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Ignacio LLORENTE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UCM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WP6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151953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All partners and all activities are represented. 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</a:t>
            </a:r>
            <a:r>
              <a:rPr lang="en-US" smtClean="0"/>
              <a:t>other participants…</a:t>
            </a:r>
            <a:endParaRPr lang="en-US" dirty="0"/>
          </a:p>
        </p:txBody>
      </p:sp>
      <p:pic>
        <p:nvPicPr>
          <p:cNvPr id="4" name="Picture 3" descr="stratuslab-f2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8610600" cy="49720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pic>
        <p:nvPicPr>
          <p:cNvPr id="4" name="Picture 3" descr="primary-and-supporting-objectiv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7924800" cy="4682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59436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Following presentations give detailed objectives for each work package.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the Roadmap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Hybrid Cloud </a:t>
            </a:r>
            <a:r>
              <a:rPr lang="en-US" dirty="0" err="1" smtClean="0">
                <a:sym typeface="Wingdings"/>
              </a:rPr>
              <a:t></a:t>
            </a:r>
            <a:r>
              <a:rPr lang="en-US" dirty="0" smtClean="0">
                <a:sym typeface="Wingdings"/>
              </a:rPr>
              <a:t> Cloud API (public cloud)</a:t>
            </a:r>
            <a:endParaRPr lang="en-US" dirty="0" smtClean="0"/>
          </a:p>
          <a:p>
            <a:pPr lvl="1"/>
            <a:r>
              <a:rPr lang="en-US" dirty="0" smtClean="0"/>
              <a:t>Cloud API (public cloud) moved from Y2 to Y1</a:t>
            </a:r>
          </a:p>
          <a:p>
            <a:pPr lvl="1"/>
            <a:r>
              <a:rPr lang="en-US" dirty="0" smtClean="0"/>
              <a:t>Hybrid cloud moved from Y1 to Y2</a:t>
            </a:r>
          </a:p>
          <a:p>
            <a:pPr lvl="1"/>
            <a:r>
              <a:rPr lang="en-US" dirty="0" smtClean="0"/>
              <a:t>Users requested access to public cloud sooner</a:t>
            </a:r>
          </a:p>
          <a:p>
            <a:pPr lvl="1"/>
            <a:r>
              <a:rPr lang="en-US" dirty="0" smtClean="0"/>
              <a:t>Federated cloud makes more sense once </a:t>
            </a:r>
            <a:r>
              <a:rPr lang="en-US" dirty="0" err="1" smtClean="0"/>
              <a:t>StratusLab</a:t>
            </a:r>
            <a:r>
              <a:rPr lang="en-US" dirty="0" smtClean="0"/>
              <a:t> distribution is complete and stable</a:t>
            </a:r>
          </a:p>
          <a:p>
            <a:r>
              <a:rPr lang="en-US" dirty="0" smtClean="0"/>
              <a:t>Appliance Repository </a:t>
            </a:r>
            <a:r>
              <a:rPr lang="en-US" dirty="0" err="1" smtClean="0">
                <a:sym typeface="Wingdings"/>
              </a:rPr>
              <a:t></a:t>
            </a:r>
            <a:r>
              <a:rPr lang="en-US" dirty="0" smtClean="0">
                <a:sym typeface="Wingdings"/>
              </a:rPr>
              <a:t> Marketplace</a:t>
            </a:r>
            <a:endParaRPr lang="en-US" dirty="0" smtClean="0"/>
          </a:p>
          <a:p>
            <a:pPr lvl="1"/>
            <a:r>
              <a:rPr lang="en-US" dirty="0" smtClean="0"/>
              <a:t>Emphasis on security and ability to understand image content</a:t>
            </a:r>
          </a:p>
          <a:p>
            <a:pPr lvl="1"/>
            <a:r>
              <a:rPr lang="en-US" dirty="0" smtClean="0"/>
              <a:t>Separate metadata and image storage</a:t>
            </a:r>
          </a:p>
          <a:p>
            <a:pPr lvl="1"/>
            <a:r>
              <a:rPr lang="en-US" dirty="0" smtClean="0"/>
              <a:t>Allows policies to be defined for “acceptable” images</a:t>
            </a:r>
          </a:p>
          <a:p>
            <a:pPr lvl="1"/>
            <a:r>
              <a:rPr lang="en-US" dirty="0" smtClean="0"/>
              <a:t>Takes advantage of cloud storage capabilities</a:t>
            </a:r>
          </a:p>
          <a:p>
            <a:r>
              <a:rPr lang="en-US" dirty="0" smtClean="0"/>
              <a:t>Changes motivated by interactions with targeted communities.</a:t>
            </a:r>
          </a:p>
          <a:p>
            <a:r>
              <a:rPr lang="en-US" dirty="0" smtClean="0"/>
              <a:t>No affect on objectives, milestones, or deliverables.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Organization</a:t>
            </a:r>
            <a:endParaRPr lang="en-US" dirty="0" smtClean="0"/>
          </a:p>
        </p:txBody>
      </p:sp>
      <p:pic>
        <p:nvPicPr>
          <p:cNvPr id="5" name="Picture 4" descr="stratuslab-cyc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400" y="1752600"/>
            <a:ext cx="9118600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1219200"/>
            <a:ext cx="1752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i="1" dirty="0" smtClean="0">
                <a:latin typeface="Arial Narrow"/>
                <a:cs typeface="Arial Narrow"/>
              </a:rPr>
              <a:t>WP1 (MGT)</a:t>
            </a:r>
          </a:p>
          <a:p>
            <a:pPr algn="ctr"/>
            <a:r>
              <a:rPr lang="en-US" sz="1400" i="1" dirty="0" smtClean="0">
                <a:latin typeface="Arial Narrow"/>
                <a:cs typeface="Arial Narrow"/>
              </a:rPr>
              <a:t>Project Management</a:t>
            </a:r>
            <a:endParaRPr lang="en-US" sz="1400" i="1" dirty="0"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66336"/>
            <a:ext cx="1752600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i="1" dirty="0" smtClean="0">
                <a:latin typeface="Arial Narrow"/>
                <a:cs typeface="Arial Narrow"/>
              </a:rPr>
              <a:t>WP2 (NA)</a:t>
            </a:r>
          </a:p>
          <a:p>
            <a:pPr algn="ctr"/>
            <a:r>
              <a:rPr lang="en-US" sz="1400" i="1" dirty="0" smtClean="0">
                <a:latin typeface="Arial Narrow"/>
                <a:cs typeface="Arial Narrow"/>
              </a:rPr>
              <a:t>Interactions with</a:t>
            </a:r>
          </a:p>
          <a:p>
            <a:pPr algn="ctr"/>
            <a:r>
              <a:rPr lang="en-US" sz="1400" i="1" dirty="0" smtClean="0">
                <a:latin typeface="Arial Narrow"/>
                <a:cs typeface="Arial Narrow"/>
              </a:rPr>
              <a:t>Targeted Communities</a:t>
            </a:r>
            <a:endParaRPr lang="en-US" sz="1400" i="1" dirty="0"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4495800"/>
            <a:ext cx="106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i="1" dirty="0" smtClean="0">
                <a:latin typeface="Arial Narrow"/>
                <a:cs typeface="Arial Narrow"/>
              </a:rPr>
              <a:t>WP4 (SA)</a:t>
            </a:r>
          </a:p>
          <a:p>
            <a:pPr algn="ctr"/>
            <a:r>
              <a:rPr lang="en-US" sz="1400" i="1" dirty="0" smtClean="0">
                <a:latin typeface="Arial Narrow"/>
                <a:cs typeface="Arial Narrow"/>
              </a:rPr>
              <a:t>Integration</a:t>
            </a:r>
            <a:endParaRPr lang="en-US" sz="1400" i="1" dirty="0"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309336"/>
            <a:ext cx="2209800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i="1" dirty="0" smtClean="0">
                <a:latin typeface="Arial Narrow"/>
                <a:cs typeface="Arial Narrow"/>
              </a:rPr>
              <a:t>WP6 (JRA)</a:t>
            </a:r>
          </a:p>
          <a:p>
            <a:pPr algn="ctr"/>
            <a:r>
              <a:rPr lang="en-US" sz="1400" i="1" dirty="0" smtClean="0">
                <a:latin typeface="Arial Narrow"/>
                <a:cs typeface="Arial Narrow"/>
              </a:rPr>
              <a:t>Innovative Cloud-like Service for Grid Site Management</a:t>
            </a:r>
            <a:endParaRPr lang="en-US" sz="1400" i="1" dirty="0"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6172200"/>
            <a:ext cx="2057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i="1" dirty="0" smtClean="0">
                <a:latin typeface="Arial Narrow"/>
                <a:cs typeface="Arial Narrow"/>
              </a:rPr>
              <a:t>WP5 (SA)</a:t>
            </a:r>
          </a:p>
          <a:p>
            <a:pPr algn="ctr"/>
            <a:r>
              <a:rPr lang="en-US" sz="1400" i="1" dirty="0" smtClean="0">
                <a:latin typeface="Arial Narrow"/>
                <a:cs typeface="Arial Narrow"/>
              </a:rPr>
              <a:t>Infrastructure Operations</a:t>
            </a:r>
            <a:endParaRPr lang="en-US" sz="1400" i="1" dirty="0"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4572000"/>
            <a:ext cx="1219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i="1" dirty="0" smtClean="0">
                <a:latin typeface="Arial Narrow"/>
                <a:cs typeface="Arial Narrow"/>
              </a:rPr>
              <a:t>WP3 (NA)</a:t>
            </a:r>
          </a:p>
          <a:p>
            <a:pPr algn="ctr"/>
            <a:r>
              <a:rPr lang="en-US" sz="1400" i="1" dirty="0" smtClean="0">
                <a:latin typeface="Arial Narrow"/>
                <a:cs typeface="Arial Narrow"/>
              </a:rPr>
              <a:t>Dissemination</a:t>
            </a:r>
            <a:endParaRPr lang="en-US" sz="1400" i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Project Management Board</a:t>
            </a:r>
          </a:p>
          <a:p>
            <a:pPr lvl="1"/>
            <a:r>
              <a:rPr lang="en-US" dirty="0" smtClean="0"/>
              <a:t>Project coordinator</a:t>
            </a:r>
          </a:p>
          <a:p>
            <a:pPr lvl="1"/>
            <a:r>
              <a:rPr lang="en-US" dirty="0" smtClean="0"/>
              <a:t>Technical coordinator</a:t>
            </a:r>
          </a:p>
          <a:p>
            <a:pPr lvl="1"/>
            <a:r>
              <a:rPr lang="en-US" dirty="0" smtClean="0"/>
              <a:t>One representative from each partner</a:t>
            </a:r>
          </a:p>
          <a:p>
            <a:pPr lvl="1"/>
            <a:r>
              <a:rPr lang="en-US" dirty="0" smtClean="0"/>
              <a:t>Meets quarterly</a:t>
            </a:r>
          </a:p>
          <a:p>
            <a:pPr lvl="1"/>
            <a:r>
              <a:rPr lang="en-US" dirty="0" smtClean="0"/>
              <a:t>Sets overall goals of project and monitors progress</a:t>
            </a:r>
          </a:p>
          <a:p>
            <a:r>
              <a:rPr lang="en-US" dirty="0" smtClean="0"/>
              <a:t>Technical and Scientific Coordination Group</a:t>
            </a:r>
          </a:p>
          <a:p>
            <a:pPr lvl="1"/>
            <a:r>
              <a:rPr lang="en-US" dirty="0" smtClean="0"/>
              <a:t>Technical coordinator</a:t>
            </a:r>
          </a:p>
          <a:p>
            <a:pPr lvl="1"/>
            <a:r>
              <a:rPr lang="en-US" dirty="0" smtClean="0"/>
              <a:t>Activity manager from each work package</a:t>
            </a:r>
          </a:p>
          <a:p>
            <a:pPr lvl="1"/>
            <a:r>
              <a:rPr lang="en-US" dirty="0" smtClean="0"/>
              <a:t>Meets monthly</a:t>
            </a:r>
          </a:p>
          <a:p>
            <a:pPr lvl="1"/>
            <a:r>
              <a:rPr lang="en-US" dirty="0" smtClean="0"/>
              <a:t>Defines overall architecture and development </a:t>
            </a:r>
            <a:r>
              <a:rPr lang="en-US" dirty="0" err="1" smtClean="0"/>
              <a:t>priorites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4644" y="1092200"/>
          <a:ext cx="7777356" cy="5709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980"/>
                <a:gridCol w="5963796"/>
                <a:gridCol w="957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Title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Due Date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D2.1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Review of the Use of Cloud and Virtualization Technologies in Grid Infrastructures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D4.1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Reference Architecture for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StratusLab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Toolkit 1.0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D5.1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Infrastructure Specification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D3.1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Initial Plan for Dissemination, Collaboration and Standardization Activities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D6.1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Cloud-like Management of Grid Sites 1.0 Design Report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D5.2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Infrastructure Tool and Policy Specification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D6.2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Cloud-like Management of Grid Sites 1.0 Software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D2.2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 on Evaluation of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StratusLab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Products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D3.2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 on Dissemination, Collaboration and Standardization Activities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D3.3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Exploitation</a:t>
                      </a:r>
                      <a:r>
                        <a:rPr lang="en-US" sz="1400" baseline="0" dirty="0" smtClean="0"/>
                        <a:t> and Sustainability First Plan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D4.2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StratusLab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Toolkit 1.0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D4.3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First Year Software Integration Report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D5.3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First Year Infrastructure Operations Report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D6.3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First Year Cloud-like Management of Grid Sites Research Report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3299</TotalTime>
  <Words>1254</Words>
  <Application>Microsoft Macintosh PowerPoint</Application>
  <PresentationFormat>On-screen Show (4:3)</PresentationFormat>
  <Paragraphs>561</Paragraphs>
  <Slides>19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stratuslab-presentation-template-v3</vt:lpstr>
      <vt:lpstr>Management Overview</vt:lpstr>
      <vt:lpstr>StratusLab Project</vt:lpstr>
      <vt:lpstr>Introductions</vt:lpstr>
      <vt:lpstr>And the other participants…</vt:lpstr>
      <vt:lpstr>Objectives</vt:lpstr>
      <vt:lpstr>Changes in the Roadmap</vt:lpstr>
      <vt:lpstr>Project Organization</vt:lpstr>
      <vt:lpstr>Project Management</vt:lpstr>
      <vt:lpstr>Deliverables</vt:lpstr>
      <vt:lpstr>Milestones</vt:lpstr>
      <vt:lpstr>Financial Information</vt:lpstr>
      <vt:lpstr>CNRS (1)</vt:lpstr>
      <vt:lpstr>UCM (2)</vt:lpstr>
      <vt:lpstr>GRNET (3)</vt:lpstr>
      <vt:lpstr>SixSq (4)</vt:lpstr>
      <vt:lpstr>TID (5)</vt:lpstr>
      <vt:lpstr>TCD (6)</vt:lpstr>
      <vt:lpstr>Slide 18</vt:lpstr>
      <vt:lpstr>Slide 19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Charles</cp:lastModifiedBy>
  <cp:revision>434</cp:revision>
  <cp:lastPrinted>2010-03-23T08:08:48Z</cp:lastPrinted>
  <dcterms:created xsi:type="dcterms:W3CDTF">2011-07-02T09:06:35Z</dcterms:created>
  <dcterms:modified xsi:type="dcterms:W3CDTF">2011-07-02T10:30:06Z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