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577" r:id="rId2"/>
    <p:sldId id="951" r:id="rId3"/>
    <p:sldId id="954" r:id="rId4"/>
    <p:sldId id="959" r:id="rId5"/>
    <p:sldId id="968" r:id="rId6"/>
    <p:sldId id="964" r:id="rId7"/>
    <p:sldId id="965" r:id="rId8"/>
    <p:sldId id="960" r:id="rId9"/>
    <p:sldId id="963" r:id="rId10"/>
    <p:sldId id="967" r:id="rId11"/>
    <p:sldId id="961" r:id="rId12"/>
    <p:sldId id="962" r:id="rId13"/>
    <p:sldId id="966" r:id="rId14"/>
    <p:sldId id="955" r:id="rId15"/>
    <p:sldId id="956" r:id="rId16"/>
    <p:sldId id="957" r:id="rId17"/>
    <p:sldId id="958" r:id="rId18"/>
    <p:sldId id="86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9AC1FF"/>
    <a:srgbClr val="4181D0"/>
    <a:srgbClr val="0D9190"/>
    <a:srgbClr val="88BDFF"/>
    <a:srgbClr val="2A9499"/>
    <a:srgbClr val="8BBFFF"/>
    <a:srgbClr val="003300"/>
    <a:srgbClr val="9999FF"/>
    <a:srgbClr val="FF6600"/>
    <a:srgbClr val="132B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397" autoAdjust="0"/>
    <p:restoredTop sz="94660"/>
  </p:normalViewPr>
  <p:slideViewPr>
    <p:cSldViewPr>
      <p:cViewPr varScale="1">
        <p:scale>
          <a:sx n="107" d="100"/>
          <a:sy n="107" d="100"/>
        </p:scale>
        <p:origin x="-368" y="0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4</a:t>
            </a:r>
            <a:br>
              <a:rPr lang="en-US" dirty="0" smtClean="0"/>
            </a:br>
            <a:r>
              <a:rPr lang="en-US" dirty="0" smtClean="0"/>
              <a:t>Software Integration and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Highlights – done!</a:t>
            </a:r>
          </a:p>
        </p:txBody>
      </p:sp>
      <p:pic>
        <p:nvPicPr>
          <p:cNvPr id="5" name="Content Placeholder 4" descr="sprints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10863" r="-10863"/>
          <a:stretch>
            <a:fillRect/>
          </a:stretch>
        </p:blipFill>
        <p:spPr>
          <a:xfrm>
            <a:off x="-304800" y="1905000"/>
            <a:ext cx="9829800" cy="4662488"/>
          </a:xfrm>
        </p:spPr>
      </p:pic>
      <p:sp>
        <p:nvSpPr>
          <p:cNvPr id="9" name="Down Arrow Callout 8"/>
          <p:cNvSpPr/>
          <p:nvPr/>
        </p:nvSpPr>
        <p:spPr bwMode="auto">
          <a:xfrm>
            <a:off x="304800" y="1219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Kick off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Down Arrow Callout 9"/>
          <p:cNvSpPr/>
          <p:nvPr/>
        </p:nvSpPr>
        <p:spPr bwMode="auto">
          <a:xfrm>
            <a:off x="3505200" y="26670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Winter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break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Down Arrow Callout 10"/>
          <p:cNvSpPr/>
          <p:nvPr/>
        </p:nvSpPr>
        <p:spPr bwMode="auto">
          <a:xfrm>
            <a:off x="2362200" y="17526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v0.1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3200400" y="1120679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v0.2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Down Arrow Callout 12"/>
          <p:cNvSpPr/>
          <p:nvPr/>
        </p:nvSpPr>
        <p:spPr bwMode="auto">
          <a:xfrm>
            <a:off x="4800600" y="13716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v0.3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Down Arrow Callout 13"/>
          <p:cNvSpPr/>
          <p:nvPr/>
        </p:nvSpPr>
        <p:spPr bwMode="auto">
          <a:xfrm>
            <a:off x="6248400" y="1981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v0.4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5" name="Down Arrow Callout 14"/>
          <p:cNvSpPr/>
          <p:nvPr/>
        </p:nvSpPr>
        <p:spPr bwMode="auto">
          <a:xfrm>
            <a:off x="7239000" y="1219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v1.0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JIRA Task Board</a:t>
            </a:r>
            <a:endParaRPr lang="en-US" dirty="0"/>
          </a:p>
        </p:txBody>
      </p:sp>
      <p:pic>
        <p:nvPicPr>
          <p:cNvPr id="3" name="Picture 2" descr="j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8516" cy="672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in action</a:t>
            </a:r>
            <a:endParaRPr lang="en-US" dirty="0"/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jobs – continuous testing</a:t>
            </a:r>
            <a:endParaRPr lang="en-US" dirty="0"/>
          </a:p>
        </p:txBody>
      </p:sp>
      <p:pic>
        <p:nvPicPr>
          <p:cNvPr id="6" name="Picture 5" descr="daily-full-test-jo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97588"/>
            <a:ext cx="4622584" cy="5486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8600" y="1143000"/>
            <a:ext cx="2840849" cy="533400"/>
            <a:chOff x="5181600" y="1143000"/>
            <a:chExt cx="2840849" cy="533400"/>
          </a:xfrm>
        </p:grpSpPr>
        <p:sp>
          <p:nvSpPr>
            <p:cNvPr id="8" name="Left Arrow 7"/>
            <p:cNvSpPr/>
            <p:nvPr/>
          </p:nvSpPr>
          <p:spPr bwMode="auto">
            <a:xfrm>
              <a:off x="5181600" y="11430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0660" y="119238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daily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362200"/>
            <a:ext cx="4854985" cy="533400"/>
            <a:chOff x="5181600" y="1066800"/>
            <a:chExt cx="4854985" cy="5334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181600" y="10668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660" y="1143000"/>
              <a:ext cx="386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following every commit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metrics include work from all partners and </a:t>
            </a:r>
            <a:r>
              <a:rPr lang="en-US" dirty="0" err="1" smtClean="0"/>
              <a:t>WPs</a:t>
            </a:r>
            <a:endParaRPr lang="en-US" dirty="0" smtClean="0"/>
          </a:p>
          <a:p>
            <a:pPr lvl="1"/>
            <a:r>
              <a:rPr lang="en-US" dirty="0" smtClean="0"/>
              <a:t>Steady sprint rate</a:t>
            </a:r>
          </a:p>
          <a:p>
            <a:pPr lvl="1"/>
            <a:r>
              <a:rPr lang="en-US" dirty="0" smtClean="0"/>
              <a:t>Steady implementation of work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no target defined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048000"/>
          <a:ext cx="6019800" cy="26414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73057"/>
                <a:gridCol w="1044748"/>
                <a:gridCol w="1044748"/>
                <a:gridCol w="1057247"/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completed sprints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505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releases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implemented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</a:tr>
              <a:tr h="3752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</a:tr>
              <a:tr h="43168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fixed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Improvements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encountered</a:t>
            </a:r>
          </a:p>
          <a:p>
            <a:pPr lvl="1"/>
            <a:r>
              <a:rPr lang="en-US" dirty="0" smtClean="0"/>
              <a:t>Production releases sometimes difficult with interrupted production service</a:t>
            </a:r>
          </a:p>
          <a:p>
            <a:pPr lvl="1"/>
            <a:r>
              <a:rPr lang="en-US" dirty="0" smtClean="0"/>
              <a:t>Documentation is sometimes lagging behind features </a:t>
            </a:r>
          </a:p>
          <a:p>
            <a:r>
              <a:rPr lang="en-US" dirty="0" smtClean="0"/>
              <a:t>Improvements needed</a:t>
            </a:r>
          </a:p>
          <a:p>
            <a:pPr lvl="1"/>
            <a:r>
              <a:rPr lang="en-US" dirty="0" smtClean="0"/>
              <a:t>Shift more effort in automating upgrades</a:t>
            </a:r>
          </a:p>
          <a:p>
            <a:pPr lvl="1"/>
            <a:r>
              <a:rPr lang="en-US" dirty="0" smtClean="0"/>
              <a:t>Release more often, such that each upgrade is smaller and better understood</a:t>
            </a:r>
          </a:p>
          <a:p>
            <a:pPr lvl="1"/>
            <a:r>
              <a:rPr lang="en-US" dirty="0" smtClean="0"/>
              <a:t>Improve further our definition of ‘DONE’ by adding documentation update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D4.4: Reference Architecture for StratusLab Toolkit v2.0 (PM15)</a:t>
            </a:r>
          </a:p>
          <a:p>
            <a:pPr lvl="1"/>
            <a:r>
              <a:rPr lang="en-US" dirty="0" smtClean="0"/>
              <a:t>MS9: Release of StratusLab 2.0 Beta (PM22)</a:t>
            </a:r>
          </a:p>
          <a:p>
            <a:pPr lvl="1"/>
            <a:r>
              <a:rPr lang="en-US" dirty="0" smtClean="0"/>
              <a:t>D4.5: StratusLab Toolkit v2.0 (PM24)</a:t>
            </a:r>
          </a:p>
          <a:p>
            <a:pPr lvl="1"/>
            <a:r>
              <a:rPr lang="en-US" dirty="0" smtClean="0"/>
              <a:t>D4.6: Software Integration Final Report (PM24)</a:t>
            </a:r>
          </a:p>
          <a:p>
            <a:endParaRPr lang="en-US" dirty="0" smtClean="0"/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More regular releases, with higher upgrade automation</a:t>
            </a:r>
          </a:p>
          <a:p>
            <a:pPr lvl="1"/>
            <a:r>
              <a:rPr lang="en-US" dirty="0" smtClean="0"/>
              <a:t>Improve and widen unit and system tests</a:t>
            </a:r>
          </a:p>
          <a:p>
            <a:pPr lvl="1"/>
            <a:r>
              <a:rPr lang="en-US" dirty="0" smtClean="0"/>
              <a:t>Support wider range of platforms (user and/or </a:t>
            </a:r>
            <a:r>
              <a:rPr lang="en-US" dirty="0" err="1" smtClean="0"/>
              <a:t>sysadmin</a:t>
            </a:r>
            <a:r>
              <a:rPr lang="en-US" dirty="0" smtClean="0"/>
              <a:t> CLI), including </a:t>
            </a:r>
            <a:r>
              <a:rPr lang="en-US" dirty="0" err="1" smtClean="0"/>
              <a:t>Ubuntu</a:t>
            </a:r>
            <a:endParaRPr lang="en-US" dirty="0" smtClean="0"/>
          </a:p>
          <a:p>
            <a:pPr lvl="1"/>
            <a:r>
              <a:rPr lang="en-US" dirty="0" smtClean="0"/>
              <a:t>Continue responding to change within project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Work Package 4:</a:t>
            </a:r>
          </a:p>
          <a:p>
            <a:pPr lvl="1"/>
            <a:r>
              <a:rPr lang="en-US" dirty="0" smtClean="0"/>
              <a:t>Integration, testing and creation of an open source production quality cloud software distribution</a:t>
            </a:r>
          </a:p>
          <a:p>
            <a:pPr lvl="1"/>
            <a:r>
              <a:rPr lang="en-US" dirty="0" smtClean="0"/>
              <a:t>Definition of a clear architecture and features able to fulfill grid sites requirements</a:t>
            </a:r>
          </a:p>
          <a:p>
            <a:pPr lvl="1"/>
            <a:r>
              <a:rPr lang="en-US" dirty="0" smtClean="0"/>
              <a:t>Provide simple usage patterns for end-users and system administrators 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Definition of a reference architecture and selection of software components</a:t>
            </a:r>
          </a:p>
          <a:p>
            <a:pPr lvl="1"/>
            <a:r>
              <a:rPr lang="en-US" dirty="0" smtClean="0"/>
              <a:t>Integration and management of open-source distribution, definition and maintenance of reference configurations</a:t>
            </a:r>
          </a:p>
          <a:p>
            <a:pPr lvl="1"/>
            <a:r>
              <a:rPr lang="en-US" dirty="0" smtClean="0"/>
              <a:t>Technical support for installation and configuration of the distribution, following industrial practices in terms of quality, maintainability, testability and usability</a:t>
            </a:r>
          </a:p>
          <a:p>
            <a:pPr lvl="1"/>
            <a:r>
              <a:rPr lang="en-US" dirty="0" smtClean="0"/>
              <a:t>Definition of a process for </a:t>
            </a:r>
            <a:r>
              <a:rPr lang="en-US" dirty="0" err="1" smtClean="0"/>
              <a:t>contextualisation</a:t>
            </a:r>
            <a:r>
              <a:rPr lang="en-US" dirty="0" smtClean="0"/>
              <a:t> of the virtual appliances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T4.1: Definition of Reference Architecture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  <a:p>
            <a:pPr lvl="1"/>
            <a:r>
              <a:rPr lang="en-US" dirty="0" smtClean="0"/>
              <a:t>T4.2: Integration of Open-source Distribution (</a:t>
            </a:r>
            <a:r>
              <a:rPr lang="en-US" b="1" dirty="0" smtClean="0"/>
              <a:t>SixSq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T4.3: </a:t>
            </a:r>
            <a:r>
              <a:rPr lang="en-US" dirty="0" err="1" smtClean="0"/>
              <a:t>Contextualisation</a:t>
            </a:r>
            <a:r>
              <a:rPr lang="en-US" dirty="0" smtClean="0"/>
              <a:t> of Grid Services (</a:t>
            </a:r>
            <a:r>
              <a:rPr lang="en-US" b="1" dirty="0" smtClean="0"/>
              <a:t>UCM</a:t>
            </a:r>
            <a:r>
              <a:rPr lang="en-US" dirty="0" smtClean="0"/>
              <a:t>, TID)</a:t>
            </a:r>
          </a:p>
          <a:p>
            <a:pPr lvl="1"/>
            <a:r>
              <a:rPr lang="en-US" dirty="0" smtClean="0"/>
              <a:t>T4.4: Technical Support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source production 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Five (5) public releases of StratusLab with incremental functionality</a:t>
            </a:r>
          </a:p>
          <a:p>
            <a:pPr lvl="1"/>
            <a:r>
              <a:rPr lang="en-US" dirty="0" smtClean="0"/>
              <a:t>StratusLab v1.0, a complete distribution for foundation cloud services</a:t>
            </a:r>
          </a:p>
          <a:p>
            <a:r>
              <a:rPr lang="en-US" dirty="0" smtClean="0"/>
              <a:t>Simple installation procedure</a:t>
            </a:r>
          </a:p>
          <a:p>
            <a:pPr lvl="1"/>
            <a:r>
              <a:rPr lang="en-US" dirty="0" smtClean="0"/>
              <a:t>Simple manual installation procedure with single configuration file</a:t>
            </a:r>
          </a:p>
          <a:p>
            <a:pPr lvl="1"/>
            <a:r>
              <a:rPr lang="en-US" dirty="0" smtClean="0"/>
              <a:t>Automated installation with </a:t>
            </a:r>
            <a:r>
              <a:rPr lang="en-US" dirty="0" err="1" smtClean="0"/>
              <a:t>Quattor</a:t>
            </a:r>
            <a:r>
              <a:rPr lang="en-US" dirty="0" smtClean="0"/>
              <a:t> to better integrate with site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build and test system</a:t>
            </a:r>
          </a:p>
          <a:p>
            <a:pPr lvl="1"/>
            <a:r>
              <a:rPr lang="en-US" dirty="0" smtClean="0"/>
              <a:t>Built a comprehensive build and test infrastructure, spanning two sites and over 12 machines (physical and virtual) – at </a:t>
            </a:r>
            <a:r>
              <a:rPr lang="en-US" dirty="0" err="1" smtClean="0"/>
              <a:t>GRNet</a:t>
            </a:r>
            <a:r>
              <a:rPr lang="en-US" dirty="0" smtClean="0"/>
              <a:t> and LAL</a:t>
            </a:r>
          </a:p>
          <a:p>
            <a:pPr lvl="1"/>
            <a:r>
              <a:rPr lang="en-US" dirty="0" smtClean="0"/>
              <a:t>Automated procedure including systematic installation, configuration and system-testing of all StratusLab services, from clean (re-imaged) machines daily</a:t>
            </a:r>
          </a:p>
          <a:p>
            <a:pPr lvl="1"/>
            <a:r>
              <a:rPr lang="en-US" dirty="0" smtClean="0"/>
              <a:t>Key services: Hudson, Maven/Nexus, YUM and APT 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Agile/Scrum methodology</a:t>
            </a:r>
          </a:p>
          <a:p>
            <a:pPr lvl="1"/>
            <a:r>
              <a:rPr lang="en-US" dirty="0" smtClean="0"/>
              <a:t>Put in place agile/Scrum methodology, to which all work packages and partners contribute</a:t>
            </a:r>
          </a:p>
          <a:p>
            <a:pPr lvl="1"/>
            <a:r>
              <a:rPr lang="en-US" dirty="0" smtClean="0"/>
              <a:t>15 sprints and demos </a:t>
            </a:r>
          </a:p>
          <a:p>
            <a:r>
              <a:rPr lang="en-US" dirty="0" smtClean="0"/>
              <a:t>Clear </a:t>
            </a:r>
            <a:r>
              <a:rPr lang="en-US" dirty="0" err="1" smtClean="0"/>
              <a:t>IaaS</a:t>
            </a:r>
            <a:r>
              <a:rPr lang="en-US" dirty="0" smtClean="0"/>
              <a:t> Architecture (v1.0 and v2.0)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Architecture able to fulfill grid site requirements</a:t>
            </a:r>
          </a:p>
          <a:p>
            <a:pPr lvl="1"/>
            <a:r>
              <a:rPr lang="en-US" dirty="0" smtClean="0"/>
              <a:t>Evolution from v1.0 to v2.0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Vision v1.0</a:t>
            </a:r>
            <a:endParaRPr lang="en-US" dirty="0"/>
          </a:p>
        </p:txBody>
      </p:sp>
      <p:pic>
        <p:nvPicPr>
          <p:cNvPr id="3" name="Picture 2" descr="serv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400800" cy="5228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731">
            <a:off x="2261324" y="2553016"/>
            <a:ext cx="4713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Available for production use in StratusLab v1.0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Vision v2.0</a:t>
            </a:r>
            <a:endParaRPr lang="en-US" dirty="0"/>
          </a:p>
        </p:txBody>
      </p:sp>
      <p:pic>
        <p:nvPicPr>
          <p:cNvPr id="3" name="Picture 2" descr="service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45149" cy="537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731">
            <a:off x="2544354" y="2759394"/>
            <a:ext cx="439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 in progress…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StratusLab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52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6500" y="3505200"/>
            <a:ext cx="1205040" cy="381000"/>
            <a:chOff x="5016500" y="3505200"/>
            <a:chExt cx="120504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1600" y="3581400"/>
              <a:ext cx="86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6500" y="3505200"/>
              <a:ext cx="1205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~3 weeks</a:t>
              </a:r>
              <a:endParaRPr lang="en-US" sz="1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1929" y="5334000"/>
            <a:ext cx="2331871" cy="852845"/>
            <a:chOff x="1401929" y="5334000"/>
            <a:chExt cx="2331871" cy="852845"/>
          </a:xfrm>
        </p:grpSpPr>
        <p:sp>
          <p:nvSpPr>
            <p:cNvPr id="4" name="TextBox 3"/>
            <p:cNvSpPr txBox="1"/>
            <p:nvPr/>
          </p:nvSpPr>
          <p:spPr>
            <a:xfrm>
              <a:off x="1401929" y="5786735"/>
              <a:ext cx="2255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Captured in JIRA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6200000" flipH="1">
              <a:off x="1371600" y="5410200"/>
              <a:ext cx="457200" cy="3048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3276600" y="5334000"/>
              <a:ext cx="457200" cy="4572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629400" y="2209800"/>
            <a:ext cx="2293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Aim at producing</a:t>
            </a:r>
          </a:p>
          <a:p>
            <a:r>
              <a:rPr lang="en-US" sz="2000" dirty="0" smtClean="0"/>
              <a:t>new StratusLab</a:t>
            </a:r>
          </a:p>
          <a:p>
            <a:r>
              <a:rPr lang="en-US" sz="2000" dirty="0" smtClean="0"/>
              <a:t>release every 2</a:t>
            </a:r>
          </a:p>
          <a:p>
            <a:r>
              <a:rPr lang="en-US" sz="2000" dirty="0" smtClean="0"/>
              <a:t>sprints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13716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TSCG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" y="25908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Planning</a:t>
            </a:r>
          </a:p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Meeting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600200"/>
            <a:ext cx="118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Stategic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286000" y="2861096"/>
            <a:ext cx="112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Tactical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33600" y="1828800"/>
            <a:ext cx="1762361" cy="1219200"/>
            <a:chOff x="2133600" y="1828800"/>
            <a:chExt cx="1762361" cy="1219200"/>
          </a:xfrm>
        </p:grpSpPr>
        <p:sp>
          <p:nvSpPr>
            <p:cNvPr id="21" name="Rectangle 20"/>
            <p:cNvSpPr/>
            <p:nvPr/>
          </p:nvSpPr>
          <p:spPr>
            <a:xfrm>
              <a:off x="2286000" y="2133600"/>
              <a:ext cx="1609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All </a:t>
              </a:r>
              <a:r>
                <a:rPr lang="en-US" sz="2000" dirty="0" err="1" smtClean="0"/>
                <a:t>WPs</a:t>
              </a:r>
              <a:endParaRPr lang="en-US" sz="2000" dirty="0" smtClean="0"/>
            </a:p>
            <a:p>
              <a:r>
                <a:rPr lang="en-US" sz="2000" dirty="0" smtClean="0"/>
                <a:t>All partners</a:t>
              </a:r>
            </a:p>
          </p:txBody>
        </p:sp>
        <p:cxnSp>
          <p:nvCxnSpPr>
            <p:cNvPr id="22" name="Straight Arrow Connector 21"/>
            <p:cNvCxnSpPr>
              <a:stCxn id="17" idx="3"/>
            </p:cNvCxnSpPr>
            <p:nvPr/>
          </p:nvCxnSpPr>
          <p:spPr bwMode="auto">
            <a:xfrm flipV="1">
              <a:off x="2133600" y="2667000"/>
              <a:ext cx="1524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5" idx="3"/>
            </p:cNvCxnSpPr>
            <p:nvPr/>
          </p:nvCxnSpPr>
          <p:spPr bwMode="auto">
            <a:xfrm>
              <a:off x="2133600" y="1828800"/>
              <a:ext cx="2286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Rectangle 25"/>
          <p:cNvSpPr/>
          <p:nvPr/>
        </p:nvSpPr>
        <p:spPr>
          <a:xfrm>
            <a:off x="4495800" y="1524000"/>
            <a:ext cx="1852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Daily meeting</a:t>
            </a:r>
          </a:p>
          <a:p>
            <a:r>
              <a:rPr lang="en-US" sz="2000" dirty="0" smtClean="0"/>
              <a:t>over phone!!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1939" y="13392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/>
      <p:bldP spid="2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Agile and Scrum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development</a:t>
            </a:r>
          </a:p>
          <a:p>
            <a:pPr lvl="1"/>
            <a:r>
              <a:rPr lang="en-US" dirty="0" smtClean="0"/>
              <a:t>Generate early and regular feedback</a:t>
            </a:r>
          </a:p>
          <a:p>
            <a:pPr lvl="1"/>
            <a:r>
              <a:rPr lang="en-US" dirty="0" smtClean="0"/>
              <a:t>Improve robustness through each sprint</a:t>
            </a:r>
          </a:p>
          <a:p>
            <a:pPr lvl="1"/>
            <a:r>
              <a:rPr lang="en-US" dirty="0" smtClean="0"/>
              <a:t>Validate assumptions with real implementation</a:t>
            </a:r>
          </a:p>
          <a:p>
            <a:r>
              <a:rPr lang="en-US" dirty="0" err="1" smtClean="0"/>
              <a:t>Prioritised</a:t>
            </a:r>
            <a:r>
              <a:rPr lang="en-US" dirty="0" smtClean="0"/>
              <a:t> functionality</a:t>
            </a:r>
          </a:p>
          <a:p>
            <a:pPr lvl="1"/>
            <a:r>
              <a:rPr lang="en-US" dirty="0" smtClean="0"/>
              <a:t>Skills across all activities and all partners </a:t>
            </a:r>
            <a:r>
              <a:rPr lang="en-US" dirty="0" err="1" smtClean="0"/>
              <a:t>maximised</a:t>
            </a:r>
            <a:r>
              <a:rPr lang="en-US" dirty="0" smtClean="0"/>
              <a:t> at every sprint</a:t>
            </a:r>
          </a:p>
          <a:p>
            <a:pPr lvl="1"/>
            <a:r>
              <a:rPr lang="en-US" dirty="0" smtClean="0"/>
              <a:t>Ability to react to opportunities and changes by steering incremental development</a:t>
            </a:r>
          </a:p>
          <a:p>
            <a:pPr lvl="1"/>
            <a:r>
              <a:rPr lang="en-US" dirty="0" smtClean="0"/>
              <a:t>Reduce integration and configuration risk with continuous integration and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5050</TotalTime>
  <Words>687</Words>
  <Application>Microsoft Macintosh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stratuslab-presentation-template-v3</vt:lpstr>
      <vt:lpstr>Work Package 4 Software Integration and Distribution</vt:lpstr>
      <vt:lpstr>Introduction</vt:lpstr>
      <vt:lpstr>Achievements</vt:lpstr>
      <vt:lpstr>Achievements</vt:lpstr>
      <vt:lpstr>Achievements</vt:lpstr>
      <vt:lpstr>Architecture Vision v1.0</vt:lpstr>
      <vt:lpstr>Architecture Vision v2.0</vt:lpstr>
      <vt:lpstr>Scrum in StratusLab</vt:lpstr>
      <vt:lpstr>Benefits from Agile and Scrum</vt:lpstr>
      <vt:lpstr>Sprint Highlights – done!</vt:lpstr>
      <vt:lpstr>JIRA Task Board</vt:lpstr>
      <vt:lpstr>Hudson in action</vt:lpstr>
      <vt:lpstr>Hudson jobs – continuous testing</vt:lpstr>
      <vt:lpstr>Metrics</vt:lpstr>
      <vt:lpstr>Issues and Improvements</vt:lpstr>
      <vt:lpstr>Plans for Y2</vt:lpstr>
      <vt:lpstr>Slide 17</vt:lpstr>
      <vt:lpstr>Slide 18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464</cp:revision>
  <cp:lastPrinted>2010-03-23T08:08:48Z</cp:lastPrinted>
  <dcterms:created xsi:type="dcterms:W3CDTF">2011-07-02T06:50:43Z</dcterms:created>
  <dcterms:modified xsi:type="dcterms:W3CDTF">2011-07-02T06:50:56Z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