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577" r:id="rId2"/>
    <p:sldId id="951" r:id="rId3"/>
    <p:sldId id="954" r:id="rId4"/>
    <p:sldId id="961" r:id="rId5"/>
    <p:sldId id="962" r:id="rId6"/>
    <p:sldId id="963" r:id="rId7"/>
    <p:sldId id="964" r:id="rId8"/>
    <p:sldId id="966" r:id="rId9"/>
    <p:sldId id="955" r:id="rId10"/>
    <p:sldId id="965" r:id="rId11"/>
    <p:sldId id="967" r:id="rId12"/>
    <p:sldId id="956" r:id="rId13"/>
    <p:sldId id="960" r:id="rId14"/>
    <p:sldId id="957" r:id="rId15"/>
    <p:sldId id="958" r:id="rId16"/>
    <p:sldId id="863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6467" autoAdjust="0"/>
    <p:restoredTop sz="94660"/>
  </p:normalViewPr>
  <p:slideViewPr>
    <p:cSldViewPr>
      <p:cViewPr varScale="1">
        <p:scale>
          <a:sx n="95" d="100"/>
          <a:sy n="95" d="100"/>
        </p:scale>
        <p:origin x="-752" y="0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81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493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5</a:t>
            </a:r>
            <a:br>
              <a:rPr lang="en-US" dirty="0" smtClean="0"/>
            </a:br>
            <a:r>
              <a:rPr lang="en-US" dirty="0" smtClean="0"/>
              <a:t>Infrastructure Operations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– Cloud services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466444"/>
              </p:ext>
            </p:extLst>
          </p:nvPr>
        </p:nvGraphicFramePr>
        <p:xfrm>
          <a:off x="395536" y="1628800"/>
          <a:ext cx="7992886" cy="149845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0439"/>
                <a:gridCol w="576064"/>
                <a:gridCol w="720081"/>
                <a:gridCol w="864096"/>
                <a:gridCol w="864095"/>
                <a:gridCol w="1008111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Target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base machine images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base machine image downloads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appliances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appliance downloads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9675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Appliance Repository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200754"/>
              </p:ext>
            </p:extLst>
          </p:nvPr>
        </p:nvGraphicFramePr>
        <p:xfrm>
          <a:off x="395536" y="3861048"/>
          <a:ext cx="7992886" cy="218579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0439"/>
                <a:gridCol w="576064"/>
                <a:gridCol w="720081"/>
                <a:gridCol w="864096"/>
                <a:gridCol w="864095"/>
                <a:gridCol w="1008111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Y1 Target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Availability of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Reliability of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VOs served via StratusLab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sci. disciplines served via StratusLab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cores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r>
                        <a:rPr lang="en-US" sz="1400" baseline="0" dirty="0" smtClean="0"/>
                        <a:t> cores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501008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Grid site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5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(more interesting)*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917764"/>
              </p:ext>
            </p:extLst>
          </p:nvPr>
        </p:nvGraphicFramePr>
        <p:xfrm>
          <a:off x="971600" y="1484784"/>
          <a:ext cx="7056784" cy="41723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80520"/>
                <a:gridCol w="237626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</a:t>
                      </a:r>
                      <a:endParaRPr lang="en-US" sz="1200" dirty="0"/>
                    </a:p>
                  </a:txBody>
                  <a:tcPr/>
                </a:tc>
              </a:tr>
              <a:tr h="346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Total Users</a:t>
                      </a:r>
                      <a:endParaRPr lang="en-US" sz="16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External users (third parties)</a:t>
                      </a:r>
                      <a:endParaRPr lang="en-US" sz="1600" b="1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Helvetica"/>
                          <a:cs typeface="Helvetica"/>
                        </a:rPr>
                        <a:t>26</a:t>
                      </a:r>
                      <a:endParaRPr lang="en-US" sz="1600" b="1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Internal users (project members)</a:t>
                      </a:r>
                      <a:endParaRPr lang="en-US" sz="16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12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Total number</a:t>
                      </a:r>
                      <a:r>
                        <a:rPr lang="en-GB" sz="1600" b="1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of VMs instantiated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2433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Average VMs</a:t>
                      </a:r>
                      <a:r>
                        <a:rPr lang="en-US" sz="1600" baseline="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per external user</a:t>
                      </a:r>
                      <a:endParaRPr lang="en-US" sz="16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11.13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Average VMs per internal user</a:t>
                      </a:r>
                      <a:endParaRPr lang="en-US" sz="16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119.68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cores per VM instance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1.63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memory per VM instance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761.62</a:t>
                      </a:r>
                      <a:r>
                        <a:rPr lang="en-US" sz="1600" b="1" baseline="0" dirty="0" smtClean="0"/>
                        <a:t> MB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running time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for VM instances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29.62 hours</a:t>
                      </a:r>
                      <a:endParaRPr lang="en-US" sz="16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Maximum</a:t>
                      </a:r>
                      <a:r>
                        <a:rPr lang="en-GB" sz="1600" b="1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running time for a VM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119.68</a:t>
                      </a:r>
                      <a:r>
                        <a:rPr lang="en-US" sz="1600" b="1" baseline="0" dirty="0" smtClean="0"/>
                        <a:t> days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instantiation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time of VMs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6.07</a:t>
                      </a:r>
                      <a:r>
                        <a:rPr lang="en-US" sz="1600" baseline="0" dirty="0" smtClean="0"/>
                        <a:t> minutes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2854" y="5877272"/>
            <a:ext cx="490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Additional metrics available from D5.3 and QR4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3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1268760"/>
            <a:ext cx="85344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Security breaches due to insecure VM images</a:t>
            </a:r>
          </a:p>
          <a:p>
            <a:pPr lvl="1"/>
            <a:r>
              <a:rPr lang="en-US" sz="1600" dirty="0" smtClean="0"/>
              <a:t>Hijacked VMs used to attack other sites</a:t>
            </a:r>
          </a:p>
          <a:p>
            <a:pPr lvl="1"/>
            <a:r>
              <a:rPr lang="en-US" sz="1600" dirty="0" smtClean="0"/>
              <a:t>Breached VMs terminated immediately</a:t>
            </a:r>
          </a:p>
          <a:p>
            <a:pPr lvl="1"/>
            <a:r>
              <a:rPr lang="en-US" sz="1600" dirty="0" smtClean="0"/>
              <a:t>Defective images removed and replaced by fixed ones</a:t>
            </a:r>
          </a:p>
          <a:p>
            <a:pPr lvl="1"/>
            <a:r>
              <a:rPr lang="en-US" sz="1600" dirty="0" smtClean="0"/>
              <a:t>Improved logging and introduced quarantine mechanisms</a:t>
            </a:r>
          </a:p>
          <a:p>
            <a:r>
              <a:rPr lang="en-US" sz="1800" dirty="0" smtClean="0"/>
              <a:t>Instability of physical resources</a:t>
            </a:r>
            <a:endParaRPr lang="en-US" sz="1800" dirty="0"/>
          </a:p>
          <a:p>
            <a:pPr lvl="1"/>
            <a:r>
              <a:rPr lang="en-US" sz="1600" dirty="0" smtClean="0"/>
              <a:t>Datacenter frequent reconfiguration introduced downtimes to production and support services</a:t>
            </a:r>
            <a:endParaRPr lang="en-US" sz="1600" dirty="0"/>
          </a:p>
          <a:p>
            <a:pPr lvl="1"/>
            <a:r>
              <a:rPr lang="en-US" sz="1600" dirty="0" smtClean="0"/>
              <a:t>Situation improved radically through tighter coordination with the datacenter’s admin staff</a:t>
            </a:r>
          </a:p>
          <a:p>
            <a:r>
              <a:rPr lang="en-US" sz="2000" dirty="0" smtClean="0"/>
              <a:t>Degraded performance of cloud service</a:t>
            </a:r>
          </a:p>
          <a:p>
            <a:pPr lvl="1"/>
            <a:r>
              <a:rPr lang="en-US" sz="1600" dirty="0" smtClean="0"/>
              <a:t>Shared storage over NFSv3 cannot meet performance requirements of cloud services</a:t>
            </a:r>
          </a:p>
          <a:p>
            <a:pPr lvl="1"/>
            <a:r>
              <a:rPr lang="en-US" sz="1600" dirty="0" smtClean="0"/>
              <a:t>Alternative solutions under testing but no considerable improvement achieved</a:t>
            </a:r>
          </a:p>
          <a:p>
            <a:pPr lvl="1"/>
            <a:r>
              <a:rPr lang="en-US" sz="1600" dirty="0" smtClean="0"/>
              <a:t>Investigating “smarter” ways for image management (e.g. caching) and continue seeking for a high-performance distributed FS solution</a:t>
            </a:r>
            <a:endParaRPr lang="en-US" sz="1600" dirty="0"/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Things to work on…</a:t>
            </a:r>
            <a:endParaRPr lang="en-US" dirty="0"/>
          </a:p>
          <a:p>
            <a:pPr lvl="1"/>
            <a:r>
              <a:rPr lang="en-US" dirty="0" smtClean="0"/>
              <a:t>Better interaction with WP4. Faster and more efficient release cycle of StratusLab software.</a:t>
            </a:r>
          </a:p>
          <a:p>
            <a:pPr lvl="1"/>
            <a:r>
              <a:rPr lang="en-US" dirty="0"/>
              <a:t>Improve reference c</a:t>
            </a:r>
            <a:r>
              <a:rPr lang="en-US" dirty="0" smtClean="0"/>
              <a:t>loud service performance </a:t>
            </a:r>
          </a:p>
          <a:p>
            <a:pPr lvl="1"/>
            <a:r>
              <a:rPr lang="en-US" dirty="0" smtClean="0"/>
              <a:t>Extend the usage of grid site. Support more VOs and communities.</a:t>
            </a:r>
          </a:p>
          <a:p>
            <a:pPr lvl="1"/>
            <a:r>
              <a:rPr lang="en-US" dirty="0" smtClean="0"/>
              <a:t>Enhance the user interaction with the StratusLab Marketplace.</a:t>
            </a:r>
          </a:p>
          <a:p>
            <a:pPr lvl="1"/>
            <a:r>
              <a:rPr lang="en-US" dirty="0" smtClean="0"/>
              <a:t>Reformed end-user support – Use request tracker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3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MS11 - Operation </a:t>
            </a:r>
            <a:r>
              <a:rPr lang="en-US" dirty="0"/>
              <a:t>of site running StratusLab v1.0 (M13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008000"/>
                </a:solidFill>
              </a:rPr>
              <a:t>(Achieved!)</a:t>
            </a:r>
          </a:p>
          <a:p>
            <a:pPr lvl="1"/>
            <a:r>
              <a:rPr lang="en-US" dirty="0" smtClean="0"/>
              <a:t>D5.4 - “Economic Analysis of Infrastructure Operations” (M18)</a:t>
            </a:r>
          </a:p>
          <a:p>
            <a:pPr lvl="1"/>
            <a:r>
              <a:rPr lang="en-US" dirty="0" smtClean="0"/>
              <a:t>MS12 – Delivery of Virtual Appliance Repository (M18) – </a:t>
            </a:r>
            <a:r>
              <a:rPr lang="en-US" dirty="0" smtClean="0">
                <a:solidFill>
                  <a:srgbClr val="008000"/>
                </a:solidFill>
              </a:rPr>
              <a:t>(Achieved!)</a:t>
            </a:r>
          </a:p>
          <a:p>
            <a:pPr lvl="1"/>
            <a:r>
              <a:rPr lang="en-US" dirty="0" smtClean="0"/>
              <a:t>MS13 - Operation </a:t>
            </a:r>
            <a:r>
              <a:rPr lang="en-US" dirty="0"/>
              <a:t>of site running StratusLab v2.0 (M24)</a:t>
            </a:r>
          </a:p>
          <a:p>
            <a:pPr lvl="1"/>
            <a:r>
              <a:rPr lang="en-US" dirty="0" smtClean="0"/>
              <a:t>D5.5 - “Infrastructure Operations Final Report” (M24)</a:t>
            </a:r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Cloud-like capabilities of Grid sites (elasticity, advanced management)</a:t>
            </a:r>
          </a:p>
          <a:p>
            <a:pPr lvl="1"/>
            <a:r>
              <a:rPr lang="en-US" dirty="0" smtClean="0"/>
              <a:t>Work towards federated Cloud Services</a:t>
            </a:r>
          </a:p>
          <a:p>
            <a:pPr lvl="1"/>
            <a:r>
              <a:rPr lang="en-US" dirty="0" smtClean="0"/>
              <a:t>Expand the physical infrastructure of the public services</a:t>
            </a:r>
          </a:p>
          <a:p>
            <a:pPr lvl="1"/>
            <a:r>
              <a:rPr lang="en-US" dirty="0" smtClean="0"/>
              <a:t>Encourage exploitation </a:t>
            </a:r>
            <a:r>
              <a:rPr lang="en-US" dirty="0"/>
              <a:t>of StratusLab </a:t>
            </a:r>
            <a:r>
              <a:rPr lang="en-US" dirty="0" smtClean="0"/>
              <a:t>Marketplace by third parties</a:t>
            </a:r>
          </a:p>
          <a:p>
            <a:pPr lvl="1"/>
            <a:r>
              <a:rPr lang="en-US" dirty="0" smtClean="0"/>
              <a:t>Investigate economic impact of cloud computing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WP5 is responsible for the provision and operation of the project’s computing infrastructure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Deployment and provision of reference cloud service</a:t>
            </a:r>
          </a:p>
          <a:p>
            <a:pPr lvl="1"/>
            <a:r>
              <a:rPr lang="en-US" dirty="0" smtClean="0"/>
              <a:t>Deployment and operation of grid sites on top of cloud services</a:t>
            </a:r>
          </a:p>
          <a:p>
            <a:pPr lvl="1"/>
            <a:r>
              <a:rPr lang="en-US" dirty="0"/>
              <a:t>Testing and benchmarking of cloud distribution pre-release versions</a:t>
            </a:r>
          </a:p>
          <a:p>
            <a:pPr lvl="1"/>
            <a:r>
              <a:rPr lang="en-US" dirty="0" smtClean="0"/>
              <a:t>Distribution and maintenance of Virtual Machine appliances</a:t>
            </a:r>
          </a:p>
          <a:p>
            <a:pPr lvl="1"/>
            <a:r>
              <a:rPr lang="en-US" dirty="0" smtClean="0"/>
              <a:t>Provision of</a:t>
            </a:r>
            <a:r>
              <a:rPr lang="el-GR" dirty="0" smtClean="0"/>
              <a:t> </a:t>
            </a:r>
            <a:r>
              <a:rPr lang="en-US" dirty="0" smtClean="0"/>
              <a:t>project support services’ infrastructure (</a:t>
            </a:r>
            <a:r>
              <a:rPr lang="en-US" dirty="0" err="1" smtClean="0"/>
              <a:t>testbeds</a:t>
            </a:r>
            <a:r>
              <a:rPr lang="en-US" dirty="0" smtClean="0"/>
              <a:t>, pre-production sites, build service etc.)</a:t>
            </a:r>
          </a:p>
          <a:p>
            <a:pPr lvl="1"/>
            <a:r>
              <a:rPr lang="en-US" dirty="0" smtClean="0"/>
              <a:t>User support for the all above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l-GR" dirty="0" smtClean="0"/>
              <a:t>Τ5.1 </a:t>
            </a:r>
            <a:r>
              <a:rPr lang="en-US" dirty="0" smtClean="0"/>
              <a:t>Deployment and Operation of Virtualized Grid Sites (</a:t>
            </a:r>
            <a:r>
              <a:rPr lang="en-US" b="1" dirty="0" smtClean="0"/>
              <a:t>GRNET</a:t>
            </a:r>
            <a:r>
              <a:rPr lang="en-US" dirty="0" smtClean="0"/>
              <a:t>, LAL)</a:t>
            </a:r>
          </a:p>
          <a:p>
            <a:pPr lvl="1"/>
            <a:r>
              <a:rPr lang="el-GR" dirty="0" smtClean="0"/>
              <a:t>Τ5.2 </a:t>
            </a:r>
            <a:r>
              <a:rPr lang="en-US" dirty="0" smtClean="0"/>
              <a:t>Testing of the StratusLab distribution (</a:t>
            </a:r>
            <a:r>
              <a:rPr lang="en-US" b="1" dirty="0" smtClean="0"/>
              <a:t>LAL</a:t>
            </a:r>
            <a:r>
              <a:rPr lang="en-US" dirty="0" smtClean="0"/>
              <a:t>, GRNET)</a:t>
            </a:r>
          </a:p>
          <a:p>
            <a:pPr lvl="1"/>
            <a:r>
              <a:rPr lang="el-GR" dirty="0" smtClean="0"/>
              <a:t>Τ5.3 </a:t>
            </a:r>
            <a:r>
              <a:rPr lang="en-US" dirty="0" smtClean="0"/>
              <a:t>Virtual Appliances Creation and Maintenance (</a:t>
            </a:r>
            <a:r>
              <a:rPr lang="en-US" b="1" dirty="0" smtClean="0"/>
              <a:t>TCD</a:t>
            </a:r>
            <a:r>
              <a:rPr lang="en-US" dirty="0" smtClean="0"/>
              <a:t>, GRNET)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Provision of production-level open </a:t>
            </a:r>
            <a:r>
              <a:rPr lang="en-US" sz="2800" dirty="0" err="1" smtClean="0"/>
              <a:t>IaaS</a:t>
            </a:r>
            <a:r>
              <a:rPr lang="en-US" sz="2800" dirty="0" smtClean="0"/>
              <a:t> cloud</a:t>
            </a:r>
          </a:p>
          <a:p>
            <a:pPr lvl="1"/>
            <a:r>
              <a:rPr lang="en-US" sz="2400" dirty="0" smtClean="0"/>
              <a:t>Follows the evolution of StratusLab distribution releases</a:t>
            </a:r>
          </a:p>
          <a:p>
            <a:pPr lvl="1"/>
            <a:r>
              <a:rPr lang="en-US" sz="2400" dirty="0" smtClean="0"/>
              <a:t>Open access to third parties</a:t>
            </a:r>
          </a:p>
          <a:p>
            <a:pPr lvl="1"/>
            <a:r>
              <a:rPr lang="en-US" sz="2400" dirty="0" err="1" smtClean="0"/>
              <a:t>Testbed</a:t>
            </a:r>
            <a:r>
              <a:rPr lang="en-US" sz="2400" dirty="0" smtClean="0"/>
              <a:t> for new applications</a:t>
            </a:r>
          </a:p>
          <a:p>
            <a:pPr lvl="1"/>
            <a:r>
              <a:rPr lang="en-US" sz="2400" dirty="0" smtClean="0"/>
              <a:t>Used for various tutorials and demonstrations 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7504" y="1052736"/>
            <a:ext cx="8534400" cy="5105400"/>
          </a:xfrm>
        </p:spPr>
        <p:txBody>
          <a:bodyPr/>
          <a:lstStyle/>
          <a:p>
            <a:r>
              <a:rPr lang="en-US" sz="2800" dirty="0"/>
              <a:t>Deployment and operation of certified Grid site</a:t>
            </a:r>
          </a:p>
          <a:p>
            <a:pPr lvl="1"/>
            <a:r>
              <a:rPr lang="en-US" sz="2400" dirty="0"/>
              <a:t>HG-07-StratusLab. Deployed on the reference cloud services</a:t>
            </a:r>
          </a:p>
          <a:p>
            <a:pPr lvl="1"/>
            <a:r>
              <a:rPr lang="en-US" sz="2400" dirty="0"/>
              <a:t>Certified by the GRNET-NGI. Part of the national grid infrastructure</a:t>
            </a:r>
          </a:p>
          <a:p>
            <a:pPr lvl="1"/>
            <a:r>
              <a:rPr lang="en-US" sz="2400" dirty="0"/>
              <a:t>Grid node appliances prepared and distributed by WP5</a:t>
            </a:r>
          </a:p>
          <a:p>
            <a:pPr lvl="1"/>
            <a:r>
              <a:rPr lang="en-US" sz="2400" dirty="0"/>
              <a:t>Feedback to grid community </a:t>
            </a:r>
            <a:endParaRPr lang="en-US" sz="2400" dirty="0" smtClean="0"/>
          </a:p>
          <a:p>
            <a:pPr lvl="2"/>
            <a:r>
              <a:rPr lang="en-US" sz="2200" dirty="0" smtClean="0"/>
              <a:t>“</a:t>
            </a:r>
            <a:r>
              <a:rPr lang="en-US" sz="2200" dirty="0"/>
              <a:t>Grid over Cloud” Technical </a:t>
            </a:r>
            <a:r>
              <a:rPr lang="en-US" sz="2200" dirty="0" smtClean="0"/>
              <a:t>Report</a:t>
            </a:r>
          </a:p>
          <a:p>
            <a:pPr marL="179388" lvl="1" indent="0">
              <a:buNone/>
            </a:pPr>
            <a:endParaRPr lang="en-US" sz="2800" dirty="0"/>
          </a:p>
        </p:txBody>
      </p:sp>
      <p:pic>
        <p:nvPicPr>
          <p:cNvPr id="5" name="Picture 4" descr="Screen shot 2011-07-01 at 7.00.18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52120" y="3861048"/>
            <a:ext cx="3222564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6309320"/>
            <a:ext cx="3177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HG-07-StratusLab monitoring from </a:t>
            </a:r>
            <a:r>
              <a:rPr lang="en-US" sz="1200" dirty="0" err="1" smtClean="0"/>
              <a:t>GStat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8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(</a:t>
            </a:r>
            <a:r>
              <a:rPr lang="en-US" dirty="0" err="1"/>
              <a:t>ctd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496" y="1052736"/>
            <a:ext cx="8534400" cy="5105400"/>
          </a:xfrm>
        </p:spPr>
        <p:txBody>
          <a:bodyPr/>
          <a:lstStyle/>
          <a:p>
            <a:pPr marL="342900" lvl="1" indent="-342900">
              <a:spcBef>
                <a:spcPts val="1500"/>
              </a:spcBef>
              <a:buNone/>
            </a:pPr>
            <a:r>
              <a:rPr lang="en-US" sz="2400" b="1" dirty="0">
                <a:solidFill>
                  <a:srgbClr val="132B66"/>
                </a:solidFill>
                <a:cs typeface="ＭＳ Ｐゴシック" charset="-128"/>
              </a:rPr>
              <a:t>Image creation</a:t>
            </a:r>
          </a:p>
          <a:p>
            <a:pPr lvl="1"/>
            <a:r>
              <a:rPr lang="en-US" dirty="0"/>
              <a:t>Recipe for preparing StratusLab-ready </a:t>
            </a:r>
            <a:r>
              <a:rPr lang="en-US" dirty="0" smtClean="0"/>
              <a:t>VMs</a:t>
            </a:r>
          </a:p>
          <a:p>
            <a:pPr lvl="1"/>
            <a:r>
              <a:rPr lang="en-US" dirty="0" smtClean="0"/>
              <a:t>Prepared a large number of images and appliances available from the Marketplace</a:t>
            </a:r>
          </a:p>
          <a:p>
            <a:r>
              <a:rPr lang="en-US" dirty="0" smtClean="0"/>
              <a:t>Marketplace and Appliance Repository</a:t>
            </a:r>
          </a:p>
          <a:p>
            <a:pPr lvl="1"/>
            <a:r>
              <a:rPr lang="en-US" dirty="0" smtClean="0"/>
              <a:t>Integral part of the public cloud service</a:t>
            </a:r>
          </a:p>
          <a:p>
            <a:pPr lvl="1"/>
            <a:r>
              <a:rPr lang="en-US" dirty="0" smtClean="0"/>
              <a:t>Marketplace: Metadata for </a:t>
            </a:r>
            <a:br>
              <a:rPr lang="en-US" dirty="0" smtClean="0"/>
            </a:br>
            <a:r>
              <a:rPr lang="en-US" dirty="0" smtClean="0"/>
              <a:t>image appliances</a:t>
            </a:r>
          </a:p>
          <a:p>
            <a:pPr lvl="1"/>
            <a:r>
              <a:rPr lang="en-US" dirty="0" smtClean="0"/>
              <a:t>Repository: Online storage </a:t>
            </a:r>
            <a:br>
              <a:rPr lang="en-US" dirty="0" smtClean="0"/>
            </a:br>
            <a:r>
              <a:rPr lang="en-US" dirty="0" smtClean="0"/>
              <a:t>for VM images and appliances </a:t>
            </a:r>
            <a:br>
              <a:rPr lang="en-US" dirty="0" smtClean="0"/>
            </a:br>
            <a:r>
              <a:rPr lang="en-US" dirty="0" smtClean="0"/>
              <a:t>(referenced from the Marketplace </a:t>
            </a:r>
            <a:br>
              <a:rPr lang="en-US" dirty="0" smtClean="0"/>
            </a:br>
            <a:r>
              <a:rPr lang="en-US" dirty="0" smtClean="0"/>
              <a:t>metadata)</a:t>
            </a:r>
          </a:p>
          <a:p>
            <a:endParaRPr lang="en-US" dirty="0"/>
          </a:p>
        </p:txBody>
      </p:sp>
      <p:pic>
        <p:nvPicPr>
          <p:cNvPr id="9" name="Picture 8" descr="Screen shot 2011-07-01 at 9.57.14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08512" y="3717032"/>
            <a:ext cx="4139952" cy="26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24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81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119" b="10119"/>
          <a:stretch>
            <a:fillRect/>
          </a:stretch>
        </p:blipFill>
        <p:spPr>
          <a:xfrm>
            <a:off x="2703" y="1052736"/>
            <a:ext cx="9148241" cy="5472608"/>
          </a:xfrm>
        </p:spPr>
      </p:pic>
      <p:pic>
        <p:nvPicPr>
          <p:cNvPr id="3" name="Picture 2" descr="lal-machine-room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11960" y="3645024"/>
            <a:ext cx="4115402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943" y="1629375"/>
            <a:ext cx="3587001" cy="4031873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GRNET Cloud (YPEPTH)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32 nodes 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48GB memory,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2x140GB HD,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dual quad core HT enabled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20TB storage space (NAS)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2x10 Gb/s link to GEANT</a:t>
            </a:r>
          </a:p>
          <a:p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Reference Cloud Service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 + 1 Nodes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256 cores (Hyper-threaded)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768 GB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total 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main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3TB storage space over NFS</a:t>
            </a: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700808"/>
            <a:ext cx="3587001" cy="2800766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LAL Cloud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 different configurations</a:t>
            </a:r>
          </a:p>
          <a:p>
            <a:pPr marL="285750" indent="-285750">
              <a:buFontTx/>
              <a:buChar char="-"/>
            </a:pP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Cloud service (private)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7 + 1 nodes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168 total cores,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2x250GB HD per node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252GB total main 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2x10 Gb/s link to GEANT</a:t>
            </a: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Cloud Service Architecture</a:t>
            </a:r>
            <a:endParaRPr lang="en-US" dirty="0"/>
          </a:p>
        </p:txBody>
      </p:sp>
      <p:pic>
        <p:nvPicPr>
          <p:cNvPr id="6" name="Picture 5" descr="reference-deploymen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6984776" cy="46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75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Monitoring</a:t>
            </a:r>
            <a:endParaRPr lang="en-US" dirty="0"/>
          </a:p>
        </p:txBody>
      </p:sp>
      <p:pic>
        <p:nvPicPr>
          <p:cNvPr id="5" name="Picture 4" descr="Screen shot 2011-06-29 at 12.29.31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02868" y="1268760"/>
            <a:ext cx="3285356" cy="326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1-06-29 at 12.32.43 μ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1-06-29 at 12.33.53 μ.μ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48264" y="1988840"/>
            <a:ext cx="1872208" cy="3366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shot 2011-06-29 at 12.34.25 μ.μ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75856" y="4941168"/>
            <a:ext cx="2483768" cy="171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rved Down Arrow 9"/>
          <p:cNvSpPr/>
          <p:nvPr/>
        </p:nvSpPr>
        <p:spPr bwMode="auto">
          <a:xfrm>
            <a:off x="6027420" y="1404620"/>
            <a:ext cx="2000964" cy="822960"/>
          </a:xfrm>
          <a:prstGeom prst="curvedDownArrow">
            <a:avLst/>
          </a:prstGeom>
          <a:solidFill>
            <a:schemeClr val="bg2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Curved Up Arrow 10"/>
          <p:cNvSpPr/>
          <p:nvPr/>
        </p:nvSpPr>
        <p:spPr bwMode="auto">
          <a:xfrm>
            <a:off x="1403648" y="5661248"/>
            <a:ext cx="2197368" cy="822960"/>
          </a:xfrm>
          <a:prstGeom prst="curvedUpArrow">
            <a:avLst/>
          </a:prstGeom>
          <a:solidFill>
            <a:srgbClr val="8080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eft-Right Arrow 13"/>
          <p:cNvSpPr/>
          <p:nvPr/>
        </p:nvSpPr>
        <p:spPr bwMode="auto">
          <a:xfrm rot="20154471">
            <a:off x="2573460" y="2751710"/>
            <a:ext cx="978292" cy="295404"/>
          </a:xfrm>
          <a:prstGeom prst="leftRightArrow">
            <a:avLst/>
          </a:prstGeom>
          <a:solidFill>
            <a:srgbClr val="80808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1772816"/>
            <a:ext cx="2609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         Physical Nodes </a:t>
            </a:r>
          </a:p>
          <a:p>
            <a:endParaRPr lang="en-US" sz="1800" dirty="0" smtClean="0"/>
          </a:p>
          <a:p>
            <a:r>
              <a:rPr lang="en-US" sz="1800" dirty="0" smtClean="0"/>
              <a:t>VM Instances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9797" y="5445224"/>
            <a:ext cx="140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Node details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6402814"/>
            <a:ext cx="174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Instance Details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9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WP5 metrics target</a:t>
            </a:r>
          </a:p>
          <a:p>
            <a:pPr lvl="1"/>
            <a:r>
              <a:rPr lang="en-US" sz="2400" dirty="0" smtClean="0"/>
              <a:t>Service usage statistics</a:t>
            </a:r>
          </a:p>
          <a:p>
            <a:pPr lvl="1"/>
            <a:r>
              <a:rPr lang="en-US" sz="2400" dirty="0" smtClean="0"/>
              <a:t>Availability and reliability of services – </a:t>
            </a:r>
            <a:r>
              <a:rPr lang="en-US" sz="2400" dirty="0" err="1" smtClean="0"/>
              <a:t>QoS</a:t>
            </a:r>
            <a:endParaRPr lang="en-US" sz="2400" dirty="0" smtClean="0"/>
          </a:p>
          <a:p>
            <a:pPr lvl="1"/>
            <a:r>
              <a:rPr lang="en-US" sz="2400" dirty="0" smtClean="0"/>
              <a:t>Level of committed physical resources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9087609"/>
              </p:ext>
            </p:extLst>
          </p:nvPr>
        </p:nvGraphicFramePr>
        <p:xfrm>
          <a:off x="467544" y="4077072"/>
          <a:ext cx="7992886" cy="23351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0439"/>
                <a:gridCol w="576064"/>
                <a:gridCol w="720081"/>
                <a:gridCol w="864096"/>
                <a:gridCol w="864095"/>
                <a:gridCol w="1008111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Target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prod. sites running StratusLab dist.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sites exposing the cloud API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through cloud API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 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 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Storage used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sites providing scale-out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Fraction of resources by scale-out of a site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645024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IaaS</a:t>
            </a:r>
            <a:r>
              <a:rPr lang="en-US" sz="1800" dirty="0" smtClean="0"/>
              <a:t> Cloud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4538</TotalTime>
  <Words>988</Words>
  <Application>Microsoft Macintosh PowerPoint</Application>
  <PresentationFormat>On-screen Show (4:3)</PresentationFormat>
  <Paragraphs>249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stratuslab-presentation-template-v3</vt:lpstr>
      <vt:lpstr>Work Package 5 Infrastructure Operations</vt:lpstr>
      <vt:lpstr>Introduction</vt:lpstr>
      <vt:lpstr>Achievements</vt:lpstr>
      <vt:lpstr>Achievements (ctd.)</vt:lpstr>
      <vt:lpstr>Achievements (ctd.)</vt:lpstr>
      <vt:lpstr>Physical Resources</vt:lpstr>
      <vt:lpstr>Reference Cloud Service Architecture</vt:lpstr>
      <vt:lpstr>Service Monitoring</vt:lpstr>
      <vt:lpstr>Metrics</vt:lpstr>
      <vt:lpstr>Metrics – Cloud services</vt:lpstr>
      <vt:lpstr>Metrics (more interesting)*</vt:lpstr>
      <vt:lpstr>Issues</vt:lpstr>
      <vt:lpstr>Improvements</vt:lpstr>
      <vt:lpstr>Plans for Y2</vt:lpstr>
      <vt:lpstr>Slide 15</vt:lpstr>
      <vt:lpstr>Slide 16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420</cp:revision>
  <cp:lastPrinted>2010-03-23T08:08:48Z</cp:lastPrinted>
  <dcterms:created xsi:type="dcterms:W3CDTF">2011-07-02T06:30:30Z</dcterms:created>
  <dcterms:modified xsi:type="dcterms:W3CDTF">2011-07-02T06:30:53Z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