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577" r:id="rId2"/>
    <p:sldId id="959" r:id="rId3"/>
    <p:sldId id="960" r:id="rId4"/>
    <p:sldId id="963" r:id="rId5"/>
    <p:sldId id="962" r:id="rId6"/>
    <p:sldId id="961" r:id="rId7"/>
    <p:sldId id="966" r:id="rId8"/>
    <p:sldId id="964" r:id="rId9"/>
    <p:sldId id="965" r:id="rId10"/>
    <p:sldId id="958" r:id="rId11"/>
    <p:sldId id="863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552" y="-24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 &amp; Planning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</a:t>
            </a:r>
            <a:r>
              <a:rPr lang="en-US" dirty="0" smtClean="0"/>
              <a:t>2011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4800" cy="468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v0.1, v0.2, v0.3, v0.4</a:t>
            </a:r>
          </a:p>
          <a:p>
            <a:pPr lvl="1"/>
            <a:r>
              <a:rPr lang="en-US" dirty="0" smtClean="0"/>
              <a:t>v1.0 (production) in M13</a:t>
            </a:r>
          </a:p>
          <a:p>
            <a:endParaRPr lang="en-US" dirty="0" smtClean="0"/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Compute, storage, and networking services</a:t>
            </a:r>
          </a:p>
          <a:p>
            <a:pPr lvl="1"/>
            <a:r>
              <a:rPr lang="en-US" dirty="0" smtClean="0"/>
              <a:t>Federative aspects: Marketplace, Grid </a:t>
            </a:r>
            <a:r>
              <a:rPr lang="en-US" dirty="0" err="1" smtClean="0"/>
              <a:t>Authn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Incorporates latest versions of </a:t>
            </a:r>
            <a:r>
              <a:rPr lang="en-US" dirty="0" err="1" smtClean="0"/>
              <a:t>OpenNebula</a:t>
            </a:r>
            <a:r>
              <a:rPr lang="en-US" dirty="0" smtClean="0"/>
              <a:t> and Claudia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Objective</a:t>
            </a:r>
            <a:endParaRPr lang="en-US" dirty="0" smtClean="0"/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59" y="1278322"/>
            <a:ext cx="4284741" cy="253167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4343400" y="1143000"/>
            <a:ext cx="1143000" cy="9906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62600" y="1143000"/>
            <a:ext cx="2438400" cy="83820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9" name="Picture 8" descr="architecture-1.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47" y="3886200"/>
            <a:ext cx="3401953" cy="2794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2490">
            <a:off x="5252096" y="4148140"/>
            <a:ext cx="3262896" cy="244717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Service Manager</a:t>
            </a:r>
          </a:p>
          <a:p>
            <a:pPr lvl="1"/>
            <a:r>
              <a:rPr lang="en-US" dirty="0" smtClean="0"/>
              <a:t>Integrated Claudia</a:t>
            </a:r>
          </a:p>
          <a:p>
            <a:pPr lvl="1"/>
            <a:r>
              <a:rPr lang="en-US" dirty="0" smtClean="0"/>
              <a:t>Service deployment supports </a:t>
            </a:r>
            <a:r>
              <a:rPr lang="en-US" dirty="0" err="1" smtClean="0"/>
              <a:t>PaaS</a:t>
            </a:r>
            <a:r>
              <a:rPr lang="en-US" dirty="0" smtClean="0"/>
              <a:t> over </a:t>
            </a:r>
            <a:r>
              <a:rPr lang="en-US" dirty="0" err="1" smtClean="0"/>
              <a:t>StratusLab</a:t>
            </a:r>
            <a:r>
              <a:rPr lang="en-US" dirty="0" smtClean="0"/>
              <a:t> cloud</a:t>
            </a:r>
          </a:p>
          <a:p>
            <a:pPr lvl="1"/>
            <a:r>
              <a:rPr lang="en-US" dirty="0" err="1" smtClean="0"/>
              <a:t>Autoscaling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Advanced Features </a:t>
            </a:r>
          </a:p>
          <a:p>
            <a:pPr lvl="1"/>
            <a:r>
              <a:rPr lang="en-US" dirty="0" smtClean="0"/>
              <a:t>Integrated </a:t>
            </a:r>
            <a:r>
              <a:rPr lang="en-US" dirty="0" err="1" smtClean="0"/>
              <a:t>OpenNebula</a:t>
            </a:r>
            <a:endParaRPr lang="en-US" dirty="0" smtClean="0"/>
          </a:p>
          <a:p>
            <a:pPr lvl="1"/>
            <a:r>
              <a:rPr lang="en-US" dirty="0" smtClean="0"/>
              <a:t>Group and role support</a:t>
            </a:r>
          </a:p>
          <a:p>
            <a:pPr lvl="1"/>
            <a:r>
              <a:rPr lang="en-US" dirty="0" smtClean="0"/>
              <a:t>Fault tolerance hooks</a:t>
            </a:r>
          </a:p>
          <a:p>
            <a:pPr lvl="1"/>
            <a:r>
              <a:rPr lang="en-US" dirty="0" smtClean="0"/>
              <a:t>Image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Innovative Services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59" y="1278322"/>
            <a:ext cx="4284741" cy="253167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 rot="21164383">
            <a:off x="4436152" y="3394176"/>
            <a:ext cx="3025780" cy="9906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93000" y="2286000"/>
            <a:ext cx="1498600" cy="144780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Targeted Communities</a:t>
            </a:r>
          </a:p>
          <a:p>
            <a:pPr lvl="1"/>
            <a:r>
              <a:rPr lang="en-US" dirty="0" smtClean="0"/>
              <a:t>Surveys have influenced project’s work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Successful </a:t>
            </a:r>
            <a:r>
              <a:rPr lang="en-US" dirty="0" smtClean="0"/>
              <a:t>tutorials</a:t>
            </a:r>
          </a:p>
          <a:p>
            <a:endParaRPr lang="en-US" dirty="0" smtClean="0"/>
          </a:p>
          <a:p>
            <a:r>
              <a:rPr lang="en-US" dirty="0" smtClean="0"/>
              <a:t>Related Projects</a:t>
            </a:r>
          </a:p>
          <a:p>
            <a:pPr lvl="1"/>
            <a:r>
              <a:rPr lang="en-US" dirty="0" smtClean="0"/>
              <a:t>Intensive work with groups like </a:t>
            </a:r>
            <a:r>
              <a:rPr lang="en-US" dirty="0" err="1" smtClean="0"/>
              <a:t>HEPiX</a:t>
            </a:r>
            <a:r>
              <a:rPr lang="en-US" dirty="0" smtClean="0"/>
              <a:t> to ensure services meet real </a:t>
            </a:r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DCI projects: EGI, EDGI, VENUS-C, …</a:t>
            </a:r>
          </a:p>
          <a:p>
            <a:pPr lvl="1"/>
            <a:r>
              <a:rPr lang="en-US" dirty="0" smtClean="0"/>
              <a:t>Collaboration with SIENA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and Networking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59" y="1278322"/>
            <a:ext cx="4284741" cy="253167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 rot="20936304">
            <a:off x="4271383" y="3342473"/>
            <a:ext cx="1576891" cy="9906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19800" y="2286000"/>
            <a:ext cx="1524000" cy="160020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9" name="Picture 8" descr="tutor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0871">
            <a:off x="5445939" y="4388915"/>
            <a:ext cx="3295650" cy="18116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egi-mou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377">
            <a:off x="4889410" y="4679044"/>
            <a:ext cx="2580141" cy="171579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Processes and Tools</a:t>
            </a:r>
          </a:p>
          <a:p>
            <a:pPr lvl="1"/>
            <a:r>
              <a:rPr lang="en-US" dirty="0" smtClean="0"/>
              <a:t>Integration processes focus on iterative </a:t>
            </a:r>
            <a:r>
              <a:rPr lang="en-US" dirty="0" smtClean="0"/>
              <a:t>improvements</a:t>
            </a:r>
          </a:p>
          <a:p>
            <a:pPr lvl="1"/>
            <a:r>
              <a:rPr lang="en-US" dirty="0" smtClean="0"/>
              <a:t>Tools to measure </a:t>
            </a:r>
            <a:br>
              <a:rPr lang="en-US" dirty="0" smtClean="0"/>
            </a:br>
            <a:r>
              <a:rPr lang="en-US" dirty="0" smtClean="0"/>
              <a:t>and to improve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Production Services</a:t>
            </a:r>
          </a:p>
          <a:p>
            <a:pPr lvl="1"/>
            <a:r>
              <a:rPr lang="en-US" dirty="0" smtClean="0"/>
              <a:t>Reference cloud infrastructure to generate feedback </a:t>
            </a:r>
          </a:p>
          <a:p>
            <a:pPr lvl="1"/>
            <a:r>
              <a:rPr lang="en-US" dirty="0" smtClean="0"/>
              <a:t>Complete, certified grid site running over </a:t>
            </a:r>
            <a:r>
              <a:rPr lang="en-US" dirty="0" err="1" smtClean="0"/>
              <a:t>StratusLab</a:t>
            </a:r>
            <a:r>
              <a:rPr lang="en-US" dirty="0" smtClean="0"/>
              <a:t> cloud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Related Services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59" y="1278322"/>
            <a:ext cx="4284741" cy="253167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3429000" y="2286000"/>
            <a:ext cx="1066800" cy="9906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2286000"/>
            <a:ext cx="1524000" cy="152400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9" name="Picture 8" descr="Screen shot 2011-07-01 at 11.02.15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962400"/>
            <a:ext cx="2971800" cy="28707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Priorities</a:t>
            </a:r>
          </a:p>
          <a:p>
            <a:pPr lvl="1"/>
            <a:r>
              <a:rPr lang="en-US" dirty="0" smtClean="0"/>
              <a:t>Incremental improvements in functionality and performance</a:t>
            </a:r>
          </a:p>
          <a:p>
            <a:pPr lvl="1"/>
            <a:r>
              <a:rPr lang="en-US" dirty="0" smtClean="0"/>
              <a:t>Adoption of standard interfaces: </a:t>
            </a:r>
            <a:r>
              <a:rPr lang="en-US" dirty="0" err="1" smtClean="0"/>
              <a:t>TCloud</a:t>
            </a:r>
            <a:r>
              <a:rPr lang="en-US" dirty="0" smtClean="0"/>
              <a:t>, OCCI (OVF), CDMI, Network</a:t>
            </a:r>
          </a:p>
          <a:p>
            <a:pPr lvl="1"/>
            <a:r>
              <a:rPr lang="en-US" dirty="0" smtClean="0"/>
              <a:t>Investigation of federated cloud scenarios</a:t>
            </a:r>
          </a:p>
        </p:txBody>
      </p:sp>
      <p:pic>
        <p:nvPicPr>
          <p:cNvPr id="4" name="Picture 3" descr="federated-cloud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95600" y="3200400"/>
            <a:ext cx="5267621" cy="3352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</a:t>
            </a:r>
            <a:r>
              <a:rPr lang="en-US" dirty="0" err="1" smtClean="0"/>
              <a:t>StratusLab</a:t>
            </a:r>
            <a:endParaRPr lang="en-US" dirty="0" smtClean="0"/>
          </a:p>
        </p:txBody>
      </p:sp>
      <p:sp>
        <p:nvSpPr>
          <p:cNvPr id="41" name="23 Redondear rectángulo de esquina del mismo lado"/>
          <p:cNvSpPr/>
          <p:nvPr/>
        </p:nvSpPr>
        <p:spPr bwMode="auto">
          <a:xfrm>
            <a:off x="251520" y="5181600"/>
            <a:ext cx="8640960" cy="1512168"/>
          </a:xfrm>
          <a:prstGeom prst="round2SameRect">
            <a:avLst>
              <a:gd name="adj1" fmla="val 10412"/>
              <a:gd name="adj2" fmla="val 0"/>
            </a:avLst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69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23 Redondear rectángulo de esquina del mismo lado"/>
          <p:cNvSpPr/>
          <p:nvPr/>
        </p:nvSpPr>
        <p:spPr bwMode="auto">
          <a:xfrm>
            <a:off x="251520" y="2780928"/>
            <a:ext cx="8640960" cy="1440160"/>
          </a:xfrm>
          <a:prstGeom prst="round2SameRect">
            <a:avLst>
              <a:gd name="adj1" fmla="val 10412"/>
              <a:gd name="adj2" fmla="val 0"/>
            </a:avLst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69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42 Redondear rectángulo de esquina del mismo lado"/>
          <p:cNvSpPr/>
          <p:nvPr/>
        </p:nvSpPr>
        <p:spPr bwMode="auto">
          <a:xfrm>
            <a:off x="140754" y="1154832"/>
            <a:ext cx="2664296" cy="1512168"/>
          </a:xfrm>
          <a:prstGeom prst="round2SameRect">
            <a:avLst>
              <a:gd name="adj1" fmla="val 8421"/>
              <a:gd name="adj2" fmla="val 0"/>
            </a:avLst>
          </a:prstGeom>
          <a:gradFill>
            <a:gsLst>
              <a:gs pos="0">
                <a:srgbClr val="FFC000"/>
              </a:gs>
              <a:gs pos="43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161224" y="1123890"/>
            <a:ext cx="1591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Grid</a:t>
            </a:r>
            <a:r>
              <a:rPr lang="es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Services</a:t>
            </a:r>
            <a:endParaRPr lang="es-ES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5" name="44 Nube"/>
          <p:cNvSpPr/>
          <p:nvPr/>
        </p:nvSpPr>
        <p:spPr bwMode="auto">
          <a:xfrm>
            <a:off x="1364890" y="3573016"/>
            <a:ext cx="1872208" cy="1296144"/>
          </a:xfrm>
          <a:prstGeom prst="cloud">
            <a:avLst/>
          </a:prstGeom>
          <a:solidFill>
            <a:schemeClr val="bg1"/>
          </a:solidFill>
          <a:ln w="571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46" name="45 Imagen" descr="server_mimooh_01_l.png"/>
          <p:cNvPicPr>
            <a:picLocks noChangeAspect="1"/>
          </p:cNvPicPr>
          <p:nvPr/>
        </p:nvPicPr>
        <p:blipFill>
          <a:blip r:embed="rId2">
            <a:lum bright="43000" contrast="-70000"/>
          </a:blip>
          <a:stretch>
            <a:fillRect/>
          </a:stretch>
        </p:blipFill>
        <p:spPr>
          <a:xfrm>
            <a:off x="1423412" y="3783532"/>
            <a:ext cx="661558" cy="93610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7" name="46 Imagen" descr="server_mimooh_01_l.png"/>
          <p:cNvPicPr>
            <a:picLocks noChangeAspect="1"/>
          </p:cNvPicPr>
          <p:nvPr/>
        </p:nvPicPr>
        <p:blipFill>
          <a:blip r:embed="rId2">
            <a:lum bright="28000" contrast="-70000"/>
          </a:blip>
          <a:stretch>
            <a:fillRect/>
          </a:stretch>
        </p:blipFill>
        <p:spPr>
          <a:xfrm>
            <a:off x="1076858" y="3783532"/>
            <a:ext cx="661558" cy="936104"/>
          </a:xfrm>
          <a:prstGeom prst="rect">
            <a:avLst/>
          </a:prstGeom>
        </p:spPr>
      </p:pic>
      <p:pic>
        <p:nvPicPr>
          <p:cNvPr id="48" name="47 Imagen" descr="server_mimooh_01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18" y="3783532"/>
            <a:ext cx="661558" cy="936104"/>
          </a:xfrm>
          <a:prstGeom prst="rect">
            <a:avLst/>
          </a:prstGeom>
        </p:spPr>
      </p:pic>
      <p:sp>
        <p:nvSpPr>
          <p:cNvPr id="49" name="48 Rectángulo redondeado"/>
          <p:cNvSpPr/>
          <p:nvPr/>
        </p:nvSpPr>
        <p:spPr bwMode="auto">
          <a:xfrm>
            <a:off x="500794" y="3373617"/>
            <a:ext cx="1728192" cy="43204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dirty="0" err="1" smtClean="0"/>
              <a:t>Grid</a:t>
            </a:r>
            <a:r>
              <a:rPr lang="es-ES" sz="1800" dirty="0" smtClean="0"/>
              <a:t> </a:t>
            </a:r>
            <a:r>
              <a:rPr lang="es-ES" sz="1800" dirty="0" err="1" smtClean="0"/>
              <a:t>Services</a:t>
            </a:r>
            <a:endParaRPr lang="es-ES" sz="1800" dirty="0" smtClean="0"/>
          </a:p>
        </p:txBody>
      </p:sp>
      <p:sp>
        <p:nvSpPr>
          <p:cNvPr id="50" name="49 Rectángulo redondeado"/>
          <p:cNvSpPr/>
          <p:nvPr/>
        </p:nvSpPr>
        <p:spPr bwMode="auto">
          <a:xfrm>
            <a:off x="2267744" y="3373617"/>
            <a:ext cx="1584176" cy="432048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dirty="0" smtClean="0"/>
              <a:t>Cloud API</a:t>
            </a:r>
          </a:p>
        </p:txBody>
      </p:sp>
      <p:sp>
        <p:nvSpPr>
          <p:cNvPr id="51" name="50 Nube"/>
          <p:cNvSpPr/>
          <p:nvPr/>
        </p:nvSpPr>
        <p:spPr bwMode="auto">
          <a:xfrm>
            <a:off x="5973402" y="3573016"/>
            <a:ext cx="1872208" cy="1296144"/>
          </a:xfrm>
          <a:prstGeom prst="cloud">
            <a:avLst/>
          </a:prstGeom>
          <a:solidFill>
            <a:schemeClr val="bg1"/>
          </a:solidFill>
          <a:ln w="571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52" name="51 Imagen" descr="server_mimooh_01_l.png"/>
          <p:cNvPicPr>
            <a:picLocks noChangeAspect="1"/>
          </p:cNvPicPr>
          <p:nvPr/>
        </p:nvPicPr>
        <p:blipFill>
          <a:blip r:embed="rId2">
            <a:lum bright="43000" contrast="-70000"/>
          </a:blip>
          <a:stretch>
            <a:fillRect/>
          </a:stretch>
        </p:blipFill>
        <p:spPr>
          <a:xfrm>
            <a:off x="6031924" y="3783532"/>
            <a:ext cx="661558" cy="93610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3" name="52 Imagen" descr="server_mimooh_01_l.png"/>
          <p:cNvPicPr>
            <a:picLocks noChangeAspect="1"/>
          </p:cNvPicPr>
          <p:nvPr/>
        </p:nvPicPr>
        <p:blipFill>
          <a:blip r:embed="rId2">
            <a:lum bright="28000" contrast="-70000"/>
          </a:blip>
          <a:stretch>
            <a:fillRect/>
          </a:stretch>
        </p:blipFill>
        <p:spPr>
          <a:xfrm>
            <a:off x="5685370" y="3783532"/>
            <a:ext cx="661558" cy="936104"/>
          </a:xfrm>
          <a:prstGeom prst="rect">
            <a:avLst/>
          </a:prstGeom>
        </p:spPr>
      </p:pic>
      <p:pic>
        <p:nvPicPr>
          <p:cNvPr id="54" name="53 Imagen" descr="server_mimooh_01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30" y="3783532"/>
            <a:ext cx="661558" cy="936104"/>
          </a:xfrm>
          <a:prstGeom prst="rect">
            <a:avLst/>
          </a:prstGeom>
        </p:spPr>
      </p:pic>
      <p:sp>
        <p:nvSpPr>
          <p:cNvPr id="55" name="54 Rectángulo redondeado"/>
          <p:cNvSpPr/>
          <p:nvPr/>
        </p:nvSpPr>
        <p:spPr bwMode="auto">
          <a:xfrm>
            <a:off x="5109306" y="3373617"/>
            <a:ext cx="1728192" cy="43204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dirty="0" err="1" smtClean="0"/>
              <a:t>Grid</a:t>
            </a:r>
            <a:r>
              <a:rPr lang="es-ES" sz="1800" dirty="0" smtClean="0"/>
              <a:t> </a:t>
            </a:r>
            <a:r>
              <a:rPr lang="es-ES" sz="1800" dirty="0" err="1" smtClean="0"/>
              <a:t>Services</a:t>
            </a:r>
            <a:endParaRPr lang="es-ES" sz="1800" dirty="0" smtClean="0"/>
          </a:p>
        </p:txBody>
      </p:sp>
      <p:sp>
        <p:nvSpPr>
          <p:cNvPr id="56" name="55 Rectángulo redondeado"/>
          <p:cNvSpPr/>
          <p:nvPr/>
        </p:nvSpPr>
        <p:spPr bwMode="auto">
          <a:xfrm>
            <a:off x="6876256" y="3373617"/>
            <a:ext cx="1584176" cy="432048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dirty="0" smtClean="0"/>
              <a:t>Cloud API</a:t>
            </a:r>
          </a:p>
        </p:txBody>
      </p:sp>
      <p:sp>
        <p:nvSpPr>
          <p:cNvPr id="57" name="56 Redondear rectángulo de esquina del mismo lado"/>
          <p:cNvSpPr/>
          <p:nvPr/>
        </p:nvSpPr>
        <p:spPr bwMode="auto">
          <a:xfrm>
            <a:off x="5638800" y="1143000"/>
            <a:ext cx="3347864" cy="1584176"/>
          </a:xfrm>
          <a:prstGeom prst="round2SameRect">
            <a:avLst>
              <a:gd name="adj1" fmla="val 8421"/>
              <a:gd name="adj2" fmla="val 0"/>
            </a:avLst>
          </a:prstGeom>
          <a:gradFill>
            <a:gsLst>
              <a:gs pos="0">
                <a:srgbClr val="6699FF">
                  <a:tint val="66000"/>
                  <a:satMod val="160000"/>
                </a:srgbClr>
              </a:gs>
              <a:gs pos="43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58" name="57 Imagen" descr="MC900433864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714" y="990600"/>
            <a:ext cx="914286" cy="914286"/>
          </a:xfrm>
          <a:prstGeom prst="rect">
            <a:avLst/>
          </a:prstGeom>
        </p:spPr>
      </p:pic>
      <p:sp>
        <p:nvSpPr>
          <p:cNvPr id="59" name="58 CuadroTexto"/>
          <p:cNvSpPr txBox="1"/>
          <p:nvPr/>
        </p:nvSpPr>
        <p:spPr>
          <a:xfrm>
            <a:off x="5638800" y="1085790"/>
            <a:ext cx="1450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Marketplace</a:t>
            </a:r>
            <a:endParaRPr lang="es-ES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250678" y="2743200"/>
            <a:ext cx="188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Cloud/</a:t>
            </a:r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Grid</a:t>
            </a:r>
            <a:r>
              <a:rPr lang="es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Sites</a:t>
            </a:r>
            <a:endParaRPr lang="es-ES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5638800" y="142869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Share existing images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179512" y="1578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Federation facilities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Security</a:t>
            </a: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67944" y="1484784"/>
            <a:ext cx="720080" cy="74077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63 Flecha a la derecha con bandas"/>
          <p:cNvSpPr/>
          <p:nvPr/>
        </p:nvSpPr>
        <p:spPr bwMode="auto">
          <a:xfrm rot="7612488">
            <a:off x="3376684" y="2478494"/>
            <a:ext cx="1080120" cy="792088"/>
          </a:xfrm>
          <a:prstGeom prst="stripedRightArrow">
            <a:avLst/>
          </a:prstGeom>
          <a:gradFill flip="none" rotWithShape="1">
            <a:gsLst>
              <a:gs pos="100000">
                <a:srgbClr val="6699FF">
                  <a:tint val="66000"/>
                  <a:satMod val="160000"/>
                </a:srgbClr>
              </a:gs>
              <a:gs pos="9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373590" y="5105400"/>
            <a:ext cx="1836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External</a:t>
            </a:r>
            <a:r>
              <a:rPr lang="es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Clouds</a:t>
            </a:r>
            <a:endParaRPr lang="es-ES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1" name="70 Llamada rectangular"/>
          <p:cNvSpPr/>
          <p:nvPr/>
        </p:nvSpPr>
        <p:spPr bwMode="auto">
          <a:xfrm>
            <a:off x="6086128" y="1916832"/>
            <a:ext cx="2448272" cy="1368152"/>
          </a:xfrm>
          <a:prstGeom prst="wedgeRectCallout">
            <a:avLst>
              <a:gd name="adj1" fmla="val -77090"/>
              <a:gd name="adj2" fmla="val -33966"/>
            </a:avLst>
          </a:prstGeom>
          <a:solidFill>
            <a:schemeClr val="bg1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6156176" y="1916833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Availability Zones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Images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Networks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</a:t>
            </a:r>
            <a:r>
              <a:rPr lang="en-US" sz="2000" b="0" dirty="0" err="1" smtClean="0"/>
              <a:t>QoS</a:t>
            </a:r>
            <a:endParaRPr lang="en-US" sz="2000" b="0" dirty="0" smtClean="0"/>
          </a:p>
        </p:txBody>
      </p:sp>
      <p:sp>
        <p:nvSpPr>
          <p:cNvPr id="74" name="73 Flecha a la derecha con bandas"/>
          <p:cNvSpPr/>
          <p:nvPr/>
        </p:nvSpPr>
        <p:spPr bwMode="auto">
          <a:xfrm rot="13987512" flipH="1">
            <a:off x="4456804" y="2550502"/>
            <a:ext cx="1080120" cy="792088"/>
          </a:xfrm>
          <a:prstGeom prst="stripedRightArrow">
            <a:avLst/>
          </a:prstGeom>
          <a:gradFill flip="none" rotWithShape="1">
            <a:gsLst>
              <a:gs pos="100000">
                <a:srgbClr val="6699FF">
                  <a:tint val="66000"/>
                  <a:satMod val="160000"/>
                </a:srgbClr>
              </a:gs>
              <a:gs pos="9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5" name="74 Flecha a la derecha con bandas"/>
          <p:cNvSpPr/>
          <p:nvPr/>
        </p:nvSpPr>
        <p:spPr bwMode="auto">
          <a:xfrm rot="15967193" flipH="1">
            <a:off x="6354880" y="4843597"/>
            <a:ext cx="1080120" cy="792088"/>
          </a:xfrm>
          <a:prstGeom prst="stripedRightArrow">
            <a:avLst/>
          </a:prstGeom>
          <a:gradFill flip="none" rotWithShape="1">
            <a:gsLst>
              <a:gs pos="100000">
                <a:srgbClr val="6699FF">
                  <a:tint val="66000"/>
                  <a:satMod val="160000"/>
                </a:srgbClr>
              </a:gs>
              <a:gs pos="9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6" name="75 Forma libre"/>
          <p:cNvSpPr/>
          <p:nvPr/>
        </p:nvSpPr>
        <p:spPr>
          <a:xfrm>
            <a:off x="3359633" y="2276912"/>
            <a:ext cx="2220479" cy="36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6E6FF"/>
          </a:solidFill>
          <a:ln w="6350">
            <a:solidFill>
              <a:srgbClr val="0033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649"/>
              </a:spcBef>
              <a:spcAft>
                <a:spcPts val="649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Multi Cloud</a:t>
            </a:r>
            <a:endParaRPr lang="en-US" sz="2200" b="1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77" name="76 Forma libre"/>
          <p:cNvSpPr/>
          <p:nvPr/>
        </p:nvSpPr>
        <p:spPr>
          <a:xfrm>
            <a:off x="6009121" y="4800600"/>
            <a:ext cx="2220479" cy="36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6E6FF"/>
          </a:solidFill>
          <a:ln w="6350">
            <a:solidFill>
              <a:srgbClr val="003300"/>
            </a:solidFill>
            <a:prstDash val="solid"/>
          </a:ln>
        </p:spPr>
        <p:txBody>
          <a:bodyPr vert="horz" lIns="72000" tIns="45000" rIns="72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649"/>
              </a:spcBef>
              <a:spcAft>
                <a:spcPts val="649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Cloud</a:t>
            </a:r>
            <a:r>
              <a:rPr lang="en-US" sz="22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 Bursting</a:t>
            </a:r>
            <a:endParaRPr lang="en-US" sz="2200" b="1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78" name="77 Elipse"/>
          <p:cNvSpPr/>
          <p:nvPr/>
        </p:nvSpPr>
        <p:spPr bwMode="auto">
          <a:xfrm>
            <a:off x="2987824" y="1916832"/>
            <a:ext cx="648072" cy="648072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1</a:t>
            </a:r>
            <a:endParaRPr kumimoji="0" lang="es-ES" sz="40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9" name="78 Elipse"/>
          <p:cNvSpPr/>
          <p:nvPr/>
        </p:nvSpPr>
        <p:spPr bwMode="auto">
          <a:xfrm>
            <a:off x="5295528" y="4762128"/>
            <a:ext cx="648072" cy="648072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2</a:t>
            </a:r>
            <a:endParaRPr kumimoji="0" lang="es-ES" sz="40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3" name="70 Llamada rectangular"/>
          <p:cNvSpPr/>
          <p:nvPr/>
        </p:nvSpPr>
        <p:spPr bwMode="auto">
          <a:xfrm>
            <a:off x="457200" y="5638800"/>
            <a:ext cx="4267200" cy="1143000"/>
          </a:xfrm>
          <a:prstGeom prst="wedgeRectCallout">
            <a:avLst>
              <a:gd name="adj1" fmla="val 66618"/>
              <a:gd name="adj2" fmla="val -61561"/>
            </a:avLst>
          </a:prstGeom>
          <a:solidFill>
            <a:schemeClr val="bg1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Needs to consider Image &amp; </a:t>
            </a:r>
            <a:r>
              <a:rPr lang="en-US" sz="2000" b="0" dirty="0" err="1" smtClean="0"/>
              <a:t>VLANs</a:t>
            </a:r>
            <a:endParaRPr lang="en-US" sz="2000" b="0" dirty="0" smtClean="0"/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Needs to consider placement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Can integrate other EU FP-clouds</a:t>
            </a:r>
            <a:endParaRPr kumimoji="0" 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80" name="Picture 79" descr="logo_aw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4561" y="5638800"/>
            <a:ext cx="1151039" cy="42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/>
          <p:cNvPicPr>
            <a:picLocks noChangeAspect="1" noChangeArrowheads="1"/>
          </p:cNvPicPr>
          <p:nvPr/>
        </p:nvPicPr>
        <p:blipFill>
          <a:blip r:embed="rId6"/>
          <a:srcRect r="12303"/>
          <a:stretch>
            <a:fillRect/>
          </a:stretch>
        </p:blipFill>
        <p:spPr bwMode="auto">
          <a:xfrm>
            <a:off x="7162800" y="5562600"/>
            <a:ext cx="1308100" cy="32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 descr="ElasticHosts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6172200"/>
            <a:ext cx="1574800" cy="338582"/>
          </a:xfrm>
          <a:prstGeom prst="rect">
            <a:avLst/>
          </a:prstGeom>
        </p:spPr>
      </p:pic>
      <p:pic>
        <p:nvPicPr>
          <p:cNvPr id="83" name="Picture 82" descr="Flexi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6006957"/>
            <a:ext cx="1219200" cy="69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Year 2 Plans</a:t>
            </a:r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Volume Management (snapshots, attach/detach) </a:t>
            </a:r>
          </a:p>
          <a:p>
            <a:pPr lvl="1"/>
            <a:r>
              <a:rPr lang="en-US" dirty="0" smtClean="0"/>
              <a:t>Massively scalable deployments</a:t>
            </a:r>
          </a:p>
          <a:p>
            <a:r>
              <a:rPr lang="en-US" dirty="0" smtClean="0"/>
              <a:t>Compute </a:t>
            </a:r>
          </a:p>
          <a:p>
            <a:pPr lvl="1"/>
            <a:r>
              <a:rPr lang="en-US" dirty="0" smtClean="0"/>
              <a:t>Cloud bursting</a:t>
            </a:r>
          </a:p>
          <a:p>
            <a:pPr lvl="1"/>
            <a:r>
              <a:rPr lang="en-US" dirty="0" smtClean="0"/>
              <a:t>Massively scalable deployments</a:t>
            </a:r>
          </a:p>
          <a:p>
            <a:r>
              <a:rPr lang="en-US" dirty="0" smtClean="0"/>
              <a:t>Networking </a:t>
            </a:r>
          </a:p>
          <a:p>
            <a:pPr lvl="1"/>
            <a:r>
              <a:rPr lang="en-US" dirty="0" smtClean="0"/>
              <a:t>Dynamic VLAN</a:t>
            </a:r>
          </a:p>
          <a:p>
            <a:pPr lvl="1"/>
            <a:r>
              <a:rPr lang="en-US" dirty="0" smtClean="0"/>
              <a:t>Firewalling</a:t>
            </a:r>
          </a:p>
          <a:p>
            <a:pPr lvl="1"/>
            <a:r>
              <a:rPr lang="en-US" smtClean="0"/>
              <a:t>IPv6</a:t>
            </a:r>
          </a:p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Elasticity of virtualized grid services</a:t>
            </a:r>
          </a:p>
          <a:p>
            <a:r>
              <a:rPr lang="en-US" dirty="0" smtClean="0"/>
              <a:t>Accounting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3293</TotalTime>
  <Words>288</Words>
  <Application>Microsoft Macintosh PowerPoint</Application>
  <PresentationFormat>On-screen Show (4:3)</PresentationFormat>
  <Paragraphs>100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stratuslab-presentation-template-v3</vt:lpstr>
      <vt:lpstr>Conclusions &amp; Planning</vt:lpstr>
      <vt:lpstr>Objectives</vt:lpstr>
      <vt:lpstr>Primary Objective</vt:lpstr>
      <vt:lpstr>Innovative Services</vt:lpstr>
      <vt:lpstr>Coordination and Networking</vt:lpstr>
      <vt:lpstr>Infrastructure Related Services</vt:lpstr>
      <vt:lpstr>Year 2</vt:lpstr>
      <vt:lpstr>Architecture of StratusLab</vt:lpstr>
      <vt:lpstr>Year 2 Plans</vt:lpstr>
      <vt:lpstr>Slide 10</vt:lpstr>
      <vt:lpstr>Slide 11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404</cp:revision>
  <cp:lastPrinted>2010-03-23T08:08:48Z</cp:lastPrinted>
  <dcterms:created xsi:type="dcterms:W3CDTF">2011-07-02T06:09:41Z</dcterms:created>
  <dcterms:modified xsi:type="dcterms:W3CDTF">2011-07-02T06:11:52Z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