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411" r:id="rId3"/>
    <p:sldId id="415" r:id="rId4"/>
    <p:sldId id="412" r:id="rId5"/>
    <p:sldId id="399" r:id="rId6"/>
    <p:sldId id="402" r:id="rId7"/>
    <p:sldId id="403" r:id="rId8"/>
    <p:sldId id="401" r:id="rId9"/>
    <p:sldId id="404" r:id="rId10"/>
    <p:sldId id="413" r:id="rId11"/>
    <p:sldId id="414" r:id="rId12"/>
    <p:sldId id="410" r:id="rId13"/>
    <p:sldId id="418" r:id="rId14"/>
    <p:sldId id="419" r:id="rId15"/>
    <p:sldId id="408" r:id="rId16"/>
    <p:sldId id="379" r:id="rId17"/>
    <p:sldId id="417" r:id="rId18"/>
    <p:sldId id="292" r:id="rId19"/>
    <p:sldId id="416" r:id="rId20"/>
    <p:sldId id="420" r:id="rId21"/>
    <p:sldId id="421" r:id="rId22"/>
  </p:sldIdLst>
  <p:sldSz cx="9144000" cy="6858000" type="screen4x3"/>
  <p:notesSz cx="6731000" cy="985678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00"/>
    <a:srgbClr val="FEECA0"/>
    <a:srgbClr val="E7F1F5"/>
    <a:srgbClr val="8ABBD0"/>
    <a:srgbClr val="FF0066"/>
    <a:srgbClr val="008000"/>
    <a:srgbClr val="FF99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53" autoAdjust="0"/>
    <p:restoredTop sz="98642" autoAdjust="0"/>
  </p:normalViewPr>
  <p:slideViewPr>
    <p:cSldViewPr snapToGrid="0">
      <p:cViewPr varScale="1">
        <p:scale>
          <a:sx n="120" d="100"/>
          <a:sy n="120" d="100"/>
        </p:scale>
        <p:origin x="-18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-2070" y="-90"/>
      </p:cViewPr>
      <p:guideLst>
        <p:guide orient="horz" pos="3104"/>
        <p:guide pos="2120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fld id="{DA703D79-A400-4170-B9C6-A196167135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fld id="{EB6FEA30-C6FB-4763-B998-257D592898A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72F860-B11B-4164-A8BE-A515E0837017}" type="slidenum">
              <a:rPr lang="fr-FR" smtClean="0">
                <a:latin typeface="Arial" charset="0"/>
              </a:rPr>
              <a:pPr/>
              <a:t>2</a:t>
            </a:fld>
            <a:endParaRPr lang="fr-FR" smtClean="0">
              <a:latin typeface="Arial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Réunion P2I</a:t>
            </a:r>
            <a:endParaRPr lang="fr-FR" dirty="0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8 juin 2011</a:t>
            </a:r>
            <a:endParaRPr lang="fr-FR" dirty="0"/>
          </a:p>
        </p:txBody>
      </p:sp>
      <p:sp>
        <p:nvSpPr>
          <p:cNvPr id="6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D5266-9483-44E4-801E-00D6068352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6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D2622-E837-4C6D-8552-98B75B4F0A6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32613" y="58738"/>
            <a:ext cx="2211387" cy="6538912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95275" y="58738"/>
            <a:ext cx="6484938" cy="65389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6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6755F-1ACE-49A8-A595-93738C1472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5188" y="58738"/>
            <a:ext cx="6972300" cy="83661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5275" y="981075"/>
            <a:ext cx="8848725" cy="5616575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6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C0966-6F2F-470A-9466-375FB4A495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6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E74CF-5E24-49D5-B29B-627F90962C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6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F178E-EB17-44B6-9F86-77F4CDA299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95275" y="981075"/>
            <a:ext cx="4348163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95838" y="981075"/>
            <a:ext cx="4348162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  <p:sp>
        <p:nvSpPr>
          <p:cNvPr id="6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7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E3D0-DC88-4ADD-A7CB-D9584DC3C1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  <p:sp>
        <p:nvSpPr>
          <p:cNvPr id="8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9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6EA0F-C2E1-4AC1-B5BE-AB3A903B58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  <p:sp>
        <p:nvSpPr>
          <p:cNvPr id="4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5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18E73-EDF2-4541-8594-71B63C9F98D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  <p:sp>
        <p:nvSpPr>
          <p:cNvPr id="3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4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BE4FE-1C9D-4599-BFEE-F5CFAE6132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  <p:sp>
        <p:nvSpPr>
          <p:cNvPr id="6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7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5E2B6-06E2-4707-A646-4DDFF9EBF4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  <p:sp>
        <p:nvSpPr>
          <p:cNvPr id="6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7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8CBBD-ACCA-4835-B16D-6A90AE93A3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0414" y="981075"/>
            <a:ext cx="8353586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7" name="Rectangle 1046"/>
          <p:cNvSpPr>
            <a:spLocks noGrp="1" noChangeArrowheads="1"/>
          </p:cNvSpPr>
          <p:nvPr>
            <p:ph type="title"/>
          </p:nvPr>
        </p:nvSpPr>
        <p:spPr bwMode="auto">
          <a:xfrm>
            <a:off x="1198402" y="97484"/>
            <a:ext cx="69723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</a:p>
        </p:txBody>
      </p:sp>
      <p:sp>
        <p:nvSpPr>
          <p:cNvPr id="6179" name="Rectangle 10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92238" y="6642100"/>
            <a:ext cx="64579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00" b="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O. Napoly, Réunion P2I</a:t>
            </a:r>
            <a:endParaRPr lang="fr-FR" dirty="0"/>
          </a:p>
        </p:txBody>
      </p:sp>
      <p:sp>
        <p:nvSpPr>
          <p:cNvPr id="6181" name="Rectangle 10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42100"/>
            <a:ext cx="971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ctr">
              <a:defRPr sz="800" b="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r>
              <a:rPr lang="fr-FR" smtClean="0"/>
              <a:t>8 juin 2011</a:t>
            </a:r>
            <a:endParaRPr lang="fr-FR" dirty="0"/>
          </a:p>
        </p:txBody>
      </p:sp>
      <p:sp>
        <p:nvSpPr>
          <p:cNvPr id="6182" name="Rectangle 106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9825" y="6642100"/>
            <a:ext cx="384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fld id="{D85EF862-0B8F-45F5-835F-2B6BD262D5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1063" descr="cea quadri"/>
          <p:cNvPicPr preferRelativeResize="0">
            <a:picLocks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6477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068" descr="xfel-logo"/>
          <p:cNvPicPr>
            <a:picLocks noChangeAspect="1" noChangeArrowheads="1"/>
          </p:cNvPicPr>
          <p:nvPr userDrawn="1"/>
        </p:nvPicPr>
        <p:blipFill>
          <a:blip r:embed="rId15" cstate="print"/>
          <a:srcRect t="13852"/>
          <a:stretch>
            <a:fillRect/>
          </a:stretch>
        </p:blipFill>
        <p:spPr bwMode="auto">
          <a:xfrm>
            <a:off x="8006973" y="0"/>
            <a:ext cx="115252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Logo_Spiral2_500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7424" y="85241"/>
            <a:ext cx="1374187" cy="41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9pPr>
    </p:titleStyle>
    <p:bodyStyle>
      <a:lvl1pPr marL="342900" indent="-1524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200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811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SB 124 012.jpg"/>
          <p:cNvPicPr>
            <a:picLocks noChangeAspect="1"/>
          </p:cNvPicPr>
          <p:nvPr/>
        </p:nvPicPr>
        <p:blipFill>
          <a:blip r:embed="rId2" cstate="print">
            <a:lum bright="38000" contrast="-32000"/>
          </a:blip>
          <a:stretch>
            <a:fillRect/>
          </a:stretch>
        </p:blipFill>
        <p:spPr>
          <a:xfrm>
            <a:off x="715433" y="565149"/>
            <a:ext cx="8072967" cy="6054725"/>
          </a:xfrm>
          <a:prstGeom prst="rect">
            <a:avLst/>
          </a:prstGeom>
        </p:spPr>
      </p:pic>
      <p:sp>
        <p:nvSpPr>
          <p:cNvPr id="2050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dirty="0" smtClean="0"/>
          </a:p>
        </p:txBody>
      </p:sp>
      <p:sp>
        <p:nvSpPr>
          <p:cNvPr id="2051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dirty="0" smtClean="0"/>
          </a:p>
        </p:txBody>
      </p:sp>
      <p:sp>
        <p:nvSpPr>
          <p:cNvPr id="205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B58391-F0A5-409A-9EC6-00D98B2DFE02}" type="slidenum">
              <a:rPr lang="fr-FR" smtClean="0"/>
              <a:pPr/>
              <a:t>1</a:t>
            </a:fld>
            <a:endParaRPr lang="fr-FR" smtClean="0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830359"/>
            <a:ext cx="7986713" cy="26797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DA8700"/>
                </a:solidFill>
              </a:rPr>
              <a:t>Grande Salle Blanche</a:t>
            </a:r>
            <a:br>
              <a:rPr lang="en-US" sz="4400" b="1" dirty="0" smtClean="0">
                <a:solidFill>
                  <a:srgbClr val="DA8700"/>
                </a:solidFill>
              </a:rPr>
            </a:br>
            <a:r>
              <a:rPr lang="en-US" sz="4400" b="1" dirty="0" smtClean="0">
                <a:solidFill>
                  <a:srgbClr val="DA8700"/>
                </a:solidFill>
              </a:rPr>
              <a:t>de </a:t>
            </a:r>
            <a:r>
              <a:rPr lang="en-US" sz="4400" b="1" dirty="0" err="1" smtClean="0">
                <a:solidFill>
                  <a:srgbClr val="DA8700"/>
                </a:solidFill>
              </a:rPr>
              <a:t>l’Irfu</a:t>
            </a:r>
            <a:r>
              <a:rPr lang="en-US" sz="4400" b="1" dirty="0" smtClean="0">
                <a:solidFill>
                  <a:srgbClr val="DA8700"/>
                </a:solidFill>
              </a:rPr>
              <a:t> à Saclay</a:t>
            </a:r>
            <a:endParaRPr lang="fr-FR" sz="4400" b="1" dirty="0" smtClean="0">
              <a:solidFill>
                <a:srgbClr val="DA8700"/>
              </a:solidFill>
            </a:endParaRP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20775" y="5807075"/>
            <a:ext cx="7292975" cy="746125"/>
          </a:xfrm>
        </p:spPr>
        <p:txBody>
          <a:bodyPr/>
          <a:lstStyle/>
          <a:p>
            <a:pPr marL="190500"/>
            <a:r>
              <a:rPr lang="fr-FR" sz="2800" dirty="0" smtClean="0"/>
              <a:t>O. </a:t>
            </a:r>
            <a:r>
              <a:rPr lang="fr-FR" sz="2800" dirty="0" err="1" smtClean="0"/>
              <a:t>Napoly</a:t>
            </a:r>
            <a:r>
              <a:rPr lang="fr-FR" sz="2800" dirty="0" smtClean="0"/>
              <a:t>, CEA-Saclay, </a:t>
            </a:r>
            <a:r>
              <a:rPr lang="fr-FR" sz="2800" dirty="0" err="1" smtClean="0"/>
              <a:t>Irfu</a:t>
            </a:r>
            <a:r>
              <a:rPr lang="fr-FR" sz="2800" dirty="0" smtClean="0"/>
              <a:t>/SACM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smtClean="0"/>
          </a:p>
        </p:txBody>
      </p:sp>
      <p:sp>
        <p:nvSpPr>
          <p:cNvPr id="12291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smtClean="0"/>
          </a:p>
        </p:txBody>
      </p:sp>
      <p:sp>
        <p:nvSpPr>
          <p:cNvPr id="1229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6FCAF3-6B7F-442B-9170-51003D54026C}" type="slidenum">
              <a:rPr lang="fr-FR" smtClean="0"/>
              <a:pPr/>
              <a:t>10</a:t>
            </a:fld>
            <a:endParaRPr lang="fr-FR" smtClean="0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1162050" y="90488"/>
            <a:ext cx="6769100" cy="498475"/>
          </a:xfrm>
          <a:noFill/>
        </p:spPr>
        <p:txBody>
          <a:bodyPr/>
          <a:lstStyle/>
          <a:p>
            <a:pPr algn="ctr"/>
            <a:r>
              <a:rPr lang="en-GB" b="1" dirty="0" smtClean="0">
                <a:solidFill>
                  <a:srgbClr val="DA8700"/>
                </a:solidFill>
              </a:rPr>
              <a:t>Washer-Dryer for XFEL</a:t>
            </a:r>
            <a:endParaRPr lang="en-GB" b="1" dirty="0" smtClean="0">
              <a:solidFill>
                <a:srgbClr val="DA8700"/>
              </a:solidFill>
            </a:endParaRPr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55" y="1485536"/>
            <a:ext cx="4838575" cy="430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AutoShape 4"/>
          <p:cNvSpPr>
            <a:spLocks noChangeArrowheads="1"/>
          </p:cNvSpPr>
          <p:nvPr/>
        </p:nvSpPr>
        <p:spPr bwMode="auto">
          <a:xfrm>
            <a:off x="395288" y="6099175"/>
            <a:ext cx="8362950" cy="37623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003366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sz="1800" b="0">
                <a:solidFill>
                  <a:srgbClr val="003366"/>
                </a:solidFill>
                <a:cs typeface="Arial" charset="0"/>
              </a:rPr>
              <a:t>Objective:  avoid particle contamination of clean room from external envelopes</a:t>
            </a:r>
          </a:p>
        </p:txBody>
      </p:sp>
      <p:sp>
        <p:nvSpPr>
          <p:cNvPr id="12296" name="Rectangle 5"/>
          <p:cNvSpPr>
            <a:spLocks noChangeArrowheads="1"/>
          </p:cNvSpPr>
          <p:nvPr/>
        </p:nvSpPr>
        <p:spPr bwMode="auto">
          <a:xfrm>
            <a:off x="827088" y="676275"/>
            <a:ext cx="80740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>
              <a:spcBef>
                <a:spcPct val="20000"/>
              </a:spcBef>
            </a:pPr>
            <a:r>
              <a:rPr lang="en-GB" sz="2000" b="0" dirty="0"/>
              <a:t>All </a:t>
            </a:r>
            <a:r>
              <a:rPr lang="en-GB" sz="2000" b="0" dirty="0">
                <a:solidFill>
                  <a:schemeClr val="accent2"/>
                </a:solidFill>
              </a:rPr>
              <a:t>cavities with He tank</a:t>
            </a:r>
            <a:r>
              <a:rPr lang="en-GB" sz="2000" b="0" dirty="0"/>
              <a:t>, </a:t>
            </a:r>
            <a:r>
              <a:rPr lang="en-GB" sz="2000" b="0" dirty="0">
                <a:solidFill>
                  <a:srgbClr val="008000"/>
                </a:solidFill>
              </a:rPr>
              <a:t>coupler cold parts</a:t>
            </a:r>
            <a:r>
              <a:rPr lang="en-GB" sz="2000" b="0" dirty="0"/>
              <a:t> and </a:t>
            </a:r>
            <a:r>
              <a:rPr lang="en-GB" sz="2000" b="0" dirty="0">
                <a:solidFill>
                  <a:srgbClr val="FF3300"/>
                </a:solidFill>
              </a:rPr>
              <a:t>quadrupole-BPM units</a:t>
            </a:r>
            <a:r>
              <a:rPr lang="en-GB" sz="2000" b="0" dirty="0"/>
              <a:t> will be cleaned and dried </a:t>
            </a:r>
            <a:r>
              <a:rPr lang="en-GB" sz="2000" b="0" dirty="0" smtClean="0"/>
              <a:t>before </a:t>
            </a:r>
            <a:r>
              <a:rPr lang="en-GB" sz="2000" b="0" dirty="0"/>
              <a:t>entering ISO4 area</a:t>
            </a:r>
          </a:p>
        </p:txBody>
      </p:sp>
      <p:pic>
        <p:nvPicPr>
          <p:cNvPr id="216071" name="Picture 7" descr="b_Photo_CEA_ Ph8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7763" y="1473200"/>
            <a:ext cx="3224212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pied de page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smtClean="0"/>
          </a:p>
        </p:txBody>
      </p:sp>
      <p:sp>
        <p:nvSpPr>
          <p:cNvPr id="13315" name="Espace réservé de la date 3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smtClean="0"/>
          </a:p>
        </p:txBody>
      </p:sp>
      <p:sp>
        <p:nvSpPr>
          <p:cNvPr id="133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5907766-6AE1-4E4F-92AE-0453B9E77EBC}" type="slidenum">
              <a:rPr lang="fr-FR" smtClean="0"/>
              <a:pPr/>
              <a:t>11</a:t>
            </a:fld>
            <a:endParaRPr lang="fr-FR" smtClean="0"/>
          </a:p>
        </p:txBody>
      </p:sp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1014413" y="620713"/>
            <a:ext cx="776763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>
              <a:spcBef>
                <a:spcPct val="20000"/>
              </a:spcBef>
            </a:pPr>
            <a:r>
              <a:rPr lang="en-GB" sz="2000" b="0"/>
              <a:t>2 double rail systems, adapted from Fermilab clean room solution:</a:t>
            </a:r>
          </a:p>
          <a:p>
            <a:pPr marL="180975" indent="-180975">
              <a:spcBef>
                <a:spcPct val="20000"/>
              </a:spcBef>
            </a:pPr>
            <a:r>
              <a:rPr lang="en-GB" sz="2000" b="0"/>
              <a:t>total length ~45 m, 39 anchors every 1.2m , alignment &lt; 67 µrd</a:t>
            </a:r>
          </a:p>
        </p:txBody>
      </p:sp>
      <p:sp>
        <p:nvSpPr>
          <p:cNvPr id="13318" name="AutoShape 3"/>
          <p:cNvSpPr>
            <a:spLocks noChangeArrowheads="1"/>
          </p:cNvSpPr>
          <p:nvPr/>
        </p:nvSpPr>
        <p:spPr bwMode="auto">
          <a:xfrm>
            <a:off x="412750" y="5899150"/>
            <a:ext cx="8320088" cy="6508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003366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sz="1800" b="0">
                <a:solidFill>
                  <a:srgbClr val="003366"/>
                </a:solidFill>
                <a:cs typeface="Arial" charset="0"/>
              </a:rPr>
              <a:t>Objectives:    ensure a good alignment of the cavities before connecting bellows</a:t>
            </a:r>
          </a:p>
          <a:p>
            <a:pPr algn="ctr"/>
            <a:r>
              <a:rPr lang="en-GB" sz="1800" b="0">
                <a:solidFill>
                  <a:srgbClr val="003366"/>
                </a:solidFill>
                <a:cs typeface="Arial" charset="0"/>
              </a:rPr>
              <a:t>ensure a good stability of cavity string during roll-out</a:t>
            </a:r>
          </a:p>
        </p:txBody>
      </p:sp>
      <p:sp>
        <p:nvSpPr>
          <p:cNvPr id="13319" name="Rectangle 4"/>
          <p:cNvSpPr>
            <a:spLocks noGrp="1" noChangeArrowheads="1"/>
          </p:cNvSpPr>
          <p:nvPr>
            <p:ph type="title"/>
          </p:nvPr>
        </p:nvSpPr>
        <p:spPr>
          <a:xfrm>
            <a:off x="1187450" y="115888"/>
            <a:ext cx="6769100" cy="396875"/>
          </a:xfrm>
          <a:noFill/>
        </p:spPr>
        <p:txBody>
          <a:bodyPr/>
          <a:lstStyle/>
          <a:p>
            <a:pPr algn="ctr"/>
            <a:r>
              <a:rPr lang="fr-FR" b="1" dirty="0" smtClean="0">
                <a:solidFill>
                  <a:srgbClr val="DA8700"/>
                </a:solidFill>
              </a:rPr>
              <a:t>Clean Room : </a:t>
            </a:r>
            <a:r>
              <a:rPr lang="fr-FR" b="1" dirty="0" err="1" smtClean="0">
                <a:solidFill>
                  <a:srgbClr val="DA8700"/>
                </a:solidFill>
              </a:rPr>
              <a:t>Railing</a:t>
            </a:r>
            <a:r>
              <a:rPr lang="fr-FR" b="1" dirty="0" smtClean="0">
                <a:solidFill>
                  <a:srgbClr val="DA8700"/>
                </a:solidFill>
              </a:rPr>
              <a:t> System</a:t>
            </a:r>
          </a:p>
        </p:txBody>
      </p:sp>
      <p:pic>
        <p:nvPicPr>
          <p:cNvPr id="133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1200" y="1306513"/>
            <a:ext cx="4622800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725" y="4324350"/>
            <a:ext cx="4105275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8" descr="travaux 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1670050"/>
            <a:ext cx="4505325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dirty="0" smtClean="0"/>
          </a:p>
        </p:txBody>
      </p:sp>
      <p:sp>
        <p:nvSpPr>
          <p:cNvPr id="11267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dirty="0" smtClean="0"/>
          </a:p>
        </p:txBody>
      </p:sp>
      <p:sp>
        <p:nvSpPr>
          <p:cNvPr id="1126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CC67C6-97C3-4DDA-86EA-8A8B28A0F44B}" type="slidenum">
              <a:rPr lang="fr-FR" smtClean="0"/>
              <a:pPr/>
              <a:t>12</a:t>
            </a:fld>
            <a:endParaRPr lang="fr-FR" dirty="0" smtClean="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1820848" y="115888"/>
            <a:ext cx="6135701" cy="396875"/>
          </a:xfrm>
        </p:spPr>
        <p:txBody>
          <a:bodyPr/>
          <a:lstStyle/>
          <a:p>
            <a:pPr algn="ctr"/>
            <a:r>
              <a:rPr lang="en-GB" b="1" dirty="0" err="1" smtClean="0">
                <a:solidFill>
                  <a:srgbClr val="DA8700"/>
                </a:solidFill>
              </a:rPr>
              <a:t>Rinçage</a:t>
            </a:r>
            <a:r>
              <a:rPr lang="en-GB" b="1" dirty="0" smtClean="0">
                <a:solidFill>
                  <a:srgbClr val="DA8700"/>
                </a:solidFill>
              </a:rPr>
              <a:t> HP </a:t>
            </a:r>
            <a:r>
              <a:rPr lang="en-GB" b="1" dirty="0" err="1" smtClean="0">
                <a:solidFill>
                  <a:srgbClr val="DA8700"/>
                </a:solidFill>
              </a:rPr>
              <a:t>C</a:t>
            </a:r>
            <a:r>
              <a:rPr lang="en-GB" b="1" dirty="0" err="1" smtClean="0">
                <a:solidFill>
                  <a:srgbClr val="DA8700"/>
                </a:solidFill>
              </a:rPr>
              <a:t>avité</a:t>
            </a:r>
            <a:r>
              <a:rPr lang="en-GB" b="1" dirty="0" smtClean="0">
                <a:solidFill>
                  <a:srgbClr val="DA8700"/>
                </a:solidFill>
              </a:rPr>
              <a:t> SPIRAL2</a:t>
            </a:r>
            <a:endParaRPr lang="en-GB" b="1" dirty="0" smtClean="0">
              <a:solidFill>
                <a:srgbClr val="DA87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5180" y="551934"/>
            <a:ext cx="2758274" cy="367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 descr="rinçage HPR avant intégration du C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0930" y="2543700"/>
            <a:ext cx="2900189" cy="3866919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4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135172" y="3487923"/>
            <a:ext cx="4053463" cy="2817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/>
          <p:nvPr/>
        </p:nvPicPr>
        <p:blipFill>
          <a:blip r:embed="rId2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3212326" y="628152"/>
            <a:ext cx="2440739" cy="3396780"/>
          </a:xfrm>
          <a:prstGeom prst="rect">
            <a:avLst/>
          </a:prstGeom>
        </p:spPr>
      </p:pic>
      <p:sp>
        <p:nvSpPr>
          <p:cNvPr id="1126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dirty="0" smtClean="0"/>
          </a:p>
        </p:txBody>
      </p:sp>
      <p:sp>
        <p:nvSpPr>
          <p:cNvPr id="11267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dirty="0" smtClean="0"/>
          </a:p>
        </p:txBody>
      </p:sp>
      <p:sp>
        <p:nvSpPr>
          <p:cNvPr id="1126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CC67C6-97C3-4DDA-86EA-8A8B28A0F44B}" type="slidenum">
              <a:rPr lang="fr-FR" smtClean="0"/>
              <a:pPr/>
              <a:t>13</a:t>
            </a:fld>
            <a:endParaRPr lang="fr-FR" dirty="0" smtClean="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1820848" y="115888"/>
            <a:ext cx="6135701" cy="396875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DA8700"/>
                </a:solidFill>
              </a:rPr>
              <a:t>Montage </a:t>
            </a:r>
            <a:r>
              <a:rPr lang="en-GB" b="1" dirty="0" err="1" smtClean="0">
                <a:solidFill>
                  <a:srgbClr val="DA8700"/>
                </a:solidFill>
              </a:rPr>
              <a:t>Cryomodule</a:t>
            </a:r>
            <a:r>
              <a:rPr lang="en-GB" b="1" dirty="0" smtClean="0">
                <a:solidFill>
                  <a:srgbClr val="DA8700"/>
                </a:solidFill>
              </a:rPr>
              <a:t> SPIRAL2</a:t>
            </a:r>
          </a:p>
        </p:txBody>
      </p:sp>
      <p:pic>
        <p:nvPicPr>
          <p:cNvPr id="12" name="Image 11" descr="IMG_6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2497" y="3459892"/>
            <a:ext cx="3926703" cy="2945027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4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13468" y="3585592"/>
            <a:ext cx="3864928" cy="2727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dirty="0" smtClean="0"/>
          </a:p>
        </p:txBody>
      </p:sp>
      <p:sp>
        <p:nvSpPr>
          <p:cNvPr id="11267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dirty="0" smtClean="0"/>
          </a:p>
        </p:txBody>
      </p:sp>
      <p:sp>
        <p:nvSpPr>
          <p:cNvPr id="1126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CC67C6-97C3-4DDA-86EA-8A8B28A0F44B}" type="slidenum">
              <a:rPr lang="fr-FR" smtClean="0"/>
              <a:pPr/>
              <a:t>14</a:t>
            </a:fld>
            <a:endParaRPr lang="fr-FR" dirty="0" smtClean="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1820848" y="115888"/>
            <a:ext cx="6135701" cy="396875"/>
          </a:xfrm>
        </p:spPr>
        <p:txBody>
          <a:bodyPr/>
          <a:lstStyle/>
          <a:p>
            <a:pPr algn="ctr"/>
            <a:r>
              <a:rPr lang="en-GB" b="1" dirty="0" err="1" smtClean="0">
                <a:solidFill>
                  <a:srgbClr val="DA8700"/>
                </a:solidFill>
              </a:rPr>
              <a:t>Coactivité</a:t>
            </a:r>
            <a:r>
              <a:rPr lang="en-GB" b="1" dirty="0" smtClean="0">
                <a:solidFill>
                  <a:srgbClr val="DA8700"/>
                </a:solidFill>
              </a:rPr>
              <a:t> SPIRAL2-XFEL (2011)</a:t>
            </a:r>
            <a:endParaRPr lang="en-GB" b="1" dirty="0" smtClean="0">
              <a:solidFill>
                <a:srgbClr val="DA87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113251" y="3509962"/>
            <a:ext cx="4132745" cy="309955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111319" y="658031"/>
            <a:ext cx="4134678" cy="31010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423327" y="3665551"/>
            <a:ext cx="4161257" cy="2945334"/>
          </a:xfrm>
          <a:prstGeom prst="rect">
            <a:avLst/>
          </a:prstGeom>
        </p:spPr>
      </p:pic>
      <p:pic>
        <p:nvPicPr>
          <p:cNvPr id="15" name="Image 14"/>
          <p:cNvPicPr/>
          <p:nvPr/>
        </p:nvPicPr>
        <p:blipFill>
          <a:blip r:embed="rId5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402193" y="675861"/>
            <a:ext cx="4201117" cy="3107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457200"/>
            <a:ext cx="192773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200" y="0"/>
            <a:ext cx="7239000" cy="4873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b="1" dirty="0" smtClean="0">
                <a:solidFill>
                  <a:srgbClr val="DA8700"/>
                </a:solidFill>
              </a:rPr>
              <a:t>XFEL Module Dimensions</a:t>
            </a:r>
            <a:endParaRPr lang="fr-FR" b="1" dirty="0">
              <a:solidFill>
                <a:srgbClr val="DA87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6700" y="6096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dirty="0" smtClean="0"/>
              <a:t>Module dimensions: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b="0" dirty="0" err="1" smtClean="0"/>
              <a:t>Red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Girder</a:t>
            </a:r>
            <a:r>
              <a:rPr lang="fr-FR" sz="1800" b="0" dirty="0" smtClean="0"/>
              <a:t> : 	L = 10419 (+ 5877, - 4542) mm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b="0" dirty="0" smtClean="0"/>
              <a:t>Cold Mass : 	L = 12150 (+6374, -5776) mm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b="0" dirty="0" err="1" smtClean="0"/>
              <a:t>Cavity</a:t>
            </a:r>
            <a:r>
              <a:rPr lang="fr-FR" sz="1800" b="0" dirty="0" smtClean="0"/>
              <a:t> string : 	L = 11692 + 400 (+6132 + 200, -5560 + 200) mm</a:t>
            </a:r>
          </a:p>
          <a:p>
            <a:pPr marL="342900" indent="-342900"/>
            <a:r>
              <a:rPr lang="fr-FR" sz="1800" b="0" dirty="0" smtClean="0">
                <a:sym typeface="Symbol"/>
              </a:rPr>
              <a:t> </a:t>
            </a:r>
            <a:r>
              <a:rPr lang="fr-FR" sz="2400" b="0" dirty="0" smtClean="0">
                <a:solidFill>
                  <a:srgbClr val="0070C0"/>
                </a:solidFill>
                <a:sym typeface="Symbol"/>
              </a:rPr>
              <a:t>	 place-</a:t>
            </a:r>
            <a:r>
              <a:rPr lang="fr-FR" sz="2400" b="0" dirty="0" err="1" smtClean="0">
                <a:solidFill>
                  <a:srgbClr val="0070C0"/>
                </a:solidFill>
                <a:sym typeface="Symbol"/>
              </a:rPr>
              <a:t>holder</a:t>
            </a:r>
            <a:r>
              <a:rPr lang="fr-FR" sz="2400" b="0" dirty="0" smtClean="0">
                <a:solidFill>
                  <a:srgbClr val="0070C0"/>
                </a:solidFill>
                <a:sym typeface="Symbol"/>
              </a:rPr>
              <a:t> set by the cold mass </a:t>
            </a:r>
            <a:r>
              <a:rPr lang="fr-FR" sz="2000" b="0" dirty="0" smtClean="0">
                <a:solidFill>
                  <a:srgbClr val="0070C0"/>
                </a:solidFill>
                <a:sym typeface="Symbol"/>
              </a:rPr>
              <a:t>(</a:t>
            </a:r>
            <a:r>
              <a:rPr lang="fr-FR" sz="2000" b="0" dirty="0" err="1" smtClean="0">
                <a:solidFill>
                  <a:srgbClr val="0070C0"/>
                </a:solidFill>
                <a:sym typeface="Symbol"/>
              </a:rPr>
              <a:t>with</a:t>
            </a:r>
            <a:r>
              <a:rPr lang="fr-FR" sz="2000" b="0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fr-FR" sz="2000" b="0" dirty="0" err="1" smtClean="0">
                <a:solidFill>
                  <a:srgbClr val="0070C0"/>
                </a:solidFill>
                <a:sym typeface="Symbol"/>
              </a:rPr>
              <a:t>flanges</a:t>
            </a:r>
            <a:r>
              <a:rPr lang="fr-FR" sz="2000" b="0" dirty="0" smtClean="0">
                <a:solidFill>
                  <a:srgbClr val="0070C0"/>
                </a:solidFill>
                <a:sym typeface="Symbol"/>
              </a:rPr>
              <a:t>)</a:t>
            </a:r>
            <a:endParaRPr lang="fr-FR" sz="1800" b="0" dirty="0" smtClean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60180"/>
            <a:ext cx="9144000" cy="432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" y="693927"/>
            <a:ext cx="7774263" cy="583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9530" y="20638"/>
            <a:ext cx="6291470" cy="715962"/>
          </a:xfrm>
        </p:spPr>
        <p:txBody>
          <a:bodyPr>
            <a:noAutofit/>
          </a:bodyPr>
          <a:lstStyle/>
          <a:p>
            <a:pPr algn="ctr"/>
            <a:r>
              <a:rPr lang="en-GB" b="1" dirty="0" err="1" smtClean="0">
                <a:solidFill>
                  <a:srgbClr val="DA8700"/>
                </a:solidFill>
              </a:rPr>
              <a:t>Cryomodule</a:t>
            </a:r>
            <a:r>
              <a:rPr lang="en-GB" b="1" dirty="0" smtClean="0">
                <a:solidFill>
                  <a:srgbClr val="DA8700"/>
                </a:solidFill>
              </a:rPr>
              <a:t> PXFEL2</a:t>
            </a:r>
            <a:endParaRPr lang="en-GB" b="1" dirty="0">
              <a:solidFill>
                <a:srgbClr val="DA8700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0" y="688761"/>
            <a:ext cx="8848725" cy="503941"/>
          </a:xfrm>
        </p:spPr>
        <p:txBody>
          <a:bodyPr/>
          <a:lstStyle/>
          <a:p>
            <a:pPr marL="647700" indent="-457200" algn="ctr">
              <a:buNone/>
            </a:pPr>
            <a:r>
              <a:rPr lang="en-GB" sz="2400" dirty="0" err="1" smtClean="0"/>
              <a:t>Roulage</a:t>
            </a:r>
            <a:r>
              <a:rPr lang="en-GB" sz="2400" dirty="0" smtClean="0"/>
              <a:t> du train de </a:t>
            </a:r>
            <a:r>
              <a:rPr lang="en-GB" sz="2400" dirty="0" err="1" smtClean="0"/>
              <a:t>cavités</a:t>
            </a:r>
            <a:r>
              <a:rPr lang="en-GB" sz="2400" dirty="0" smtClean="0"/>
              <a:t> PXFEL2 en ISO5-ISO7</a:t>
            </a: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112034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35175" y="1566403"/>
            <a:ext cx="5300874" cy="39756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9530" y="20638"/>
            <a:ext cx="6291470" cy="715962"/>
          </a:xfrm>
        </p:spPr>
        <p:txBody>
          <a:bodyPr>
            <a:noAutofit/>
          </a:bodyPr>
          <a:lstStyle/>
          <a:p>
            <a:pPr algn="ctr"/>
            <a:r>
              <a:rPr lang="en-GB" b="1" dirty="0" err="1" smtClean="0">
                <a:solidFill>
                  <a:srgbClr val="DA8700"/>
                </a:solidFill>
              </a:rPr>
              <a:t>Cryomodule</a:t>
            </a:r>
            <a:r>
              <a:rPr lang="en-GB" b="1" dirty="0" smtClean="0">
                <a:solidFill>
                  <a:srgbClr val="DA8700"/>
                </a:solidFill>
              </a:rPr>
              <a:t> PXFEL2</a:t>
            </a:r>
            <a:endParaRPr lang="en-GB" b="1" dirty="0">
              <a:solidFill>
                <a:srgbClr val="DA8700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71559" y="680811"/>
            <a:ext cx="8848725" cy="424428"/>
          </a:xfrm>
        </p:spPr>
        <p:txBody>
          <a:bodyPr/>
          <a:lstStyle/>
          <a:p>
            <a:pPr marL="647700" indent="-457200" algn="ctr">
              <a:buNone/>
            </a:pPr>
            <a:r>
              <a:rPr lang="en-GB" sz="2400" dirty="0" err="1" smtClean="0"/>
              <a:t>Roulage</a:t>
            </a:r>
            <a:r>
              <a:rPr lang="en-GB" sz="2400" dirty="0" smtClean="0"/>
              <a:t> du train de </a:t>
            </a:r>
            <a:r>
              <a:rPr lang="en-GB" sz="2400" dirty="0" err="1" smtClean="0"/>
              <a:t>cavités</a:t>
            </a:r>
            <a:r>
              <a:rPr lang="en-GB" sz="2400" dirty="0" smtClean="0"/>
              <a:t> PXFEL2 en ISO4</a:t>
            </a:r>
            <a:endParaRPr lang="en-GB" sz="2400" dirty="0" smtClean="0"/>
          </a:p>
        </p:txBody>
      </p:sp>
      <p:pic>
        <p:nvPicPr>
          <p:cNvPr id="10" name="Imag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83415"/>
            <a:ext cx="3808675" cy="507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0832" y="676495"/>
            <a:ext cx="8827008" cy="5882640"/>
          </a:xfrm>
          <a:prstGeom prst="rect">
            <a:avLst/>
          </a:prstGeom>
          <a:noFill/>
          <a:ln>
            <a:noFill/>
          </a:ln>
        </p:spPr>
      </p:pic>
      <p:sp>
        <p:nvSpPr>
          <p:cNvPr id="3074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smtClean="0"/>
          </a:p>
        </p:txBody>
      </p:sp>
      <p:sp>
        <p:nvSpPr>
          <p:cNvPr id="3075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smtClean="0"/>
          </a:p>
        </p:txBody>
      </p:sp>
      <p:sp>
        <p:nvSpPr>
          <p:cNvPr id="307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718B4F-B6AD-4B7D-8260-7A21F719996E}" type="slidenum">
              <a:rPr lang="fr-FR" smtClean="0"/>
              <a:pPr/>
              <a:t>18</a:t>
            </a:fld>
            <a:endParaRPr lang="fr-FR" smtClean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1709530" y="20638"/>
            <a:ext cx="629147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smtClean="0">
                <a:ln>
                  <a:noFill/>
                </a:ln>
                <a:solidFill>
                  <a:srgbClr val="DA87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Cryomodule PXFEL2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DA87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Espace réservé du contenu 12"/>
          <p:cNvSpPr txBox="1">
            <a:spLocks/>
          </p:cNvSpPr>
          <p:nvPr/>
        </p:nvSpPr>
        <p:spPr bwMode="auto">
          <a:xfrm>
            <a:off x="174929" y="5761687"/>
            <a:ext cx="88487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477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Ancrage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du train de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cavités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PXFEL2 </a:t>
            </a:r>
          </a:p>
          <a:p>
            <a:pPr marL="6477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 sortie de Salle Blanche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dirty="0" smtClean="0"/>
          </a:p>
        </p:txBody>
      </p:sp>
      <p:sp>
        <p:nvSpPr>
          <p:cNvPr id="11267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dirty="0" smtClean="0"/>
          </a:p>
        </p:txBody>
      </p:sp>
      <p:sp>
        <p:nvSpPr>
          <p:cNvPr id="1126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CC67C6-97C3-4DDA-86EA-8A8B28A0F44B}" type="slidenum">
              <a:rPr lang="fr-FR" smtClean="0"/>
              <a:pPr/>
              <a:t>19</a:t>
            </a:fld>
            <a:endParaRPr lang="fr-FR" dirty="0" smtClean="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1820848" y="115888"/>
            <a:ext cx="6135701" cy="396875"/>
          </a:xfrm>
        </p:spPr>
        <p:txBody>
          <a:bodyPr/>
          <a:lstStyle/>
          <a:p>
            <a:pPr algn="ctr"/>
            <a:r>
              <a:rPr lang="en-GB" b="1" dirty="0" err="1" smtClean="0">
                <a:solidFill>
                  <a:srgbClr val="DA8700"/>
                </a:solidFill>
              </a:rPr>
              <a:t>Cryomodule</a:t>
            </a:r>
            <a:r>
              <a:rPr lang="en-GB" b="1" dirty="0" smtClean="0">
                <a:solidFill>
                  <a:srgbClr val="DA8700"/>
                </a:solidFill>
              </a:rPr>
              <a:t> PXFEL3</a:t>
            </a:r>
            <a:endParaRPr lang="en-GB" b="1" dirty="0" smtClean="0">
              <a:solidFill>
                <a:srgbClr val="DA87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190831" y="787177"/>
            <a:ext cx="5294796" cy="3982212"/>
          </a:xfrm>
          <a:prstGeom prst="rect">
            <a:avLst/>
          </a:prstGeom>
        </p:spPr>
      </p:pic>
      <p:pic>
        <p:nvPicPr>
          <p:cNvPr id="14" name="Image 13" descr="P10005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6999" y="2544417"/>
            <a:ext cx="5497001" cy="412275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494351" y="818984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Entrée de </a:t>
            </a:r>
            <a:r>
              <a:rPr lang="en-GB" sz="1800" dirty="0" err="1" smtClean="0"/>
              <a:t>cavités</a:t>
            </a:r>
            <a:r>
              <a:rPr lang="en-GB" sz="1800" dirty="0" smtClean="0"/>
              <a:t> en ISO4</a:t>
            </a:r>
          </a:p>
          <a:p>
            <a:r>
              <a:rPr lang="en-GB" sz="1800" dirty="0" smtClean="0"/>
              <a:t> par la </a:t>
            </a:r>
            <a:r>
              <a:rPr lang="en-GB" sz="1800" dirty="0" err="1" smtClean="0"/>
              <a:t>cabine</a:t>
            </a:r>
            <a:r>
              <a:rPr lang="en-GB" sz="1800" dirty="0" smtClean="0"/>
              <a:t> de </a:t>
            </a:r>
            <a:r>
              <a:rPr lang="en-GB" sz="1800" dirty="0" err="1" smtClean="0"/>
              <a:t>lavage-séchage</a:t>
            </a:r>
            <a:endParaRPr lang="en-GB" sz="18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51188" y="5988657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Montage du </a:t>
            </a:r>
            <a:r>
              <a:rPr lang="en-GB" sz="1800" dirty="0" err="1" smtClean="0"/>
              <a:t>coupleur</a:t>
            </a:r>
            <a:r>
              <a:rPr lang="en-GB" sz="1800" dirty="0" smtClean="0"/>
              <a:t> RF</a:t>
            </a:r>
          </a:p>
          <a:p>
            <a:r>
              <a:rPr lang="en-GB" sz="1800" dirty="0" smtClean="0"/>
              <a:t>(</a:t>
            </a:r>
            <a:r>
              <a:rPr lang="en-GB" sz="1800" dirty="0" err="1" smtClean="0"/>
              <a:t>partie</a:t>
            </a:r>
            <a:r>
              <a:rPr lang="en-GB" sz="1800" dirty="0" smtClean="0"/>
              <a:t> </a:t>
            </a:r>
            <a:r>
              <a:rPr lang="en-GB" sz="1800" dirty="0" err="1" smtClean="0"/>
              <a:t>froide</a:t>
            </a:r>
            <a:r>
              <a:rPr lang="en-GB" sz="1800" dirty="0" smtClean="0"/>
              <a:t>) et test de </a:t>
            </a:r>
            <a:r>
              <a:rPr lang="en-GB" sz="1800" dirty="0" err="1" smtClean="0"/>
              <a:t>fuite</a:t>
            </a:r>
            <a:endParaRPr lang="en-GB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oneTexte 17"/>
          <p:cNvSpPr txBox="1">
            <a:spLocks noChangeArrowheads="1"/>
          </p:cNvSpPr>
          <p:nvPr/>
        </p:nvSpPr>
        <p:spPr bwMode="auto">
          <a:xfrm>
            <a:off x="1141882" y="751343"/>
            <a:ext cx="69294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fr-FR" sz="1400" b="1" dirty="0">
                <a:solidFill>
                  <a:srgbClr val="C00000"/>
                </a:solidFill>
              </a:rPr>
              <a:t>Première famille de cavités supraconductrices à </a:t>
            </a:r>
            <a:r>
              <a:rPr lang="fr-FR" sz="1400" dirty="0" smtClean="0">
                <a:solidFill>
                  <a:srgbClr val="C00000"/>
                </a:solidFill>
              </a:rPr>
              <a:t>v</a:t>
            </a:r>
            <a:r>
              <a:rPr lang="fr-FR" sz="1400" b="1" dirty="0" smtClean="0">
                <a:solidFill>
                  <a:srgbClr val="C00000"/>
                </a:solidFill>
              </a:rPr>
              <a:t>=0.07c </a:t>
            </a:r>
            <a:r>
              <a:rPr lang="fr-FR" sz="1400" b="1" dirty="0">
                <a:solidFill>
                  <a:srgbClr val="C00000"/>
                </a:solidFill>
              </a:rPr>
              <a:t>du LINAC de SPIRAL2</a:t>
            </a:r>
          </a:p>
          <a:p>
            <a:pPr marL="355600" lvl="1">
              <a:buFontTx/>
              <a:buNone/>
            </a:pPr>
            <a:r>
              <a:rPr lang="fr-FR" sz="1400" b="1" dirty="0">
                <a:solidFill>
                  <a:srgbClr val="C00000"/>
                </a:solidFill>
              </a:rPr>
              <a:t>1 seule cavité par </a:t>
            </a:r>
            <a:r>
              <a:rPr lang="fr-FR" sz="1400" b="1" dirty="0" err="1">
                <a:solidFill>
                  <a:srgbClr val="C00000"/>
                </a:solidFill>
              </a:rPr>
              <a:t>cryomodule</a:t>
            </a:r>
            <a:r>
              <a:rPr lang="fr-FR" sz="1400" b="1" dirty="0">
                <a:solidFill>
                  <a:srgbClr val="C00000"/>
                </a:solidFill>
              </a:rPr>
              <a:t> (fréquence: 88MHz)</a:t>
            </a:r>
          </a:p>
          <a:p>
            <a:pPr marL="723900" lvl="2">
              <a:buFontTx/>
              <a:buNone/>
            </a:pPr>
            <a:r>
              <a:rPr lang="fr-FR" sz="1400" b="1" dirty="0">
                <a:solidFill>
                  <a:srgbClr val="C00000"/>
                </a:solidFill>
              </a:rPr>
              <a:t>~ 1.20 m entre chaque centre de cavité </a:t>
            </a:r>
          </a:p>
          <a:p>
            <a:pPr lvl="3">
              <a:buFontTx/>
              <a:buNone/>
            </a:pPr>
            <a:r>
              <a:rPr lang="fr-FR" sz="1400" b="1" dirty="0">
                <a:solidFill>
                  <a:srgbClr val="C00000"/>
                </a:solidFill>
              </a:rPr>
              <a:t>1 boîte diagnostic + quadripôles entre chaque </a:t>
            </a:r>
            <a:r>
              <a:rPr lang="fr-FR" sz="1400" b="1" dirty="0" err="1">
                <a:solidFill>
                  <a:srgbClr val="C00000"/>
                </a:solidFill>
              </a:rPr>
              <a:t>cryomodule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09169" y="161718"/>
            <a:ext cx="807243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buFontTx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Les 12 cryomodules A de SPIRAL 2</a:t>
            </a:r>
          </a:p>
        </p:txBody>
      </p:sp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1687513" y="4143375"/>
            <a:ext cx="14557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100" b="1">
                <a:solidFill>
                  <a:schemeClr val="bg1"/>
                </a:solidFill>
                <a:latin typeface="Comic Sans MS" pitchFamily="66" charset="0"/>
              </a:rPr>
              <a:t>1</a:t>
            </a:r>
            <a:r>
              <a:rPr lang="fr-FR" sz="1100" b="1" baseline="30000">
                <a:solidFill>
                  <a:schemeClr val="bg1"/>
                </a:solidFill>
                <a:latin typeface="Comic Sans MS" pitchFamily="66" charset="0"/>
              </a:rPr>
              <a:t>er</a:t>
            </a:r>
            <a:r>
              <a:rPr lang="fr-FR" sz="1100" b="1">
                <a:solidFill>
                  <a:schemeClr val="bg1"/>
                </a:solidFill>
                <a:latin typeface="Comic Sans MS" pitchFamily="66" charset="0"/>
              </a:rPr>
              <a:t> étage :</a:t>
            </a:r>
          </a:p>
          <a:p>
            <a:pPr algn="ctr"/>
            <a:r>
              <a:rPr lang="fr-FR" sz="1100" b="1">
                <a:solidFill>
                  <a:schemeClr val="bg1"/>
                </a:solidFill>
                <a:latin typeface="Comic Sans MS" pitchFamily="66" charset="0"/>
              </a:rPr>
              <a:t>Source SILHI</a:t>
            </a:r>
          </a:p>
          <a:p>
            <a:pPr algn="ctr"/>
            <a:r>
              <a:rPr lang="fr-FR" sz="1100" b="1">
                <a:solidFill>
                  <a:schemeClr val="bg1"/>
                </a:solidFill>
                <a:latin typeface="Comic Sans MS" pitchFamily="66" charset="0"/>
              </a:rPr>
              <a:t>100mA/95keV/CW</a:t>
            </a:r>
          </a:p>
        </p:txBody>
      </p:sp>
      <p:pic>
        <p:nvPicPr>
          <p:cNvPr id="107526" name="Picture 5" descr="LinacbB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6181" y="1677726"/>
            <a:ext cx="4939406" cy="405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Rectangle 9"/>
          <p:cNvSpPr>
            <a:spLocks noChangeArrowheads="1"/>
          </p:cNvSpPr>
          <p:nvPr/>
        </p:nvSpPr>
        <p:spPr bwMode="auto">
          <a:xfrm>
            <a:off x="807057" y="5556468"/>
            <a:ext cx="585787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buFontTx/>
              <a:buNone/>
            </a:pPr>
            <a:r>
              <a:rPr lang="fr-FR" sz="1400" b="1" u="sng" dirty="0"/>
              <a:t>Mission de l’IRFU:</a:t>
            </a:r>
          </a:p>
          <a:p>
            <a:pPr marL="457200" lvl="2">
              <a:buFont typeface="Arial" charset="0"/>
              <a:buChar char="•"/>
            </a:pPr>
            <a:r>
              <a:rPr lang="fr-FR" sz="1400" b="1" i="1" dirty="0">
                <a:solidFill>
                  <a:srgbClr val="0000FF"/>
                </a:solidFill>
              </a:rPr>
              <a:t> Livraison des 12 </a:t>
            </a:r>
            <a:r>
              <a:rPr lang="fr-FR" sz="1400" b="1" i="1" dirty="0" err="1">
                <a:solidFill>
                  <a:srgbClr val="0000FF"/>
                </a:solidFill>
              </a:rPr>
              <a:t>cryomodules</a:t>
            </a:r>
            <a:r>
              <a:rPr lang="fr-FR" sz="1400" b="1" i="1" dirty="0">
                <a:solidFill>
                  <a:srgbClr val="0000FF"/>
                </a:solidFill>
              </a:rPr>
              <a:t> et d’une cavité de rechange</a:t>
            </a:r>
          </a:p>
          <a:p>
            <a:pPr marL="1617663" lvl="3">
              <a:buFontTx/>
              <a:buNone/>
            </a:pPr>
            <a:r>
              <a:rPr lang="fr-FR" sz="1400" b="1" i="1" dirty="0">
                <a:solidFill>
                  <a:srgbClr val="0000FF"/>
                </a:solidFill>
              </a:rPr>
              <a:t>(étude, réalisation, assemblage, et tests)</a:t>
            </a:r>
          </a:p>
          <a:p>
            <a:pPr marL="457200" lvl="2">
              <a:buFont typeface="Arial" charset="0"/>
              <a:buChar char="•"/>
            </a:pPr>
            <a:r>
              <a:rPr lang="fr-FR" sz="1400" b="1" i="1" dirty="0">
                <a:solidFill>
                  <a:srgbClr val="0000FF"/>
                </a:solidFill>
              </a:rPr>
              <a:t> Assistance à l’intégration sur site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BE4FE-1C9D-4599-BFEE-F5CFAE6132EA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dirty="0" smtClean="0"/>
          </a:p>
        </p:txBody>
      </p:sp>
      <p:sp>
        <p:nvSpPr>
          <p:cNvPr id="11267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dirty="0" smtClean="0"/>
          </a:p>
        </p:txBody>
      </p:sp>
      <p:sp>
        <p:nvSpPr>
          <p:cNvPr id="1126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CC67C6-97C3-4DDA-86EA-8A8B28A0F44B}" type="slidenum">
              <a:rPr lang="fr-FR" smtClean="0"/>
              <a:pPr/>
              <a:t>20</a:t>
            </a:fld>
            <a:endParaRPr lang="fr-FR" dirty="0" smtClean="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1820848" y="115888"/>
            <a:ext cx="6135701" cy="396875"/>
          </a:xfrm>
        </p:spPr>
        <p:txBody>
          <a:bodyPr/>
          <a:lstStyle/>
          <a:p>
            <a:pPr algn="ctr"/>
            <a:r>
              <a:rPr lang="en-GB" b="1" dirty="0" err="1" smtClean="0">
                <a:solidFill>
                  <a:srgbClr val="DA8700"/>
                </a:solidFill>
              </a:rPr>
              <a:t>Cryomodule</a:t>
            </a:r>
            <a:r>
              <a:rPr lang="en-GB" b="1" dirty="0" smtClean="0">
                <a:solidFill>
                  <a:srgbClr val="DA8700"/>
                </a:solidFill>
              </a:rPr>
              <a:t> PXFEL3</a:t>
            </a:r>
            <a:endParaRPr lang="en-GB" b="1" dirty="0" smtClean="0">
              <a:solidFill>
                <a:srgbClr val="DA8700"/>
              </a:solidFill>
            </a:endParaRPr>
          </a:p>
        </p:txBody>
      </p:sp>
      <p:pic>
        <p:nvPicPr>
          <p:cNvPr id="2" name="Picture 2" descr="F:\2011-06-01 train complet en salle blanche\P1000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3186"/>
            <a:ext cx="3318991" cy="4978487"/>
          </a:xfrm>
          <a:prstGeom prst="rect">
            <a:avLst/>
          </a:prstGeom>
          <a:noFill/>
        </p:spPr>
      </p:pic>
      <p:pic>
        <p:nvPicPr>
          <p:cNvPr id="1027" name="Picture 3" descr="F:\2011-06-01 train complet en salle blanche\P1000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0271" y="1658289"/>
            <a:ext cx="5813729" cy="387582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3587362" y="5630848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L</a:t>
            </a:r>
            <a:r>
              <a:rPr lang="en-GB" sz="1800" dirty="0" smtClean="0"/>
              <a:t>es </a:t>
            </a:r>
            <a:r>
              <a:rPr lang="en-GB" sz="1800" dirty="0" err="1" smtClean="0"/>
              <a:t>huit</a:t>
            </a:r>
            <a:r>
              <a:rPr lang="en-GB" sz="1800" dirty="0" smtClean="0"/>
              <a:t> </a:t>
            </a:r>
            <a:r>
              <a:rPr lang="en-GB" sz="1800" dirty="0" err="1" smtClean="0"/>
              <a:t>cavités</a:t>
            </a:r>
            <a:r>
              <a:rPr lang="en-GB" sz="1800" dirty="0" smtClean="0"/>
              <a:t> PXFEL3 avec </a:t>
            </a:r>
            <a:r>
              <a:rPr lang="en-GB" sz="1800" dirty="0" err="1" smtClean="0"/>
              <a:t>coupleur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dirty="0" smtClean="0"/>
          </a:p>
        </p:txBody>
      </p:sp>
      <p:sp>
        <p:nvSpPr>
          <p:cNvPr id="11267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dirty="0" smtClean="0"/>
          </a:p>
        </p:txBody>
      </p:sp>
      <p:sp>
        <p:nvSpPr>
          <p:cNvPr id="1126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CC67C6-97C3-4DDA-86EA-8A8B28A0F44B}" type="slidenum">
              <a:rPr lang="fr-FR" smtClean="0"/>
              <a:pPr/>
              <a:t>21</a:t>
            </a:fld>
            <a:endParaRPr lang="fr-FR" dirty="0" smtClean="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1820848" y="115888"/>
            <a:ext cx="6135701" cy="396875"/>
          </a:xfrm>
        </p:spPr>
        <p:txBody>
          <a:bodyPr/>
          <a:lstStyle/>
          <a:p>
            <a:pPr algn="ctr"/>
            <a:r>
              <a:rPr lang="en-GB" b="1" dirty="0" err="1" smtClean="0">
                <a:solidFill>
                  <a:srgbClr val="DA8700"/>
                </a:solidFill>
              </a:rPr>
              <a:t>Prochaines</a:t>
            </a:r>
            <a:r>
              <a:rPr lang="en-GB" b="1" dirty="0" smtClean="0">
                <a:solidFill>
                  <a:srgbClr val="DA8700"/>
                </a:solidFill>
              </a:rPr>
              <a:t> </a:t>
            </a:r>
            <a:r>
              <a:rPr lang="en-GB" b="1" dirty="0" err="1" smtClean="0">
                <a:solidFill>
                  <a:srgbClr val="DA8700"/>
                </a:solidFill>
              </a:rPr>
              <a:t>Etapes</a:t>
            </a:r>
            <a:endParaRPr lang="en-GB" b="1" dirty="0" smtClean="0">
              <a:solidFill>
                <a:srgbClr val="DA87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64542" y="1272208"/>
            <a:ext cx="80308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dirty="0" smtClean="0"/>
              <a:t> Fabrication des </a:t>
            </a:r>
            <a:r>
              <a:rPr lang="en-GB" sz="1800" dirty="0" err="1" smtClean="0"/>
              <a:t>outillages</a:t>
            </a:r>
            <a:r>
              <a:rPr lang="en-GB" sz="1800" dirty="0" smtClean="0"/>
              <a:t> XFEL pour la </a:t>
            </a:r>
            <a:r>
              <a:rPr lang="en-GB" sz="1800" dirty="0" err="1" smtClean="0"/>
              <a:t>salle</a:t>
            </a:r>
            <a:r>
              <a:rPr lang="en-GB" sz="1800" dirty="0" smtClean="0"/>
              <a:t> blanche: </a:t>
            </a:r>
            <a:r>
              <a:rPr lang="en-GB" sz="1800" dirty="0" err="1" smtClean="0"/>
              <a:t>alignement</a:t>
            </a:r>
            <a:r>
              <a:rPr lang="en-GB" sz="1800" dirty="0" smtClean="0"/>
              <a:t> </a:t>
            </a:r>
            <a:r>
              <a:rPr lang="en-GB" sz="1800" dirty="0" err="1" smtClean="0"/>
              <a:t>cavités</a:t>
            </a:r>
            <a:r>
              <a:rPr lang="en-GB" sz="1800" dirty="0" smtClean="0"/>
              <a:t>, table 6D de </a:t>
            </a:r>
            <a:r>
              <a:rPr lang="en-GB" sz="1800" dirty="0" smtClean="0"/>
              <a:t>m</a:t>
            </a:r>
            <a:r>
              <a:rPr lang="en-GB" sz="1800" dirty="0" smtClean="0"/>
              <a:t>ontage </a:t>
            </a:r>
            <a:r>
              <a:rPr lang="en-GB" sz="1800" dirty="0" err="1" smtClean="0"/>
              <a:t>coupleurs</a:t>
            </a:r>
            <a:r>
              <a:rPr lang="en-GB" sz="1800" dirty="0" smtClean="0"/>
              <a:t>, chariot de transport du </a:t>
            </a:r>
            <a:r>
              <a:rPr lang="en-GB" sz="1800" dirty="0" err="1" smtClean="0"/>
              <a:t>quadîpôle</a:t>
            </a:r>
            <a:r>
              <a:rPr lang="en-GB" sz="1800" dirty="0" smtClean="0"/>
              <a:t>, …</a:t>
            </a:r>
          </a:p>
          <a:p>
            <a:pPr>
              <a:buFont typeface="Arial" pitchFamily="34" charset="0"/>
              <a:buChar char="•"/>
            </a:pPr>
            <a:endParaRPr lang="en-GB" sz="1800" dirty="0" smtClean="0"/>
          </a:p>
          <a:p>
            <a:pPr>
              <a:buFont typeface="Arial" pitchFamily="34" charset="0"/>
              <a:buChar char="•"/>
            </a:pPr>
            <a:r>
              <a:rPr lang="en-GB" sz="1800" dirty="0" smtClean="0"/>
              <a:t> Fabrication de installation d’un nouveau banc de </a:t>
            </a:r>
            <a:r>
              <a:rPr lang="en-GB" sz="1800" dirty="0" err="1" smtClean="0"/>
              <a:t>rinçage</a:t>
            </a:r>
            <a:r>
              <a:rPr lang="en-GB" sz="1800" dirty="0" smtClean="0"/>
              <a:t> HP </a:t>
            </a:r>
            <a:r>
              <a:rPr lang="en-GB" sz="1800" dirty="0" err="1" smtClean="0"/>
              <a:t>encastrable</a:t>
            </a:r>
            <a:r>
              <a:rPr lang="en-GB" sz="180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GB" sz="1800" dirty="0" smtClean="0"/>
          </a:p>
          <a:p>
            <a:pPr>
              <a:buFont typeface="Arial" pitchFamily="34" charset="0"/>
              <a:buChar char="•"/>
            </a:pPr>
            <a:r>
              <a:rPr lang="en-GB" sz="1800" dirty="0" smtClean="0"/>
              <a:t> Fin du montage des </a:t>
            </a:r>
            <a:r>
              <a:rPr lang="en-GB" sz="1800" dirty="0" err="1" smtClean="0"/>
              <a:t>cryomodules</a:t>
            </a:r>
            <a:r>
              <a:rPr lang="en-GB" sz="1800" smtClean="0"/>
              <a:t> SPIRAL2 : mi-2012</a:t>
            </a:r>
            <a:endParaRPr lang="en-GB" sz="1800" dirty="0" smtClean="0"/>
          </a:p>
          <a:p>
            <a:pPr>
              <a:buFont typeface="Arial" pitchFamily="34" charset="0"/>
              <a:buChar char="•"/>
            </a:pPr>
            <a:endParaRPr lang="en-GB" sz="1800" dirty="0" smtClean="0"/>
          </a:p>
          <a:p>
            <a:pPr>
              <a:buFont typeface="Arial" pitchFamily="34" charset="0"/>
              <a:buChar char="•"/>
            </a:pPr>
            <a:r>
              <a:rPr lang="en-GB" sz="1800" dirty="0" smtClean="0"/>
              <a:t> Montage des 3 modules de </a:t>
            </a:r>
            <a:r>
              <a:rPr lang="en-GB" sz="1800" dirty="0" err="1" smtClean="0"/>
              <a:t>pré-séries</a:t>
            </a:r>
            <a:r>
              <a:rPr lang="en-GB" sz="1800" dirty="0" smtClean="0"/>
              <a:t> XFEL: ~</a:t>
            </a:r>
            <a:r>
              <a:rPr lang="en-GB" sz="1800" dirty="0" err="1" smtClean="0"/>
              <a:t>février-septembre</a:t>
            </a:r>
            <a:r>
              <a:rPr lang="en-GB" sz="1800" dirty="0" smtClean="0"/>
              <a:t> 2012</a:t>
            </a:r>
          </a:p>
          <a:p>
            <a:pPr>
              <a:buFont typeface="Arial" pitchFamily="34" charset="0"/>
              <a:buChar char="•"/>
            </a:pPr>
            <a:endParaRPr lang="en-GB" sz="1800" dirty="0" smtClean="0"/>
          </a:p>
          <a:p>
            <a:pPr>
              <a:buFont typeface="Arial" pitchFamily="34" charset="0"/>
              <a:buChar char="•"/>
            </a:pPr>
            <a:r>
              <a:rPr lang="en-GB" sz="1800" dirty="0" smtClean="0"/>
              <a:t> Montage des 30 modules de </a:t>
            </a:r>
            <a:r>
              <a:rPr lang="en-GB" sz="1800" dirty="0" err="1" smtClean="0"/>
              <a:t>séries</a:t>
            </a:r>
            <a:r>
              <a:rPr lang="en-GB" sz="1800" dirty="0" smtClean="0"/>
              <a:t> XFEL: ~</a:t>
            </a:r>
            <a:r>
              <a:rPr lang="en-GB" sz="1800" dirty="0" err="1" smtClean="0"/>
              <a:t>octobre</a:t>
            </a:r>
            <a:r>
              <a:rPr lang="en-GB" sz="1800" dirty="0" smtClean="0"/>
              <a:t> 2012 – </a:t>
            </a:r>
            <a:r>
              <a:rPr lang="en-GB" sz="1800" dirty="0" err="1" smtClean="0"/>
              <a:t>septembre</a:t>
            </a:r>
            <a:r>
              <a:rPr lang="en-GB" sz="1800" dirty="0" smtClean="0"/>
              <a:t> 2014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81430" y="135948"/>
            <a:ext cx="8128000" cy="471488"/>
          </a:xfrm>
        </p:spPr>
        <p:txBody>
          <a:bodyPr/>
          <a:lstStyle/>
          <a:p>
            <a:pPr algn="ctr"/>
            <a:r>
              <a:rPr lang="en-GB" b="1" dirty="0" smtClean="0"/>
              <a:t>12 </a:t>
            </a:r>
            <a:r>
              <a:rPr lang="en-GB" b="1" dirty="0" err="1" smtClean="0"/>
              <a:t>Cryomodules</a:t>
            </a:r>
            <a:r>
              <a:rPr lang="en-GB" b="1" dirty="0" smtClean="0"/>
              <a:t>, </a:t>
            </a:r>
            <a:r>
              <a:rPr lang="en-GB" b="1" dirty="0" smtClean="0">
                <a:sym typeface="Symbol"/>
              </a:rPr>
              <a:t></a:t>
            </a:r>
            <a:r>
              <a:rPr lang="en-GB" b="1" dirty="0" smtClean="0"/>
              <a:t>/4, β=0.07 </a:t>
            </a:r>
          </a:p>
        </p:txBody>
      </p:sp>
      <p:pic>
        <p:nvPicPr>
          <p:cNvPr id="40964" name="Picture 5" descr="DSC_0052"/>
          <p:cNvPicPr>
            <a:picLocks noChangeAspect="1" noChangeArrowheads="1"/>
          </p:cNvPicPr>
          <p:nvPr/>
        </p:nvPicPr>
        <p:blipFill>
          <a:blip r:embed="rId2" cstate="print"/>
          <a:srcRect l="14735" r="13667"/>
          <a:stretch>
            <a:fillRect/>
          </a:stretch>
        </p:blipFill>
        <p:spPr bwMode="auto">
          <a:xfrm>
            <a:off x="5021263" y="639763"/>
            <a:ext cx="392588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2"/>
          <p:cNvGrpSpPr>
            <a:grpSpLocks/>
          </p:cNvGrpSpPr>
          <p:nvPr/>
        </p:nvGrpSpPr>
        <p:grpSpPr bwMode="auto">
          <a:xfrm>
            <a:off x="5050694" y="4062535"/>
            <a:ext cx="3929063" cy="2166938"/>
            <a:chOff x="5312978" y="1886218"/>
            <a:chExt cx="3527371" cy="2309545"/>
          </a:xfrm>
        </p:grpSpPr>
        <p:pic>
          <p:nvPicPr>
            <p:cNvPr id="4097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2978" y="1886218"/>
              <a:ext cx="3527371" cy="2309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Étoile à 5 branches 8"/>
            <p:cNvSpPr/>
            <p:nvPr/>
          </p:nvSpPr>
          <p:spPr>
            <a:xfrm flipH="1">
              <a:off x="7298282" y="2911554"/>
              <a:ext cx="69834" cy="81215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af-ZA"/>
            </a:p>
          </p:txBody>
        </p:sp>
      </p:grpSp>
      <p:pic>
        <p:nvPicPr>
          <p:cNvPr id="40966" name="Picture 5" descr="LinacbB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981075"/>
            <a:ext cx="3357563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603250" y="636343"/>
            <a:ext cx="3816350" cy="369332"/>
          </a:xfrm>
          <a:prstGeom prst="rect">
            <a:avLst/>
          </a:prstGeom>
          <a:solidFill>
            <a:srgbClr val="FEECA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 dirty="0" smtClean="0">
                <a:latin typeface="+mn-lt"/>
              </a:rPr>
              <a:t>Low energy SC </a:t>
            </a:r>
            <a:r>
              <a:rPr lang="en-GB" sz="1800" dirty="0" err="1" smtClean="0">
                <a:latin typeface="+mn-lt"/>
              </a:rPr>
              <a:t>Linac</a:t>
            </a:r>
            <a:endParaRPr lang="en-GB" sz="1800" dirty="0"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017117" y="3398853"/>
            <a:ext cx="2564783" cy="369332"/>
          </a:xfrm>
          <a:prstGeom prst="rect">
            <a:avLst/>
          </a:prstGeom>
          <a:solidFill>
            <a:srgbClr val="FEECA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 dirty="0" err="1" smtClean="0">
                <a:latin typeface="+mn-lt"/>
              </a:rPr>
              <a:t>Cryomodule</a:t>
            </a:r>
            <a:r>
              <a:rPr lang="en-GB" sz="1800" dirty="0" smtClean="0">
                <a:latin typeface="+mn-lt"/>
              </a:rPr>
              <a:t> RF Tests</a:t>
            </a:r>
            <a:endParaRPr lang="en-GB" sz="1800" dirty="0">
              <a:latin typeface="+mn-lt"/>
            </a:endParaRPr>
          </a:p>
        </p:txBody>
      </p:sp>
      <p:pic>
        <p:nvPicPr>
          <p:cNvPr id="4096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6138" y="3359150"/>
            <a:ext cx="1584325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9" descr="logo4%20rédui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0496" y="673100"/>
            <a:ext cx="1821904" cy="393802"/>
          </a:xfrm>
          <a:prstGeom prst="rect">
            <a:avLst/>
          </a:prstGeom>
          <a:solidFill>
            <a:schemeClr val="accent1"/>
          </a:solidFill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509" y="3766230"/>
            <a:ext cx="3996000" cy="247252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\\DAPDC5\Manip\Spiral2\Cryomodule\99_Photos\2011_01_07 Passage HPR en SB\IMG_619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8" y="3714404"/>
            <a:ext cx="3352261" cy="2514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6"/>
          <p:cNvGrpSpPr>
            <a:grpSpLocks noChangeAspect="1"/>
          </p:cNvGrpSpPr>
          <p:nvPr/>
        </p:nvGrpSpPr>
        <p:grpSpPr bwMode="auto">
          <a:xfrm>
            <a:off x="6291263" y="188913"/>
            <a:ext cx="2744787" cy="6553200"/>
            <a:chOff x="6417906" y="655755"/>
            <a:chExt cx="2346660" cy="5600887"/>
          </a:xfrm>
        </p:grpSpPr>
        <p:pic>
          <p:nvPicPr>
            <p:cNvPr id="123912" name="Image 8" descr="P1120348.JPG"/>
            <p:cNvPicPr>
              <a:picLocks noChangeAspect="1"/>
            </p:cNvPicPr>
            <p:nvPr/>
          </p:nvPicPr>
          <p:blipFill>
            <a:blip r:embed="rId2" cstate="print"/>
            <a:srcRect t="29552" b="17909"/>
            <a:stretch>
              <a:fillRect/>
            </a:stretch>
          </p:blipFill>
          <p:spPr bwMode="auto">
            <a:xfrm>
              <a:off x="6424245" y="1688127"/>
              <a:ext cx="2340000" cy="922211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123913" name="Image 9" descr="IMG_2746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24566" y="2618148"/>
              <a:ext cx="2340000" cy="1221049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123914" name="Image 3" descr="2010 07 27-Déchargement-CM-PXFEL2-16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3758" y="4939323"/>
              <a:ext cx="2340000" cy="1317319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123915" name="Picture 3" descr="D:\Bibliothèque\Photos\XFEL\Saclay\PXFEL2\Montage\2011 01 24 cold mass on cantilever (37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20058" y="3853907"/>
              <a:ext cx="2340000" cy="1076992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123916" name="Picture 7" descr="XFEL_Cryomodule_2008_03_26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17906" y="655755"/>
              <a:ext cx="2340000" cy="1040183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</p:grpSp>
      <p:sp>
        <p:nvSpPr>
          <p:cNvPr id="12390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411413" y="76200"/>
            <a:ext cx="6232525" cy="609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fr-FR" b="1" dirty="0" err="1" smtClean="0">
                <a:solidFill>
                  <a:srgbClr val="0066FF"/>
                </a:solidFill>
              </a:rPr>
              <a:t>Cryomodules</a:t>
            </a:r>
            <a:r>
              <a:rPr lang="fr-FR" b="1" dirty="0" smtClean="0">
                <a:solidFill>
                  <a:srgbClr val="0066FF"/>
                </a:solidFill>
              </a:rPr>
              <a:t> XFEL</a:t>
            </a:r>
            <a:endParaRPr lang="fr-FR" b="1" dirty="0" smtClean="0">
              <a:solidFill>
                <a:srgbClr val="0066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1420" y="718378"/>
            <a:ext cx="570903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fr-FR" sz="1600" dirty="0" smtClean="0"/>
              <a:t>Mission de l’</a:t>
            </a:r>
            <a:r>
              <a:rPr lang="fr-FR" sz="1600" dirty="0" err="1" smtClean="0"/>
              <a:t>Irfu</a:t>
            </a:r>
            <a:r>
              <a:rPr lang="fr-FR" sz="1600" b="0" dirty="0" smtClean="0"/>
              <a:t>: </a:t>
            </a:r>
            <a:r>
              <a:rPr lang="fr-FR" sz="1600" b="0" dirty="0"/>
              <a:t>intégration sur site de Saclay de l’ensemble des </a:t>
            </a:r>
            <a:r>
              <a:rPr lang="fr-FR" sz="1600" b="0" dirty="0" smtClean="0"/>
              <a:t>3+80(100) </a:t>
            </a:r>
            <a:r>
              <a:rPr lang="fr-FR" sz="1600" b="0" dirty="0" err="1"/>
              <a:t>cryomodules</a:t>
            </a:r>
            <a:r>
              <a:rPr lang="fr-FR" sz="1600" b="0" dirty="0"/>
              <a:t> de l’accélérateur XFEL dont la mise en service est prévue fin 2014 et les premiers faisceaux pour utilisateurs en 2015.</a:t>
            </a:r>
          </a:p>
          <a:p>
            <a:pPr>
              <a:buFontTx/>
              <a:buNone/>
              <a:defRPr/>
            </a:pPr>
            <a:endParaRPr lang="fr-FR" sz="1600" b="0" dirty="0"/>
          </a:p>
          <a:p>
            <a:pPr>
              <a:buFontTx/>
              <a:buNone/>
              <a:defRPr/>
            </a:pPr>
            <a:r>
              <a:rPr lang="fr-FR" sz="1600" b="0" dirty="0"/>
              <a:t>La contribution du CEA porte sur les Lots de Travail suivants: 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fr-FR" sz="1600" b="0" dirty="0"/>
              <a:t>l’assemblage en salle blanche des </a:t>
            </a:r>
            <a:r>
              <a:rPr lang="fr-FR" sz="1600" b="0" dirty="0" smtClean="0"/>
              <a:t>83 </a:t>
            </a:r>
            <a:r>
              <a:rPr lang="fr-FR" sz="1600" b="0" dirty="0"/>
              <a:t>trains de cavités (comprenant 8 cavités, un quadripôle supraconducteur, un moniteur de position et deux vannes tiroirs)  (WP9)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fr-FR" sz="1600" b="0" dirty="0"/>
              <a:t>l’assemblage des </a:t>
            </a:r>
            <a:r>
              <a:rPr lang="fr-FR" sz="1600" b="0" dirty="0" smtClean="0"/>
              <a:t>83 </a:t>
            </a:r>
            <a:r>
              <a:rPr lang="fr-FR" sz="1600" b="0" dirty="0"/>
              <a:t>cryomodules à partir de la sortie des trains des cavités de la salle blanche jusqu’au chargement des modules sur le camion de transport sur le site de DESY (WP3)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fr-FR" sz="1600" b="0" dirty="0"/>
              <a:t>l’approvisionnement des blindages magnétiques, des manteaux de </a:t>
            </a:r>
            <a:r>
              <a:rPr lang="fr-FR" sz="1600" b="0" dirty="0" err="1"/>
              <a:t>superisolation</a:t>
            </a:r>
            <a:r>
              <a:rPr lang="fr-FR" sz="1600" b="0" dirty="0"/>
              <a:t>, de la visserie compatible salle blanche.</a:t>
            </a:r>
          </a:p>
          <a:p>
            <a:pPr>
              <a:buFontTx/>
              <a:buNone/>
              <a:defRPr/>
            </a:pPr>
            <a:endParaRPr lang="fr-FR" sz="1600" b="0" dirty="0"/>
          </a:p>
          <a:p>
            <a:pPr>
              <a:buFontTx/>
              <a:buNone/>
              <a:defRPr/>
            </a:pPr>
            <a:r>
              <a:rPr lang="fr-FR" sz="1600" b="0" dirty="0"/>
              <a:t>L’intégration des cryomodules par un opérateur industriel sur le site de Saclay couvrira les périodes suivantes : </a:t>
            </a:r>
          </a:p>
          <a:p>
            <a:pPr>
              <a:buFontTx/>
              <a:buNone/>
              <a:defRPr/>
            </a:pPr>
            <a:r>
              <a:rPr lang="fr-FR" sz="1600" b="0" dirty="0"/>
              <a:t>- 3 modules de </a:t>
            </a:r>
            <a:r>
              <a:rPr lang="fr-FR" sz="1600" b="0" dirty="0" err="1"/>
              <a:t>pré-séries</a:t>
            </a:r>
            <a:r>
              <a:rPr lang="fr-FR" sz="1600" b="0" dirty="0"/>
              <a:t> : février 2012 à septembre 2012 (30 semaines), </a:t>
            </a:r>
          </a:p>
          <a:p>
            <a:pPr>
              <a:buFontTx/>
              <a:buChar char="-"/>
              <a:defRPr/>
            </a:pPr>
            <a:r>
              <a:rPr lang="fr-FR" sz="1600" b="0" dirty="0"/>
              <a:t> 80 modules de séries : octobre 2012 à novembre 2014 (97 semaines).</a:t>
            </a:r>
          </a:p>
        </p:txBody>
      </p:sp>
      <p:sp>
        <p:nvSpPr>
          <p:cNvPr id="123911" name="ZoneTexte 12"/>
          <p:cNvSpPr txBox="1">
            <a:spLocks noChangeArrowheads="1"/>
          </p:cNvSpPr>
          <p:nvPr/>
        </p:nvSpPr>
        <p:spPr bwMode="auto">
          <a:xfrm>
            <a:off x="0" y="6619875"/>
            <a:ext cx="1935163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fr-FR" sz="1400"/>
              <a:t>Présentation générale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smtClean="0"/>
          </a:p>
        </p:txBody>
      </p:sp>
      <p:sp>
        <p:nvSpPr>
          <p:cNvPr id="6147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smtClean="0"/>
          </a:p>
        </p:txBody>
      </p:sp>
      <p:sp>
        <p:nvSpPr>
          <p:cNvPr id="614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536147-39DA-49B2-9D2D-A82CDC7EF812}" type="slidenum">
              <a:rPr lang="fr-FR" smtClean="0"/>
              <a:pPr/>
              <a:t>5</a:t>
            </a:fld>
            <a:endParaRPr lang="fr-FR" smtClean="0"/>
          </a:p>
        </p:txBody>
      </p:sp>
      <p:pic>
        <p:nvPicPr>
          <p:cNvPr id="6149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200" y="508000"/>
            <a:ext cx="7696200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16877" y="2806262"/>
            <a:ext cx="191202" cy="61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2355850" y="1108075"/>
            <a:ext cx="1812925" cy="457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0"/>
              <a:t>XFel Village</a:t>
            </a:r>
          </a:p>
        </p:txBody>
      </p:sp>
      <p:sp>
        <p:nvSpPr>
          <p:cNvPr id="6152" name="Rectangle 32"/>
          <p:cNvSpPr>
            <a:spLocks noChangeArrowheads="1"/>
          </p:cNvSpPr>
          <p:nvPr/>
        </p:nvSpPr>
        <p:spPr bwMode="auto">
          <a:xfrm>
            <a:off x="6908800" y="2235200"/>
            <a:ext cx="220663" cy="8382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</a:rPr>
              <a:t>3</a:t>
            </a:r>
            <a:endParaRPr lang="en-GB" sz="1800" b="0" dirty="0">
              <a:solidFill>
                <a:schemeClr val="bg1"/>
              </a:solidFill>
            </a:endParaRPr>
          </a:p>
          <a:p>
            <a:pPr algn="ctr"/>
            <a:endParaRPr lang="en-GB" sz="1800" b="0" dirty="0">
              <a:solidFill>
                <a:schemeClr val="bg1"/>
              </a:solidFill>
            </a:endParaRPr>
          </a:p>
          <a:p>
            <a:pPr algn="ctr"/>
            <a:r>
              <a:rPr lang="en-GB" sz="1800" b="0" dirty="0" smtClean="0">
                <a:solidFill>
                  <a:schemeClr val="bg1"/>
                </a:solidFill>
              </a:rPr>
              <a:t>2</a:t>
            </a:r>
            <a:endParaRPr lang="en-GB" sz="1800" b="0" dirty="0">
              <a:solidFill>
                <a:schemeClr val="bg1"/>
              </a:solidFill>
            </a:endParaRPr>
          </a:p>
        </p:txBody>
      </p:sp>
      <p:sp>
        <p:nvSpPr>
          <p:cNvPr id="6153" name="Rectangle 33"/>
          <p:cNvSpPr>
            <a:spLocks noChangeArrowheads="1"/>
          </p:cNvSpPr>
          <p:nvPr/>
        </p:nvSpPr>
        <p:spPr bwMode="auto">
          <a:xfrm>
            <a:off x="6291263" y="1752599"/>
            <a:ext cx="835025" cy="4320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154" name="Rectangle 34"/>
          <p:cNvSpPr>
            <a:spLocks noChangeArrowheads="1"/>
          </p:cNvSpPr>
          <p:nvPr/>
        </p:nvSpPr>
        <p:spPr bwMode="auto">
          <a:xfrm>
            <a:off x="5156200" y="1866900"/>
            <a:ext cx="473075" cy="7620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155" name="Rectangle 35"/>
          <p:cNvSpPr>
            <a:spLocks noChangeArrowheads="1"/>
          </p:cNvSpPr>
          <p:nvPr/>
        </p:nvSpPr>
        <p:spPr bwMode="auto">
          <a:xfrm>
            <a:off x="4516438" y="2654300"/>
            <a:ext cx="1096962" cy="3240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3366"/>
                </a:solidFill>
              </a:rPr>
              <a:t>5</a:t>
            </a:r>
          </a:p>
        </p:txBody>
      </p:sp>
      <p:sp>
        <p:nvSpPr>
          <p:cNvPr id="6156" name="Text Box 36"/>
          <p:cNvSpPr txBox="1">
            <a:spLocks noChangeArrowheads="1"/>
          </p:cNvSpPr>
          <p:nvPr/>
        </p:nvSpPr>
        <p:spPr bwMode="auto">
          <a:xfrm>
            <a:off x="7227888" y="1730375"/>
            <a:ext cx="1676400" cy="530225"/>
          </a:xfrm>
          <a:prstGeom prst="rect">
            <a:avLst/>
          </a:prstGeom>
          <a:solidFill>
            <a:schemeClr val="bg1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0" dirty="0" err="1">
                <a:solidFill>
                  <a:srgbClr val="008000"/>
                </a:solidFill>
              </a:rPr>
              <a:t>Bldg</a:t>
            </a:r>
            <a:r>
              <a:rPr lang="fr-FR" sz="1400" b="0" dirty="0">
                <a:solidFill>
                  <a:srgbClr val="008000"/>
                </a:solidFill>
              </a:rPr>
              <a:t> 124 </a:t>
            </a:r>
            <a:r>
              <a:rPr lang="fr-FR" sz="1400" b="0" dirty="0" err="1">
                <a:solidFill>
                  <a:srgbClr val="008000"/>
                </a:solidFill>
              </a:rPr>
              <a:t>North</a:t>
            </a:r>
            <a:endParaRPr lang="fr-FR" sz="1400" b="0" dirty="0">
              <a:solidFill>
                <a:srgbClr val="008000"/>
              </a:solidFill>
            </a:endParaRPr>
          </a:p>
          <a:p>
            <a:pPr algn="ctr"/>
            <a:r>
              <a:rPr lang="fr-FR" sz="1400" b="0" dirty="0">
                <a:solidFill>
                  <a:srgbClr val="008000"/>
                </a:solidFill>
              </a:rPr>
              <a:t>25x15 m²</a:t>
            </a:r>
          </a:p>
        </p:txBody>
      </p:sp>
      <p:sp>
        <p:nvSpPr>
          <p:cNvPr id="6157" name="Text Box 37"/>
          <p:cNvSpPr txBox="1">
            <a:spLocks noChangeArrowheads="1"/>
          </p:cNvSpPr>
          <p:nvPr/>
        </p:nvSpPr>
        <p:spPr bwMode="auto">
          <a:xfrm>
            <a:off x="2716213" y="2619375"/>
            <a:ext cx="1584325" cy="530225"/>
          </a:xfrm>
          <a:prstGeom prst="rect">
            <a:avLst/>
          </a:prstGeom>
          <a:solidFill>
            <a:schemeClr val="bg1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0">
                <a:solidFill>
                  <a:srgbClr val="008000"/>
                </a:solidFill>
              </a:rPr>
              <a:t>Bldg 126 North</a:t>
            </a:r>
          </a:p>
          <a:p>
            <a:pPr algn="ctr"/>
            <a:r>
              <a:rPr lang="fr-FR" sz="1400" b="0">
                <a:solidFill>
                  <a:srgbClr val="008000"/>
                </a:solidFill>
              </a:rPr>
              <a:t>40x11 m²</a:t>
            </a:r>
          </a:p>
        </p:txBody>
      </p:sp>
      <p:sp>
        <p:nvSpPr>
          <p:cNvPr id="6158" name="Rectangle 38"/>
          <p:cNvSpPr>
            <a:spLocks noChangeArrowheads="1"/>
          </p:cNvSpPr>
          <p:nvPr/>
        </p:nvSpPr>
        <p:spPr bwMode="auto">
          <a:xfrm>
            <a:off x="4533900" y="1866900"/>
            <a:ext cx="576000" cy="762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159" name="Text Box 39"/>
          <p:cNvSpPr txBox="1">
            <a:spLocks noChangeArrowheads="1"/>
          </p:cNvSpPr>
          <p:nvPr/>
        </p:nvSpPr>
        <p:spPr bwMode="auto">
          <a:xfrm>
            <a:off x="4156075" y="3411538"/>
            <a:ext cx="1512888" cy="5302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0">
                <a:solidFill>
                  <a:srgbClr val="008000"/>
                </a:solidFill>
              </a:rPr>
              <a:t>Bldg 126 South 30x17 m²</a:t>
            </a:r>
          </a:p>
        </p:txBody>
      </p:sp>
      <p:sp>
        <p:nvSpPr>
          <p:cNvPr id="6160" name="Rectangle 40"/>
          <p:cNvSpPr>
            <a:spLocks noChangeArrowheads="1"/>
          </p:cNvSpPr>
          <p:nvPr/>
        </p:nvSpPr>
        <p:spPr bwMode="auto">
          <a:xfrm>
            <a:off x="5689600" y="3136900"/>
            <a:ext cx="411163" cy="8280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 dirty="0">
                <a:solidFill>
                  <a:srgbClr val="003366"/>
                </a:solidFill>
              </a:rPr>
              <a:t>8</a:t>
            </a:r>
          </a:p>
        </p:txBody>
      </p:sp>
      <p:sp>
        <p:nvSpPr>
          <p:cNvPr id="6161" name="Rectangle 41"/>
          <p:cNvSpPr>
            <a:spLocks noChangeArrowheads="1"/>
          </p:cNvSpPr>
          <p:nvPr/>
        </p:nvSpPr>
        <p:spPr bwMode="auto">
          <a:xfrm>
            <a:off x="6781800" y="2705100"/>
            <a:ext cx="114300" cy="3683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800" b="0" dirty="0" smtClean="0">
                <a:solidFill>
                  <a:schemeClr val="bg1"/>
                </a:solidFill>
              </a:rPr>
              <a:t>1</a:t>
            </a:r>
            <a:endParaRPr lang="fr-FR" sz="1800" b="0" dirty="0">
              <a:solidFill>
                <a:schemeClr val="bg1"/>
              </a:solidFill>
            </a:endParaRPr>
          </a:p>
        </p:txBody>
      </p:sp>
      <p:sp>
        <p:nvSpPr>
          <p:cNvPr id="6162" name="Rectangle 42"/>
          <p:cNvSpPr>
            <a:spLocks noChangeArrowheads="1"/>
          </p:cNvSpPr>
          <p:nvPr/>
        </p:nvSpPr>
        <p:spPr bwMode="auto">
          <a:xfrm>
            <a:off x="3175000" y="1498600"/>
            <a:ext cx="76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163" name="Rectangle 43"/>
          <p:cNvSpPr>
            <a:spLocks noChangeArrowheads="1"/>
          </p:cNvSpPr>
          <p:nvPr/>
        </p:nvSpPr>
        <p:spPr bwMode="auto">
          <a:xfrm>
            <a:off x="3175000" y="1498600"/>
            <a:ext cx="838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164" name="Rectangle 44"/>
          <p:cNvSpPr>
            <a:spLocks noChangeArrowheads="1"/>
          </p:cNvSpPr>
          <p:nvPr/>
        </p:nvSpPr>
        <p:spPr bwMode="auto">
          <a:xfrm>
            <a:off x="5664200" y="1879600"/>
            <a:ext cx="609600" cy="1143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6165" name="Text Box 45"/>
          <p:cNvSpPr txBox="1">
            <a:spLocks noChangeArrowheads="1"/>
          </p:cNvSpPr>
          <p:nvPr/>
        </p:nvSpPr>
        <p:spPr bwMode="auto">
          <a:xfrm>
            <a:off x="5588000" y="2108200"/>
            <a:ext cx="76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800" b="0" dirty="0" err="1" smtClean="0">
                <a:solidFill>
                  <a:schemeClr val="bg1"/>
                </a:solidFill>
              </a:rPr>
              <a:t>CourtYard</a:t>
            </a:r>
            <a:endParaRPr lang="fr-FR" sz="1800" b="0" dirty="0">
              <a:solidFill>
                <a:schemeClr val="bg1"/>
              </a:solidFill>
            </a:endParaRPr>
          </a:p>
        </p:txBody>
      </p:sp>
      <p:sp>
        <p:nvSpPr>
          <p:cNvPr id="6166" name="Rectangle 49"/>
          <p:cNvSpPr>
            <a:spLocks noChangeArrowheads="1"/>
          </p:cNvSpPr>
          <p:nvPr/>
        </p:nvSpPr>
        <p:spPr bwMode="auto">
          <a:xfrm>
            <a:off x="6100763" y="3556000"/>
            <a:ext cx="152400" cy="3048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>
              <a:solidFill>
                <a:srgbClr val="003366"/>
              </a:solidFill>
            </a:endParaRPr>
          </a:p>
        </p:txBody>
      </p:sp>
      <p:sp>
        <p:nvSpPr>
          <p:cNvPr id="6167" name="Text Box 50"/>
          <p:cNvSpPr txBox="1">
            <a:spLocks noChangeArrowheads="1"/>
          </p:cNvSpPr>
          <p:nvPr/>
        </p:nvSpPr>
        <p:spPr bwMode="auto">
          <a:xfrm>
            <a:off x="5956300" y="355600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800" b="0" dirty="0">
                <a:solidFill>
                  <a:srgbClr val="003366"/>
                </a:solidFill>
              </a:rPr>
              <a:t>6b</a:t>
            </a:r>
          </a:p>
        </p:txBody>
      </p:sp>
      <p:sp>
        <p:nvSpPr>
          <p:cNvPr id="6168" name="Rectangle 2"/>
          <p:cNvSpPr>
            <a:spLocks noGrp="1" noChangeArrowheads="1"/>
          </p:cNvSpPr>
          <p:nvPr>
            <p:ph type="title"/>
          </p:nvPr>
        </p:nvSpPr>
        <p:spPr>
          <a:xfrm>
            <a:off x="1653871" y="44450"/>
            <a:ext cx="6302679" cy="431800"/>
          </a:xfrm>
        </p:spPr>
        <p:txBody>
          <a:bodyPr/>
          <a:lstStyle/>
          <a:p>
            <a:pPr algn="ctr"/>
            <a:r>
              <a:rPr lang="en-GB" b="1" dirty="0" err="1" smtClean="0">
                <a:solidFill>
                  <a:srgbClr val="DA8700"/>
                </a:solidFill>
              </a:rPr>
              <a:t>Plateforme</a:t>
            </a:r>
            <a:r>
              <a:rPr lang="en-GB" b="1" dirty="0" smtClean="0">
                <a:solidFill>
                  <a:srgbClr val="DA8700"/>
                </a:solidFill>
              </a:rPr>
              <a:t> </a:t>
            </a:r>
            <a:r>
              <a:rPr lang="en-GB" b="1" dirty="0" err="1" smtClean="0">
                <a:solidFill>
                  <a:srgbClr val="DA8700"/>
                </a:solidFill>
              </a:rPr>
              <a:t>Acélérateurs</a:t>
            </a:r>
            <a:r>
              <a:rPr lang="en-GB" b="1" dirty="0" smtClean="0">
                <a:solidFill>
                  <a:srgbClr val="DA8700"/>
                </a:solidFill>
              </a:rPr>
              <a:t> </a:t>
            </a:r>
            <a:r>
              <a:rPr lang="en-GB" b="1" dirty="0" err="1" smtClean="0">
                <a:solidFill>
                  <a:srgbClr val="DA8700"/>
                </a:solidFill>
              </a:rPr>
              <a:t>Irfu</a:t>
            </a:r>
            <a:endParaRPr lang="en-GB" b="1" dirty="0" smtClean="0">
              <a:solidFill>
                <a:srgbClr val="DA8700"/>
              </a:solidFill>
            </a:endParaRPr>
          </a:p>
        </p:txBody>
      </p:sp>
      <p:sp>
        <p:nvSpPr>
          <p:cNvPr id="6169" name="Text Box 5"/>
          <p:cNvSpPr txBox="1">
            <a:spLocks noChangeArrowheads="1"/>
          </p:cNvSpPr>
          <p:nvPr/>
        </p:nvSpPr>
        <p:spPr bwMode="auto">
          <a:xfrm>
            <a:off x="1365250" y="6249988"/>
            <a:ext cx="1449388" cy="3667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800" b="0"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fr-FR" sz="1800" b="0">
                <a:latin typeface="Times New Roman" pitchFamily="18" charset="0"/>
              </a:rPr>
              <a:t>GoogleMap</a:t>
            </a:r>
          </a:p>
        </p:txBody>
      </p:sp>
      <p:sp>
        <p:nvSpPr>
          <p:cNvPr id="6170" name="Text Box 6"/>
          <p:cNvSpPr txBox="1">
            <a:spLocks noChangeArrowheads="1"/>
          </p:cNvSpPr>
          <p:nvPr/>
        </p:nvSpPr>
        <p:spPr bwMode="auto">
          <a:xfrm>
            <a:off x="133350" y="1739900"/>
            <a:ext cx="1281113" cy="822325"/>
          </a:xfrm>
          <a:prstGeom prst="rect">
            <a:avLst/>
          </a:prstGeom>
          <a:solidFill>
            <a:schemeClr val="accent2">
              <a:alpha val="5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0">
                <a:latin typeface="Times New Roman" pitchFamily="18" charset="0"/>
              </a:rPr>
              <a:t>Clean rooms</a:t>
            </a:r>
          </a:p>
        </p:txBody>
      </p:sp>
      <p:sp>
        <p:nvSpPr>
          <p:cNvPr id="6171" name="Text Box 7"/>
          <p:cNvSpPr txBox="1">
            <a:spLocks noChangeArrowheads="1"/>
          </p:cNvSpPr>
          <p:nvPr/>
        </p:nvSpPr>
        <p:spPr bwMode="auto">
          <a:xfrm>
            <a:off x="153988" y="2700338"/>
            <a:ext cx="1439862" cy="822325"/>
          </a:xfrm>
          <a:prstGeom prst="rect">
            <a:avLst/>
          </a:prstGeom>
          <a:solidFill>
            <a:srgbClr val="0080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0">
                <a:latin typeface="Times New Roman" pitchFamily="18" charset="0"/>
              </a:rPr>
              <a:t>Assembly halls</a:t>
            </a:r>
          </a:p>
        </p:txBody>
      </p:sp>
      <p:sp>
        <p:nvSpPr>
          <p:cNvPr id="6172" name="Text Box 8"/>
          <p:cNvSpPr txBox="1">
            <a:spLocks noChangeArrowheads="1"/>
          </p:cNvSpPr>
          <p:nvPr/>
        </p:nvSpPr>
        <p:spPr bwMode="auto">
          <a:xfrm>
            <a:off x="101600" y="3675063"/>
            <a:ext cx="1728788" cy="461665"/>
          </a:xfrm>
          <a:prstGeom prst="rect">
            <a:avLst/>
          </a:prstGeom>
          <a:solidFill>
            <a:srgbClr val="FFFF00">
              <a:alpha val="54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0" dirty="0" smtClean="0">
                <a:latin typeface="Times New Roman" pitchFamily="18" charset="0"/>
              </a:rPr>
              <a:t>Offices</a:t>
            </a:r>
            <a:endParaRPr lang="fr-FR" sz="2400" b="0" dirty="0">
              <a:latin typeface="Times New Roman" pitchFamily="18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2795448">
            <a:off x="7592615" y="562571"/>
            <a:ext cx="191520" cy="62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9557803">
            <a:off x="5861245" y="1549998"/>
            <a:ext cx="191112" cy="61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114300" y="4373563"/>
            <a:ext cx="1728788" cy="461665"/>
          </a:xfrm>
          <a:prstGeom prst="rect">
            <a:avLst/>
          </a:prstGeom>
          <a:solidFill>
            <a:srgbClr val="FF00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0" dirty="0" err="1" smtClean="0">
                <a:latin typeface="Times New Roman" pitchFamily="18" charset="0"/>
              </a:rPr>
              <a:t>Warehouse</a:t>
            </a:r>
            <a:endParaRPr lang="fr-FR" sz="2400" b="0" dirty="0">
              <a:latin typeface="Times New Roman" pitchFamily="18" charset="0"/>
            </a:endParaRPr>
          </a:p>
        </p:txBody>
      </p:sp>
      <p:pic>
        <p:nvPicPr>
          <p:cNvPr id="32" name="Image 31" descr="tour eiff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8900" y="1319916"/>
            <a:ext cx="5454595" cy="4208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b="1" dirty="0" err="1" smtClean="0">
                <a:solidFill>
                  <a:srgbClr val="DA8700"/>
                </a:solidFill>
              </a:rPr>
              <a:t>Assembly</a:t>
            </a:r>
            <a:r>
              <a:rPr lang="fr-FR" b="1" dirty="0" smtClean="0">
                <a:solidFill>
                  <a:srgbClr val="DA8700"/>
                </a:solidFill>
              </a:rPr>
              <a:t> Hall : </a:t>
            </a:r>
            <a:r>
              <a:rPr lang="fr-FR" b="1" dirty="0" err="1" smtClean="0">
                <a:solidFill>
                  <a:srgbClr val="DA8700"/>
                </a:solidFill>
              </a:rPr>
              <a:t>Workstations</a:t>
            </a:r>
            <a:endParaRPr lang="fr-FR" b="1" dirty="0">
              <a:solidFill>
                <a:srgbClr val="DA87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408"/>
          <a:stretch>
            <a:fillRect/>
          </a:stretch>
        </p:blipFill>
        <p:spPr bwMode="auto">
          <a:xfrm>
            <a:off x="0" y="622300"/>
            <a:ext cx="91440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6896100" y="1701800"/>
            <a:ext cx="94929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AL-WS1+2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58800" y="3302000"/>
            <a:ext cx="80021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CO-WS1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816100" y="3302000"/>
            <a:ext cx="80021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CO-WS2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087667" y="914400"/>
            <a:ext cx="97494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dirty="0" smtClean="0"/>
              <a:t>RO-WS1+2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813300" y="2997199"/>
            <a:ext cx="393700" cy="36000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244600" y="4013200"/>
            <a:ext cx="79060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CA-WS1</a:t>
            </a:r>
            <a:endParaRPr lang="fr-FR" dirty="0"/>
          </a:p>
        </p:txBody>
      </p:sp>
      <p:pic>
        <p:nvPicPr>
          <p:cNvPr id="10" name="Picture 16" descr="POS-218 olivier"/>
          <p:cNvPicPr>
            <a:picLocks noChangeAspect="1" noChangeArrowheads="1"/>
          </p:cNvPicPr>
          <p:nvPr/>
        </p:nvPicPr>
        <p:blipFill>
          <a:blip r:embed="rId3" cstate="print"/>
          <a:srcRect l="56220" t="45283" r="36808" b="38402"/>
          <a:stretch>
            <a:fillRect/>
          </a:stretch>
        </p:blipFill>
        <p:spPr bwMode="auto">
          <a:xfrm>
            <a:off x="4241800" y="4610100"/>
            <a:ext cx="11684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435600" y="4622800"/>
            <a:ext cx="957313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SH-WS1+2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340100" y="1892300"/>
            <a:ext cx="63831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Ware</a:t>
            </a:r>
            <a:endParaRPr lang="fr-FR" dirty="0" smtClean="0"/>
          </a:p>
          <a:p>
            <a:pPr algn="ctr"/>
            <a:r>
              <a:rPr lang="fr-FR" dirty="0" smtClean="0"/>
              <a:t>house</a:t>
            </a:r>
            <a:endParaRPr lang="fr-FR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8 juin 2011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Réunion P2I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smtClean="0"/>
          </a:p>
        </p:txBody>
      </p:sp>
      <p:sp>
        <p:nvSpPr>
          <p:cNvPr id="9219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smtClean="0"/>
          </a:p>
        </p:txBody>
      </p:sp>
      <p:sp>
        <p:nvSpPr>
          <p:cNvPr id="922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992A10-A16C-4F10-9641-01663128F90C}" type="slidenum">
              <a:rPr lang="fr-FR" smtClean="0"/>
              <a:pPr/>
              <a:t>7</a:t>
            </a:fld>
            <a:endParaRPr lang="fr-FR" smtClean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8000" y="763588"/>
            <a:ext cx="8856000" cy="2692400"/>
            <a:chOff x="89" y="2001"/>
            <a:chExt cx="5671" cy="169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89" y="2001"/>
              <a:ext cx="5671" cy="1696"/>
              <a:chOff x="0" y="2317"/>
              <a:chExt cx="5760" cy="1578"/>
            </a:xfrm>
          </p:grpSpPr>
          <p:pic>
            <p:nvPicPr>
              <p:cNvPr id="923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27891"/>
              <a:stretch>
                <a:fillRect/>
              </a:stretch>
            </p:blipFill>
            <p:spPr bwMode="auto">
              <a:xfrm>
                <a:off x="0" y="2317"/>
                <a:ext cx="5760" cy="1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32" name="Rectangle 5"/>
              <p:cNvSpPr>
                <a:spLocks noChangeArrowheads="1"/>
              </p:cNvSpPr>
              <p:nvPr/>
            </p:nvSpPr>
            <p:spPr bwMode="auto">
              <a:xfrm>
                <a:off x="2575" y="3664"/>
                <a:ext cx="1361" cy="20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9224" name="Rectangle 6"/>
            <p:cNvSpPr>
              <a:spLocks noChangeArrowheads="1"/>
            </p:cNvSpPr>
            <p:nvPr/>
          </p:nvSpPr>
          <p:spPr bwMode="auto">
            <a:xfrm>
              <a:off x="177" y="2126"/>
              <a:ext cx="1064" cy="978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 w="9525">
              <a:solidFill>
                <a:srgbClr val="A7C1DD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en-US" sz="1600"/>
            </a:p>
            <a:p>
              <a:pPr algn="ctr"/>
              <a:r>
                <a:rPr lang="en-US" sz="1800"/>
                <a:t>ISO 7 </a:t>
              </a:r>
            </a:p>
            <a:p>
              <a:pPr algn="ctr"/>
              <a:r>
                <a:rPr lang="en-US" sz="1800"/>
                <a:t>(class 10 000)</a:t>
              </a:r>
            </a:p>
            <a:p>
              <a:pPr algn="ctr"/>
              <a:r>
                <a:rPr lang="en-US" sz="1600"/>
                <a:t>28 m</a:t>
              </a:r>
              <a:r>
                <a:rPr lang="en-US" sz="1600" baseline="30000"/>
                <a:t>2</a:t>
              </a:r>
              <a:endParaRPr lang="en-US" sz="1800"/>
            </a:p>
            <a:p>
              <a:pPr algn="ctr"/>
              <a:r>
                <a:rPr lang="en-US" sz="1600" b="0"/>
                <a:t>5.92 m x 4.72 m</a:t>
              </a:r>
            </a:p>
            <a:p>
              <a:pPr algn="ctr"/>
              <a:endParaRPr lang="en-GB" sz="1600" baseline="30000"/>
            </a:p>
          </p:txBody>
        </p:sp>
        <p:sp>
          <p:nvSpPr>
            <p:cNvPr id="9225" name="Rectangle 7"/>
            <p:cNvSpPr>
              <a:spLocks noChangeArrowheads="1"/>
            </p:cNvSpPr>
            <p:nvPr/>
          </p:nvSpPr>
          <p:spPr bwMode="auto">
            <a:xfrm>
              <a:off x="1241" y="2108"/>
              <a:ext cx="1373" cy="997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 w="9525">
              <a:solidFill>
                <a:srgbClr val="A7C1DD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en-US" sz="1600" dirty="0"/>
            </a:p>
            <a:p>
              <a:pPr algn="ctr"/>
              <a:r>
                <a:rPr lang="en-US" sz="1800" dirty="0"/>
                <a:t>ISO 5 </a:t>
              </a:r>
            </a:p>
            <a:p>
              <a:pPr algn="ctr"/>
              <a:r>
                <a:rPr lang="en-US" sz="1800" dirty="0"/>
                <a:t>(class 100)</a:t>
              </a:r>
            </a:p>
            <a:p>
              <a:pPr algn="ctr"/>
              <a:r>
                <a:rPr lang="en-US" sz="1800" dirty="0"/>
                <a:t>38 m</a:t>
              </a:r>
              <a:r>
                <a:rPr lang="en-US" sz="1800" baseline="30000" dirty="0"/>
                <a:t>2</a:t>
              </a:r>
              <a:endParaRPr lang="en-US" sz="1800" dirty="0"/>
            </a:p>
            <a:p>
              <a:pPr algn="ctr"/>
              <a:r>
                <a:rPr lang="en-US" sz="1600" b="0" dirty="0"/>
                <a:t>7.72 m x 4.72 m</a:t>
              </a:r>
              <a:endParaRPr lang="en-US" sz="1600" b="0" baseline="30000" dirty="0"/>
            </a:p>
            <a:p>
              <a:pPr algn="ctr"/>
              <a:endParaRPr lang="en-GB" sz="1600" b="0" baseline="30000" dirty="0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614" y="2100"/>
              <a:ext cx="2747" cy="1548"/>
              <a:chOff x="2832" y="2100"/>
              <a:chExt cx="2976" cy="1548"/>
            </a:xfrm>
          </p:grpSpPr>
          <p:sp>
            <p:nvSpPr>
              <p:cNvPr id="9229" name="Rectangle 9"/>
              <p:cNvSpPr>
                <a:spLocks noChangeArrowheads="1"/>
              </p:cNvSpPr>
              <p:nvPr/>
            </p:nvSpPr>
            <p:spPr bwMode="auto">
              <a:xfrm>
                <a:off x="2832" y="2100"/>
                <a:ext cx="2976" cy="1325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A7C1DD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1600" dirty="0"/>
              </a:p>
              <a:p>
                <a:pPr algn="ctr">
                  <a:spcBef>
                    <a:spcPct val="20000"/>
                  </a:spcBef>
                </a:pPr>
                <a:r>
                  <a:rPr lang="en-US" sz="1800" dirty="0"/>
                  <a:t>ISO4 (Class 10) 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en-US" sz="2000" dirty="0"/>
                  <a:t>112 m²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en-US" sz="1600" b="0" dirty="0"/>
                  <a:t>7.8 m x </a:t>
                </a:r>
                <a:r>
                  <a:rPr lang="en-US" sz="1600" b="0" dirty="0" smtClean="0"/>
                  <a:t>(6.6+7.8) </a:t>
                </a:r>
                <a:r>
                  <a:rPr lang="en-US" sz="1600" b="0" dirty="0"/>
                  <a:t>m</a:t>
                </a:r>
                <a:r>
                  <a:rPr lang="en-US" sz="1800" baseline="30000" dirty="0"/>
                  <a:t> </a:t>
                </a:r>
              </a:p>
              <a:p>
                <a:pPr algn="ctr">
                  <a:spcBef>
                    <a:spcPct val="20000"/>
                  </a:spcBef>
                </a:pPr>
                <a:endParaRPr lang="en-US" sz="1800" baseline="30000" dirty="0"/>
              </a:p>
              <a:p>
                <a:pPr algn="ctr">
                  <a:spcBef>
                    <a:spcPct val="20000"/>
                  </a:spcBef>
                </a:pPr>
                <a:endParaRPr lang="en-US" sz="1800" baseline="30000" dirty="0"/>
              </a:p>
              <a:p>
                <a:pPr algn="ctr">
                  <a:spcBef>
                    <a:spcPct val="20000"/>
                  </a:spcBef>
                </a:pPr>
                <a:endParaRPr lang="en-GB" sz="1800" b="0" dirty="0"/>
              </a:p>
            </p:txBody>
          </p:sp>
          <p:sp>
            <p:nvSpPr>
              <p:cNvPr id="9230" name="Rectangle 10"/>
              <p:cNvSpPr>
                <a:spLocks noChangeArrowheads="1"/>
              </p:cNvSpPr>
              <p:nvPr/>
            </p:nvSpPr>
            <p:spPr bwMode="auto">
              <a:xfrm>
                <a:off x="4320" y="3408"/>
                <a:ext cx="1488" cy="240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A7C1DD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9227" name="Line 11"/>
            <p:cNvSpPr>
              <a:spLocks noChangeShapeType="1"/>
            </p:cNvSpPr>
            <p:nvPr/>
          </p:nvSpPr>
          <p:spPr bwMode="auto">
            <a:xfrm>
              <a:off x="2614" y="3024"/>
              <a:ext cx="274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9228" name="Text Box 12"/>
            <p:cNvSpPr txBox="1">
              <a:spLocks noChangeArrowheads="1"/>
            </p:cNvSpPr>
            <p:nvPr/>
          </p:nvSpPr>
          <p:spPr bwMode="auto">
            <a:xfrm>
              <a:off x="3701" y="3024"/>
              <a:ext cx="5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800" b="0"/>
                <a:t>15.6 m</a:t>
              </a:r>
            </a:p>
          </p:txBody>
        </p:sp>
      </p:grpSp>
      <p:sp>
        <p:nvSpPr>
          <p:cNvPr id="9222" name="Rectangle 13"/>
          <p:cNvSpPr>
            <a:spLocks noGrp="1" noChangeArrowheads="1"/>
          </p:cNvSpPr>
          <p:nvPr>
            <p:ph type="title"/>
          </p:nvPr>
        </p:nvSpPr>
        <p:spPr>
          <a:xfrm>
            <a:off x="1116013" y="44450"/>
            <a:ext cx="6840537" cy="504825"/>
          </a:xfrm>
          <a:noFill/>
        </p:spPr>
        <p:txBody>
          <a:bodyPr/>
          <a:lstStyle/>
          <a:p>
            <a:pPr algn="ctr"/>
            <a:r>
              <a:rPr lang="en-GB" b="1" dirty="0" smtClean="0">
                <a:solidFill>
                  <a:srgbClr val="DA8700"/>
                </a:solidFill>
              </a:rPr>
              <a:t>Clean Room Layout</a:t>
            </a:r>
          </a:p>
        </p:txBody>
      </p:sp>
      <p:pic>
        <p:nvPicPr>
          <p:cNvPr id="19" name="Picture 3" descr="D:\DESY Home\My Documents\conferences\SRF_2009\DESY CR tools in ISO4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2" y="3084512"/>
            <a:ext cx="4631377" cy="347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\\Minxlweise2\d$\DESY Home\My Documents\conferences\linac 2010\talk\P1000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7113" y="3457575"/>
            <a:ext cx="2224087" cy="29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smtClean="0"/>
          </a:p>
        </p:txBody>
      </p:sp>
      <p:sp>
        <p:nvSpPr>
          <p:cNvPr id="18435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smtClean="0"/>
          </a:p>
        </p:txBody>
      </p:sp>
      <p:sp>
        <p:nvSpPr>
          <p:cNvPr id="1843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DC51DE5-3AC5-4B7C-9365-40B785717AF3}" type="slidenum">
              <a:rPr lang="fr-FR" smtClean="0"/>
              <a:pPr/>
              <a:t>8</a:t>
            </a:fld>
            <a:endParaRPr lang="fr-FR" smtClean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/>
          <a:srcRect l="311" t="13637"/>
          <a:stretch>
            <a:fillRect/>
          </a:stretch>
        </p:blipFill>
        <p:spPr bwMode="auto">
          <a:xfrm>
            <a:off x="565150" y="1336675"/>
            <a:ext cx="8440738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Oval 3"/>
          <p:cNvSpPr>
            <a:spLocks noChangeArrowheads="1"/>
          </p:cNvSpPr>
          <p:nvPr/>
        </p:nvSpPr>
        <p:spPr bwMode="auto">
          <a:xfrm>
            <a:off x="7600950" y="2952750"/>
            <a:ext cx="1435100" cy="1511300"/>
          </a:xfrm>
          <a:prstGeom prst="ellipse">
            <a:avLst/>
          </a:prstGeom>
          <a:solidFill>
            <a:srgbClr val="FFFF00">
              <a:alpha val="50195"/>
            </a:srgbClr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18439" name="AutoShape 4"/>
          <p:cNvSpPr>
            <a:spLocks/>
          </p:cNvSpPr>
          <p:nvPr/>
        </p:nvSpPr>
        <p:spPr bwMode="auto">
          <a:xfrm>
            <a:off x="6299200" y="4960938"/>
            <a:ext cx="1800225" cy="841375"/>
          </a:xfrm>
          <a:prstGeom prst="borderCallout2">
            <a:avLst>
              <a:gd name="adj1" fmla="val 13583"/>
              <a:gd name="adj2" fmla="val 100704"/>
              <a:gd name="adj3" fmla="val 13583"/>
              <a:gd name="adj4" fmla="val 117546"/>
              <a:gd name="adj5" fmla="val -72264"/>
              <a:gd name="adj6" fmla="val 130866"/>
            </a:avLst>
          </a:prstGeom>
          <a:solidFill>
            <a:srgbClr val="FFFF00">
              <a:alpha val="50195"/>
            </a:srgb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 dirty="0" smtClean="0"/>
              <a:t>ISO4-CC-WS1</a:t>
            </a:r>
          </a:p>
          <a:p>
            <a:pPr algn="ctr"/>
            <a:r>
              <a:rPr lang="en-GB" sz="1400" dirty="0" smtClean="0"/>
              <a:t>Coupler </a:t>
            </a:r>
            <a:r>
              <a:rPr lang="en-GB" sz="1400" dirty="0"/>
              <a:t>cold part assembly </a:t>
            </a:r>
          </a:p>
          <a:p>
            <a:pPr algn="ctr"/>
            <a:r>
              <a:rPr lang="en-GB" sz="1400" dirty="0"/>
              <a:t>(8 cavities / week)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56163" y="599897"/>
            <a:ext cx="3983041" cy="2200449"/>
            <a:chOff x="3312" y="528"/>
            <a:chExt cx="2718" cy="1488"/>
          </a:xfrm>
        </p:grpSpPr>
        <p:sp>
          <p:nvSpPr>
            <p:cNvPr id="18455" name="Oval 6"/>
            <p:cNvSpPr>
              <a:spLocks noChangeArrowheads="1"/>
            </p:cNvSpPr>
            <p:nvPr/>
          </p:nvSpPr>
          <p:spPr bwMode="auto">
            <a:xfrm>
              <a:off x="3312" y="1440"/>
              <a:ext cx="2544" cy="576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18456" name="AutoShape 7"/>
            <p:cNvSpPr>
              <a:spLocks/>
            </p:cNvSpPr>
            <p:nvPr/>
          </p:nvSpPr>
          <p:spPr bwMode="auto">
            <a:xfrm>
              <a:off x="4600" y="528"/>
              <a:ext cx="1430" cy="616"/>
            </a:xfrm>
            <a:prstGeom prst="borderCallout2">
              <a:avLst>
                <a:gd name="adj1" fmla="val 18750"/>
                <a:gd name="adj2" fmla="val 1639"/>
                <a:gd name="adj3" fmla="val 18750"/>
                <a:gd name="adj4" fmla="val -18426"/>
                <a:gd name="adj5" fmla="val 189482"/>
                <a:gd name="adj6" fmla="val -21476"/>
              </a:avLst>
            </a:prstGeom>
            <a:solidFill>
              <a:srgbClr val="FFFF00">
                <a:alpha val="50195"/>
              </a:srgbClr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400" dirty="0" smtClean="0"/>
                <a:t>ISO4-SA-WS1</a:t>
              </a:r>
            </a:p>
            <a:p>
              <a:pPr algn="ctr"/>
              <a:r>
                <a:rPr lang="en-GB" sz="1400" dirty="0" smtClean="0"/>
                <a:t>Cavity </a:t>
              </a:r>
              <a:r>
                <a:rPr lang="en-GB" sz="1400" dirty="0"/>
                <a:t>string assembly</a:t>
              </a:r>
            </a:p>
            <a:p>
              <a:pPr algn="ctr"/>
              <a:r>
                <a:rPr lang="en-GB" sz="1400" dirty="0"/>
                <a:t>(1 string / week)</a:t>
              </a:r>
            </a:p>
          </p:txBody>
        </p:sp>
      </p:grpSp>
      <p:sp>
        <p:nvSpPr>
          <p:cNvPr id="18443" name="Rectangle 10"/>
          <p:cNvSpPr>
            <a:spLocks noChangeArrowheads="1"/>
          </p:cNvSpPr>
          <p:nvPr/>
        </p:nvSpPr>
        <p:spPr bwMode="auto">
          <a:xfrm>
            <a:off x="6632575" y="4232275"/>
            <a:ext cx="603250" cy="5334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18444" name="AutoShape 11"/>
          <p:cNvSpPr>
            <a:spLocks/>
          </p:cNvSpPr>
          <p:nvPr/>
        </p:nvSpPr>
        <p:spPr bwMode="auto">
          <a:xfrm>
            <a:off x="4986338" y="4602163"/>
            <a:ext cx="1241425" cy="379412"/>
          </a:xfrm>
          <a:prstGeom prst="borderCallout2">
            <a:avLst>
              <a:gd name="adj1" fmla="val 30125"/>
              <a:gd name="adj2" fmla="val 106139"/>
              <a:gd name="adj3" fmla="val 30125"/>
              <a:gd name="adj4" fmla="val 106139"/>
              <a:gd name="adj5" fmla="val 30963"/>
              <a:gd name="adj6" fmla="val 136829"/>
            </a:avLst>
          </a:prstGeom>
          <a:solidFill>
            <a:schemeClr val="accent1">
              <a:alpha val="50195"/>
            </a:scheme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 dirty="0"/>
              <a:t>Cavity washer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198563" y="620713"/>
            <a:ext cx="4711700" cy="1401762"/>
            <a:chOff x="720" y="605"/>
            <a:chExt cx="3216" cy="883"/>
          </a:xfrm>
        </p:grpSpPr>
        <p:sp>
          <p:nvSpPr>
            <p:cNvPr id="18453" name="Oval 13"/>
            <p:cNvSpPr>
              <a:spLocks noChangeArrowheads="1"/>
            </p:cNvSpPr>
            <p:nvPr/>
          </p:nvSpPr>
          <p:spPr bwMode="auto">
            <a:xfrm>
              <a:off x="720" y="1200"/>
              <a:ext cx="2112" cy="288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18454" name="AutoShape 14"/>
            <p:cNvSpPr>
              <a:spLocks/>
            </p:cNvSpPr>
            <p:nvPr/>
          </p:nvSpPr>
          <p:spPr bwMode="auto">
            <a:xfrm>
              <a:off x="2517" y="605"/>
              <a:ext cx="1419" cy="384"/>
            </a:xfrm>
            <a:prstGeom prst="borderCallout2">
              <a:avLst>
                <a:gd name="adj1" fmla="val 18750"/>
                <a:gd name="adj2" fmla="val -3384"/>
                <a:gd name="adj3" fmla="val 18750"/>
                <a:gd name="adj4" fmla="val -16069"/>
                <a:gd name="adj5" fmla="val 159116"/>
                <a:gd name="adj6" fmla="val -29176"/>
              </a:avLst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400"/>
                <a:t>Unpacking / packing and cleaning pieces</a:t>
              </a:r>
            </a:p>
          </p:txBody>
        </p:sp>
      </p:grp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4503738" y="3357563"/>
            <a:ext cx="2251075" cy="4572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7" name="AutoShape 16"/>
          <p:cNvSpPr>
            <a:spLocks/>
          </p:cNvSpPr>
          <p:nvPr/>
        </p:nvSpPr>
        <p:spPr bwMode="auto">
          <a:xfrm>
            <a:off x="3119438" y="3860800"/>
            <a:ext cx="1158875" cy="368300"/>
          </a:xfrm>
          <a:prstGeom prst="borderCallout2">
            <a:avLst>
              <a:gd name="adj1" fmla="val 31032"/>
              <a:gd name="adj2" fmla="val 106574"/>
              <a:gd name="adj3" fmla="val 31032"/>
              <a:gd name="adj4" fmla="val 132056"/>
              <a:gd name="adj5" fmla="val -41380"/>
              <a:gd name="adj6" fmla="val 158630"/>
            </a:avLst>
          </a:prstGeom>
          <a:solidFill>
            <a:schemeClr val="accent1">
              <a:alpha val="50195"/>
            </a:scheme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/>
              <a:t>Cavity storage</a:t>
            </a:r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4859338" y="2493596"/>
            <a:ext cx="3816350" cy="735747"/>
          </a:xfrm>
          <a:prstGeom prst="ellipse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sz="1400" dirty="0" smtClean="0"/>
              <a:t>ISO4-SA-WS2</a:t>
            </a:r>
          </a:p>
          <a:p>
            <a:pPr algn="ctr"/>
            <a:r>
              <a:rPr lang="en-GB" sz="1400" dirty="0" smtClean="0"/>
              <a:t>2</a:t>
            </a:r>
            <a:r>
              <a:rPr lang="en-GB" sz="1400" baseline="30000" dirty="0" smtClean="0"/>
              <a:t>nd</a:t>
            </a:r>
            <a:r>
              <a:rPr lang="en-GB" sz="1400" dirty="0" smtClean="0"/>
              <a:t> week </a:t>
            </a:r>
            <a:r>
              <a:rPr lang="en-GB" sz="1400" dirty="0"/>
              <a:t>string assembly</a:t>
            </a:r>
          </a:p>
        </p:txBody>
      </p:sp>
      <p:sp>
        <p:nvSpPr>
          <p:cNvPr id="18449" name="Rectangle 18"/>
          <p:cNvSpPr>
            <a:spLocks noGrp="1" noChangeArrowheads="1"/>
          </p:cNvSpPr>
          <p:nvPr>
            <p:ph type="title"/>
          </p:nvPr>
        </p:nvSpPr>
        <p:spPr>
          <a:xfrm>
            <a:off x="1187450" y="115888"/>
            <a:ext cx="6769100" cy="396875"/>
          </a:xfrm>
          <a:noFill/>
        </p:spPr>
        <p:txBody>
          <a:bodyPr/>
          <a:lstStyle/>
          <a:p>
            <a:pPr algn="ctr"/>
            <a:r>
              <a:rPr lang="en-GB" b="1" smtClean="0">
                <a:solidFill>
                  <a:srgbClr val="DA8700"/>
                </a:solidFill>
              </a:rPr>
              <a:t>Clean Room : Work Stations</a:t>
            </a:r>
          </a:p>
        </p:txBody>
      </p:sp>
      <p:pic>
        <p:nvPicPr>
          <p:cNvPr id="18451" name="Picture 20"/>
          <p:cNvPicPr>
            <a:picLocks noChangeAspect="1" noChangeArrowheads="1"/>
          </p:cNvPicPr>
          <p:nvPr/>
        </p:nvPicPr>
        <p:blipFill>
          <a:blip r:embed="rId3" cstate="print"/>
          <a:srcRect l="65741" t="54283" b="11429"/>
          <a:stretch>
            <a:fillRect/>
          </a:stretch>
        </p:blipFill>
        <p:spPr bwMode="auto">
          <a:xfrm rot="-5400000">
            <a:off x="4678363" y="4818063"/>
            <a:ext cx="1195387" cy="1728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52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4365625"/>
            <a:ext cx="1419225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Réunion P2I</a:t>
            </a:r>
            <a:endParaRPr lang="fr-FR" dirty="0" smtClean="0"/>
          </a:p>
        </p:txBody>
      </p:sp>
      <p:sp>
        <p:nvSpPr>
          <p:cNvPr id="11267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8 juin 2011</a:t>
            </a:r>
            <a:endParaRPr lang="fr-FR" dirty="0" smtClean="0"/>
          </a:p>
        </p:txBody>
      </p:sp>
      <p:sp>
        <p:nvSpPr>
          <p:cNvPr id="1126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CC67C6-97C3-4DDA-86EA-8A8B28A0F44B}" type="slidenum">
              <a:rPr lang="fr-FR" smtClean="0"/>
              <a:pPr/>
              <a:t>9</a:t>
            </a:fld>
            <a:endParaRPr lang="fr-FR" dirty="0" smtClean="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115888"/>
            <a:ext cx="6769100" cy="396875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DA8700"/>
                </a:solidFill>
              </a:rPr>
              <a:t>Clean Room constructed (Sept’09)</a:t>
            </a:r>
          </a:p>
        </p:txBody>
      </p:sp>
      <p:pic>
        <p:nvPicPr>
          <p:cNvPr id="11270" name="Image 9" descr="CEA CR ISO4 0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3670300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Image 10" descr="CEA CR ISO4 0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7100" y="3698875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Image 9" descr="SB 124 0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" y="758825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Image 10" descr="SB 124 00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0438" y="762000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a">
  <a:themeElements>
    <a:clrScheme name="ce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21817</TotalTime>
  <Words>870</Words>
  <Application>Microsoft Office PowerPoint</Application>
  <PresentationFormat>Affichage à l'écran (4:3)</PresentationFormat>
  <Paragraphs>190</Paragraphs>
  <Slides>21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cea</vt:lpstr>
      <vt:lpstr>Grande Salle Blanche de l’Irfu à Saclay</vt:lpstr>
      <vt:lpstr>Diapositive 2</vt:lpstr>
      <vt:lpstr>12 Cryomodules, /4, β=0.07 </vt:lpstr>
      <vt:lpstr>Cryomodules XFEL</vt:lpstr>
      <vt:lpstr>Plateforme Acélérateurs Irfu</vt:lpstr>
      <vt:lpstr>Assembly Hall : Workstations</vt:lpstr>
      <vt:lpstr>Clean Room Layout</vt:lpstr>
      <vt:lpstr>Clean Room : Work Stations</vt:lpstr>
      <vt:lpstr>Clean Room constructed (Sept’09)</vt:lpstr>
      <vt:lpstr>Washer-Dryer for XFEL</vt:lpstr>
      <vt:lpstr>Clean Room : Railing System</vt:lpstr>
      <vt:lpstr>Rinçage HP Cavité SPIRAL2</vt:lpstr>
      <vt:lpstr>Montage Cryomodule SPIRAL2</vt:lpstr>
      <vt:lpstr>Coactivité SPIRAL2-XFEL (2011)</vt:lpstr>
      <vt:lpstr>XFEL Module Dimensions</vt:lpstr>
      <vt:lpstr>Cryomodule PXFEL2</vt:lpstr>
      <vt:lpstr>Cryomodule PXFEL2</vt:lpstr>
      <vt:lpstr>Diapositive 18</vt:lpstr>
      <vt:lpstr>Cryomodule PXFEL3</vt:lpstr>
      <vt:lpstr>Cryomodule PXFEL3</vt:lpstr>
      <vt:lpstr>Prochaines Etapes</vt:lpstr>
    </vt:vector>
  </TitlesOfParts>
  <Company>cea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Olivier Napoly</dc:creator>
  <cp:lastModifiedBy>on095247</cp:lastModifiedBy>
  <cp:revision>117</cp:revision>
  <cp:lastPrinted>2002-05-28T12:54:19Z</cp:lastPrinted>
  <dcterms:created xsi:type="dcterms:W3CDTF">2003-09-15T10:46:19Z</dcterms:created>
  <dcterms:modified xsi:type="dcterms:W3CDTF">2011-06-08T06:02:50Z</dcterms:modified>
</cp:coreProperties>
</file>