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467" r:id="rId2"/>
    <p:sldId id="530" r:id="rId3"/>
    <p:sldId id="529" r:id="rId4"/>
    <p:sldId id="439" r:id="rId5"/>
    <p:sldId id="440" r:id="rId6"/>
    <p:sldId id="441" r:id="rId7"/>
    <p:sldId id="512" r:id="rId8"/>
    <p:sldId id="513" r:id="rId9"/>
    <p:sldId id="531" r:id="rId10"/>
    <p:sldId id="444" r:id="rId11"/>
    <p:sldId id="445" r:id="rId12"/>
    <p:sldId id="490" r:id="rId13"/>
    <p:sldId id="447" r:id="rId14"/>
    <p:sldId id="449" r:id="rId15"/>
    <p:sldId id="450" r:id="rId16"/>
    <p:sldId id="533" r:id="rId17"/>
    <p:sldId id="454" r:id="rId18"/>
    <p:sldId id="455" r:id="rId19"/>
    <p:sldId id="456" r:id="rId20"/>
    <p:sldId id="527" r:id="rId21"/>
    <p:sldId id="525" r:id="rId22"/>
    <p:sldId id="534" r:id="rId23"/>
    <p:sldId id="535" r:id="rId24"/>
    <p:sldId id="494" r:id="rId25"/>
    <p:sldId id="536" r:id="rId26"/>
    <p:sldId id="523" r:id="rId27"/>
  </p:sldIdLst>
  <p:sldSz cx="9144000" cy="6858000" type="screen4x3"/>
  <p:notesSz cx="7102475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00"/>
    <a:srgbClr val="CC0099"/>
    <a:srgbClr val="FF66CC"/>
    <a:srgbClr val="FF0000"/>
    <a:srgbClr val="CC00FF"/>
    <a:srgbClr val="0099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2" autoAdjust="0"/>
    <p:restoredTop sz="90586" autoAdjust="0"/>
  </p:normalViewPr>
  <p:slideViewPr>
    <p:cSldViewPr snapToGrid="0">
      <p:cViewPr>
        <p:scale>
          <a:sx n="66" d="100"/>
          <a:sy n="66" d="100"/>
        </p:scale>
        <p:origin x="-494" y="245"/>
      </p:cViewPr>
      <p:guideLst>
        <p:guide orient="horz" pos="22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defTabSz="99059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782" y="1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algn="r" defTabSz="99059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1" y="4862197"/>
            <a:ext cx="5683253" cy="46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3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defTabSz="99059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782" y="9721213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algn="r" defTabSz="990595">
              <a:defRPr sz="1300"/>
            </a:lvl1pPr>
          </a:lstStyle>
          <a:p>
            <a:pPr>
              <a:defRPr/>
            </a:pPr>
            <a:fld id="{F95C74E6-308F-4467-8B84-DC1221FCAF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6D67B-C1D9-4CA3-8181-CF5FF8B44AA0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0A412-C5E1-422D-B1FB-22DA0374F279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34910-0636-4AFC-918C-38D907F546C8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B284F7-0BE8-473C-B783-8F24AFFAE3A0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8" y="4861441"/>
            <a:ext cx="5681980" cy="46073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C74E6-308F-4467-8B84-DC1221FCAFC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C74E6-308F-4467-8B84-DC1221FCAFC1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04C50-AFF0-4F58-A2DB-D3F3269E9B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775F2-893C-4277-A4A4-EFD58928655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19775-8A8B-44F4-A417-FF40F7F93D7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880C-832F-4724-9B86-8C6FFF2086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A4E67-91FD-4083-9308-AA630F4AAB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4344B-9644-426D-B5D2-C47B309DBF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D8A3-7985-405C-8AE4-FFBE69DD5F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A10BC-F144-4BE6-9430-36913ED13F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0459-F81B-4B3B-9375-DDB546ABA20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6758-F30C-4923-8E88-39B28D6037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86664-72EC-4097-B163-B12E3B2FDCE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F8BA7-7243-4E3E-8459-6A3D8D52095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1052513"/>
            <a:ext cx="8207375" cy="190182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Laser source for </a:t>
            </a:r>
            <a:r>
              <a:rPr lang="fr-FR" sz="3200" b="1" dirty="0" err="1" smtClean="0">
                <a:solidFill>
                  <a:schemeClr val="bg1"/>
                </a:solidFill>
              </a:rPr>
              <a:t>ThomX</a:t>
            </a:r>
            <a:r>
              <a:rPr lang="fr-FR" sz="3200" b="1" dirty="0" smtClean="0">
                <a:solidFill>
                  <a:schemeClr val="bg1"/>
                </a:solidFill>
              </a:rPr>
              <a:t/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3200" b="1" dirty="0" smtClean="0">
                <a:solidFill>
                  <a:schemeClr val="bg1"/>
                </a:solidFill>
              </a:rPr>
              <a:t>Optical R&amp;D for Laser </a:t>
            </a:r>
            <a:r>
              <a:rPr lang="fr-FR" sz="3200" b="1" dirty="0" err="1" smtClean="0">
                <a:solidFill>
                  <a:schemeClr val="bg1"/>
                </a:solidFill>
              </a:rPr>
              <a:t>beam</a:t>
            </a:r>
            <a:r>
              <a:rPr lang="fr-FR" sz="3200" b="1" dirty="0" smtClean="0">
                <a:solidFill>
                  <a:schemeClr val="bg1"/>
                </a:solidFill>
              </a:rPr>
              <a:t> - </a:t>
            </a:r>
            <a:r>
              <a:rPr lang="fr-FR" sz="3200" b="1" dirty="0" err="1" smtClean="0">
                <a:solidFill>
                  <a:schemeClr val="bg1"/>
                </a:solidFill>
              </a:rPr>
              <a:t>electron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beam</a:t>
            </a:r>
            <a:r>
              <a:rPr lang="fr-FR" sz="3200" b="1" dirty="0" smtClean="0">
                <a:solidFill>
                  <a:schemeClr val="bg1"/>
                </a:solidFill>
              </a:rPr>
              <a:t> Compton </a:t>
            </a:r>
            <a:r>
              <a:rPr lang="en-US" sz="3200" b="1" dirty="0" smtClean="0">
                <a:solidFill>
                  <a:schemeClr val="bg1"/>
                </a:solidFill>
              </a:rPr>
              <a:t>scattering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Technology</a:t>
            </a:r>
            <a:endParaRPr lang="fr-FR" sz="3200" b="1" dirty="0" smtClean="0">
              <a:solidFill>
                <a:schemeClr val="bg1"/>
              </a:solidFill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429000"/>
            <a:ext cx="6400800" cy="2381491"/>
          </a:xfrm>
        </p:spPr>
        <p:txBody>
          <a:bodyPr>
            <a:normAutofit/>
          </a:bodyPr>
          <a:lstStyle/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Interest for Compton scattering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Laser beam for </a:t>
            </a:r>
            <a:r>
              <a:rPr lang="en-US" sz="2800" dirty="0" err="1" smtClean="0">
                <a:solidFill>
                  <a:srgbClr val="0070C0"/>
                </a:solidFill>
              </a:rPr>
              <a:t>ThomX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Technical </a:t>
            </a:r>
            <a:r>
              <a:rPr lang="en-US" sz="2800" dirty="0" smtClean="0">
                <a:solidFill>
                  <a:srgbClr val="0070C0"/>
                </a:solidFill>
              </a:rPr>
              <a:t>solution</a:t>
            </a:r>
            <a:endParaRPr lang="en-US" sz="2400" dirty="0" smtClean="0">
              <a:solidFill>
                <a:srgbClr val="CC0099"/>
              </a:solidFill>
              <a:sym typeface="Wingdings" pitchFamily="2" charset="2"/>
            </a:endParaRPr>
          </a:p>
          <a:p>
            <a:pPr marL="990600" lvl="1" indent="-533400" algn="l">
              <a:lnSpc>
                <a:spcPct val="80000"/>
              </a:lnSpc>
            </a:pPr>
            <a:r>
              <a:rPr lang="en-US" sz="2400" dirty="0" smtClean="0">
                <a:solidFill>
                  <a:srgbClr val="CC0099"/>
                </a:solidFill>
                <a:sym typeface="Wingdings" pitchFamily="2" charset="2"/>
              </a:rPr>
              <a:t>    </a:t>
            </a:r>
            <a:r>
              <a:rPr lang="en-US" sz="2400" dirty="0" smtClean="0">
                <a:solidFill>
                  <a:srgbClr val="CC00FF"/>
                </a:solidFill>
                <a:sym typeface="Wingdings" pitchFamily="2" charset="2"/>
              </a:rPr>
              <a:t></a:t>
            </a:r>
            <a:r>
              <a:rPr lang="en-US" sz="2400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sym typeface="Wingdings" pitchFamily="2" charset="2"/>
              </a:rPr>
              <a:t>Fabry</a:t>
            </a:r>
            <a:r>
              <a:rPr lang="en-US" sz="2400" dirty="0" smtClean="0">
                <a:solidFill>
                  <a:srgbClr val="CC0099"/>
                </a:solidFill>
                <a:sym typeface="Wingdings" pitchFamily="2" charset="2"/>
              </a:rPr>
              <a:t>-Perot optical resonator</a:t>
            </a:r>
            <a:endParaRPr lang="en-US" sz="2400" dirty="0" smtClean="0">
              <a:solidFill>
                <a:srgbClr val="CC0099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R&amp;D </a:t>
            </a:r>
            <a:r>
              <a:rPr lang="en-US" sz="2800" dirty="0" smtClean="0">
                <a:solidFill>
                  <a:srgbClr val="0070C0"/>
                </a:solidFill>
              </a:rPr>
              <a:t>on </a:t>
            </a:r>
            <a:r>
              <a:rPr lang="en-US" sz="2800" dirty="0" smtClean="0">
                <a:solidFill>
                  <a:srgbClr val="0070C0"/>
                </a:solidFill>
              </a:rPr>
              <a:t>optical cavities</a:t>
            </a:r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892DE-D007-4DFD-B462-6B274740331E}" type="slidenum">
              <a:rPr lang="fr-FR"/>
              <a:pPr/>
              <a:t>1</a:t>
            </a:fld>
            <a:endParaRPr lang="fr-FR"/>
          </a:p>
        </p:txBody>
      </p:sp>
      <p:pic>
        <p:nvPicPr>
          <p:cNvPr id="7174" name="Picture 7" descr="l-coul-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504709" cy="8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ups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239" y="0"/>
            <a:ext cx="2210761" cy="71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logo_in2p3_gf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452" y="0"/>
            <a:ext cx="2119961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25033" y="6192456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F. </a:t>
            </a:r>
            <a:r>
              <a:rPr lang="fr-FR" dirty="0" err="1" smtClean="0"/>
              <a:t>Zomer</a:t>
            </a:r>
            <a:r>
              <a:rPr lang="fr-FR" dirty="0" smtClean="0"/>
              <a:t>, </a:t>
            </a:r>
            <a:r>
              <a:rPr lang="fr-FR" dirty="0" smtClean="0"/>
              <a:t>8</a:t>
            </a:r>
            <a:r>
              <a:rPr lang="fr-FR" dirty="0" smtClean="0"/>
              <a:t>, juin, </a:t>
            </a:r>
            <a:r>
              <a:rPr lang="fr-FR" dirty="0" smtClean="0"/>
              <a:t>2011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91520B-2CF9-422C-8875-469068304C54}" type="slidenum">
              <a:rPr lang="fr-FR" smtClean="0"/>
              <a:pPr/>
              <a:t>10</a:t>
            </a:fld>
            <a:endParaRPr lang="fr-FR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163"/>
            <a:ext cx="9144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848225" y="1223963"/>
            <a:ext cx="1871663" cy="246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263900" y="1039813"/>
            <a:ext cx="506413" cy="246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950075" y="1444625"/>
            <a:ext cx="449263" cy="2460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4006850" y="1862138"/>
            <a:ext cx="384175" cy="198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4184650" y="2052638"/>
            <a:ext cx="384175" cy="198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5" name="Picture 10" descr="LAL-group_87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313" y="2249488"/>
            <a:ext cx="6937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2760663" y="498475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French Japanese Collaboration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111250" y="64770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Araki-san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74160" y="2225040"/>
            <a:ext cx="407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+I. </a:t>
            </a:r>
            <a:r>
              <a:rPr lang="fr-FR" sz="1400" dirty="0" err="1" smtClean="0">
                <a:solidFill>
                  <a:schemeClr val="bg1"/>
                </a:solidFill>
              </a:rPr>
              <a:t>Chaikovska</a:t>
            </a:r>
            <a:r>
              <a:rPr lang="fr-FR" sz="1400" dirty="0" smtClean="0">
                <a:solidFill>
                  <a:schemeClr val="bg1"/>
                </a:solidFill>
              </a:rPr>
              <a:t>, N. Delerue, R. Marie LAL/France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69450" y="1296907"/>
          <a:ext cx="219075" cy="292100"/>
        </p:xfrm>
        <a:graphic>
          <a:graphicData uri="http://schemas.openxmlformats.org/presentationml/2006/ole">
            <p:oleObj spid="_x0000_s3075" name="Equation" r:id="rId3" imgW="152280" imgH="203040" progId="Equation.DSMT4">
              <p:embed/>
            </p:oleObj>
          </a:graphicData>
        </a:graphic>
      </p:graphicFrame>
      <p:graphicFrame>
        <p:nvGraphicFramePr>
          <p:cNvPr id="307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5232400" y="1484313"/>
          <a:ext cx="266700" cy="355600"/>
        </p:xfrm>
        <a:graphic>
          <a:graphicData uri="http://schemas.openxmlformats.org/presentationml/2006/ole">
            <p:oleObj spid="_x0000_s3074" name="Equation" r:id="rId4" imgW="152280" imgH="203040" progId="Equation.DSMT4">
              <p:embed/>
            </p:oleObj>
          </a:graphicData>
        </a:graphic>
      </p:graphicFrame>
      <p:sp>
        <p:nvSpPr>
          <p:cNvPr id="307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6BCFC6-110C-427B-89C7-FA5A9494EFF0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774354"/>
            <a:ext cx="2456122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Oscillator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(</a:t>
            </a:r>
            <a:r>
              <a:rPr lang="fr-FR" sz="1400" b="1" dirty="0" err="1" smtClean="0">
                <a:solidFill>
                  <a:srgbClr val="FF0000"/>
                </a:solidFill>
              </a:rPr>
              <a:t>customize</a:t>
            </a:r>
            <a:r>
              <a:rPr lang="fr-FR" sz="1400" b="1" dirty="0" smtClean="0">
                <a:solidFill>
                  <a:srgbClr val="FF0000"/>
                </a:solidFill>
              </a:rPr>
              <a:t/>
            </a:r>
            <a:br>
              <a:rPr lang="fr-FR" sz="1400" b="1" dirty="0" smtClean="0">
                <a:solidFill>
                  <a:srgbClr val="FF0000"/>
                </a:solidFill>
              </a:rPr>
            </a:br>
            <a:r>
              <a:rPr lang="fr-FR" sz="1400" b="1" dirty="0" smtClean="0">
                <a:solidFill>
                  <a:srgbClr val="FF0000"/>
                </a:solidFill>
              </a:rPr>
              <a:t>commercial</a:t>
            </a:r>
            <a:r>
              <a:rPr lang="fr-FR" sz="1400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sz="1600" dirty="0"/>
              <a:t>    =0.2W, 1030nm</a:t>
            </a:r>
          </a:p>
          <a:p>
            <a:r>
              <a:rPr lang="fr-FR" sz="1600" dirty="0" err="1">
                <a:latin typeface="Symbol" pitchFamily="18" charset="2"/>
              </a:rPr>
              <a:t>D</a:t>
            </a:r>
            <a:r>
              <a:rPr lang="fr-FR" sz="1600" dirty="0" err="1"/>
              <a:t>t</a:t>
            </a:r>
            <a:r>
              <a:rPr lang="fr-FR" sz="1600" dirty="0"/>
              <a:t>~0.2ps </a:t>
            </a:r>
            <a:r>
              <a:rPr lang="fr-FR" sz="1600" dirty="0" err="1"/>
              <a:t>frep</a:t>
            </a:r>
            <a:r>
              <a:rPr lang="fr-FR" sz="1600" dirty="0"/>
              <a:t>=178.5MHz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037144" y="2332037"/>
            <a:ext cx="998156" cy="29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57525" y="1885950"/>
            <a:ext cx="141287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Amplifier</a:t>
            </a:r>
          </a:p>
          <a:p>
            <a:r>
              <a:rPr lang="fr-FR" sz="1600"/>
              <a:t>photonic fiber</a:t>
            </a:r>
            <a:br>
              <a:rPr lang="fr-FR" sz="1600"/>
            </a:br>
            <a:r>
              <a:rPr lang="fr-FR" sz="1600"/>
              <a:t>Yb Doped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715125" y="1916113"/>
            <a:ext cx="2289979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4-mirror</a:t>
            </a:r>
          </a:p>
          <a:p>
            <a:r>
              <a:rPr lang="fr-FR" b="1">
                <a:solidFill>
                  <a:srgbClr val="FF0000"/>
                </a:solidFill>
              </a:rPr>
              <a:t>Fabry-Perot cavity</a:t>
            </a:r>
          </a:p>
          <a:p>
            <a:r>
              <a:rPr lang="fr-FR"/>
              <a:t>Gain~</a:t>
            </a:r>
            <a:r>
              <a:rPr lang="fr-FR">
                <a:solidFill>
                  <a:schemeClr val="accent2"/>
                </a:solidFill>
              </a:rPr>
              <a:t>1000</a:t>
            </a:r>
            <a:endParaRPr lang="fr-FR">
              <a:solidFill>
                <a:srgbClr val="CC0099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4572000" y="2332038"/>
            <a:ext cx="21336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470525" y="1543050"/>
            <a:ext cx="665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~</a:t>
            </a:r>
            <a:r>
              <a:rPr lang="fr-FR" dirty="0" smtClean="0">
                <a:solidFill>
                  <a:schemeClr val="accent2"/>
                </a:solidFill>
              </a:rPr>
              <a:t>5W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502025" y="3397250"/>
            <a:ext cx="2352675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Numerical feedback</a:t>
            </a:r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>
            <a:off x="5880100" y="2852738"/>
            <a:ext cx="1716088" cy="698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 flipH="1" flipV="1">
            <a:off x="1981200" y="2672080"/>
            <a:ext cx="1511300" cy="917258"/>
          </a:xfrm>
          <a:prstGeom prst="line">
            <a:avLst/>
          </a:prstGeom>
          <a:noFill/>
          <a:ln w="38100">
            <a:solidFill>
              <a:srgbClr val="00B050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12276" y="5942013"/>
            <a:ext cx="481531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</a:t>
            </a:r>
            <a:r>
              <a:rPr lang="fr-FR" b="1" dirty="0" smtClean="0">
                <a:solidFill>
                  <a:schemeClr val="bg1"/>
                </a:solidFill>
              </a:rPr>
              <a:t>inal goal</a:t>
            </a:r>
            <a:r>
              <a:rPr lang="fr-FR" b="1" dirty="0">
                <a:solidFill>
                  <a:schemeClr val="bg1"/>
                </a:solidFill>
              </a:rPr>
              <a:t>: to </a:t>
            </a:r>
            <a:r>
              <a:rPr lang="fr-FR" b="1" dirty="0" err="1">
                <a:solidFill>
                  <a:schemeClr val="bg1"/>
                </a:solidFill>
              </a:rPr>
              <a:t>reach</a:t>
            </a:r>
            <a:r>
              <a:rPr lang="fr-FR" b="1" dirty="0">
                <a:solidFill>
                  <a:schemeClr val="bg1"/>
                </a:solidFill>
              </a:rPr>
              <a:t> the MW </a:t>
            </a:r>
            <a:r>
              <a:rPr lang="fr-FR" b="1" dirty="0" err="1">
                <a:solidFill>
                  <a:schemeClr val="bg1"/>
                </a:solidFill>
              </a:rPr>
              <a:t>average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power (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~5mJ/pulse but @178.5MHz…)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>
            <a:off x="5940425" y="1900238"/>
            <a:ext cx="0" cy="4318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2070325" y="483200"/>
            <a:ext cx="702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STEP ONE: </a:t>
            </a:r>
            <a:r>
              <a:rPr lang="fr-FR" dirty="0" err="1">
                <a:solidFill>
                  <a:schemeClr val="accent2"/>
                </a:solidFill>
              </a:rPr>
              <a:t>commissioning</a:t>
            </a:r>
            <a:r>
              <a:rPr lang="fr-FR" dirty="0">
                <a:solidFill>
                  <a:schemeClr val="accent2"/>
                </a:solidFill>
              </a:rPr>
              <a:t> a 4-</a:t>
            </a:r>
            <a:r>
              <a:rPr lang="fr-FR" dirty="0" err="1">
                <a:solidFill>
                  <a:schemeClr val="accent2"/>
                </a:solidFill>
              </a:rPr>
              <a:t>mirror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cavity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at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ATF, </a:t>
            </a:r>
            <a:r>
              <a:rPr lang="fr-FR" dirty="0" err="1" smtClean="0">
                <a:solidFill>
                  <a:schemeClr val="accent2"/>
                </a:solidFill>
              </a:rPr>
              <a:t>done</a:t>
            </a:r>
            <a:r>
              <a:rPr lang="fr-FR" dirty="0" smtClean="0">
                <a:solidFill>
                  <a:schemeClr val="accent2"/>
                </a:solidFill>
              </a:rPr>
              <a:t> end </a:t>
            </a:r>
            <a:r>
              <a:rPr lang="fr-FR" dirty="0">
                <a:solidFill>
                  <a:schemeClr val="accent2"/>
                </a:solidFill>
              </a:rPr>
              <a:t>2010</a:t>
            </a:r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 flipH="1" flipV="1">
            <a:off x="5872480" y="3718560"/>
            <a:ext cx="1507808" cy="7185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7359650" y="4240213"/>
            <a:ext cx="1391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000" b="1" dirty="0"/>
              <a:t>ATF </a:t>
            </a:r>
            <a:r>
              <a:rPr lang="fr-FR" sz="2000" b="1" dirty="0" err="1"/>
              <a:t>clock</a:t>
            </a:r>
            <a:endParaRPr lang="fr-FR" sz="2000" b="1" dirty="0"/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3448050" y="0"/>
            <a:ext cx="198592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 </a:t>
            </a:r>
            <a:r>
              <a:rPr lang="fr-FR" sz="2800" b="1" dirty="0" err="1">
                <a:solidFill>
                  <a:schemeClr val="bg1"/>
                </a:solidFill>
              </a:rPr>
              <a:t>steps</a:t>
            </a:r>
            <a:r>
              <a:rPr lang="fr-FR" sz="2800" b="1" dirty="0">
                <a:solidFill>
                  <a:schemeClr val="bg1"/>
                </a:solidFill>
              </a:rPr>
              <a:t> R&amp;D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314787" y="4627304"/>
            <a:ext cx="556799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STEP </a:t>
            </a:r>
            <a:r>
              <a:rPr lang="fr-FR" b="1" dirty="0" smtClean="0">
                <a:solidFill>
                  <a:schemeClr val="bg1"/>
                </a:solidFill>
              </a:rPr>
              <a:t>ONE (</a:t>
            </a:r>
            <a:r>
              <a:rPr lang="fr-FR" b="1" dirty="0" err="1" smtClean="0">
                <a:solidFill>
                  <a:schemeClr val="bg1"/>
                </a:solidFill>
              </a:rPr>
              <a:t>done</a:t>
            </a:r>
            <a:r>
              <a:rPr lang="fr-FR" b="1" dirty="0" smtClean="0">
                <a:solidFill>
                  <a:schemeClr val="bg1"/>
                </a:solidFill>
              </a:rPr>
              <a:t> end 2010)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err="1">
                <a:solidFill>
                  <a:schemeClr val="bg1"/>
                </a:solidFill>
              </a:rPr>
              <a:t>With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cavity</a:t>
            </a:r>
            <a:r>
              <a:rPr lang="fr-FR" b="1" dirty="0">
                <a:solidFill>
                  <a:schemeClr val="bg1"/>
                </a:solidFill>
              </a:rPr>
              <a:t> laser/</a:t>
            </a:r>
            <a:r>
              <a:rPr lang="fr-FR" b="1" dirty="0" err="1">
                <a:solidFill>
                  <a:schemeClr val="bg1"/>
                </a:solidFill>
              </a:rPr>
              <a:t>coupling</a:t>
            </a:r>
            <a:r>
              <a:rPr lang="fr-FR" b="1" dirty="0">
                <a:solidFill>
                  <a:schemeClr val="bg1"/>
                </a:solidFill>
              </a:rPr>
              <a:t> ~50% </a:t>
            </a:r>
            <a:r>
              <a:rPr lang="fr-FR" b="1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b="1" dirty="0" err="1" smtClean="0">
                <a:solidFill>
                  <a:schemeClr val="bg1"/>
                </a:solidFill>
                <a:sym typeface="Wingdings" pitchFamily="2" charset="2"/>
              </a:rPr>
              <a:t>Power_cavity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~2.5kW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3208799" y="1018915"/>
            <a:ext cx="457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99"/>
                </a:solidFill>
              </a:rPr>
              <a:t>STEP TWO: upgrade </a:t>
            </a:r>
            <a:r>
              <a:rPr lang="fr-FR" dirty="0" err="1">
                <a:solidFill>
                  <a:srgbClr val="CC0099"/>
                </a:solidFill>
              </a:rPr>
              <a:t>mirrors</a:t>
            </a:r>
            <a:r>
              <a:rPr lang="fr-FR" dirty="0">
                <a:solidFill>
                  <a:srgbClr val="CC0099"/>
                </a:solidFill>
              </a:rPr>
              <a:t> &amp; laser power</a:t>
            </a:r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6084888" y="1557338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C0099"/>
                </a:solidFill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CC0099"/>
                </a:solidFill>
                <a:sym typeface="Wingdings" pitchFamily="2" charset="2"/>
              </a:rPr>
              <a:t>1</a:t>
            </a:r>
            <a:r>
              <a:rPr lang="fr-FR" b="1" dirty="0" smtClean="0">
                <a:solidFill>
                  <a:srgbClr val="CC0099"/>
                </a:solidFill>
              </a:rPr>
              <a:t>00W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7850188" y="2486025"/>
            <a:ext cx="1186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C0099"/>
                </a:solidFill>
                <a:sym typeface="Wingdings" pitchFamily="2" charset="2"/>
              </a:rPr>
              <a:t>~</a:t>
            </a:r>
            <a:r>
              <a:rPr lang="fr-FR" b="1" dirty="0" smtClean="0">
                <a:solidFill>
                  <a:srgbClr val="CC0099"/>
                </a:solidFill>
              </a:rPr>
              <a:t>10000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300700" y="5300663"/>
            <a:ext cx="6283325" cy="641350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STEP </a:t>
            </a:r>
            <a:r>
              <a:rPr lang="fr-FR" b="1" dirty="0" smtClean="0">
                <a:solidFill>
                  <a:schemeClr val="bg1"/>
                </a:solidFill>
              </a:rPr>
              <a:t>TWO (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sapphire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mirror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substrates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err="1">
                <a:solidFill>
                  <a:schemeClr val="bg1"/>
                </a:solidFill>
              </a:rPr>
              <a:t>With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cavity</a:t>
            </a:r>
            <a:r>
              <a:rPr lang="fr-FR" b="1" dirty="0">
                <a:solidFill>
                  <a:schemeClr val="bg1"/>
                </a:solidFill>
              </a:rPr>
              <a:t> laser/</a:t>
            </a:r>
            <a:r>
              <a:rPr lang="fr-FR" b="1" dirty="0" err="1">
                <a:solidFill>
                  <a:schemeClr val="bg1"/>
                </a:solidFill>
              </a:rPr>
              <a:t>coupling</a:t>
            </a:r>
            <a:r>
              <a:rPr lang="fr-FR" b="1" dirty="0">
                <a:solidFill>
                  <a:schemeClr val="bg1"/>
                </a:solidFill>
              </a:rPr>
              <a:t> ~50% </a:t>
            </a:r>
            <a:r>
              <a:rPr lang="fr-FR" b="1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b="1" dirty="0" err="1" smtClean="0">
                <a:solidFill>
                  <a:schemeClr val="bg1"/>
                </a:solidFill>
                <a:sym typeface="Wingdings" pitchFamily="2" charset="2"/>
              </a:rPr>
              <a:t>Power_cavity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~250kW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98" name="Text Box 31"/>
          <p:cNvSpPr txBox="1">
            <a:spLocks noChangeArrowheads="1"/>
          </p:cNvSpPr>
          <p:nvPr/>
        </p:nvSpPr>
        <p:spPr bwMode="auto">
          <a:xfrm>
            <a:off x="6575425" y="542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5868364" y="2847371"/>
            <a:ext cx="868102" cy="555585"/>
          </a:xfrm>
          <a:prstGeom prst="line">
            <a:avLst/>
          </a:prstGeom>
          <a:noFill/>
          <a:ln w="38100">
            <a:solidFill>
              <a:srgbClr val="00B050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20933133">
            <a:off x="5761287" y="2494429"/>
            <a:ext cx="785087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b="1" dirty="0" smtClean="0"/>
              <a:t>1 </a:t>
            </a:r>
            <a:r>
              <a:rPr lang="fr-FR" sz="1600" b="1" dirty="0" err="1" smtClean="0"/>
              <a:t>piezo</a:t>
            </a:r>
            <a:endParaRPr lang="fr-FR" sz="1600" b="1" dirty="0"/>
          </a:p>
        </p:txBody>
      </p:sp>
      <p:sp>
        <p:nvSpPr>
          <p:cNvPr id="30" name="ZoneTexte 29"/>
          <p:cNvSpPr txBox="1"/>
          <p:nvPr/>
        </p:nvSpPr>
        <p:spPr>
          <a:xfrm rot="1751388">
            <a:off x="1925645" y="3143430"/>
            <a:ext cx="111062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b="1" dirty="0" smtClean="0"/>
              <a:t>2 </a:t>
            </a:r>
            <a:r>
              <a:rPr lang="fr-FR" sz="1400" b="1" dirty="0" err="1" smtClean="0"/>
              <a:t>piezos</a:t>
            </a:r>
            <a:r>
              <a:rPr lang="fr-FR" sz="1400" b="1" dirty="0" smtClean="0"/>
              <a:t> </a:t>
            </a:r>
            <a:br>
              <a:rPr lang="fr-FR" sz="1400" b="1" dirty="0" smtClean="0"/>
            </a:br>
            <a:r>
              <a:rPr lang="fr-FR" sz="1400" b="1" dirty="0" smtClean="0"/>
              <a:t>1 </a:t>
            </a:r>
            <a:r>
              <a:rPr lang="fr-FR" sz="1400" b="1" dirty="0" err="1" smtClean="0"/>
              <a:t>temp</a:t>
            </a:r>
            <a:r>
              <a:rPr lang="fr-FR" sz="1400" b="1" dirty="0" smtClean="0"/>
              <a:t>. Ctrl.</a:t>
            </a:r>
            <a:endParaRPr lang="fr-FR" sz="1400" b="1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 l="12500" t="4807" r="14583" b="1459"/>
          <a:stretch>
            <a:fillRect/>
          </a:stretch>
        </p:blipFill>
        <p:spPr bwMode="auto">
          <a:xfrm>
            <a:off x="876029" y="1784913"/>
            <a:ext cx="1149542" cy="128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2" grpId="0" animBg="1"/>
      <p:bldP spid="219161" grpId="0" animBg="1"/>
      <p:bldP spid="219162" grpId="0"/>
      <p:bldP spid="219163" grpId="0"/>
      <p:bldP spid="219164" grpId="0"/>
      <p:bldP spid="2191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828684" cy="48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6428209" y="2886844"/>
            <a:ext cx="144016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6098220" y="310286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Cavity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3083" y="2863602"/>
            <a:ext cx="144016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>
            <a:stCxn id="14" idx="1"/>
            <a:endCxn id="16" idx="3"/>
          </p:cNvCxnSpPr>
          <p:nvPr/>
        </p:nvCxnSpPr>
        <p:spPr>
          <a:xfrm rot="10800000">
            <a:off x="5007099" y="2971614"/>
            <a:ext cx="1421110" cy="592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153010" y="2628890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~30MeV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69193" y="2900561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BaF2 calo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Osaka" pitchFamily="1" charset="-128"/>
                <a:cs typeface="+mn-cs"/>
              </a:rPr>
              <a:t>Cavity installation on the Accelerator Test Facility (ATF) at KEK</a:t>
            </a:r>
            <a:endParaRPr kumimoji="1" lang="en-US" altLang="ja-JP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Osaka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906D7-2D4A-4D24-B301-488C3A01D6CB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473200" y="2019300"/>
            <a:ext cx="7747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1873" y="2690813"/>
            <a:ext cx="4275529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/>
              <a:t>BUT</a:t>
            </a:r>
            <a:br>
              <a:rPr lang="fr-FR" dirty="0"/>
            </a:b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err="1" smtClean="0">
                <a:sym typeface="Wingdings" pitchFamily="2" charset="2"/>
              </a:rPr>
              <a:t>linearly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polarised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eigen</a:t>
            </a:r>
            <a:r>
              <a:rPr lang="fr-FR" dirty="0">
                <a:sym typeface="Wingdings" pitchFamily="2" charset="2"/>
              </a:rPr>
              <a:t>-modes</a:t>
            </a:r>
            <a:br>
              <a:rPr lang="fr-FR" dirty="0">
                <a:sym typeface="Wingdings" pitchFamily="2" charset="2"/>
              </a:rPr>
            </a:br>
            <a:r>
              <a:rPr lang="fr-FR" dirty="0" err="1">
                <a:sym typeface="Wingdings" pitchFamily="2" charset="2"/>
              </a:rPr>
              <a:t>which</a:t>
            </a:r>
            <a:r>
              <a:rPr lang="fr-FR" dirty="0">
                <a:sym typeface="Wingdings" pitchFamily="2" charset="2"/>
              </a:rPr>
              <a:t> are instable </a:t>
            </a:r>
            <a:r>
              <a:rPr lang="fr-FR" dirty="0" err="1">
                <a:sym typeface="Wingdings" pitchFamily="2" charset="2"/>
              </a:rPr>
              <a:t>because</a:t>
            </a:r>
            <a:r>
              <a:rPr lang="fr-FR" dirty="0">
                <a:sym typeface="Wingdings" pitchFamily="2" charset="2"/>
              </a:rPr>
              <a:t> of vibrations</a:t>
            </a:r>
            <a:br>
              <a:rPr lang="fr-FR" dirty="0">
                <a:sym typeface="Wingdings" pitchFamily="2" charset="2"/>
              </a:rPr>
            </a:br>
            <a:r>
              <a:rPr lang="fr-FR" dirty="0" err="1">
                <a:sym typeface="Wingdings" pitchFamily="2" charset="2"/>
              </a:rPr>
              <a:t>at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very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high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finesse (KEK </a:t>
            </a:r>
            <a:r>
              <a:rPr lang="fr-FR" dirty="0" err="1" smtClean="0">
                <a:sym typeface="Wingdings" pitchFamily="2" charset="2"/>
              </a:rPr>
              <a:t>geometry</a:t>
            </a:r>
            <a:r>
              <a:rPr lang="fr-FR" dirty="0" smtClean="0">
                <a:sym typeface="Wingdings" pitchFamily="2" charset="2"/>
              </a:rPr>
              <a:t>)</a:t>
            </a:r>
            <a:endParaRPr lang="fr-FR" sz="1400" dirty="0"/>
          </a:p>
        </p:txBody>
      </p:sp>
      <p:pic>
        <p:nvPicPr>
          <p:cNvPr id="154630" name="Picture 6" descr="m90"/>
          <p:cNvPicPr>
            <a:picLocks noChangeAspect="1" noChangeArrowheads="1"/>
          </p:cNvPicPr>
          <p:nvPr/>
        </p:nvPicPr>
        <p:blipFill>
          <a:blip r:embed="rId3" cstate="print"/>
          <a:srcRect r="302"/>
          <a:stretch>
            <a:fillRect/>
          </a:stretch>
        </p:blipFill>
        <p:spPr bwMode="auto">
          <a:xfrm>
            <a:off x="4697413" y="1071563"/>
            <a:ext cx="4446587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98425" y="1344613"/>
            <a:ext cx="348044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Stable solution: </a:t>
            </a:r>
            <a:r>
              <a:rPr lang="fr-FR" b="1" u="sng" dirty="0" smtClean="0">
                <a:solidFill>
                  <a:srgbClr val="0070C0"/>
                </a:solidFill>
              </a:rPr>
              <a:t>4-</a:t>
            </a:r>
            <a:r>
              <a:rPr lang="fr-FR" b="1" u="sng" dirty="0" err="1" smtClean="0">
                <a:solidFill>
                  <a:srgbClr val="0070C0"/>
                </a:solidFill>
              </a:rPr>
              <a:t>mirror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r>
              <a:rPr lang="fr-FR" b="1" u="sng" dirty="0" err="1">
                <a:solidFill>
                  <a:srgbClr val="0070C0"/>
                </a:solidFill>
              </a:rPr>
              <a:t>cavity</a:t>
            </a:r>
            <a:r>
              <a:rPr lang="fr-FR" b="1" u="sng" dirty="0">
                <a:solidFill>
                  <a:srgbClr val="0070C0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as in Femto laser </a:t>
            </a:r>
            <a:r>
              <a:rPr lang="fr-FR" dirty="0" err="1"/>
              <a:t>technology</a:t>
            </a:r>
            <a:endParaRPr lang="fr-FR" dirty="0"/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73050" y="4657725"/>
            <a:ext cx="5188087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Non-</a:t>
            </a:r>
            <a:r>
              <a:rPr lang="fr-FR" b="1" dirty="0" err="1">
                <a:solidFill>
                  <a:schemeClr val="bg1"/>
                </a:solidFill>
              </a:rPr>
              <a:t>planar</a:t>
            </a:r>
            <a:r>
              <a:rPr lang="fr-FR" b="1" dirty="0">
                <a:solidFill>
                  <a:schemeClr val="bg1"/>
                </a:solidFill>
              </a:rPr>
              <a:t> 4-</a:t>
            </a:r>
            <a:r>
              <a:rPr lang="fr-FR" b="1" dirty="0" err="1">
                <a:solidFill>
                  <a:schemeClr val="bg1"/>
                </a:solidFill>
              </a:rPr>
              <a:t>mirror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cavity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>
                <a:solidFill>
                  <a:schemeClr val="bg1"/>
                </a:solidFill>
              </a:rPr>
              <a:t>Stable</a:t>
            </a:r>
            <a:r>
              <a:rPr lang="fr-FR" b="1" dirty="0">
                <a:solidFill>
                  <a:schemeClr val="bg1"/>
                </a:solidFill>
              </a:rPr>
              <a:t> &amp; </a:t>
            </a:r>
            <a:r>
              <a:rPr lang="fr-FR" sz="2400" b="1" dirty="0" err="1">
                <a:solidFill>
                  <a:schemeClr val="bg1"/>
                </a:solidFill>
              </a:rPr>
              <a:t>circularly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polarised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   </a:t>
            </a:r>
            <a:r>
              <a:rPr lang="fr-FR" sz="2400" b="1" dirty="0" err="1">
                <a:solidFill>
                  <a:schemeClr val="bg1"/>
                </a:solidFill>
              </a:rPr>
              <a:t>eigenmodes</a:t>
            </a:r>
            <a:r>
              <a:rPr lang="fr-FR" sz="2400" b="1" dirty="0">
                <a:solidFill>
                  <a:schemeClr val="bg1"/>
                </a:solidFill>
              </a:rPr>
              <a:t> (</a:t>
            </a:r>
            <a:r>
              <a:rPr lang="fr-FR" sz="1600" b="1" dirty="0">
                <a:solidFill>
                  <a:schemeClr val="bg1"/>
                </a:solidFill>
              </a:rPr>
              <a:t>AO48(2009)6651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as </a:t>
            </a:r>
            <a:r>
              <a:rPr lang="fr-FR" b="1" dirty="0" err="1" smtClean="0">
                <a:solidFill>
                  <a:schemeClr val="bg1"/>
                </a:solidFill>
              </a:rPr>
              <a:t>needed</a:t>
            </a:r>
            <a:r>
              <a:rPr lang="fr-FR" b="1" dirty="0" smtClean="0">
                <a:solidFill>
                  <a:schemeClr val="bg1"/>
                </a:solidFill>
              </a:rPr>
              <a:t> for an </a:t>
            </a:r>
            <a:r>
              <a:rPr lang="fr-FR" b="1" dirty="0" smtClean="0">
                <a:solidFill>
                  <a:schemeClr val="bg1"/>
                </a:solidFill>
              </a:rPr>
              <a:t>CLIC/ILC </a:t>
            </a:r>
            <a:r>
              <a:rPr lang="fr-FR" b="1" dirty="0" err="1" smtClean="0">
                <a:solidFill>
                  <a:schemeClr val="bg1"/>
                </a:solidFill>
              </a:rPr>
              <a:t>polarised</a:t>
            </a:r>
            <a:r>
              <a:rPr lang="fr-FR" b="1" dirty="0" smtClean="0">
                <a:solidFill>
                  <a:schemeClr val="bg1"/>
                </a:solidFill>
              </a:rPr>
              <a:t>  positron source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4634" name="AutoShape 10"/>
          <p:cNvSpPr>
            <a:spLocks noChangeArrowheads="1"/>
          </p:cNvSpPr>
          <p:nvPr/>
        </p:nvSpPr>
        <p:spPr bwMode="auto">
          <a:xfrm>
            <a:off x="5602288" y="4679950"/>
            <a:ext cx="1117600" cy="622300"/>
          </a:xfrm>
          <a:custGeom>
            <a:avLst/>
            <a:gdLst>
              <a:gd name="T0" fmla="*/ 43369086 w 21600"/>
              <a:gd name="T1" fmla="*/ 0 h 21600"/>
              <a:gd name="T2" fmla="*/ 0 w 21600"/>
              <a:gd name="T3" fmla="*/ 8964289 h 21600"/>
              <a:gd name="T4" fmla="*/ 43369086 w 21600"/>
              <a:gd name="T5" fmla="*/ 17928579 h 21600"/>
              <a:gd name="T6" fmla="*/ 57825457 w 21600"/>
              <a:gd name="T7" fmla="*/ 896428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792480" y="0"/>
            <a:ext cx="7749645" cy="8333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1" lang="en-US" altLang="ja-JP" sz="3000" b="1" dirty="0" smtClean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Small laser beam size +stable resonator </a:t>
            </a:r>
            <a:r>
              <a:rPr kumimoji="1" lang="en-US" altLang="ja-JP" sz="3000" b="1" dirty="0" smtClean="0">
                <a:solidFill>
                  <a:srgbClr val="0000FF"/>
                </a:solidFill>
                <a:latin typeface="Helvetica" pitchFamily="34" charset="0"/>
                <a:ea typeface="Osaka" pitchFamily="1" charset="-128"/>
                <a:sym typeface="Wingdings" pitchFamily="2" charset="2"/>
              </a:rPr>
              <a:t> 2-mirror cavity</a:t>
            </a:r>
            <a:endParaRPr kumimoji="1" lang="en-US" altLang="ja-JP" sz="3000" b="1" dirty="0">
              <a:solidFill>
                <a:srgbClr val="0000FF"/>
              </a:solidFill>
              <a:latin typeface="Helvetica" pitchFamily="34" charset="0"/>
              <a:ea typeface="Osaka" pitchFamily="1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318000" y="1219200"/>
            <a:ext cx="4826000" cy="2978150"/>
            <a:chOff x="2017" y="2160"/>
            <a:chExt cx="3040" cy="1876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4163" y="2341"/>
              <a:ext cx="726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494" name="Group 14"/>
            <p:cNvGrpSpPr>
              <a:grpSpLocks/>
            </p:cNvGrpSpPr>
            <p:nvPr/>
          </p:nvGrpSpPr>
          <p:grpSpPr bwMode="auto">
            <a:xfrm rot="-10175189">
              <a:off x="4036" y="3003"/>
              <a:ext cx="226" cy="363"/>
              <a:chOff x="930" y="2704"/>
              <a:chExt cx="226" cy="363"/>
            </a:xfrm>
          </p:grpSpPr>
          <p:sp>
            <p:nvSpPr>
              <p:cNvPr id="20510" name="Rectangle 15"/>
              <p:cNvSpPr>
                <a:spLocks noChangeArrowheads="1"/>
              </p:cNvSpPr>
              <p:nvPr/>
            </p:nvSpPr>
            <p:spPr bwMode="auto">
              <a:xfrm>
                <a:off x="930" y="2704"/>
                <a:ext cx="136" cy="363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1" name="Oval 16"/>
              <p:cNvSpPr>
                <a:spLocks noChangeArrowheads="1"/>
              </p:cNvSpPr>
              <p:nvPr/>
            </p:nvSpPr>
            <p:spPr bwMode="auto">
              <a:xfrm>
                <a:off x="1021" y="2704"/>
                <a:ext cx="90" cy="363"/>
              </a:xfrm>
              <a:prstGeom prst="ellipse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2" name="Rectangle 17"/>
              <p:cNvSpPr>
                <a:spLocks noChangeArrowheads="1"/>
              </p:cNvSpPr>
              <p:nvPr/>
            </p:nvSpPr>
            <p:spPr bwMode="auto">
              <a:xfrm>
                <a:off x="1066" y="2704"/>
                <a:ext cx="90" cy="363"/>
              </a:xfrm>
              <a:prstGeom prst="rect">
                <a:avLst/>
              </a:prstGeom>
              <a:solidFill>
                <a:srgbClr val="D2D2D2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495" name="Group 18"/>
            <p:cNvGrpSpPr>
              <a:grpSpLocks/>
            </p:cNvGrpSpPr>
            <p:nvPr/>
          </p:nvGrpSpPr>
          <p:grpSpPr bwMode="auto">
            <a:xfrm rot="-897101">
              <a:off x="2286" y="2994"/>
              <a:ext cx="226" cy="363"/>
              <a:chOff x="930" y="2704"/>
              <a:chExt cx="226" cy="363"/>
            </a:xfrm>
          </p:grpSpPr>
          <p:sp>
            <p:nvSpPr>
              <p:cNvPr id="20507" name="Rectangle 19"/>
              <p:cNvSpPr>
                <a:spLocks noChangeArrowheads="1"/>
              </p:cNvSpPr>
              <p:nvPr/>
            </p:nvSpPr>
            <p:spPr bwMode="auto">
              <a:xfrm>
                <a:off x="930" y="2704"/>
                <a:ext cx="136" cy="363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08" name="Oval 20"/>
              <p:cNvSpPr>
                <a:spLocks noChangeArrowheads="1"/>
              </p:cNvSpPr>
              <p:nvPr/>
            </p:nvSpPr>
            <p:spPr bwMode="auto">
              <a:xfrm>
                <a:off x="1021" y="2704"/>
                <a:ext cx="90" cy="363"/>
              </a:xfrm>
              <a:prstGeom prst="ellipse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09" name="Rectangle 21"/>
              <p:cNvSpPr>
                <a:spLocks noChangeArrowheads="1"/>
              </p:cNvSpPr>
              <p:nvPr/>
            </p:nvSpPr>
            <p:spPr bwMode="auto">
              <a:xfrm>
                <a:off x="1066" y="2704"/>
                <a:ext cx="90" cy="363"/>
              </a:xfrm>
              <a:prstGeom prst="rect">
                <a:avLst/>
              </a:prstGeom>
              <a:solidFill>
                <a:srgbClr val="D2D2D2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0496" name="Rectangle 22"/>
            <p:cNvSpPr>
              <a:spLocks noChangeArrowheads="1"/>
            </p:cNvSpPr>
            <p:nvPr/>
          </p:nvSpPr>
          <p:spPr bwMode="auto">
            <a:xfrm>
              <a:off x="2349" y="2341"/>
              <a:ext cx="1859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97" name="Rectangle 23"/>
            <p:cNvSpPr>
              <a:spLocks noChangeArrowheads="1"/>
            </p:cNvSpPr>
            <p:nvPr/>
          </p:nvSpPr>
          <p:spPr bwMode="auto">
            <a:xfrm rot="1492428">
              <a:off x="2241" y="2735"/>
              <a:ext cx="1996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98" name="AutoShape 24"/>
            <p:cNvSpPr>
              <a:spLocks noChangeArrowheads="1"/>
            </p:cNvSpPr>
            <p:nvPr/>
          </p:nvSpPr>
          <p:spPr bwMode="auto">
            <a:xfrm rot="-5400000">
              <a:off x="3686" y="2773"/>
              <a:ext cx="91" cy="8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99" name="Rectangle 25"/>
            <p:cNvSpPr>
              <a:spLocks noChangeArrowheads="1"/>
            </p:cNvSpPr>
            <p:nvPr/>
          </p:nvSpPr>
          <p:spPr bwMode="auto">
            <a:xfrm rot="-1501648">
              <a:off x="2303" y="2750"/>
              <a:ext cx="1996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0" name="Rectangle 26"/>
            <p:cNvSpPr>
              <a:spLocks noChangeArrowheads="1"/>
            </p:cNvSpPr>
            <p:nvPr/>
          </p:nvSpPr>
          <p:spPr bwMode="auto">
            <a:xfrm rot="840168">
              <a:off x="2304" y="2160"/>
              <a:ext cx="90" cy="408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1" name="Rectangle 27"/>
            <p:cNvSpPr>
              <a:spLocks noChangeArrowheads="1"/>
            </p:cNvSpPr>
            <p:nvPr/>
          </p:nvSpPr>
          <p:spPr bwMode="auto">
            <a:xfrm rot="-1347776">
              <a:off x="4164" y="2160"/>
              <a:ext cx="90" cy="408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2" name="AutoShape 28"/>
            <p:cNvSpPr>
              <a:spLocks noChangeArrowheads="1"/>
            </p:cNvSpPr>
            <p:nvPr/>
          </p:nvSpPr>
          <p:spPr bwMode="auto">
            <a:xfrm rot="5400000" flipH="1">
              <a:off x="2779" y="2773"/>
              <a:ext cx="91" cy="86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3" name="Line 29"/>
            <p:cNvSpPr>
              <a:spLocks noChangeShapeType="1"/>
            </p:cNvSpPr>
            <p:nvPr/>
          </p:nvSpPr>
          <p:spPr bwMode="auto">
            <a:xfrm>
              <a:off x="2017" y="2641"/>
              <a:ext cx="2463" cy="11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4" name="Text Box 30"/>
            <p:cNvSpPr txBox="1">
              <a:spLocks noChangeArrowheads="1"/>
            </p:cNvSpPr>
            <p:nvPr/>
          </p:nvSpPr>
          <p:spPr bwMode="auto">
            <a:xfrm>
              <a:off x="4134" y="3748"/>
              <a:ext cx="800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i="1"/>
                <a:t>e</a:t>
              </a:r>
              <a:r>
                <a:rPr lang="fr-FR" sz="2400" i="1" baseline="30000"/>
                <a:t>-</a:t>
              </a:r>
              <a:r>
                <a:rPr lang="fr-FR" sz="2400" i="1"/>
                <a:t> beam</a:t>
              </a:r>
            </a:p>
          </p:txBody>
        </p:sp>
        <p:sp>
          <p:nvSpPr>
            <p:cNvPr id="20505" name="AutoShape 31"/>
            <p:cNvSpPr>
              <a:spLocks noChangeArrowheads="1"/>
            </p:cNvSpPr>
            <p:nvPr/>
          </p:nvSpPr>
          <p:spPr bwMode="auto">
            <a:xfrm rot="5400000" flipV="1">
              <a:off x="4208" y="2287"/>
              <a:ext cx="181" cy="18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6" name="Text Box 32"/>
            <p:cNvSpPr txBox="1">
              <a:spLocks noChangeArrowheads="1"/>
            </p:cNvSpPr>
            <p:nvPr/>
          </p:nvSpPr>
          <p:spPr bwMode="auto">
            <a:xfrm>
              <a:off x="3990" y="2523"/>
              <a:ext cx="1067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i="1"/>
                <a:t>Laser input</a:t>
              </a:r>
            </a:p>
          </p:txBody>
        </p:sp>
      </p:grpSp>
      <p:sp>
        <p:nvSpPr>
          <p:cNvPr id="20491" name="AutoShape 33"/>
          <p:cNvSpPr>
            <a:spLocks noChangeArrowheads="1"/>
          </p:cNvSpPr>
          <p:nvPr/>
        </p:nvSpPr>
        <p:spPr bwMode="auto">
          <a:xfrm>
            <a:off x="3441700" y="1549400"/>
            <a:ext cx="546100" cy="241300"/>
          </a:xfrm>
          <a:prstGeom prst="rightArrow">
            <a:avLst>
              <a:gd name="adj1" fmla="val 50000"/>
              <a:gd name="adj2" fmla="val 565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4658" name="AutoShape 34"/>
          <p:cNvSpPr>
            <a:spLocks noChangeArrowheads="1"/>
          </p:cNvSpPr>
          <p:nvPr/>
        </p:nvSpPr>
        <p:spPr bwMode="auto">
          <a:xfrm>
            <a:off x="2057400" y="4178300"/>
            <a:ext cx="736600" cy="4953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3617989" y="442024"/>
            <a:ext cx="2465407" cy="544010"/>
          </a:xfrm>
          <a:prstGeom prst="lin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638823" y="465174"/>
            <a:ext cx="2498203" cy="430192"/>
          </a:xfrm>
          <a:prstGeom prst="lin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  <p:bldP spid="154634" grpId="0" animBg="1"/>
      <p:bldP spid="1546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0A90DA-4FBF-4E8C-87B7-0A0F7B560530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4" name="Rectangle 23"/>
          <p:cNvSpPr/>
          <p:nvPr/>
        </p:nvSpPr>
        <p:spPr>
          <a:xfrm rot="768253">
            <a:off x="2182077" y="2666512"/>
            <a:ext cx="4572032" cy="2110930"/>
          </a:xfrm>
          <a:prstGeom prst="rect">
            <a:avLst/>
          </a:prstGeom>
          <a:ln>
            <a:noFill/>
          </a:ln>
          <a:effectLst>
            <a:outerShdw blurRad="149987" dist="152400" dir="8460000" algn="ctr">
              <a:srgbClr val="000000">
                <a:alpha val="28000"/>
              </a:srgbClr>
            </a:outerShdw>
          </a:effectLst>
          <a:scene3d>
            <a:camera prst="isometricTopUp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532" name="Picture 2" descr="laser et tu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4150" y="2690813"/>
            <a:ext cx="60515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6910388" y="2282825"/>
            <a:ext cx="2046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FF"/>
                </a:solidFill>
              </a:rPr>
              <a:t>ATF </a:t>
            </a:r>
            <a:r>
              <a:rPr lang="fr-FR" sz="2800" b="1">
                <a:solidFill>
                  <a:srgbClr val="0000FF"/>
                </a:solidFill>
              </a:rPr>
              <a:t>e</a:t>
            </a:r>
            <a:r>
              <a:rPr lang="fr-FR" sz="3600" b="1" baseline="30000">
                <a:solidFill>
                  <a:srgbClr val="0000FF"/>
                </a:solidFill>
              </a:rPr>
              <a:t>-</a:t>
            </a:r>
            <a:r>
              <a:rPr lang="fr-FR" sz="2800" b="1" baseline="30000">
                <a:solidFill>
                  <a:srgbClr val="0000FF"/>
                </a:solidFill>
              </a:rPr>
              <a:t> </a:t>
            </a:r>
            <a:r>
              <a:rPr lang="fr-FR" sz="2800" b="1">
                <a:solidFill>
                  <a:srgbClr val="0000FF"/>
                </a:solidFill>
              </a:rPr>
              <a:t>beam</a:t>
            </a:r>
            <a:endParaRPr lang="fr-FR" sz="2800" b="1" baseline="30000">
              <a:solidFill>
                <a:srgbClr val="0000FF"/>
              </a:solidFill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406400" y="4251325"/>
            <a:ext cx="13843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40000"/>
                </a:solidFill>
              </a:rPr>
              <a:t>Injection laser</a:t>
            </a:r>
          </a:p>
        </p:txBody>
      </p:sp>
      <p:grpSp>
        <p:nvGrpSpPr>
          <p:cNvPr id="22535" name="Group 10"/>
          <p:cNvGrpSpPr>
            <a:grpSpLocks/>
          </p:cNvGrpSpPr>
          <p:nvPr/>
        </p:nvGrpSpPr>
        <p:grpSpPr bwMode="auto">
          <a:xfrm>
            <a:off x="2662238" y="1636713"/>
            <a:ext cx="4803775" cy="3768725"/>
            <a:chOff x="1677" y="1031"/>
            <a:chExt cx="3026" cy="2374"/>
          </a:xfrm>
        </p:grpSpPr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974" y="3232"/>
              <a:ext cx="7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/>
                <a:t>2  flat mirrors</a:t>
              </a: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1677" y="1031"/>
              <a:ext cx="9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/>
                <a:t>2 spherical mirrors</a:t>
              </a:r>
            </a:p>
          </p:txBody>
        </p:sp>
        <p:sp>
          <p:nvSpPr>
            <p:cNvPr id="22544" name="Line 13"/>
            <p:cNvSpPr>
              <a:spLocks noChangeShapeType="1"/>
            </p:cNvSpPr>
            <p:nvPr/>
          </p:nvSpPr>
          <p:spPr bwMode="auto">
            <a:xfrm flipH="1">
              <a:off x="1926" y="1206"/>
              <a:ext cx="260" cy="101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5" name="Line 14"/>
            <p:cNvSpPr>
              <a:spLocks noChangeShapeType="1"/>
            </p:cNvSpPr>
            <p:nvPr/>
          </p:nvSpPr>
          <p:spPr bwMode="auto">
            <a:xfrm>
              <a:off x="2179" y="1204"/>
              <a:ext cx="1472" cy="7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6" name="Line 15"/>
            <p:cNvSpPr>
              <a:spLocks noChangeShapeType="1"/>
            </p:cNvSpPr>
            <p:nvPr/>
          </p:nvSpPr>
          <p:spPr bwMode="auto">
            <a:xfrm flipH="1" flipV="1">
              <a:off x="3313" y="2338"/>
              <a:ext cx="666" cy="9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7" name="Line 16"/>
            <p:cNvSpPr>
              <a:spLocks noChangeShapeType="1"/>
            </p:cNvSpPr>
            <p:nvPr/>
          </p:nvSpPr>
          <p:spPr bwMode="auto">
            <a:xfrm flipH="1" flipV="1">
              <a:off x="2425" y="2628"/>
              <a:ext cx="1557" cy="68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3352800" y="2532063"/>
            <a:ext cx="12239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b="1">
                <a:solidFill>
                  <a:srgbClr val="C40000"/>
                </a:solidFill>
              </a:rPr>
              <a:t>laser</a:t>
            </a:r>
            <a:r>
              <a:rPr lang="fr-FR" sz="1000" b="1"/>
              <a:t>/</a:t>
            </a:r>
            <a:r>
              <a:rPr lang="fr-FR" sz="1000" b="1">
                <a:solidFill>
                  <a:srgbClr val="0000FF"/>
                </a:solidFill>
              </a:rPr>
              <a:t>beam</a:t>
            </a:r>
          </a:p>
          <a:p>
            <a:pPr algn="ctr"/>
            <a:r>
              <a:rPr lang="fr-FR" sz="1000" b="1">
                <a:solidFill>
                  <a:srgbClr val="0000FF"/>
                </a:solidFill>
              </a:rPr>
              <a:t>Interaction point</a:t>
            </a: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4006850" y="2935288"/>
            <a:ext cx="473075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2538" name="Text Box 19"/>
          <p:cNvSpPr txBox="1">
            <a:spLocks noChangeArrowheads="1"/>
          </p:cNvSpPr>
          <p:nvPr/>
        </p:nvSpPr>
        <p:spPr bwMode="auto">
          <a:xfrm>
            <a:off x="6432550" y="1630363"/>
            <a:ext cx="27114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Angle </a:t>
            </a:r>
            <a:r>
              <a:rPr lang="fr-FR" sz="1400" b="1">
                <a:solidFill>
                  <a:srgbClr val="F60000"/>
                </a:solidFill>
              </a:rPr>
              <a:t>laser</a:t>
            </a:r>
            <a:r>
              <a:rPr lang="fr-FR" sz="1400" b="1"/>
              <a:t> / </a:t>
            </a:r>
            <a:r>
              <a:rPr lang="fr-FR" sz="1400" b="1">
                <a:solidFill>
                  <a:srgbClr val="0000FF"/>
                </a:solidFill>
              </a:rPr>
              <a:t>e</a:t>
            </a:r>
            <a:r>
              <a:rPr lang="fr-FR" b="1" baseline="30000">
                <a:solidFill>
                  <a:srgbClr val="0000FF"/>
                </a:solidFill>
              </a:rPr>
              <a:t>- </a:t>
            </a:r>
            <a:r>
              <a:rPr lang="fr-FR" b="1">
                <a:solidFill>
                  <a:srgbClr val="0000FF"/>
                </a:solidFill>
              </a:rPr>
              <a:t>beam=</a:t>
            </a:r>
            <a:r>
              <a:rPr lang="fr-FR" sz="1400" b="1"/>
              <a:t>  8°</a:t>
            </a: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1544600" y="259687"/>
            <a:ext cx="6054799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Non </a:t>
            </a:r>
            <a:r>
              <a:rPr lang="fr-FR" sz="2400" b="1" dirty="0" err="1">
                <a:solidFill>
                  <a:schemeClr val="bg1"/>
                </a:solidFill>
              </a:rPr>
              <a:t>planar</a:t>
            </a:r>
            <a:r>
              <a:rPr lang="fr-FR" sz="2400" b="1" dirty="0">
                <a:solidFill>
                  <a:schemeClr val="bg1"/>
                </a:solidFill>
              </a:rPr>
              <a:t> 4-</a:t>
            </a:r>
            <a:r>
              <a:rPr lang="fr-FR" sz="2400" b="1" dirty="0" err="1">
                <a:solidFill>
                  <a:schemeClr val="bg1"/>
                </a:solidFill>
              </a:rPr>
              <a:t>mirror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compact </a:t>
            </a:r>
            <a:r>
              <a:rPr lang="fr-FR" sz="2400" b="1" dirty="0" err="1" smtClean="0">
                <a:solidFill>
                  <a:schemeClr val="bg1"/>
                </a:solidFill>
              </a:rPr>
              <a:t>cavity</a:t>
            </a:r>
            <a:r>
              <a:rPr lang="fr-FR" sz="2400" b="1" dirty="0" smtClean="0">
                <a:solidFill>
                  <a:schemeClr val="bg1"/>
                </a:solidFill>
              </a:rPr>
              <a:t> design for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an </a:t>
            </a:r>
            <a:r>
              <a:rPr lang="fr-FR" sz="2400" b="1" dirty="0" err="1" smtClean="0">
                <a:solidFill>
                  <a:schemeClr val="bg1"/>
                </a:solidFill>
              </a:rPr>
              <a:t>accelerator</a:t>
            </a:r>
            <a:r>
              <a:rPr lang="fr-FR" sz="2400" b="1" dirty="0" smtClean="0">
                <a:solidFill>
                  <a:schemeClr val="bg1"/>
                </a:solidFill>
              </a:rPr>
              <a:t> (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 smtClean="0">
                <a:solidFill>
                  <a:schemeClr val="bg1"/>
                </a:solidFill>
              </a:rPr>
              <a:t>ATF)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4572000" y="1268413"/>
            <a:ext cx="2635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ATF </a:t>
            </a:r>
            <a:r>
              <a:rPr lang="fr-FR" sz="1600" b="1" dirty="0" err="1"/>
              <a:t>beam</a:t>
            </a:r>
            <a:r>
              <a:rPr lang="fr-FR" sz="1600" b="1" dirty="0"/>
              <a:t> pipe: 5mm </a:t>
            </a:r>
            <a:r>
              <a:rPr lang="fr-FR" sz="1600" b="1" dirty="0" err="1"/>
              <a:t>slit</a:t>
            </a:r>
            <a:r>
              <a:rPr lang="fr-FR" sz="1600" b="1" dirty="0"/>
              <a:t>…</a:t>
            </a:r>
          </a:p>
        </p:txBody>
      </p:sp>
      <p:sp>
        <p:nvSpPr>
          <p:cNvPr id="22541" name="Line 23"/>
          <p:cNvSpPr>
            <a:spLocks noChangeShapeType="1"/>
          </p:cNvSpPr>
          <p:nvPr/>
        </p:nvSpPr>
        <p:spPr bwMode="auto">
          <a:xfrm flipH="1">
            <a:off x="6118225" y="1601788"/>
            <a:ext cx="231775" cy="140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622876" y="3638550"/>
            <a:ext cx="2407534" cy="667232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rot="20806823">
            <a:off x="4602183" y="398579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~50cm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8985E-03E4-49A2-9F30-8361BFAD5CB9}" type="slidenum">
              <a:rPr lang="fr-FR" smtClean="0"/>
              <a:pPr/>
              <a:t>15</a:t>
            </a:fld>
            <a:endParaRPr lang="fr-FR" smtClean="0"/>
          </a:p>
        </p:txBody>
      </p:sp>
      <p:pic>
        <p:nvPicPr>
          <p:cNvPr id="23555" name="Picture 2" descr="laser tube et cavi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8" y="1287463"/>
            <a:ext cx="61864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1706442" y="4601500"/>
            <a:ext cx="1291829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2 flat </a:t>
            </a:r>
            <a:r>
              <a:rPr lang="fr-FR" sz="1600" b="1" dirty="0" err="1">
                <a:solidFill>
                  <a:srgbClr val="00B0F0"/>
                </a:solidFill>
              </a:rPr>
              <a:t>mirrors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1277938" y="989013"/>
            <a:ext cx="1771832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2 </a:t>
            </a:r>
            <a:r>
              <a:rPr lang="fr-FR" sz="1600" b="1" dirty="0" err="1">
                <a:solidFill>
                  <a:srgbClr val="00B0F0"/>
                </a:solidFill>
              </a:rPr>
              <a:t>spherical</a:t>
            </a:r>
            <a:r>
              <a:rPr lang="fr-FR" sz="1600" b="1" dirty="0">
                <a:solidFill>
                  <a:srgbClr val="00B0F0"/>
                </a:solidFill>
              </a:rPr>
              <a:t> </a:t>
            </a:r>
            <a:r>
              <a:rPr lang="fr-FR" sz="1600" b="1" dirty="0" err="1">
                <a:solidFill>
                  <a:srgbClr val="00B0F0"/>
                </a:solidFill>
              </a:rPr>
              <a:t>mirrors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23558" name="Line 11"/>
          <p:cNvSpPr>
            <a:spLocks noChangeShapeType="1"/>
          </p:cNvSpPr>
          <p:nvPr/>
        </p:nvSpPr>
        <p:spPr bwMode="auto">
          <a:xfrm flipH="1">
            <a:off x="1673225" y="1393825"/>
            <a:ext cx="61595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59" name="Line 12"/>
          <p:cNvSpPr>
            <a:spLocks noChangeShapeType="1"/>
          </p:cNvSpPr>
          <p:nvPr/>
        </p:nvSpPr>
        <p:spPr bwMode="auto">
          <a:xfrm>
            <a:off x="2290763" y="1390650"/>
            <a:ext cx="2120900" cy="617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60" name="Line 13"/>
          <p:cNvSpPr>
            <a:spLocks noChangeShapeType="1"/>
          </p:cNvSpPr>
          <p:nvPr/>
        </p:nvSpPr>
        <p:spPr bwMode="auto">
          <a:xfrm flipV="1">
            <a:off x="2696901" y="2581275"/>
            <a:ext cx="1178187" cy="201387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 flipH="1" flipV="1">
            <a:off x="2465388" y="3041650"/>
            <a:ext cx="182562" cy="15509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5526088" y="1152525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FF"/>
                </a:solidFill>
              </a:rPr>
              <a:t>e</a:t>
            </a:r>
            <a:r>
              <a:rPr lang="fr-FR" sz="2800" b="1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0" y="30226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40000"/>
                </a:solidFill>
              </a:rPr>
              <a:t> laser</a:t>
            </a:r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2554730" y="150953"/>
            <a:ext cx="4008115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Mirror positioning system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3121025" y="3860800"/>
            <a:ext cx="1198563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Invar base</a:t>
            </a:r>
            <a:br>
              <a:rPr lang="fr-FR" sz="1600" b="1" dirty="0">
                <a:solidFill>
                  <a:schemeClr val="bg2"/>
                </a:solidFill>
              </a:rPr>
            </a:br>
            <a:r>
              <a:rPr lang="fr-FR" sz="1600" b="1" dirty="0">
                <a:solidFill>
                  <a:schemeClr val="bg2"/>
                </a:solidFill>
              </a:rPr>
              <a:t> to </a:t>
            </a:r>
            <a:r>
              <a:rPr lang="fr-FR" sz="1600" b="1" dirty="0" err="1">
                <a:solidFill>
                  <a:schemeClr val="bg2"/>
                </a:solidFill>
              </a:rPr>
              <a:t>ensure</a:t>
            </a:r>
            <a:r>
              <a:rPr lang="fr-FR" sz="1600" b="1" dirty="0">
                <a:solidFill>
                  <a:schemeClr val="bg2"/>
                </a:solidFill>
              </a:rPr>
              <a:t/>
            </a:r>
            <a:br>
              <a:rPr lang="fr-FR" sz="1600" b="1" dirty="0">
                <a:solidFill>
                  <a:schemeClr val="bg2"/>
                </a:solidFill>
              </a:rPr>
            </a:br>
            <a:r>
              <a:rPr lang="fr-FR" sz="1600" b="1" dirty="0" err="1">
                <a:solidFill>
                  <a:schemeClr val="bg2"/>
                </a:solidFill>
              </a:rPr>
              <a:t>length</a:t>
            </a:r>
            <a:r>
              <a:rPr lang="fr-FR" sz="1600" b="1" dirty="0">
                <a:solidFill>
                  <a:schemeClr val="bg2"/>
                </a:solidFill>
              </a:rPr>
              <a:t> </a:t>
            </a:r>
            <a:br>
              <a:rPr lang="fr-FR" sz="1600" b="1" dirty="0">
                <a:solidFill>
                  <a:schemeClr val="bg2"/>
                </a:solidFill>
              </a:rPr>
            </a:br>
            <a:r>
              <a:rPr lang="fr-FR" sz="1600" b="1" dirty="0" err="1">
                <a:solidFill>
                  <a:schemeClr val="bg2"/>
                </a:solidFill>
              </a:rPr>
              <a:t>stability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V="1">
            <a:off x="3803650" y="3429000"/>
            <a:ext cx="98425" cy="428625"/>
          </a:xfrm>
          <a:prstGeom prst="line">
            <a:avLst/>
          </a:prstGeom>
          <a:noFill/>
          <a:ln w="76200" cmpd="tri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3241675" y="801688"/>
            <a:ext cx="223978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99FF"/>
                </a:solidFill>
              </a:rPr>
              <a:t>12 </a:t>
            </a:r>
            <a:r>
              <a:rPr lang="fr-FR" sz="1600" b="1" dirty="0" err="1" smtClean="0">
                <a:solidFill>
                  <a:srgbClr val="0099FF"/>
                </a:solidFill>
              </a:rPr>
              <a:t>encapsulated</a:t>
            </a:r>
            <a:r>
              <a:rPr lang="fr-FR" sz="1600" b="1" dirty="0" smtClean="0">
                <a:solidFill>
                  <a:srgbClr val="0099FF"/>
                </a:solidFill>
              </a:rPr>
              <a:t> </a:t>
            </a:r>
            <a:r>
              <a:rPr lang="fr-FR" sz="1600" b="1" dirty="0">
                <a:solidFill>
                  <a:srgbClr val="0099FF"/>
                </a:solidFill>
              </a:rPr>
              <a:t>Motors</a:t>
            </a:r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 flipH="1">
            <a:off x="3848100" y="1085850"/>
            <a:ext cx="114300" cy="371475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4185325" y="2438221"/>
            <a:ext cx="4958675" cy="4419779"/>
            <a:chOff x="4185325" y="2438221"/>
            <a:chExt cx="4958675" cy="4419779"/>
          </a:xfrm>
        </p:grpSpPr>
        <p:pic>
          <p:nvPicPr>
            <p:cNvPr id="20" name="Picture 4" descr="K:\Bibliothèque\Documents\My Notes\Labo\Seillac 2010\photos\000_4349.jpg"/>
            <p:cNvPicPr>
              <a:picLocks noChangeAspect="1" noChangeArrowheads="1"/>
            </p:cNvPicPr>
            <p:nvPr/>
          </p:nvPicPr>
          <p:blipFill>
            <a:blip r:embed="rId3" cstate="print"/>
            <a:srcRect t="14420" r="1112"/>
            <a:stretch>
              <a:fillRect/>
            </a:stretch>
          </p:blipFill>
          <p:spPr bwMode="auto">
            <a:xfrm>
              <a:off x="4185325" y="3638550"/>
              <a:ext cx="4958675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6597422" y="2438221"/>
              <a:ext cx="1632178" cy="120032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Vacuum </a:t>
              </a:r>
              <a:r>
                <a:rPr lang="fr-FR" b="1" dirty="0" err="1" smtClean="0"/>
                <a:t>inside</a:t>
              </a:r>
              <a:r>
                <a:rPr lang="fr-FR" b="1" dirty="0" smtClean="0"/>
                <a:t/>
              </a:r>
              <a:br>
                <a:rPr lang="fr-FR" b="1" dirty="0" smtClean="0"/>
              </a:br>
              <a:r>
                <a:rPr lang="fr-FR" b="1" dirty="0" smtClean="0"/>
                <a:t>~3x10</a:t>
              </a:r>
              <a:r>
                <a:rPr lang="fr-FR" b="1" baseline="30000" dirty="0" smtClean="0"/>
                <a:t>-8</a:t>
              </a:r>
              <a:r>
                <a:rPr lang="fr-FR" b="1" dirty="0" smtClean="0"/>
                <a:t>mbar</a:t>
              </a:r>
            </a:p>
            <a:p>
              <a:r>
                <a:rPr lang="fr-FR" b="1" dirty="0" err="1" smtClean="0"/>
                <a:t>without</a:t>
              </a:r>
              <a:r>
                <a:rPr lang="fr-FR" b="1" dirty="0" smtClean="0"/>
                <a:t> </a:t>
              </a:r>
              <a:r>
                <a:rPr lang="en-US" b="1" dirty="0" smtClean="0"/>
                <a:t>baking</a:t>
              </a:r>
            </a:p>
            <a:p>
              <a:pPr algn="ctr"/>
              <a:r>
                <a:rPr lang="en-US" b="1" dirty="0" smtClean="0"/>
                <a:t>(in situ)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13" y="2800350"/>
            <a:ext cx="1400175" cy="165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7188" y="1266825"/>
            <a:ext cx="227012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err="1">
                <a:solidFill>
                  <a:srgbClr val="000000"/>
                </a:solidFill>
              </a:rPr>
              <a:t>Gimbal</a:t>
            </a:r>
            <a:r>
              <a:rPr lang="en-GB" sz="1400" b="1" dirty="0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cs typeface="Arial" charset="0"/>
              </a:rPr>
              <a:t>θx</a:t>
            </a: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GB" sz="1400" b="1" dirty="0" err="1">
                <a:solidFill>
                  <a:srgbClr val="000000"/>
                </a:solidFill>
                <a:cs typeface="Arial" charset="0"/>
              </a:rPr>
              <a:t>θy</a:t>
            </a:r>
            <a:endParaRPr lang="en-GB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91075" y="1019175"/>
            <a:ext cx="142875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</a:rPr>
              <a:t>Actuator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11813" y="3625850"/>
            <a:ext cx="1509712" cy="314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err="1">
                <a:solidFill>
                  <a:srgbClr val="000000"/>
                </a:solidFill>
              </a:rPr>
              <a:t>Piezo</a:t>
            </a:r>
            <a:r>
              <a:rPr lang="en-GB" sz="1400" b="1" dirty="0">
                <a:solidFill>
                  <a:srgbClr val="000000"/>
                </a:solidFill>
              </a:rPr>
              <a:t> Mounting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33425" y="5041900"/>
            <a:ext cx="1481138" cy="520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0000"/>
                </a:solidFill>
              </a:rPr>
              <a:t>Z Translation on 3 balls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2216150" y="5116513"/>
            <a:ext cx="814388" cy="161925"/>
          </a:xfrm>
          <a:prstGeom prst="line">
            <a:avLst/>
          </a:prstGeom>
          <a:noFill/>
          <a:ln w="31680">
            <a:solidFill>
              <a:srgbClr val="C4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38671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FF"/>
                </a:solidFill>
              </a:rPr>
              <a:t>Details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79700" y="1690688"/>
            <a:ext cx="2713038" cy="4648200"/>
            <a:chOff x="1688" y="1065"/>
            <a:chExt cx="1709" cy="2928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8" y="1185"/>
              <a:ext cx="1710" cy="2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55" name="AutoShape 11"/>
            <p:cNvSpPr>
              <a:spLocks/>
            </p:cNvSpPr>
            <p:nvPr/>
          </p:nvSpPr>
          <p:spPr bwMode="auto">
            <a:xfrm rot="21480000" flipV="1">
              <a:off x="2592" y="2374"/>
              <a:ext cx="506" cy="266"/>
            </a:xfrm>
            <a:custGeom>
              <a:avLst/>
              <a:gdLst>
                <a:gd name="G0" fmla="sin 10800 -5898241"/>
                <a:gd name="G1" fmla="+- G0 10800 0"/>
                <a:gd name="G2" fmla="cos 10800 -5898241"/>
                <a:gd name="G3" fmla="+- G2 10800 0"/>
                <a:gd name="G4" fmla="sin 10800 -1765108"/>
                <a:gd name="G5" fmla="+- G4 10800 0"/>
                <a:gd name="G6" fmla="cos 10800 -176510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0 h 21600"/>
                <a:gd name="T14" fmla="*/ 20478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4865" y="0"/>
                    <a:pt x="18586" y="2283"/>
                    <a:pt x="20428" y="590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4865" y="0"/>
                    <a:pt x="18586" y="2283"/>
                    <a:pt x="20428" y="5907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6" name="AutoShape 12"/>
            <p:cNvSpPr>
              <a:spLocks/>
            </p:cNvSpPr>
            <p:nvPr/>
          </p:nvSpPr>
          <p:spPr bwMode="auto">
            <a:xfrm rot="300000" flipH="1">
              <a:off x="1915" y="1242"/>
              <a:ext cx="388" cy="302"/>
            </a:xfrm>
            <a:custGeom>
              <a:avLst/>
              <a:gdLst>
                <a:gd name="G0" fmla="sin 10800 -6037470"/>
                <a:gd name="G1" fmla="+- G0 10800 0"/>
                <a:gd name="G2" fmla="cos 10800 -6037470"/>
                <a:gd name="G3" fmla="+- G2 10800 0"/>
                <a:gd name="G4" fmla="sin 10800 -1765108"/>
                <a:gd name="G5" fmla="+- G4 10800 0"/>
                <a:gd name="G6" fmla="cos 10800 -176510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403 w 21600"/>
                <a:gd name="T13" fmla="*/ 0 h 21600"/>
                <a:gd name="T14" fmla="*/ 20478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0399" y="7"/>
                  </a:moveTo>
                  <a:cubicBezTo>
                    <a:pt x="10532" y="2"/>
                    <a:pt x="10666" y="-1"/>
                    <a:pt x="10800" y="0"/>
                  </a:cubicBezTo>
                  <a:cubicBezTo>
                    <a:pt x="14865" y="0"/>
                    <a:pt x="18586" y="2283"/>
                    <a:pt x="20428" y="590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399" y="7"/>
                  </a:moveTo>
                  <a:cubicBezTo>
                    <a:pt x="10532" y="2"/>
                    <a:pt x="10666" y="-1"/>
                    <a:pt x="10800" y="0"/>
                  </a:cubicBezTo>
                  <a:cubicBezTo>
                    <a:pt x="14865" y="0"/>
                    <a:pt x="18586" y="2283"/>
                    <a:pt x="20428" y="5907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889" y="1065"/>
              <a:ext cx="280" cy="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cs typeface="Arial" charset="0"/>
                </a:rPr>
                <a:t>θx</a:t>
              </a: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2901" y="2579"/>
              <a:ext cx="280" cy="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cs typeface="Arial" charset="0"/>
                </a:rPr>
                <a:t>θy</a:t>
              </a: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2033" y="1278"/>
              <a:ext cx="1" cy="2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2571" y="2469"/>
              <a:ext cx="383" cy="13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2413" y="1551940"/>
            <a:ext cx="2039937" cy="1601788"/>
            <a:chOff x="159" y="1208"/>
            <a:chExt cx="1285" cy="1009"/>
          </a:xfrm>
        </p:grpSpPr>
        <p:pic>
          <p:nvPicPr>
            <p:cNvPr id="616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" y="1213"/>
              <a:ext cx="1286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V="1">
              <a:off x="177" y="1899"/>
              <a:ext cx="303" cy="12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 flipV="1">
              <a:off x="601" y="1664"/>
              <a:ext cx="459" cy="1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723" y="1208"/>
              <a:ext cx="52" cy="9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V="1">
              <a:off x="1212" y="1269"/>
              <a:ext cx="155" cy="17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V="1">
              <a:off x="926" y="1630"/>
              <a:ext cx="127" cy="14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flipV="1">
              <a:off x="674" y="1980"/>
              <a:ext cx="73" cy="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925" y="1560"/>
              <a:ext cx="149" cy="25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1213" y="2052"/>
              <a:ext cx="85" cy="14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076825" y="4005263"/>
            <a:ext cx="3687763" cy="2306637"/>
            <a:chOff x="3198" y="2504"/>
            <a:chExt cx="2323" cy="1453"/>
          </a:xfrm>
        </p:grpSpPr>
        <p:pic>
          <p:nvPicPr>
            <p:cNvPr id="6172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1" y="2504"/>
              <a:ext cx="2021" cy="12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73" name="Text Box 29"/>
            <p:cNvSpPr txBox="1">
              <a:spLocks noChangeArrowheads="1"/>
            </p:cNvSpPr>
            <p:nvPr/>
          </p:nvSpPr>
          <p:spPr bwMode="auto">
            <a:xfrm>
              <a:off x="3198" y="3574"/>
              <a:ext cx="860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</a:rPr>
                <a:t>Ring Piezo</a:t>
              </a:r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V="1">
              <a:off x="3998" y="3446"/>
              <a:ext cx="229" cy="188"/>
            </a:xfrm>
            <a:prstGeom prst="line">
              <a:avLst/>
            </a:prstGeom>
            <a:noFill/>
            <a:ln w="31680">
              <a:solidFill>
                <a:srgbClr val="C4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3747" y="3784"/>
              <a:ext cx="831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</a:rPr>
                <a:t>Spring ring</a:t>
              </a:r>
            </a:p>
          </p:txBody>
        </p: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4601" y="3734"/>
              <a:ext cx="569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</a:rPr>
                <a:t>Mirror</a:t>
              </a:r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 flipV="1">
              <a:off x="4403" y="3541"/>
              <a:ext cx="143" cy="251"/>
            </a:xfrm>
            <a:prstGeom prst="line">
              <a:avLst/>
            </a:prstGeom>
            <a:noFill/>
            <a:ln w="31680">
              <a:solidFill>
                <a:srgbClr val="C4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 flipV="1">
              <a:off x="4890" y="3519"/>
              <a:ext cx="55" cy="240"/>
            </a:xfrm>
            <a:prstGeom prst="line">
              <a:avLst/>
            </a:prstGeom>
            <a:noFill/>
            <a:ln w="31680">
              <a:solidFill>
                <a:srgbClr val="C4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179" name="Line 35"/>
          <p:cNvSpPr>
            <a:spLocks noChangeShapeType="1"/>
          </p:cNvSpPr>
          <p:nvPr/>
        </p:nvSpPr>
        <p:spPr bwMode="auto">
          <a:xfrm flipV="1">
            <a:off x="4181475" y="1947863"/>
            <a:ext cx="938213" cy="265112"/>
          </a:xfrm>
          <a:prstGeom prst="line">
            <a:avLst/>
          </a:prstGeom>
          <a:noFill/>
          <a:ln w="31680">
            <a:solidFill>
              <a:srgbClr val="C4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1113" y="1082675"/>
            <a:ext cx="362108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" name="Picture 19" descr="C:\Users\Administrateur\Documents\FLC\presentations\2009\Louvre\card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525" y="3084058"/>
            <a:ext cx="2043670" cy="1528582"/>
          </a:xfrm>
          <a:prstGeom prst="rect">
            <a:avLst/>
          </a:prstGeom>
          <a:noFill/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2220912" y="3079749"/>
            <a:ext cx="898207" cy="567690"/>
          </a:xfrm>
          <a:prstGeom prst="line">
            <a:avLst/>
          </a:prstGeom>
          <a:noFill/>
          <a:ln w="31680">
            <a:solidFill>
              <a:srgbClr val="C4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75" name="Picture 23" descr="IMG_5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180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D495B-5855-4E25-A7B7-9C2F1DA5F06D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0" y="4561840"/>
            <a:ext cx="33934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Implementation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ATF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endParaRPr lang="fr-FR" sz="1400" dirty="0">
              <a:solidFill>
                <a:schemeClr val="bg1"/>
              </a:solidFill>
              <a:sym typeface="Wingdings" pitchFamily="2" charset="2"/>
            </a:endParaRPr>
          </a:p>
        </p:txBody>
      </p: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3557587" y="3297238"/>
            <a:ext cx="5586413" cy="3560762"/>
            <a:chOff x="0" y="0"/>
            <a:chExt cx="5956" cy="4320"/>
          </a:xfrm>
        </p:grpSpPr>
        <p:pic>
          <p:nvPicPr>
            <p:cNvPr id="25609" name="Picture 9" descr="DSCN299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 rot="2086525">
              <a:off x="2427" y="2568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00CC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 rot="-8812216">
              <a:off x="1247" y="175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00CC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 rot="-8812216">
              <a:off x="4694" y="102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00CC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3" name="AutoShape 13"/>
            <p:cNvSpPr>
              <a:spLocks noChangeArrowheads="1"/>
            </p:cNvSpPr>
            <p:nvPr/>
          </p:nvSpPr>
          <p:spPr bwMode="auto">
            <a:xfrm rot="8356728">
              <a:off x="4105" y="2749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FF00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 rot="9012484">
              <a:off x="2608" y="708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FF00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5" name="AutoShape 15"/>
            <p:cNvSpPr>
              <a:spLocks noChangeArrowheads="1"/>
            </p:cNvSpPr>
            <p:nvPr/>
          </p:nvSpPr>
          <p:spPr bwMode="auto">
            <a:xfrm rot="-2273165">
              <a:off x="3515" y="1298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FF00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711" y="2069"/>
              <a:ext cx="2156" cy="112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ja-JP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Pulse Motor Port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for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Up-Down Move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3800" y="2113"/>
              <a:ext cx="2156" cy="1123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ja-JP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Pulse Motor Port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for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Horizontal Move</a:t>
              </a:r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975" y="391"/>
              <a:ext cx="2177" cy="145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147" y="3850"/>
              <a:ext cx="2214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</a:rPr>
                <a:t>From Hirotaka-san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2" y="121"/>
              <a:ext cx="3135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Assumed ATF Beam Line</a:t>
              </a:r>
            </a:p>
          </p:txBody>
        </p:sp>
      </p:grpSp>
      <p:sp>
        <p:nvSpPr>
          <p:cNvPr id="25607" name="Text Box 22"/>
          <p:cNvSpPr txBox="1">
            <a:spLocks noChangeArrowheads="1"/>
          </p:cNvSpPr>
          <p:nvPr/>
        </p:nvSpPr>
        <p:spPr bwMode="auto">
          <a:xfrm>
            <a:off x="5756274" y="1981200"/>
            <a:ext cx="231076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99FF"/>
                </a:solidFill>
              </a:rPr>
              <a:t>ATF table </a:t>
            </a:r>
            <a:r>
              <a:rPr lang="fr-FR" sz="1600" b="1" dirty="0" err="1" smtClean="0">
                <a:solidFill>
                  <a:srgbClr val="0099FF"/>
                </a:solidFill>
              </a:rPr>
              <a:t>mount</a:t>
            </a:r>
            <a:r>
              <a:rPr lang="fr-FR" sz="1600" b="1" dirty="0" smtClean="0">
                <a:solidFill>
                  <a:srgbClr val="0099FF"/>
                </a:solidFill>
              </a:rPr>
              <a:t> system (~1µm </a:t>
            </a:r>
            <a:r>
              <a:rPr lang="fr-FR" sz="1600" b="1" dirty="0" err="1" smtClean="0">
                <a:solidFill>
                  <a:srgbClr val="0099FF"/>
                </a:solidFill>
              </a:rPr>
              <a:t>precision</a:t>
            </a:r>
            <a:r>
              <a:rPr lang="fr-FR" sz="1600" b="1" dirty="0" smtClean="0">
                <a:solidFill>
                  <a:srgbClr val="0099FF"/>
                </a:solidFill>
              </a:rPr>
              <a:t>) </a:t>
            </a:r>
            <a:r>
              <a:rPr lang="fr-FR" sz="1600" b="1" dirty="0" err="1" smtClean="0">
                <a:solidFill>
                  <a:srgbClr val="0099FF"/>
                </a:solidFill>
              </a:rPr>
              <a:t>used</a:t>
            </a:r>
            <a:r>
              <a:rPr lang="fr-FR" sz="1600" b="1" dirty="0" smtClean="0">
                <a:solidFill>
                  <a:srgbClr val="0099FF"/>
                </a:solidFill>
              </a:rPr>
              <a:t> for spatial laser and </a:t>
            </a:r>
            <a:r>
              <a:rPr lang="fr-FR" b="1" dirty="0" smtClean="0">
                <a:solidFill>
                  <a:srgbClr val="0099FF"/>
                </a:solidFill>
              </a:rPr>
              <a:t>e</a:t>
            </a:r>
            <a:r>
              <a:rPr lang="fr-FR" b="1" baseline="30000" dirty="0" smtClean="0">
                <a:solidFill>
                  <a:srgbClr val="0099FF"/>
                </a:solidFill>
              </a:rPr>
              <a:t>-</a:t>
            </a:r>
            <a:r>
              <a:rPr lang="fr-FR" sz="1600" b="1" dirty="0" smtClean="0">
                <a:solidFill>
                  <a:srgbClr val="0099FF"/>
                </a:solidFill>
              </a:rPr>
              <a:t> </a:t>
            </a:r>
            <a:r>
              <a:rPr lang="fr-FR" sz="1600" b="1" dirty="0" err="1" smtClean="0">
                <a:solidFill>
                  <a:srgbClr val="0099FF"/>
                </a:solidFill>
              </a:rPr>
              <a:t>beam</a:t>
            </a:r>
            <a:r>
              <a:rPr lang="fr-FR" sz="1600" b="1" dirty="0" smtClean="0">
                <a:solidFill>
                  <a:srgbClr val="0099FF"/>
                </a:solidFill>
              </a:rPr>
              <a:t> </a:t>
            </a:r>
            <a:r>
              <a:rPr lang="fr-FR" sz="1600" b="1" dirty="0" err="1" smtClean="0">
                <a:solidFill>
                  <a:srgbClr val="0099FF"/>
                </a:solidFill>
              </a:rPr>
              <a:t>matching</a:t>
            </a:r>
            <a:endParaRPr lang="fr-FR" sz="1600" b="1" dirty="0">
              <a:solidFill>
                <a:srgbClr val="0099FF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653284" y="746309"/>
            <a:ext cx="2633733" cy="940253"/>
            <a:chOff x="7010404" y="2199189"/>
            <a:chExt cx="2633733" cy="940253"/>
          </a:xfrm>
        </p:grpSpPr>
        <p:cxnSp>
          <p:nvCxnSpPr>
            <p:cNvPr id="22" name="Connecteur droit avec flèche 21"/>
            <p:cNvCxnSpPr/>
            <p:nvPr/>
          </p:nvCxnSpPr>
          <p:spPr>
            <a:xfrm rot="10800000" flipV="1">
              <a:off x="7010404" y="2558003"/>
              <a:ext cx="1682185" cy="581439"/>
            </a:xfrm>
            <a:prstGeom prst="straightConnector1">
              <a:avLst/>
            </a:prstGeom>
            <a:ln w="57150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7471747" y="2199189"/>
              <a:ext cx="2172390" cy="369332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Electron </a:t>
              </a:r>
              <a:r>
                <a:rPr lang="fr-FR" dirty="0" err="1" smtClean="0"/>
                <a:t>beam</a:t>
              </a:r>
              <a:r>
                <a:rPr lang="fr-FR" dirty="0" smtClean="0"/>
                <a:t> pipe</a:t>
              </a:r>
              <a:endParaRPr lang="fr-FR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181600" y="304800"/>
            <a:ext cx="2005677" cy="36933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Class 100 air flow</a:t>
            </a:r>
            <a:endParaRPr lang="fr-FR" dirty="0"/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rot="10800000">
            <a:off x="3931920" y="436880"/>
            <a:ext cx="1249680" cy="52586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52400" y="3830320"/>
            <a:ext cx="2172390" cy="36933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KEK 2-</a:t>
            </a:r>
            <a:r>
              <a:rPr lang="fr-FR" dirty="0" err="1" smtClean="0"/>
              <a:t>mirror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rot="16200000" flipV="1">
            <a:off x="-889000" y="2717800"/>
            <a:ext cx="2245360" cy="40640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60455-5126-4154-AA4B-398E681EA26A}" type="slidenum">
              <a:rPr lang="fr-FR" smtClean="0"/>
              <a:pPr/>
              <a:t>18</a:t>
            </a:fld>
            <a:endParaRPr lang="fr-FR" smtClean="0"/>
          </a:p>
        </p:txBody>
      </p:sp>
      <p:pic>
        <p:nvPicPr>
          <p:cNvPr id="26627" name="O 1"/>
          <p:cNvPicPr>
            <a:picLocks noChangeAspect="1" noChangeArrowheads="1"/>
          </p:cNvPicPr>
          <p:nvPr/>
        </p:nvPicPr>
        <p:blipFill>
          <a:blip r:embed="rId2" cstate="print"/>
          <a:srcRect l="-1131" t="-3195" r="-133" b="-949"/>
          <a:stretch>
            <a:fillRect/>
          </a:stretch>
        </p:blipFill>
        <p:spPr bwMode="auto">
          <a:xfrm>
            <a:off x="0" y="795338"/>
            <a:ext cx="597693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87313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0" y="1044575"/>
            <a:ext cx="1331913" cy="862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Feedback </a:t>
            </a:r>
          </a:p>
          <a:p>
            <a:pPr algn="ctr"/>
            <a:r>
              <a:rPr lang="fr-FR" b="1"/>
              <a:t>system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1331913" y="15525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319514" y="38888"/>
            <a:ext cx="6099858" cy="7713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The </a:t>
            </a:r>
            <a:r>
              <a:rPr lang="fr-FR" sz="4400" dirty="0" err="1">
                <a:solidFill>
                  <a:schemeClr val="bg1"/>
                </a:solidFill>
              </a:rPr>
              <a:t>optical</a:t>
            </a:r>
            <a:r>
              <a:rPr lang="fr-FR" sz="4400" dirty="0">
                <a:solidFill>
                  <a:schemeClr val="bg1"/>
                </a:solidFill>
              </a:rPr>
              <a:t> </a:t>
            </a:r>
            <a:r>
              <a:rPr lang="fr-FR" sz="4400" dirty="0" err="1">
                <a:solidFill>
                  <a:schemeClr val="bg1"/>
                </a:solidFill>
              </a:rPr>
              <a:t>scheme</a:t>
            </a:r>
            <a:endParaRPr lang="fr-FR" sz="4400" dirty="0">
              <a:solidFill>
                <a:schemeClr val="bg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4663" y="5054600"/>
            <a:ext cx="7905750" cy="1490663"/>
            <a:chOff x="299" y="3184"/>
            <a:chExt cx="4980" cy="939"/>
          </a:xfrm>
        </p:grpSpPr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299" y="3540"/>
              <a:ext cx="4980" cy="583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dirty="0"/>
                <a:t>Signal </a:t>
              </a:r>
              <a:r>
                <a:rPr lang="fr-FR" dirty="0" err="1"/>
                <a:t>reflected</a:t>
              </a:r>
              <a:r>
                <a:rPr lang="fr-FR" dirty="0"/>
                <a:t> by the </a:t>
              </a:r>
              <a:r>
                <a:rPr lang="fr-FR" dirty="0" err="1"/>
                <a:t>cavity</a:t>
              </a:r>
              <a:r>
                <a:rPr lang="fr-FR" dirty="0"/>
                <a:t> </a:t>
              </a:r>
              <a:r>
                <a:rPr lang="fr-FR" dirty="0" err="1"/>
                <a:t>used</a:t>
              </a:r>
              <a:r>
                <a:rPr lang="fr-FR" dirty="0"/>
                <a:t> to </a:t>
              </a:r>
              <a:r>
                <a:rPr lang="fr-FR" dirty="0" err="1"/>
                <a:t>build</a:t>
              </a:r>
              <a:r>
                <a:rPr lang="fr-FR" dirty="0"/>
                <a:t> the </a:t>
              </a:r>
              <a:r>
                <a:rPr lang="fr-FR" dirty="0">
                  <a:solidFill>
                    <a:srgbClr val="CC0099"/>
                  </a:solidFill>
                </a:rPr>
                <a:t>laser/</a:t>
              </a:r>
              <a:r>
                <a:rPr lang="fr-FR" dirty="0" err="1">
                  <a:solidFill>
                    <a:srgbClr val="CC0099"/>
                  </a:solidFill>
                </a:rPr>
                <a:t>cavity</a:t>
              </a:r>
              <a:r>
                <a:rPr lang="fr-FR" dirty="0">
                  <a:solidFill>
                    <a:srgbClr val="CC0099"/>
                  </a:solidFill>
                </a:rPr>
                <a:t> feedback signal</a:t>
              </a:r>
              <a:r>
                <a:rPr lang="fr-FR" dirty="0"/>
                <a:t>: </a:t>
              </a:r>
            </a:p>
            <a:p>
              <a:pPr lvl="1">
                <a:buFontTx/>
                <a:buChar char="•"/>
              </a:pPr>
              <a:r>
                <a:rPr lang="fr-FR" dirty="0" err="1">
                  <a:solidFill>
                    <a:srgbClr val="CC0099"/>
                  </a:solidFill>
                </a:rPr>
                <a:t>interference</a:t>
              </a:r>
              <a:r>
                <a:rPr lang="fr-FR" dirty="0">
                  <a:solidFill>
                    <a:srgbClr val="CC0099"/>
                  </a:solidFill>
                </a:rPr>
                <a:t> </a:t>
              </a:r>
              <a:r>
                <a:rPr lang="fr-FR" dirty="0" err="1">
                  <a:solidFill>
                    <a:srgbClr val="CC0099"/>
                  </a:solidFill>
                </a:rPr>
                <a:t>between</a:t>
              </a:r>
              <a:r>
                <a:rPr lang="fr-FR" dirty="0">
                  <a:solidFill>
                    <a:srgbClr val="CC0099"/>
                  </a:solidFill>
                </a:rPr>
                <a:t> the </a:t>
              </a:r>
              <a:r>
                <a:rPr lang="fr-FR" dirty="0" err="1">
                  <a:solidFill>
                    <a:srgbClr val="CC0099"/>
                  </a:solidFill>
                </a:rPr>
                <a:t>modulated</a:t>
              </a:r>
              <a:r>
                <a:rPr lang="fr-FR" dirty="0">
                  <a:solidFill>
                    <a:srgbClr val="CC0099"/>
                  </a:solidFill>
                </a:rPr>
                <a:t> incident laser </a:t>
              </a:r>
              <a:r>
                <a:rPr lang="fr-FR" dirty="0" err="1">
                  <a:solidFill>
                    <a:srgbClr val="CC0099"/>
                  </a:solidFill>
                </a:rPr>
                <a:t>beam</a:t>
              </a:r>
              <a:r>
                <a:rPr lang="fr-FR" dirty="0">
                  <a:solidFill>
                    <a:srgbClr val="CC0099"/>
                  </a:solidFill>
                </a:rPr>
                <a:t> </a:t>
              </a:r>
              <a:br>
                <a:rPr lang="fr-FR" dirty="0">
                  <a:solidFill>
                    <a:srgbClr val="CC0099"/>
                  </a:solidFill>
                </a:rPr>
              </a:br>
              <a:r>
                <a:rPr lang="fr-FR" dirty="0">
                  <a:solidFill>
                    <a:srgbClr val="CC0099"/>
                  </a:solidFill>
                </a:rPr>
                <a:t> AND the </a:t>
              </a:r>
              <a:r>
                <a:rPr lang="fr-FR" dirty="0" err="1">
                  <a:solidFill>
                    <a:srgbClr val="CC0099"/>
                  </a:solidFill>
                </a:rPr>
                <a:t>leackage</a:t>
              </a:r>
              <a:r>
                <a:rPr lang="fr-FR" dirty="0">
                  <a:solidFill>
                    <a:srgbClr val="CC0099"/>
                  </a:solidFill>
                </a:rPr>
                <a:t> on the </a:t>
              </a:r>
              <a:r>
                <a:rPr lang="fr-FR" dirty="0" err="1">
                  <a:solidFill>
                    <a:srgbClr val="CC0099"/>
                  </a:solidFill>
                </a:rPr>
                <a:t>beam</a:t>
              </a:r>
              <a:r>
                <a:rPr lang="fr-FR" dirty="0">
                  <a:solidFill>
                    <a:srgbClr val="CC0099"/>
                  </a:solidFill>
                </a:rPr>
                <a:t> </a:t>
              </a:r>
              <a:r>
                <a:rPr lang="fr-FR" dirty="0" err="1">
                  <a:solidFill>
                    <a:srgbClr val="CC0099"/>
                  </a:solidFill>
                </a:rPr>
                <a:t>circulating</a:t>
              </a:r>
              <a:r>
                <a:rPr lang="fr-FR" dirty="0">
                  <a:solidFill>
                    <a:srgbClr val="CC0099"/>
                  </a:solidFill>
                </a:rPr>
                <a:t> </a:t>
              </a:r>
              <a:r>
                <a:rPr lang="fr-FR" dirty="0" err="1">
                  <a:solidFill>
                    <a:srgbClr val="CC0099"/>
                  </a:solidFill>
                </a:rPr>
                <a:t>inside</a:t>
              </a:r>
              <a:r>
                <a:rPr lang="fr-FR" dirty="0">
                  <a:solidFill>
                    <a:srgbClr val="CC0099"/>
                  </a:solidFill>
                </a:rPr>
                <a:t> the </a:t>
              </a:r>
              <a:r>
                <a:rPr lang="fr-FR" dirty="0" err="1">
                  <a:solidFill>
                    <a:srgbClr val="CC0099"/>
                  </a:solidFill>
                </a:rPr>
                <a:t>cavity</a:t>
              </a:r>
              <a:endParaRPr lang="fr-FR" dirty="0">
                <a:solidFill>
                  <a:srgbClr val="CC0099"/>
                </a:solidFill>
              </a:endParaRP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 flipH="1" flipV="1">
              <a:off x="912" y="3184"/>
              <a:ext cx="56" cy="32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26106" y="914400"/>
            <a:ext cx="902826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0962" name="Picture 2" descr="C:\Users\Administrateur\Dropbox\Mightylaser\Status_KEK\Laser\Spectres\20-2-2011\DATA2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814" y="3022869"/>
            <a:ext cx="3426112" cy="2307273"/>
          </a:xfrm>
          <a:prstGeom prst="rect">
            <a:avLst/>
          </a:prstGeom>
          <a:noFill/>
        </p:spPr>
      </p:pic>
      <p:sp>
        <p:nvSpPr>
          <p:cNvPr id="16" name="Virage 15"/>
          <p:cNvSpPr/>
          <p:nvPr/>
        </p:nvSpPr>
        <p:spPr>
          <a:xfrm rot="16200000">
            <a:off x="4930815" y="4201611"/>
            <a:ext cx="532435" cy="152785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0963" name="Picture 3" descr="C:\Users\Administrateur\Dropbox\Mightylaser\Status_KEK\Laser\Spectres\8-2-2011\Spectre_signal\DATA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835" y="776586"/>
            <a:ext cx="3270785" cy="2202669"/>
          </a:xfrm>
          <a:prstGeom prst="rect">
            <a:avLst/>
          </a:prstGeom>
          <a:noFill/>
        </p:spPr>
      </p:pic>
      <p:sp>
        <p:nvSpPr>
          <p:cNvPr id="18" name="Virage 17"/>
          <p:cNvSpPr/>
          <p:nvPr/>
        </p:nvSpPr>
        <p:spPr>
          <a:xfrm rot="16200000" flipH="1">
            <a:off x="4944318" y="532436"/>
            <a:ext cx="486137" cy="152785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1A49C-2F28-41B6-8D17-9905D8A0EE29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7C17CE-7495-4E09-A0A8-7E54ED82E001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7652" name="Picture 3" descr="K:\Bibliothèque\Documents\My Notes\Labo\Seillac 2010\DSC06879.JPG"/>
          <p:cNvPicPr>
            <a:picLocks noChangeAspect="1" noChangeArrowheads="1"/>
          </p:cNvPicPr>
          <p:nvPr/>
        </p:nvPicPr>
        <p:blipFill>
          <a:blip r:embed="rId3" cstate="print"/>
          <a:srcRect t="4372" r="3279" b="12569"/>
          <a:stretch>
            <a:fillRect/>
          </a:stretch>
        </p:blipFill>
        <p:spPr bwMode="auto">
          <a:xfrm>
            <a:off x="0" y="3113590"/>
            <a:ext cx="5793711" cy="373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88" y="871538"/>
            <a:ext cx="1727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088" y="1141413"/>
            <a:ext cx="14525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Connecteur droit 105"/>
          <p:cNvCxnSpPr/>
          <p:nvPr/>
        </p:nvCxnSpPr>
        <p:spPr>
          <a:xfrm rot="10800000">
            <a:off x="2940050" y="1195388"/>
            <a:ext cx="1049338" cy="433387"/>
          </a:xfrm>
          <a:prstGeom prst="line">
            <a:avLst/>
          </a:prstGeom>
          <a:ln w="28575"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rot="10800000" flipV="1">
            <a:off x="2989263" y="1844675"/>
            <a:ext cx="1049337" cy="649288"/>
          </a:xfrm>
          <a:prstGeom prst="line">
            <a:avLst/>
          </a:prstGeom>
          <a:ln w="28575"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9900" y="1141413"/>
            <a:ext cx="12573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ZoneTexte 110"/>
          <p:cNvSpPr txBox="1">
            <a:spLocks noChangeArrowheads="1"/>
          </p:cNvSpPr>
          <p:nvPr/>
        </p:nvSpPr>
        <p:spPr bwMode="auto">
          <a:xfrm>
            <a:off x="2335213" y="2584450"/>
            <a:ext cx="1658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>
                <a:latin typeface="Calibri" pitchFamily="34" charset="0"/>
              </a:rPr>
              <a:t>Ø </a:t>
            </a:r>
            <a:r>
              <a:rPr lang="en-US" sz="1100">
                <a:latin typeface="Calibri" pitchFamily="34" charset="0"/>
              </a:rPr>
              <a:t>core</a:t>
            </a:r>
            <a:r>
              <a:rPr lang="fr-FR" sz="1100">
                <a:latin typeface="Calibri" pitchFamily="34" charset="0"/>
              </a:rPr>
              <a:t> = 40 µm</a:t>
            </a:r>
          </a:p>
          <a:p>
            <a:r>
              <a:rPr lang="fr-FR" sz="1100">
                <a:latin typeface="Calibri" pitchFamily="34" charset="0"/>
              </a:rPr>
              <a:t>Ø </a:t>
            </a:r>
            <a:r>
              <a:rPr lang="en-US" sz="1100">
                <a:latin typeface="Calibri" pitchFamily="34" charset="0"/>
              </a:rPr>
              <a:t>cladding</a:t>
            </a:r>
            <a:r>
              <a:rPr lang="fr-FR" sz="1100">
                <a:latin typeface="Calibri" pitchFamily="34" charset="0"/>
              </a:rPr>
              <a:t> = 200 µm</a:t>
            </a:r>
          </a:p>
        </p:txBody>
      </p:sp>
      <p:sp>
        <p:nvSpPr>
          <p:cNvPr id="27659" name="Text Box 105"/>
          <p:cNvSpPr txBox="1">
            <a:spLocks noChangeArrowheads="1"/>
          </p:cNvSpPr>
          <p:nvPr/>
        </p:nvSpPr>
        <p:spPr bwMode="auto">
          <a:xfrm>
            <a:off x="6065134" y="3102015"/>
            <a:ext cx="3078866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fr-FR" sz="2000" dirty="0" err="1" smtClean="0">
                <a:solidFill>
                  <a:schemeClr val="bg1"/>
                </a:solidFill>
              </a:rPr>
              <a:t>We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obtained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60W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average</a:t>
            </a:r>
            <a:r>
              <a:rPr lang="fr-FR" sz="2000" b="1" dirty="0" smtClean="0">
                <a:solidFill>
                  <a:schemeClr val="bg1"/>
                </a:solidFill>
              </a:rPr>
              <a:t> power </a:t>
            </a:r>
            <a:r>
              <a:rPr lang="fr-FR" sz="2000" dirty="0" smtClean="0">
                <a:solidFill>
                  <a:schemeClr val="bg1"/>
                </a:solidFill>
              </a:rPr>
              <a:t>~stable </a:t>
            </a:r>
            <a:r>
              <a:rPr lang="fr-FR" sz="2000" dirty="0" err="1" smtClean="0">
                <a:solidFill>
                  <a:schemeClr val="bg1"/>
                </a:solidFill>
              </a:rPr>
              <a:t>thanks</a:t>
            </a:r>
            <a:r>
              <a:rPr lang="fr-FR" sz="2000" dirty="0" smtClean="0">
                <a:solidFill>
                  <a:schemeClr val="bg1"/>
                </a:solidFill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</a:rPr>
              <a:t>connectorisation</a:t>
            </a:r>
            <a:r>
              <a:rPr lang="fr-FR" sz="2000" dirty="0" smtClean="0">
                <a:solidFill>
                  <a:schemeClr val="bg1"/>
                </a:solidFill>
              </a:rPr>
              <a:t> R&amp;D </a:t>
            </a:r>
          </a:p>
          <a:p>
            <a:pPr>
              <a:buFontTx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800W  (11µJ/pulse)    </a:t>
            </a:r>
            <a:r>
              <a:rPr lang="fr-FR" sz="2000" dirty="0" err="1" smtClean="0">
                <a:solidFill>
                  <a:schemeClr val="bg1"/>
                </a:solidFill>
              </a:rPr>
              <a:t>demonstrated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with</a:t>
            </a:r>
            <a:r>
              <a:rPr lang="fr-FR" sz="2000" dirty="0" smtClean="0">
                <a:solidFill>
                  <a:schemeClr val="bg1"/>
                </a:solidFill>
              </a:rPr>
              <a:t> the </a:t>
            </a:r>
            <a:r>
              <a:rPr lang="fr-FR" sz="2000" dirty="0" err="1" smtClean="0">
                <a:solidFill>
                  <a:schemeClr val="bg1"/>
                </a:solidFill>
              </a:rPr>
              <a:t>same</a:t>
            </a:r>
            <a:r>
              <a:rPr lang="fr-FR" sz="2000" dirty="0" smtClean="0">
                <a:solidFill>
                  <a:schemeClr val="bg1"/>
                </a:solidFill>
              </a:rPr>
              <a:t> technique </a:t>
            </a:r>
            <a:r>
              <a:rPr lang="fr-FR" sz="1600" b="1" i="1" dirty="0" smtClean="0">
                <a:solidFill>
                  <a:schemeClr val="bg1"/>
                </a:solidFill>
              </a:rPr>
              <a:t>Limpert,OL35(2010)94</a:t>
            </a:r>
            <a:endParaRPr lang="fr-FR" sz="1100" i="1" dirty="0" smtClean="0">
              <a:solidFill>
                <a:schemeClr val="bg1"/>
              </a:solidFill>
            </a:endParaRPr>
          </a:p>
        </p:txBody>
      </p:sp>
      <p:sp>
        <p:nvSpPr>
          <p:cNvPr id="27660" name="Rectangle 106"/>
          <p:cNvSpPr>
            <a:spLocks noChangeArrowheads="1"/>
          </p:cNvSpPr>
          <p:nvPr/>
        </p:nvSpPr>
        <p:spPr bwMode="auto">
          <a:xfrm>
            <a:off x="1331089" y="188913"/>
            <a:ext cx="5139160" cy="5794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ea typeface="MS PGothic" pitchFamily="34" charset="-128"/>
              </a:rPr>
              <a:t>The laser amplification R&amp;D</a:t>
            </a:r>
            <a:endParaRPr kumimoji="1" lang="fr-FR" sz="3200" b="1" dirty="0">
              <a:solidFill>
                <a:schemeClr val="bg1"/>
              </a:solidFill>
            </a:endParaRPr>
          </a:p>
        </p:txBody>
      </p:sp>
      <p:sp>
        <p:nvSpPr>
          <p:cNvPr id="27661" name="Text Box 107"/>
          <p:cNvSpPr txBox="1">
            <a:spLocks noChangeArrowheads="1"/>
          </p:cNvSpPr>
          <p:nvPr/>
        </p:nvSpPr>
        <p:spPr bwMode="auto">
          <a:xfrm>
            <a:off x="5021026" y="1184945"/>
            <a:ext cx="201016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use </a:t>
            </a:r>
            <a:r>
              <a:rPr lang="fr-FR" dirty="0" smtClean="0"/>
              <a:t>Ytterbium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doped</a:t>
            </a:r>
            <a:r>
              <a:rPr lang="fr-FR" dirty="0" smtClean="0"/>
              <a:t> </a:t>
            </a:r>
            <a:r>
              <a:rPr lang="fr-FR" dirty="0" err="1" smtClean="0"/>
              <a:t>photonic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cristal </a:t>
            </a:r>
            <a:r>
              <a:rPr lang="fr-FR" dirty="0" err="1"/>
              <a:t>fiber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as </a:t>
            </a:r>
            <a:r>
              <a:rPr lang="fr-FR" dirty="0"/>
              <a:t>amplifier</a:t>
            </a:r>
          </a:p>
        </p:txBody>
      </p:sp>
      <p:sp>
        <p:nvSpPr>
          <p:cNvPr id="27662" name="Text Box 108"/>
          <p:cNvSpPr txBox="1">
            <a:spLocks noChangeArrowheads="1"/>
          </p:cNvSpPr>
          <p:nvPr/>
        </p:nvSpPr>
        <p:spPr bwMode="auto">
          <a:xfrm>
            <a:off x="3184525" y="42529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27663" name="Text Box 109"/>
          <p:cNvSpPr txBox="1">
            <a:spLocks noChangeArrowheads="1"/>
          </p:cNvSpPr>
          <p:nvPr/>
        </p:nvSpPr>
        <p:spPr bwMode="auto">
          <a:xfrm>
            <a:off x="2968625" y="52308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Fiber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amplifier</a:t>
            </a:r>
          </a:p>
        </p:txBody>
      </p:sp>
      <p:sp>
        <p:nvSpPr>
          <p:cNvPr id="27664" name="Line 110"/>
          <p:cNvSpPr>
            <a:spLocks noChangeShapeType="1"/>
          </p:cNvSpPr>
          <p:nvPr/>
        </p:nvSpPr>
        <p:spPr bwMode="auto">
          <a:xfrm>
            <a:off x="2413000" y="3962400"/>
            <a:ext cx="952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65" name="Text Box 111"/>
          <p:cNvSpPr txBox="1">
            <a:spLocks noChangeArrowheads="1"/>
          </p:cNvSpPr>
          <p:nvPr/>
        </p:nvSpPr>
        <p:spPr bwMode="auto">
          <a:xfrm>
            <a:off x="2371725" y="336708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Toward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605" y="0"/>
            <a:ext cx="6157731" cy="6907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sz="2800" b="1" dirty="0" err="1" smtClean="0">
                <a:solidFill>
                  <a:schemeClr val="bg1"/>
                </a:solidFill>
              </a:rPr>
              <a:t>Some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interest</a:t>
            </a:r>
            <a:r>
              <a:rPr lang="fr-FR" sz="2800" b="1" dirty="0" smtClean="0">
                <a:solidFill>
                  <a:schemeClr val="bg1"/>
                </a:solidFill>
              </a:rPr>
              <a:t> in Compton </a:t>
            </a:r>
            <a:r>
              <a:rPr lang="fr-FR" sz="2800" b="1" dirty="0" err="1" smtClean="0">
                <a:solidFill>
                  <a:schemeClr val="bg1"/>
                </a:solidFill>
              </a:rPr>
              <a:t>scattering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10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447A06-691D-4BC0-B177-3BFE07F4A903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395288" y="2252663"/>
            <a:ext cx="12969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303213" y="1844675"/>
            <a:ext cx="1071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</a:rPr>
              <a:t>electron</a:t>
            </a:r>
          </a:p>
        </p:txBody>
      </p:sp>
      <p:sp>
        <p:nvSpPr>
          <p:cNvPr id="1031" name="Line 11"/>
          <p:cNvSpPr>
            <a:spLocks noChangeShapeType="1"/>
          </p:cNvSpPr>
          <p:nvPr/>
        </p:nvSpPr>
        <p:spPr bwMode="auto">
          <a:xfrm flipH="1">
            <a:off x="1692275" y="1389063"/>
            <a:ext cx="647700" cy="863600"/>
          </a:xfrm>
          <a:prstGeom prst="line">
            <a:avLst/>
          </a:prstGeom>
          <a:noFill/>
          <a:ln w="76200" cmpd="tri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1384300" y="1196975"/>
            <a:ext cx="77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CC3300"/>
                </a:solidFill>
                <a:latin typeface="Comic Sans MS" pitchFamily="66" charset="0"/>
              </a:rPr>
              <a:t>Laser</a:t>
            </a:r>
          </a:p>
          <a:p>
            <a:r>
              <a:rPr lang="fr-FR" i="1">
                <a:solidFill>
                  <a:srgbClr val="CC3300"/>
                </a:solidFill>
                <a:latin typeface="Symbol" pitchFamily="18" charset="2"/>
              </a:rPr>
              <a:t>w</a:t>
            </a:r>
            <a:r>
              <a:rPr lang="fr-FR" baseline="-25000">
                <a:solidFill>
                  <a:srgbClr val="CC3300"/>
                </a:solidFill>
                <a:latin typeface="Comic Sans MS" pitchFamily="66" charset="0"/>
              </a:rPr>
              <a:t>laser</a:t>
            </a:r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692275" y="2252663"/>
            <a:ext cx="935038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 flipV="1">
            <a:off x="1692275" y="1676400"/>
            <a:ext cx="1008063" cy="5762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395288" y="225266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2551113" y="1196975"/>
            <a:ext cx="1319212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omic Sans MS" pitchFamily="66" charset="0"/>
              </a:rPr>
              <a:t>photon : </a:t>
            </a:r>
            <a:r>
              <a:rPr lang="fr-FR" i="1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fr-FR" baseline="-250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037" name="Text Box 17"/>
          <p:cNvSpPr txBox="1">
            <a:spLocks noChangeArrowheads="1"/>
          </p:cNvSpPr>
          <p:nvPr/>
        </p:nvSpPr>
        <p:spPr bwMode="auto">
          <a:xfrm>
            <a:off x="2411413" y="2403475"/>
            <a:ext cx="1635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00FF"/>
                </a:solidFill>
                <a:latin typeface="Comic Sans MS" pitchFamily="66" charset="0"/>
              </a:rPr>
              <a:t>(scattered electron)</a:t>
            </a:r>
          </a:p>
        </p:txBody>
      </p:sp>
      <p:sp>
        <p:nvSpPr>
          <p:cNvPr id="1038" name="Text Box 18"/>
          <p:cNvSpPr txBox="1">
            <a:spLocks noChangeArrowheads="1"/>
          </p:cNvSpPr>
          <p:nvPr/>
        </p:nvSpPr>
        <p:spPr bwMode="auto">
          <a:xfrm>
            <a:off x="107950" y="2190750"/>
            <a:ext cx="177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latin typeface="Symbol" pitchFamily="18" charset="2"/>
              </a:rPr>
              <a:t>g</a:t>
            </a:r>
            <a:r>
              <a:rPr lang="fr-FR">
                <a:latin typeface="Comic Sans MS" pitchFamily="66" charset="0"/>
              </a:rPr>
              <a:t>=E</a:t>
            </a:r>
            <a:r>
              <a:rPr lang="fr-FR" baseline="-25000">
                <a:latin typeface="Comic Sans MS" pitchFamily="66" charset="0"/>
              </a:rPr>
              <a:t>electron</a:t>
            </a:r>
            <a:r>
              <a:rPr lang="fr-FR">
                <a:latin typeface="Comic Sans MS" pitchFamily="66" charset="0"/>
              </a:rPr>
              <a:t>/m</a:t>
            </a:r>
            <a:r>
              <a:rPr lang="fr-FR" baseline="-25000">
                <a:latin typeface="Comic Sans MS" pitchFamily="66" charset="0"/>
              </a:rPr>
              <a:t>e</a:t>
            </a:r>
            <a:r>
              <a:rPr lang="fr-FR">
                <a:latin typeface="Comic Sans MS" pitchFamily="66" charset="0"/>
              </a:rPr>
              <a:t>c</a:t>
            </a:r>
            <a:r>
              <a:rPr lang="fr-FR" baseline="30000">
                <a:latin typeface="Comic Sans MS" pitchFamily="66" charset="0"/>
              </a:rPr>
              <a:t>2</a:t>
            </a:r>
          </a:p>
        </p:txBody>
      </p:sp>
      <p:sp>
        <p:nvSpPr>
          <p:cNvPr id="1039" name="Freeform 19"/>
          <p:cNvSpPr>
            <a:spLocks/>
          </p:cNvSpPr>
          <p:nvPr/>
        </p:nvSpPr>
        <p:spPr bwMode="auto">
          <a:xfrm>
            <a:off x="2268538" y="1963738"/>
            <a:ext cx="153987" cy="288925"/>
          </a:xfrm>
          <a:custGeom>
            <a:avLst/>
            <a:gdLst>
              <a:gd name="T0" fmla="*/ 71437 w 97"/>
              <a:gd name="T1" fmla="*/ 288925 h 182"/>
              <a:gd name="T2" fmla="*/ 142875 w 97"/>
              <a:gd name="T3" fmla="*/ 144463 h 182"/>
              <a:gd name="T4" fmla="*/ 0 w 97"/>
              <a:gd name="T5" fmla="*/ 0 h 182"/>
              <a:gd name="T6" fmla="*/ 0 60000 65536"/>
              <a:gd name="T7" fmla="*/ 0 60000 65536"/>
              <a:gd name="T8" fmla="*/ 0 60000 65536"/>
              <a:gd name="T9" fmla="*/ 0 w 97"/>
              <a:gd name="T10" fmla="*/ 0 h 182"/>
              <a:gd name="T11" fmla="*/ 97 w 97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182">
                <a:moveTo>
                  <a:pt x="45" y="182"/>
                </a:moveTo>
                <a:cubicBezTo>
                  <a:pt x="71" y="151"/>
                  <a:pt x="97" y="121"/>
                  <a:pt x="90" y="91"/>
                </a:cubicBezTo>
                <a:cubicBezTo>
                  <a:pt x="83" y="61"/>
                  <a:pt x="41" y="30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0" name="Text Box 20"/>
          <p:cNvSpPr txBox="1">
            <a:spLocks noChangeArrowheads="1"/>
          </p:cNvSpPr>
          <p:nvPr/>
        </p:nvSpPr>
        <p:spPr bwMode="auto">
          <a:xfrm>
            <a:off x="2555875" y="1820863"/>
            <a:ext cx="303213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bg1"/>
                </a:solidFill>
                <a:latin typeface="Symbol" pitchFamily="18" charset="2"/>
              </a:rPr>
              <a:t>q</a:t>
            </a:r>
            <a:endParaRPr lang="fr-FR" baseline="-25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85476" y="3241675"/>
            <a:ext cx="59944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 are interested by using the scattered photon</a:t>
            </a:r>
          </a:p>
        </p:txBody>
      </p:sp>
      <p:cxnSp>
        <p:nvCxnSpPr>
          <p:cNvPr id="3097" name="AutoShape 25"/>
          <p:cNvCxnSpPr>
            <a:cxnSpLocks noChangeShapeType="1"/>
          </p:cNvCxnSpPr>
          <p:nvPr/>
        </p:nvCxnSpPr>
        <p:spPr bwMode="auto">
          <a:xfrm rot="5400000">
            <a:off x="2508119" y="2278556"/>
            <a:ext cx="1718300" cy="275864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098" name="AutoShape 26"/>
          <p:cNvCxnSpPr>
            <a:cxnSpLocks noChangeShapeType="1"/>
            <a:stCxn id="1040" idx="2"/>
          </p:cNvCxnSpPr>
          <p:nvPr/>
        </p:nvCxnSpPr>
        <p:spPr bwMode="auto">
          <a:xfrm rot="16200000" flipH="1">
            <a:off x="2372293" y="2522764"/>
            <a:ext cx="1169086" cy="49870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0" y="2927812"/>
            <a:ext cx="2801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err="1"/>
              <a:t>Tolhoek</a:t>
            </a:r>
            <a:r>
              <a:rPr lang="fr-FR" sz="1200" b="1" dirty="0"/>
              <a:t>, </a:t>
            </a:r>
            <a:r>
              <a:rPr lang="fr-FR" sz="1200" b="1" dirty="0" err="1"/>
              <a:t>Rev.Mod.Phys.</a:t>
            </a:r>
            <a:r>
              <a:rPr lang="fr-FR" sz="1200" b="1" dirty="0"/>
              <a:t>28(1956)277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046562" y="1042003"/>
            <a:ext cx="4032351" cy="22159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fr-FR" b="1" dirty="0" err="1">
                <a:latin typeface="Times New Roman" pitchFamily="18" charset="0"/>
              </a:rPr>
              <a:t>Energy</a:t>
            </a:r>
            <a:r>
              <a:rPr lang="fr-FR" b="1" dirty="0">
                <a:latin typeface="Times New Roman" pitchFamily="18" charset="0"/>
              </a:rPr>
              <a:t> distribution ~</a:t>
            </a:r>
            <a:r>
              <a:rPr lang="fr-FR" b="1" dirty="0" smtClean="0">
                <a:latin typeface="Times New Roman" pitchFamily="18" charset="0"/>
              </a:rPr>
              <a:t>flat </a:t>
            </a:r>
            <a:r>
              <a:rPr lang="fr-FR" b="1" dirty="0" err="1" smtClean="0">
                <a:latin typeface="Times New Roman" pitchFamily="18" charset="0"/>
              </a:rPr>
              <a:t>with</a:t>
            </a:r>
            <a:endParaRPr lang="fr-FR" b="1" dirty="0">
              <a:latin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fr-FR" b="1" i="1" dirty="0" err="1">
                <a:solidFill>
                  <a:srgbClr val="FF3300"/>
                </a:solidFill>
                <a:latin typeface="Symbol" pitchFamily="18" charset="2"/>
              </a:rPr>
              <a:t>w</a:t>
            </a:r>
            <a:r>
              <a:rPr lang="fr-FR" b="1" baseline="-25000" dirty="0" err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fr-FR" b="1" baseline="-25000" dirty="0" err="1">
                <a:solidFill>
                  <a:srgbClr val="FF3300"/>
                </a:solidFill>
                <a:latin typeface="Comic Sans MS" pitchFamily="66" charset="0"/>
              </a:rPr>
              <a:t>,max</a:t>
            </a:r>
            <a:r>
              <a:rPr lang="fr-FR" b="1" dirty="0">
                <a:latin typeface="Comic Sans MS" pitchFamily="66" charset="0"/>
              </a:rPr>
              <a:t>=4</a:t>
            </a:r>
            <a:r>
              <a:rPr lang="fr-FR" b="1" dirty="0">
                <a:latin typeface="Symbol" pitchFamily="18" charset="2"/>
              </a:rPr>
              <a:t>g</a:t>
            </a:r>
            <a:r>
              <a:rPr lang="fr-FR" b="1" baseline="30000" dirty="0">
                <a:latin typeface="Comic Sans MS" pitchFamily="66" charset="0"/>
              </a:rPr>
              <a:t>2</a:t>
            </a:r>
            <a:r>
              <a:rPr lang="fr-FR" b="1" dirty="0">
                <a:latin typeface="Comic Sans MS" pitchFamily="66" charset="0"/>
              </a:rPr>
              <a:t> </a:t>
            </a:r>
            <a:r>
              <a:rPr lang="fr-FR" b="1" i="1" dirty="0" err="1" smtClean="0">
                <a:solidFill>
                  <a:srgbClr val="CC3300"/>
                </a:solidFill>
                <a:latin typeface="Symbol" pitchFamily="18" charset="2"/>
              </a:rPr>
              <a:t>w</a:t>
            </a:r>
            <a:r>
              <a:rPr lang="fr-FR" b="1" baseline="-25000" dirty="0" err="1" smtClean="0">
                <a:solidFill>
                  <a:srgbClr val="CC3300"/>
                </a:solidFill>
                <a:latin typeface="Comic Sans MS" pitchFamily="66" charset="0"/>
              </a:rPr>
              <a:t>laser</a:t>
            </a:r>
            <a:endParaRPr lang="fr-FR" sz="1400" dirty="0">
              <a:latin typeface="Comic Sans MS" pitchFamily="66" charset="0"/>
            </a:endParaRPr>
          </a:p>
          <a:p>
            <a:pPr algn="ctr">
              <a:buFont typeface="Symbol" pitchFamily="18" charset="2"/>
              <a:buNone/>
            </a:pPr>
            <a:r>
              <a:rPr lang="fr-FR" sz="1400" dirty="0" err="1">
                <a:latin typeface="Comic Sans MS" pitchFamily="66" charset="0"/>
              </a:rPr>
              <a:t>with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b="1" dirty="0">
                <a:latin typeface="Symbol" pitchFamily="18" charset="2"/>
              </a:rPr>
              <a:t>g~100 (</a:t>
            </a:r>
            <a:r>
              <a:rPr lang="fr-FR" sz="1400" dirty="0" err="1">
                <a:latin typeface="Comic Sans MS" pitchFamily="66" charset="0"/>
              </a:rPr>
              <a:t>E</a:t>
            </a:r>
            <a:r>
              <a:rPr lang="fr-FR" sz="1400" baseline="-25000" dirty="0" err="1">
                <a:latin typeface="Comic Sans MS" pitchFamily="66" charset="0"/>
              </a:rPr>
              <a:t>electron</a:t>
            </a:r>
            <a:r>
              <a:rPr lang="fr-FR" b="1" dirty="0">
                <a:latin typeface="Symbol" pitchFamily="18" charset="2"/>
              </a:rPr>
              <a:t>=50M</a:t>
            </a:r>
            <a:r>
              <a:rPr lang="fr-FR" b="1" dirty="0">
                <a:latin typeface="Times New Roman" pitchFamily="18" charset="0"/>
              </a:rPr>
              <a:t>eV</a:t>
            </a:r>
            <a:r>
              <a:rPr lang="fr-FR" b="1" dirty="0" smtClean="0">
                <a:latin typeface="Symbol" pitchFamily="18" charset="2"/>
              </a:rPr>
              <a:t>)</a:t>
            </a:r>
            <a:endParaRPr lang="fr-FR" b="1" i="1" dirty="0">
              <a:solidFill>
                <a:srgbClr val="FF3300"/>
              </a:solidFill>
              <a:latin typeface="Symbol" pitchFamily="18" charset="2"/>
            </a:endParaRPr>
          </a:p>
          <a:p>
            <a:pPr algn="ctr">
              <a:buFont typeface="Symbol" pitchFamily="18" charset="2"/>
              <a:buNone/>
            </a:pPr>
            <a:r>
              <a:rPr lang="fr-FR" b="1" i="1" dirty="0" err="1" smtClean="0">
                <a:solidFill>
                  <a:srgbClr val="FF3300"/>
                </a:solidFill>
                <a:latin typeface="Symbol" pitchFamily="18" charset="2"/>
              </a:rPr>
              <a:t>w</a:t>
            </a:r>
            <a:r>
              <a:rPr lang="fr-FR" b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fr-FR" b="1" baseline="-25000" dirty="0" err="1" smtClean="0">
                <a:solidFill>
                  <a:srgbClr val="FF3300"/>
                </a:solidFill>
                <a:latin typeface="Comic Sans MS" pitchFamily="66" charset="0"/>
              </a:rPr>
              <a:t>,max</a:t>
            </a:r>
            <a:r>
              <a:rPr lang="fr-FR" b="1" dirty="0" smtClean="0">
                <a:solidFill>
                  <a:srgbClr val="FF3300"/>
                </a:solidFill>
                <a:latin typeface="Comic Sans MS" pitchFamily="66" charset="0"/>
              </a:rPr>
              <a:t>=40000ev </a:t>
            </a:r>
            <a:r>
              <a:rPr lang="fr-FR" b="1" dirty="0">
                <a:solidFill>
                  <a:srgbClr val="FF3300"/>
                </a:solidFill>
                <a:latin typeface="Comic Sans MS" pitchFamily="66" charset="0"/>
              </a:rPr>
              <a:t>if </a:t>
            </a:r>
            <a:r>
              <a:rPr lang="fr-FR" sz="2000" b="1" i="1" dirty="0" err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fr-FR" sz="2000" b="1" baseline="-25000" dirty="0" err="1">
                <a:solidFill>
                  <a:srgbClr val="FF0000"/>
                </a:solidFill>
                <a:sym typeface="Wingdings" pitchFamily="2" charset="2"/>
              </a:rPr>
              <a:t>laser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>
                <a:solidFill>
                  <a:srgbClr val="FF0000"/>
                </a:solidFill>
                <a:sym typeface="Euclid Symbol" pitchFamily="18" charset="2"/>
              </a:rPr>
              <a:t>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1eV</a:t>
            </a:r>
            <a:endParaRPr lang="fr-FR" sz="1600" b="1" dirty="0">
              <a:solidFill>
                <a:srgbClr val="FF0000"/>
              </a:solidFill>
              <a:sym typeface="Wingdings" pitchFamily="2" charset="2"/>
            </a:endParaRPr>
          </a:p>
          <a:p>
            <a:pPr algn="ctr">
              <a:buFont typeface="Symbol" pitchFamily="18" charset="2"/>
              <a:buNone/>
            </a:pP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Compton </a:t>
            </a:r>
            <a:r>
              <a:rPr lang="fr-FR" sz="1600" b="1" dirty="0" err="1">
                <a:solidFill>
                  <a:srgbClr val="FF0000"/>
                </a:solidFill>
                <a:sym typeface="Wingdings" pitchFamily="2" charset="2"/>
              </a:rPr>
              <a:t>scattering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the</a:t>
            </a:r>
            <a:br>
              <a:rPr lang="fr-FR" sz="1600" b="1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sym typeface="Wingdings" pitchFamily="2" charset="2"/>
              </a:rPr>
              <a:t>most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sym typeface="Wingdings" pitchFamily="2" charset="2"/>
              </a:rPr>
              <a:t>powerful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sym typeface="Wingdings" pitchFamily="2" charset="2"/>
              </a:rPr>
              <a:t>mechanism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fr-FR" sz="1600" b="1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fr-FR" sz="1600" b="1" dirty="0" err="1">
                <a:solidFill>
                  <a:srgbClr val="FF0000"/>
                </a:solidFill>
                <a:sym typeface="Wingdings" pitchFamily="2" charset="2"/>
              </a:rPr>
              <a:t>boost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photon </a:t>
            </a:r>
            <a:r>
              <a:rPr lang="fr-FR" sz="1600" b="1" dirty="0" err="1">
                <a:solidFill>
                  <a:srgbClr val="FF0000"/>
                </a:solidFill>
                <a:sym typeface="Wingdings" pitchFamily="2" charset="2"/>
              </a:rPr>
              <a:t>energies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fr-FR" sz="1400" dirty="0">
              <a:latin typeface="Comic Sans MS" pitchFamily="66" charset="0"/>
            </a:endParaRPr>
          </a:p>
          <a:p>
            <a:pPr algn="ctr"/>
            <a:endParaRPr lang="fr-FR" sz="1600" dirty="0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460418" y="3933969"/>
            <a:ext cx="268358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1A1EC0"/>
                </a:solidFill>
              </a:rPr>
              <a:t>2 </a:t>
            </a:r>
            <a:r>
              <a:rPr lang="en-US" sz="1600" b="1" dirty="0">
                <a:solidFill>
                  <a:srgbClr val="1A1EC0"/>
                </a:solidFill>
              </a:rPr>
              <a:t>body process </a:t>
            </a:r>
            <a:r>
              <a:rPr lang="en-US" sz="1600" b="1" dirty="0">
                <a:solidFill>
                  <a:srgbClr val="1A1EC0"/>
                </a:solidFill>
                <a:sym typeface="Wingdings" pitchFamily="2" charset="2"/>
              </a:rPr>
              <a:t> </a:t>
            </a:r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fr-FR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fr-FR" sz="1600" b="1" dirty="0">
                <a:solidFill>
                  <a:srgbClr val="1A1E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l-GR" sz="1600" b="1" dirty="0">
              <a:solidFill>
                <a:srgbClr val="1A1E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45" name="Group 66"/>
          <p:cNvGrpSpPr>
            <a:grpSpLocks/>
          </p:cNvGrpSpPr>
          <p:nvPr/>
        </p:nvGrpSpPr>
        <p:grpSpPr bwMode="auto">
          <a:xfrm>
            <a:off x="2419108" y="3032887"/>
            <a:ext cx="3725041" cy="3870491"/>
            <a:chOff x="1918" y="1471"/>
            <a:chExt cx="2820" cy="2823"/>
          </a:xfrm>
        </p:grpSpPr>
        <p:pic>
          <p:nvPicPr>
            <p:cNvPr id="46" name="Picture 18" descr="theta"/>
            <p:cNvPicPr>
              <a:picLocks noChangeAspect="1" noChangeArrowheads="1"/>
            </p:cNvPicPr>
            <p:nvPr/>
          </p:nvPicPr>
          <p:blipFill>
            <a:blip r:embed="rId2" cstate="print"/>
            <a:srcRect b="5704"/>
            <a:stretch>
              <a:fillRect/>
            </a:stretch>
          </p:blipFill>
          <p:spPr bwMode="auto">
            <a:xfrm>
              <a:off x="2018" y="1471"/>
              <a:ext cx="2670" cy="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 rot="-5400000">
              <a:off x="1674" y="2495"/>
              <a:ext cx="81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Symbol" pitchFamily="18" charset="2"/>
                </a:rPr>
                <a:t>w</a:t>
              </a:r>
              <a:r>
                <a:rPr lang="en-US" sz="2400" b="1" baseline="-25000">
                  <a:latin typeface="Times New Roman" pitchFamily="18" charset="0"/>
                </a:rPr>
                <a:t>f </a:t>
              </a:r>
              <a:r>
                <a:rPr lang="en-US" sz="2400" b="1"/>
                <a:t>(keV)</a:t>
              </a: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662" y="4070"/>
              <a:ext cx="107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Symbol" pitchFamily="18" charset="2"/>
                </a:rPr>
                <a:t>q</a:t>
              </a:r>
              <a:r>
                <a:rPr lang="en-US" sz="1400" b="1" dirty="0"/>
                <a:t> (</a:t>
              </a:r>
              <a:r>
                <a:rPr lang="en-US" sz="1400" b="1" dirty="0" err="1"/>
                <a:t>mrad</a:t>
              </a:r>
              <a:r>
                <a:rPr lang="en-US" sz="1400" b="1" dirty="0"/>
                <a:t>)</a:t>
              </a:r>
            </a:p>
          </p:txBody>
        </p:sp>
      </p:grp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3715275" y="4972050"/>
            <a:ext cx="1374775" cy="304800"/>
          </a:xfrm>
          <a:prstGeom prst="rect">
            <a:avLst/>
          </a:prstGeom>
          <a:solidFill>
            <a:srgbClr val="F0F2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E</a:t>
            </a:r>
            <a:r>
              <a:rPr lang="en-US" sz="1400" baseline="-25000" dirty="0" err="1">
                <a:solidFill>
                  <a:srgbClr val="FF0000"/>
                </a:solidFill>
              </a:rPr>
              <a:t>electron</a:t>
            </a:r>
            <a:r>
              <a:rPr lang="en-US" sz="1400" dirty="0">
                <a:solidFill>
                  <a:srgbClr val="FF0000"/>
                </a:solidFill>
              </a:rPr>
              <a:t>=50MeV</a:t>
            </a:r>
          </a:p>
        </p:txBody>
      </p:sp>
      <p:grpSp>
        <p:nvGrpSpPr>
          <p:cNvPr id="50" name="Group 29"/>
          <p:cNvGrpSpPr>
            <a:grpSpLocks/>
          </p:cNvGrpSpPr>
          <p:nvPr/>
        </p:nvGrpSpPr>
        <p:grpSpPr bwMode="auto">
          <a:xfrm>
            <a:off x="3396363" y="3541854"/>
            <a:ext cx="2652213" cy="2995399"/>
            <a:chOff x="446" y="2221"/>
            <a:chExt cx="1656" cy="1488"/>
          </a:xfrm>
        </p:grpSpPr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446" y="2221"/>
              <a:ext cx="1656" cy="14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709" y="2277"/>
              <a:ext cx="958" cy="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dirty="0" err="1">
                  <a:solidFill>
                    <a:schemeClr val="bg1"/>
                  </a:solidFill>
                </a:rPr>
                <a:t>collimator</a:t>
              </a:r>
              <a:endParaRPr lang="fr-FR" sz="2000" dirty="0">
                <a:solidFill>
                  <a:schemeClr val="bg1"/>
                </a:solidFill>
              </a:endParaRPr>
            </a:p>
            <a:p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3321931" y="4211135"/>
            <a:ext cx="3816350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>~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monoenergétic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beam</a:t>
            </a: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/>
            </a:r>
            <a:br>
              <a:rPr lang="fr-FR" sz="1600" dirty="0">
                <a:solidFill>
                  <a:schemeClr val="bg1"/>
                </a:solidFill>
                <a:sym typeface="Wingdings" pitchFamily="2" charset="2"/>
              </a:rPr>
            </a:b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>   by </a:t>
            </a:r>
            <a:r>
              <a:rPr lang="fr-FR" sz="1600" dirty="0" err="1">
                <a:solidFill>
                  <a:schemeClr val="bg1"/>
                </a:solidFill>
                <a:sym typeface="Wingdings" pitchFamily="2" charset="2"/>
              </a:rPr>
              <a:t>selecting</a:t>
            </a: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1600" dirty="0" err="1">
                <a:solidFill>
                  <a:schemeClr val="bg1"/>
                </a:solidFill>
                <a:sym typeface="Wingdings" pitchFamily="2" charset="2"/>
              </a:rPr>
              <a:t>Backscattered</a:t>
            </a: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/>
            </a:r>
            <a:br>
              <a:rPr lang="fr-FR" sz="1600" dirty="0">
                <a:solidFill>
                  <a:schemeClr val="bg1"/>
                </a:solidFill>
                <a:sym typeface="Wingdings" pitchFamily="2" charset="2"/>
              </a:rPr>
            </a:b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>   photons </a:t>
            </a:r>
            <a:r>
              <a:rPr lang="fr-FR" sz="1600" dirty="0" err="1">
                <a:solidFill>
                  <a:schemeClr val="bg1"/>
                </a:solidFill>
                <a:sym typeface="Wingdings" pitchFamily="2" charset="2"/>
              </a:rPr>
              <a:t>at</a:t>
            </a: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fr-FR" sz="2400" baseline="-25000" dirty="0" err="1">
                <a:solidFill>
                  <a:schemeClr val="bg1"/>
                </a:solidFill>
                <a:sym typeface="Wingdings" pitchFamily="2" charset="2"/>
              </a:rPr>
              <a:t>f,max</a:t>
            </a:r>
            <a:r>
              <a:rPr lang="fr-FR" sz="1600" dirty="0">
                <a:solidFill>
                  <a:schemeClr val="bg1"/>
                </a:solidFill>
                <a:sym typeface="Wingdings" pitchFamily="2" charset="2"/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5" name="Freeform 76"/>
          <p:cNvSpPr>
            <a:spLocks/>
          </p:cNvSpPr>
          <p:nvPr/>
        </p:nvSpPr>
        <p:spPr bwMode="auto">
          <a:xfrm flipV="1">
            <a:off x="1747777" y="6412374"/>
            <a:ext cx="1666755" cy="445625"/>
          </a:xfrm>
          <a:custGeom>
            <a:avLst/>
            <a:gdLst>
              <a:gd name="T0" fmla="*/ 1152525 w 726"/>
              <a:gd name="T1" fmla="*/ 431800 h 136"/>
              <a:gd name="T2" fmla="*/ 288925 w 726"/>
              <a:gd name="T3" fmla="*/ 0 h 136"/>
              <a:gd name="T4" fmla="*/ 0 w 726"/>
              <a:gd name="T5" fmla="*/ 431800 h 136"/>
              <a:gd name="T6" fmla="*/ 0 60000 65536"/>
              <a:gd name="T7" fmla="*/ 0 60000 65536"/>
              <a:gd name="T8" fmla="*/ 0 60000 65536"/>
              <a:gd name="T9" fmla="*/ 0 w 726"/>
              <a:gd name="T10" fmla="*/ 0 h 136"/>
              <a:gd name="T11" fmla="*/ 726 w 72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36">
                <a:moveTo>
                  <a:pt x="726" y="136"/>
                </a:moveTo>
                <a:cubicBezTo>
                  <a:pt x="514" y="68"/>
                  <a:pt x="303" y="0"/>
                  <a:pt x="182" y="0"/>
                </a:cubicBezTo>
                <a:cubicBezTo>
                  <a:pt x="61" y="0"/>
                  <a:pt x="30" y="68"/>
                  <a:pt x="0" y="136"/>
                </a:cubicBezTo>
              </a:path>
            </a:pathLst>
          </a:custGeom>
          <a:noFill/>
          <a:ln w="57150" cmpd="sng">
            <a:solidFill>
              <a:srgbClr val="9933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56" name="Group 75"/>
          <p:cNvGrpSpPr>
            <a:grpSpLocks/>
          </p:cNvGrpSpPr>
          <p:nvPr/>
        </p:nvGrpSpPr>
        <p:grpSpPr bwMode="auto">
          <a:xfrm>
            <a:off x="179388" y="4884515"/>
            <a:ext cx="2170273" cy="1640109"/>
            <a:chOff x="113" y="3067"/>
            <a:chExt cx="1814" cy="1043"/>
          </a:xfrm>
        </p:grpSpPr>
        <p:sp>
          <p:nvSpPr>
            <p:cNvPr id="57" name="Line 68"/>
            <p:cNvSpPr>
              <a:spLocks noChangeShapeType="1"/>
            </p:cNvSpPr>
            <p:nvPr/>
          </p:nvSpPr>
          <p:spPr bwMode="auto">
            <a:xfrm>
              <a:off x="113" y="3657"/>
              <a:ext cx="8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flipH="1">
              <a:off x="884" y="3067"/>
              <a:ext cx="408" cy="544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Rectangle 70"/>
            <p:cNvSpPr>
              <a:spLocks noChangeArrowheads="1"/>
            </p:cNvSpPr>
            <p:nvPr/>
          </p:nvSpPr>
          <p:spPr bwMode="auto">
            <a:xfrm>
              <a:off x="1338" y="3248"/>
              <a:ext cx="91" cy="40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71"/>
            <p:cNvSpPr>
              <a:spLocks noChangeArrowheads="1"/>
            </p:cNvSpPr>
            <p:nvPr/>
          </p:nvSpPr>
          <p:spPr bwMode="auto">
            <a:xfrm>
              <a:off x="1338" y="3657"/>
              <a:ext cx="91" cy="4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72"/>
            <p:cNvSpPr>
              <a:spLocks noChangeShapeType="1"/>
            </p:cNvSpPr>
            <p:nvPr/>
          </p:nvSpPr>
          <p:spPr bwMode="auto">
            <a:xfrm>
              <a:off x="158" y="365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AutoShape 73"/>
            <p:cNvSpPr>
              <a:spLocks noChangeArrowheads="1"/>
            </p:cNvSpPr>
            <p:nvPr/>
          </p:nvSpPr>
          <p:spPr bwMode="auto">
            <a:xfrm rot="-5400000">
              <a:off x="1361" y="3135"/>
              <a:ext cx="90" cy="10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AutoShape 74"/>
            <p:cNvSpPr>
              <a:spLocks noChangeArrowheads="1"/>
            </p:cNvSpPr>
            <p:nvPr/>
          </p:nvSpPr>
          <p:spPr bwMode="auto">
            <a:xfrm rot="-5400000">
              <a:off x="748" y="3475"/>
              <a:ext cx="771" cy="40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4" name="Rectangle 77"/>
          <p:cNvSpPr>
            <a:spLocks noChangeArrowheads="1"/>
          </p:cNvSpPr>
          <p:nvPr/>
        </p:nvSpPr>
        <p:spPr bwMode="auto">
          <a:xfrm>
            <a:off x="0" y="6334780"/>
            <a:ext cx="2114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err="1"/>
              <a:t>Sprangle</a:t>
            </a:r>
            <a:r>
              <a:rPr lang="fr-FR" sz="1400" dirty="0"/>
              <a:t> et al. </a:t>
            </a:r>
            <a:r>
              <a:rPr lang="en-GB" sz="1400" dirty="0"/>
              <a:t>JAP</a:t>
            </a:r>
            <a:r>
              <a:rPr lang="en-GB" sz="1400" b="1" dirty="0"/>
              <a:t>72</a:t>
            </a:r>
            <a:r>
              <a:rPr lang="en-GB" sz="1400" dirty="0"/>
              <a:t>(1992)5032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  <p:bldP spid="30" grpId="0" animBg="1"/>
      <p:bldP spid="31" grpId="0" animBg="1"/>
      <p:bldP spid="49" grpId="0" animBg="1"/>
      <p:bldP spid="53" grpId="0"/>
      <p:bldP spid="55" grpId="0" animBg="1"/>
      <p:bldP spid="6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0418"/>
            <a:ext cx="4582128" cy="30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:\Users\Administrateur\Documents\MightyLaser\plans_installation\fibre_cassee_2010\IMG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861" y="0"/>
            <a:ext cx="4051139" cy="303863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322547" y="3366548"/>
            <a:ext cx="297068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technological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 R&amp;D to 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reach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long </a:t>
            </a:r>
            <a:r>
              <a:rPr lang="fr-FR" sz="2400" b="1" dirty="0" err="1" smtClean="0">
                <a:solidFill>
                  <a:schemeClr val="bg1"/>
                </a:solidFill>
              </a:rPr>
              <a:t>term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stability</a:t>
            </a:r>
            <a:r>
              <a:rPr lang="fr-FR" sz="2400" b="1" dirty="0" smtClean="0">
                <a:solidFill>
                  <a:schemeClr val="bg1"/>
                </a:solidFill>
              </a:rPr>
              <a:t> and </a:t>
            </a:r>
            <a:r>
              <a:rPr lang="fr-FR" sz="2400" b="1" dirty="0" err="1" smtClean="0">
                <a:solidFill>
                  <a:schemeClr val="bg1"/>
                </a:solidFill>
              </a:rPr>
              <a:t>reliability</a:t>
            </a:r>
            <a:r>
              <a:rPr lang="fr-FR" sz="2400" b="1" dirty="0" smtClean="0">
                <a:solidFill>
                  <a:schemeClr val="bg1"/>
                </a:solidFill>
              </a:rPr>
              <a:t> …</a:t>
            </a:r>
          </a:p>
          <a:p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additive phase noise  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also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 an issue…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71" y="439838"/>
            <a:ext cx="3984317" cy="29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7292" y="0"/>
            <a:ext cx="648600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But </a:t>
            </a:r>
            <a:r>
              <a:rPr lang="fr-FR" sz="2400" dirty="0" err="1">
                <a:solidFill>
                  <a:prstClr val="white"/>
                </a:solidFill>
                <a:latin typeface="Calibri"/>
              </a:rPr>
              <a:t>we</a:t>
            </a:r>
            <a:r>
              <a:rPr lang="fr-FR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Calibri"/>
              </a:rPr>
              <a:t>broke</a:t>
            </a:r>
            <a:r>
              <a:rPr lang="fr-FR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burnt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many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fibres </a:t>
            </a:r>
          </a:p>
          <a:p>
            <a:pPr lvl="0"/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Using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100W 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pumping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diode (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focused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on 400µm)… </a:t>
            </a:r>
            <a:endParaRPr lang="fr-FR" sz="2400" b="1" dirty="0">
              <a:solidFill>
                <a:prstClr val="white"/>
              </a:solidFill>
              <a:latin typeface="Calibri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re 1"/>
          <p:cNvSpPr>
            <a:spLocks noGrp="1"/>
          </p:cNvSpPr>
          <p:nvPr>
            <p:ph type="title" idx="4294967295"/>
          </p:nvPr>
        </p:nvSpPr>
        <p:spPr>
          <a:xfrm>
            <a:off x="1006997" y="92597"/>
            <a:ext cx="7130005" cy="83337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Laser/cavity numerical feedback development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8677" name="Picture 2" descr="K:\Bibliothèque\Documents\My Notes\Labo\Seillac 2010\DSC06880.JPG"/>
          <p:cNvPicPr>
            <a:picLocks noChangeAspect="1" noChangeArrowheads="1"/>
          </p:cNvPicPr>
          <p:nvPr/>
        </p:nvPicPr>
        <p:blipFill>
          <a:blip r:embed="rId2" cstate="print"/>
          <a:srcRect l="6557" t="6557" b="14754"/>
          <a:stretch>
            <a:fillRect/>
          </a:stretch>
        </p:blipFill>
        <p:spPr bwMode="auto">
          <a:xfrm>
            <a:off x="0" y="1522413"/>
            <a:ext cx="35306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275" y="3709988"/>
            <a:ext cx="3624263" cy="3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Image 171" descr="Imag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288" y="1066800"/>
            <a:ext cx="557371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ZoneTexte 9"/>
          <p:cNvSpPr txBox="1">
            <a:spLocks noChangeArrowheads="1"/>
          </p:cNvSpPr>
          <p:nvPr/>
        </p:nvSpPr>
        <p:spPr bwMode="auto">
          <a:xfrm>
            <a:off x="3682859" y="4549676"/>
            <a:ext cx="5461141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err="1">
                <a:latin typeface="Calibri" pitchFamily="34" charset="0"/>
              </a:rPr>
              <a:t>Clk</a:t>
            </a:r>
            <a:r>
              <a:rPr lang="fr-FR" dirty="0">
                <a:latin typeface="Calibri" pitchFamily="34" charset="0"/>
              </a:rPr>
              <a:t> = 100 MHz</a:t>
            </a: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Calibri" pitchFamily="34" charset="0"/>
              </a:rPr>
              <a:t>8x ADC 14 bits</a:t>
            </a:r>
          </a:p>
          <a:p>
            <a:pPr>
              <a:buFont typeface="Wingdings" pitchFamily="2" charset="2"/>
              <a:buChar char="ü"/>
            </a:pPr>
            <a:r>
              <a:rPr lang="fr-FR" dirty="0">
                <a:latin typeface="Calibri" pitchFamily="34" charset="0"/>
              </a:rPr>
              <a:t>8x DAC 14 </a:t>
            </a:r>
            <a:r>
              <a:rPr lang="fr-FR" dirty="0" smtClean="0">
                <a:latin typeface="Calibri" pitchFamily="34" charset="0"/>
              </a:rPr>
              <a:t>bits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</a:rPr>
              <a:t>FPGA </a:t>
            </a:r>
            <a:r>
              <a:rPr lang="fr-FR" dirty="0" err="1" smtClean="0">
                <a:latin typeface="Calibri" pitchFamily="34" charset="0"/>
              </a:rPr>
              <a:t>Virtex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II</a:t>
            </a:r>
            <a:endParaRPr lang="fr-FR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Filtering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=&gt; </a:t>
            </a:r>
            <a:r>
              <a:rPr lang="fr-FR" dirty="0" err="1" smtClean="0">
                <a:latin typeface="Calibri" pitchFamily="34" charset="0"/>
              </a:rPr>
              <a:t>algo</a:t>
            </a:r>
            <a:r>
              <a:rPr lang="fr-FR" dirty="0" smtClean="0">
                <a:latin typeface="Calibri" pitchFamily="34" charset="0"/>
              </a:rPr>
              <a:t>. To </a:t>
            </a:r>
            <a:r>
              <a:rPr lang="fr-FR" dirty="0" err="1" smtClean="0">
                <a:latin typeface="Calibri" pitchFamily="34" charset="0"/>
              </a:rPr>
              <a:t>reach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18 bits / 400 kHz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</a:rPr>
              <a:t>Modulation/</a:t>
            </a:r>
            <a:r>
              <a:rPr lang="fr-FR" dirty="0" err="1" smtClean="0">
                <a:latin typeface="Calibri" pitchFamily="34" charset="0"/>
              </a:rPr>
              <a:t>demodulation</a:t>
            </a:r>
            <a:r>
              <a:rPr lang="fr-FR" dirty="0" smtClean="0">
                <a:latin typeface="Calibri" pitchFamily="34" charset="0"/>
              </a:rPr>
              <a:t> made </a:t>
            </a:r>
            <a:r>
              <a:rPr lang="fr-FR" dirty="0" err="1" smtClean="0">
                <a:latin typeface="Calibri" pitchFamily="34" charset="0"/>
              </a:rPr>
              <a:t>inside</a:t>
            </a:r>
            <a:r>
              <a:rPr lang="fr-FR" dirty="0" smtClean="0">
                <a:latin typeface="Calibri" pitchFamily="34" charset="0"/>
              </a:rPr>
              <a:t> the FPGA</a:t>
            </a:r>
            <a:endParaRPr lang="fr-FR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</a:rPr>
              <a:t>Feedback Identification </a:t>
            </a:r>
            <a:r>
              <a:rPr lang="fr-FR" dirty="0" err="1" smtClean="0">
                <a:latin typeface="Calibri" pitchFamily="34" charset="0"/>
              </a:rPr>
              <a:t>procedure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included</a:t>
            </a:r>
            <a:r>
              <a:rPr lang="fr-FR" dirty="0" smtClean="0">
                <a:latin typeface="Calibri" pitchFamily="34" charset="0"/>
              </a:rPr>
              <a:t> 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    ‘in the FPGA’ 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16050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9760" cy="3429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7853"/>
            <a:ext cx="4947112" cy="34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716016" y="1412776"/>
            <a:ext cx="42021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a feedback </a:t>
            </a:r>
            <a:r>
              <a:rPr lang="fr-FR" dirty="0" err="1" smtClean="0"/>
              <a:t>developped</a:t>
            </a:r>
            <a:r>
              <a:rPr lang="fr-FR" dirty="0" smtClean="0"/>
              <a:t> for a </a:t>
            </a:r>
            <a:r>
              <a:rPr lang="fr-FR" dirty="0" err="1" smtClean="0"/>
              <a:t>Ti:sapph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oscillator</a:t>
            </a:r>
            <a:r>
              <a:rPr lang="fr-FR" dirty="0" smtClean="0"/>
              <a:t> / 2 </a:t>
            </a:r>
            <a:r>
              <a:rPr lang="fr-FR" dirty="0" err="1" smtClean="0"/>
              <a:t>mirror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b="1" dirty="0" smtClean="0">
                <a:solidFill>
                  <a:srgbClr val="FFFF00"/>
                </a:solidFill>
              </a:rPr>
              <a:t>MIRA</a:t>
            </a:r>
            <a:r>
              <a:rPr lang="fr-FR" dirty="0" smtClean="0"/>
              <a:t> : 800nm, 2ps@76MHz, </a:t>
            </a:r>
            <a:r>
              <a:rPr lang="fr-FR" dirty="0" err="1" smtClean="0"/>
              <a:t>pumped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a green laser </a:t>
            </a:r>
            <a:r>
              <a:rPr lang="fr-FR" dirty="0" err="1" smtClean="0"/>
              <a:t>beam</a:t>
            </a:r>
            <a:r>
              <a:rPr lang="fr-FR" dirty="0" smtClean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83566" y="3789040"/>
            <a:ext cx="416043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It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~ an </a:t>
            </a:r>
            <a:r>
              <a:rPr lang="fr-FR" dirty="0" err="1" smtClean="0"/>
              <a:t>hour</a:t>
            </a:r>
            <a:r>
              <a:rPr lang="fr-FR" dirty="0" smtClean="0"/>
              <a:t> to </a:t>
            </a:r>
            <a:r>
              <a:rPr lang="fr-FR" dirty="0" err="1" smtClean="0"/>
              <a:t>lock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an Yb  </a:t>
            </a:r>
            <a:r>
              <a:rPr lang="fr-FR" dirty="0" err="1" smtClean="0"/>
              <a:t>amplified</a:t>
            </a:r>
            <a:r>
              <a:rPr lang="fr-FR" dirty="0" smtClean="0"/>
              <a:t> </a:t>
            </a:r>
            <a:r>
              <a:rPr lang="fr-FR" dirty="0" err="1" smtClean="0"/>
              <a:t>doped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oscillator</a:t>
            </a:r>
            <a:r>
              <a:rPr lang="fr-FR" dirty="0" smtClean="0"/>
              <a:t> to the KEK 4-</a:t>
            </a:r>
            <a:r>
              <a:rPr lang="fr-FR" dirty="0" err="1" smtClean="0"/>
              <a:t>mirror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b="1" dirty="0" smtClean="0">
                <a:solidFill>
                  <a:srgbClr val="FFFF00"/>
                </a:solidFill>
              </a:rPr>
              <a:t>ONEFIVE</a:t>
            </a:r>
            <a:r>
              <a:rPr lang="fr-FR" dirty="0" smtClean="0"/>
              <a:t> : 1032nm, 200fs@178.5MHz,</a:t>
            </a:r>
            <a:br>
              <a:rPr lang="fr-FR" dirty="0" smtClean="0"/>
            </a:br>
            <a:r>
              <a:rPr lang="fr-FR" dirty="0" smtClean="0"/>
              <a:t>diode </a:t>
            </a:r>
            <a:r>
              <a:rPr lang="fr-FR" dirty="0" err="1" smtClean="0"/>
              <a:t>pumped</a:t>
            </a:r>
            <a:r>
              <a:rPr lang="fr-FR" dirty="0" smtClean="0"/>
              <a:t>)</a:t>
            </a:r>
          </a:p>
        </p:txBody>
      </p:sp>
      <p:sp>
        <p:nvSpPr>
          <p:cNvPr id="9" name="Flèche droite rayée 8"/>
          <p:cNvSpPr/>
          <p:nvPr/>
        </p:nvSpPr>
        <p:spPr>
          <a:xfrm rot="5400000">
            <a:off x="6192180" y="2672916"/>
            <a:ext cx="1080120" cy="10081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92080" y="5877272"/>
            <a:ext cx="339477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time to optimise</a:t>
            </a:r>
            <a:br>
              <a:rPr lang="fr-FR" dirty="0" smtClean="0"/>
            </a:br>
            <a:r>
              <a:rPr lang="fr-FR" dirty="0" smtClean="0"/>
              <a:t>the feedback…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3563888" y="4725144"/>
            <a:ext cx="1656184" cy="7200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>
            <a:off x="2771800" y="1052736"/>
            <a:ext cx="2160240" cy="10801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708474" y="55211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amplifier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71601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C:\Users\Administrateur\Desktop\LockingAncienFiltres_20kH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48851"/>
            <a:ext cx="4176464" cy="254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3568" y="38888"/>
            <a:ext cx="7704856" cy="11578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4400" dirty="0" err="1" smtClean="0">
                <a:solidFill>
                  <a:schemeClr val="bg1"/>
                </a:solidFill>
              </a:rPr>
              <a:t>Results</a:t>
            </a:r>
            <a:r>
              <a:rPr lang="fr-FR" sz="4400" dirty="0" smtClean="0">
                <a:solidFill>
                  <a:schemeClr val="bg1"/>
                </a:solidFill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</a:rPr>
              <a:t>before</a:t>
            </a:r>
            <a:r>
              <a:rPr lang="fr-FR" sz="4400" dirty="0" smtClean="0">
                <a:solidFill>
                  <a:schemeClr val="bg1"/>
                </a:solidFill>
              </a:rPr>
              <a:t> the </a:t>
            </a:r>
            <a:r>
              <a:rPr lang="fr-FR" sz="4400" dirty="0" err="1" smtClean="0">
                <a:solidFill>
                  <a:schemeClr val="bg1"/>
                </a:solidFill>
              </a:rPr>
              <a:t>earth</a:t>
            </a:r>
            <a:r>
              <a:rPr lang="fr-FR" sz="4400" dirty="0" smtClean="0">
                <a:solidFill>
                  <a:schemeClr val="bg1"/>
                </a:solidFill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</a:rPr>
              <a:t>quake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6886" y="5877272"/>
            <a:ext cx="3769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Power </a:t>
            </a:r>
            <a:r>
              <a:rPr lang="fr-FR" b="1" dirty="0" err="1" smtClean="0"/>
              <a:t>stacked</a:t>
            </a:r>
            <a:r>
              <a:rPr lang="fr-FR" b="1" dirty="0" smtClean="0"/>
              <a:t> </a:t>
            </a:r>
            <a:r>
              <a:rPr lang="fr-FR" b="1" dirty="0" err="1" smtClean="0"/>
              <a:t>inside</a:t>
            </a:r>
            <a:r>
              <a:rPr lang="fr-FR" b="1" dirty="0" smtClean="0"/>
              <a:t> the </a:t>
            </a:r>
            <a:r>
              <a:rPr lang="fr-FR" b="1" dirty="0" err="1" smtClean="0"/>
              <a:t>cavity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2420888"/>
            <a:ext cx="36960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optimising</a:t>
            </a:r>
            <a:r>
              <a:rPr lang="fr-FR" dirty="0" smtClean="0"/>
              <a:t> the feedback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04048" y="2492896"/>
            <a:ext cx="369505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an optimisation of the feedback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6200000" flipV="1">
            <a:off x="2375756" y="5409221"/>
            <a:ext cx="792088" cy="4320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5868144" y="5301208"/>
            <a:ext cx="936104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3568" y="38888"/>
            <a:ext cx="7704856" cy="11578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4400" dirty="0" err="1" smtClean="0">
                <a:solidFill>
                  <a:schemeClr val="bg1"/>
                </a:solidFill>
              </a:rPr>
              <a:t>Results</a:t>
            </a:r>
            <a:r>
              <a:rPr lang="fr-FR" sz="4400" dirty="0" smtClean="0">
                <a:solidFill>
                  <a:schemeClr val="bg1"/>
                </a:solidFill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</a:rPr>
              <a:t>before</a:t>
            </a:r>
            <a:r>
              <a:rPr lang="fr-FR" sz="4400" dirty="0" smtClean="0">
                <a:solidFill>
                  <a:schemeClr val="bg1"/>
                </a:solidFill>
              </a:rPr>
              <a:t> the </a:t>
            </a:r>
            <a:r>
              <a:rPr lang="fr-FR" sz="4400" dirty="0" err="1" smtClean="0">
                <a:solidFill>
                  <a:schemeClr val="bg1"/>
                </a:solidFill>
              </a:rPr>
              <a:t>earth</a:t>
            </a:r>
            <a:r>
              <a:rPr lang="fr-FR" sz="4400" dirty="0" smtClean="0">
                <a:solidFill>
                  <a:schemeClr val="bg1"/>
                </a:solidFill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</a:rPr>
              <a:t>quake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589432" y="1484784"/>
            <a:ext cx="794300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One </a:t>
            </a:r>
            <a:r>
              <a:rPr lang="fr-FR" sz="2400" b="1" dirty="0" err="1" smtClean="0">
                <a:solidFill>
                  <a:schemeClr val="bg1"/>
                </a:solidFill>
              </a:rPr>
              <a:t>very</a:t>
            </a:r>
            <a:r>
              <a:rPr lang="fr-FR" sz="2400" b="1" dirty="0" smtClean="0">
                <a:solidFill>
                  <a:schemeClr val="bg1"/>
                </a:solidFill>
              </a:rPr>
              <a:t> short </a:t>
            </a:r>
            <a:r>
              <a:rPr lang="fr-FR" sz="2400" b="1" dirty="0" err="1" smtClean="0">
                <a:solidFill>
                  <a:schemeClr val="bg1"/>
                </a:solidFill>
              </a:rPr>
              <a:t>run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before</a:t>
            </a:r>
            <a:r>
              <a:rPr lang="fr-FR" sz="2400" b="1" dirty="0" smtClean="0">
                <a:solidFill>
                  <a:schemeClr val="bg1"/>
                </a:solidFill>
              </a:rPr>
              <a:t> ATF breakdown (</a:t>
            </a:r>
            <a:r>
              <a:rPr lang="fr-FR" sz="2400" b="1" dirty="0" err="1" smtClean="0">
                <a:solidFill>
                  <a:schemeClr val="bg1"/>
                </a:solidFill>
              </a:rPr>
              <a:t>modulator</a:t>
            </a:r>
            <a:r>
              <a:rPr lang="fr-FR" sz="2400" b="1" dirty="0" smtClean="0">
                <a:solidFill>
                  <a:schemeClr val="bg1"/>
                </a:solidFill>
              </a:rPr>
              <a:t> on </a:t>
            </a:r>
            <a:r>
              <a:rPr lang="fr-FR" sz="2400" b="1" dirty="0" err="1" smtClean="0">
                <a:solidFill>
                  <a:schemeClr val="bg1"/>
                </a:solidFill>
              </a:rPr>
              <a:t>fire</a:t>
            </a:r>
            <a:r>
              <a:rPr lang="fr-FR" sz="2400" b="1" dirty="0" smtClean="0">
                <a:solidFill>
                  <a:schemeClr val="bg1"/>
                </a:solidFill>
              </a:rPr>
              <a:t/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  3 </a:t>
            </a:r>
            <a:r>
              <a:rPr lang="fr-FR" sz="2400" b="1" dirty="0" err="1" smtClean="0">
                <a:solidFill>
                  <a:schemeClr val="bg1"/>
                </a:solidFill>
              </a:rPr>
              <a:t>week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before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earth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quake</a:t>
            </a:r>
            <a:r>
              <a:rPr lang="fr-FR" sz="2400" b="1" dirty="0" smtClean="0">
                <a:solidFill>
                  <a:schemeClr val="bg1"/>
                </a:solidFill>
              </a:rPr>
              <a:t>…)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</a:rPr>
              <a:t>Laser power ~10W (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had</a:t>
            </a:r>
            <a:r>
              <a:rPr lang="fr-FR" sz="2400" b="1" dirty="0" smtClean="0">
                <a:solidFill>
                  <a:schemeClr val="bg1"/>
                </a:solidFill>
              </a:rPr>
              <a:t> ~60W </a:t>
            </a:r>
            <a:r>
              <a:rPr lang="fr-FR" sz="2400" b="1" dirty="0" err="1" smtClean="0">
                <a:solidFill>
                  <a:schemeClr val="bg1"/>
                </a:solidFill>
              </a:rPr>
              <a:t>aside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endParaRPr lang="fr-FR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chemeClr val="bg1"/>
                </a:solidFill>
              </a:rPr>
              <a:t>Cavity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laser/</a:t>
            </a:r>
            <a:r>
              <a:rPr lang="fr-FR" sz="2400" b="1" dirty="0" err="1">
                <a:solidFill>
                  <a:schemeClr val="bg1"/>
                </a:solidFill>
              </a:rPr>
              <a:t>coupling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~30</a:t>
            </a:r>
            <a:r>
              <a:rPr lang="fr-FR" sz="2400" b="1" dirty="0">
                <a:solidFill>
                  <a:schemeClr val="bg1"/>
                </a:solidFill>
              </a:rPr>
              <a:t>% </a:t>
            </a:r>
            <a:r>
              <a:rPr lang="fr-FR" sz="2400" b="1" dirty="0" smtClean="0">
                <a:solidFill>
                  <a:schemeClr val="bg1"/>
                </a:solidFill>
              </a:rPr>
              <a:t>(best </a:t>
            </a:r>
            <a:r>
              <a:rPr lang="fr-FR" sz="2400" b="1" dirty="0" err="1" smtClean="0">
                <a:solidFill>
                  <a:schemeClr val="bg1"/>
                </a:solidFill>
              </a:rPr>
              <a:t>obtained</a:t>
            </a:r>
            <a:r>
              <a:rPr lang="fr-FR" sz="2400" b="1" dirty="0" smtClean="0">
                <a:solidFill>
                  <a:schemeClr val="bg1"/>
                </a:solidFill>
              </a:rPr>
              <a:t>~60</a:t>
            </a:r>
            <a:r>
              <a:rPr lang="fr-FR" sz="2400" b="1" dirty="0" smtClean="0">
                <a:solidFill>
                  <a:schemeClr val="bg1"/>
                </a:solidFill>
              </a:rPr>
              <a:t>%)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Power_cavity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~3kW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43399"/>
            <a:ext cx="62646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2974914" y="5935022"/>
            <a:ext cx="597231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Max : ~25/</a:t>
            </a:r>
            <a:r>
              <a:rPr lang="fr-FR" sz="2400" b="1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b="1" dirty="0" smtClean="0">
                <a:solidFill>
                  <a:schemeClr val="accent2"/>
                </a:solidFill>
              </a:rPr>
              <a:t>/</a:t>
            </a:r>
            <a:r>
              <a:rPr lang="fr-FR" sz="2400" b="1" dirty="0" err="1" smtClean="0">
                <a:solidFill>
                  <a:schemeClr val="accent2"/>
                </a:solidFill>
              </a:rPr>
              <a:t>bunch</a:t>
            </a:r>
            <a:r>
              <a:rPr lang="fr-FR" sz="2400" b="1" dirty="0" smtClean="0">
                <a:solidFill>
                  <a:schemeClr val="accent2"/>
                </a:solidFill>
              </a:rPr>
              <a:t>-</a:t>
            </a:r>
            <a:r>
              <a:rPr lang="fr-FR" sz="2400" b="1" dirty="0" err="1" smtClean="0">
                <a:solidFill>
                  <a:schemeClr val="accent2"/>
                </a:solidFill>
              </a:rPr>
              <a:t>Xsing</a:t>
            </a: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(</a:t>
            </a:r>
            <a:r>
              <a:rPr lang="fr-FR" sz="2400" b="1" dirty="0" err="1">
                <a:solidFill>
                  <a:schemeClr val="accent2"/>
                </a:solidFill>
                <a:sym typeface="Wingdings" pitchFamily="2" charset="2"/>
              </a:rPr>
              <a:t>Emax</a:t>
            </a:r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=28MeV</a:t>
            </a: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)</a:t>
            </a:r>
          </a:p>
          <a:p>
            <a:r>
              <a:rPr lang="fr-FR" sz="2400" b="1" dirty="0" err="1" smtClean="0">
                <a:solidFill>
                  <a:schemeClr val="accent2"/>
                </a:solidFill>
                <a:sym typeface="Wingdings" pitchFamily="2" charset="2"/>
              </a:rPr>
              <a:t>Average</a:t>
            </a: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: ~3/</a:t>
            </a:r>
            <a:r>
              <a:rPr lang="fr-FR" sz="2400" b="1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b="1" dirty="0" smtClean="0">
                <a:solidFill>
                  <a:schemeClr val="accent2"/>
                </a:solidFill>
              </a:rPr>
              <a:t>/</a:t>
            </a:r>
            <a:r>
              <a:rPr lang="fr-FR" sz="2400" b="1" dirty="0" err="1" smtClean="0">
                <a:solidFill>
                  <a:schemeClr val="accent2"/>
                </a:solidFill>
              </a:rPr>
              <a:t>bunch</a:t>
            </a:r>
            <a:r>
              <a:rPr lang="fr-FR" sz="2400" b="1" dirty="0" smtClean="0">
                <a:solidFill>
                  <a:schemeClr val="accent2"/>
                </a:solidFill>
              </a:rPr>
              <a:t>-</a:t>
            </a:r>
            <a:r>
              <a:rPr lang="fr-FR" sz="2400" b="1" dirty="0" err="1" smtClean="0">
                <a:solidFill>
                  <a:schemeClr val="accent2"/>
                </a:solidFill>
              </a:rPr>
              <a:t>Xsing</a:t>
            </a: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10</a:t>
            </a:r>
            <a:r>
              <a:rPr lang="fr-FR" sz="2400" b="1" baseline="30000" dirty="0" smtClean="0">
                <a:solidFill>
                  <a:schemeClr val="accent2"/>
                </a:solidFill>
                <a:sym typeface="Wingdings" pitchFamily="2" charset="2"/>
              </a:rPr>
              <a:t>7</a:t>
            </a: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/s </a:t>
            </a:r>
            <a:r>
              <a:rPr lang="fr-FR" sz="1600" b="1" dirty="0" smtClean="0">
                <a:solidFill>
                  <a:schemeClr val="accent2"/>
                </a:solidFill>
                <a:sym typeface="Wingdings" pitchFamily="2" charset="2"/>
              </a:rPr>
              <a:t>(full </a:t>
            </a:r>
            <a:r>
              <a:rPr lang="fr-FR" sz="1600" b="1" dirty="0" err="1" smtClean="0">
                <a:solidFill>
                  <a:schemeClr val="accent2"/>
                </a:solidFill>
                <a:sym typeface="Wingdings" pitchFamily="2" charset="2"/>
              </a:rPr>
              <a:t>spectrum</a:t>
            </a:r>
            <a:r>
              <a:rPr lang="fr-FR" sz="1600" b="1" dirty="0" smtClean="0">
                <a:solidFill>
                  <a:schemeClr val="accent2"/>
                </a:solidFill>
                <a:sym typeface="Wingdings" pitchFamily="2" charset="2"/>
              </a:rPr>
              <a:t>)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4427984" y="4983559"/>
            <a:ext cx="223224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PM </a:t>
            </a:r>
            <a:r>
              <a:rPr lang="fr-FR" sz="2400" b="1" dirty="0" err="1" smtClean="0">
                <a:solidFill>
                  <a:schemeClr val="accent2"/>
                </a:solidFill>
              </a:rPr>
              <a:t>Waveform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cxnSp>
        <p:nvCxnSpPr>
          <p:cNvPr id="8" name="Connecteur en arc 7"/>
          <p:cNvCxnSpPr>
            <a:endCxn id="4" idx="1"/>
          </p:cNvCxnSpPr>
          <p:nvPr/>
        </p:nvCxnSpPr>
        <p:spPr>
          <a:xfrm>
            <a:off x="1926958" y="5555728"/>
            <a:ext cx="1047956" cy="7947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835696" y="5559623"/>
            <a:ext cx="2880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52400"/>
            <a:ext cx="86391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882359" y="6111433"/>
            <a:ext cx="1053297" cy="567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We build &amp; installed a tetrahedron cavity at ATF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Stable </a:t>
            </a:r>
            <a:r>
              <a:rPr lang="en-US" dirty="0" err="1" smtClean="0"/>
              <a:t>circularely</a:t>
            </a:r>
            <a:r>
              <a:rPr lang="en-US" dirty="0" smtClean="0"/>
              <a:t> </a:t>
            </a:r>
            <a:r>
              <a:rPr lang="en-US" dirty="0" err="1" smtClean="0"/>
              <a:t>polarised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modes</a:t>
            </a:r>
            <a:endParaRPr lang="en-US" dirty="0" smtClean="0"/>
          </a:p>
          <a:p>
            <a:pPr lvl="1"/>
            <a:r>
              <a:rPr lang="en-US" dirty="0" err="1" smtClean="0"/>
              <a:t>Commisisoning</a:t>
            </a:r>
            <a:r>
              <a:rPr lang="en-US" dirty="0" smtClean="0"/>
              <a:t> </a:t>
            </a:r>
            <a:r>
              <a:rPr lang="en-US" i="1" dirty="0" smtClean="0"/>
              <a:t>ok in 2010 </a:t>
            </a:r>
            <a:r>
              <a:rPr lang="en-US" dirty="0" smtClean="0"/>
              <a:t>with at most in 2011 </a:t>
            </a:r>
          </a:p>
          <a:p>
            <a:pPr lvl="2"/>
            <a:r>
              <a:rPr lang="en-US" dirty="0" smtClean="0"/>
              <a:t>~10W laser power, 60% coupling &amp; cavity gain ~1000 (</a:t>
            </a:r>
            <a:r>
              <a:rPr lang="en-US" dirty="0" smtClean="0"/>
              <a:t>6kW inside the cavity)</a:t>
            </a:r>
          </a:p>
          <a:p>
            <a:r>
              <a:rPr lang="en-US" dirty="0" smtClean="0"/>
              <a:t>Restart in </a:t>
            </a:r>
            <a:r>
              <a:rPr lang="en-US" dirty="0" err="1" smtClean="0"/>
              <a:t>july</a:t>
            </a:r>
            <a:r>
              <a:rPr lang="en-US" dirty="0" smtClean="0"/>
              <a:t> 2011…</a:t>
            </a:r>
          </a:p>
          <a:p>
            <a:pPr lvl="1"/>
            <a:r>
              <a:rPr lang="en-US" dirty="0" smtClean="0"/>
              <a:t>Goal: to reach 100kW by end 2011</a:t>
            </a: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Cavity mirror change </a:t>
            </a:r>
          </a:p>
          <a:p>
            <a:pPr lvl="2">
              <a:buFont typeface="Wingdings"/>
              <a:buChar char="è"/>
            </a:pPr>
            <a:r>
              <a:rPr lang="en-US" dirty="0" err="1" smtClean="0"/>
              <a:t>Higer</a:t>
            </a:r>
            <a:r>
              <a:rPr lang="en-US" dirty="0" smtClean="0"/>
              <a:t> finesse</a:t>
            </a:r>
          </a:p>
          <a:p>
            <a:pPr lvl="2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sapphire substrates to limit thermal load </a:t>
            </a:r>
            <a:r>
              <a:rPr lang="en-US" dirty="0" smtClean="0">
                <a:sym typeface="Wingdings" pitchFamily="2" charset="2"/>
              </a:rPr>
              <a:t>effects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A4E67-91FD-4083-9308-AA630F4AABBB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 descr="Machine3D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85481"/>
            <a:ext cx="9173761" cy="51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0" y="0"/>
            <a:ext cx="90773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 tIns="0" bIns="0" anchor="ctr"/>
          <a:lstStyle/>
          <a:p>
            <a:pPr marL="342900" indent="-342900">
              <a:spcBef>
                <a:spcPct val="50000"/>
              </a:spcBef>
            </a:pPr>
            <a:r>
              <a:rPr lang="fr-FR" sz="2000" b="1">
                <a:solidFill>
                  <a:schemeClr val="bg1"/>
                </a:solidFill>
              </a:rPr>
              <a:t>Cavité optique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0" y="2690576"/>
            <a:ext cx="1818640" cy="4183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50000"/>
              </a:spcBef>
              <a:buClr>
                <a:srgbClr val="E55904"/>
              </a:buClr>
            </a:pPr>
            <a:r>
              <a:rPr lang="fr-FR" dirty="0" smtClean="0"/>
              <a:t>Size ~10mx7m </a:t>
            </a:r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endParaRPr lang="en-US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17414" name="Oval 27"/>
          <p:cNvSpPr>
            <a:spLocks noChangeArrowheads="1"/>
          </p:cNvSpPr>
          <p:nvPr/>
        </p:nvSpPr>
        <p:spPr bwMode="auto">
          <a:xfrm>
            <a:off x="6840538" y="1989138"/>
            <a:ext cx="1511300" cy="1619250"/>
          </a:xfrm>
          <a:prstGeom prst="ellipse">
            <a:avLst/>
          </a:prstGeom>
          <a:noFill/>
          <a:ln w="28575" algn="ctr">
            <a:solidFill>
              <a:srgbClr val="FF9933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898511" y="1504709"/>
            <a:ext cx="19415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Optical </a:t>
            </a:r>
            <a:r>
              <a:rPr lang="fr-FR" dirty="0" err="1" smtClean="0"/>
              <a:t>resonator</a:t>
            </a:r>
            <a:endParaRPr lang="fr-FR" dirty="0"/>
          </a:p>
        </p:txBody>
      </p:sp>
      <p:sp>
        <p:nvSpPr>
          <p:cNvPr id="9" name="Triangle isocèle 8"/>
          <p:cNvSpPr/>
          <p:nvPr/>
        </p:nvSpPr>
        <p:spPr>
          <a:xfrm rot="20341544">
            <a:off x="8090705" y="3507128"/>
            <a:ext cx="497711" cy="13542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20203286">
            <a:off x="8266466" y="4797320"/>
            <a:ext cx="8386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X rays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647024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The compact Compton X-ray   machine (</a:t>
            </a:r>
            <a:r>
              <a:rPr lang="fr-FR" sz="2800" dirty="0" err="1" smtClean="0"/>
              <a:t>museum</a:t>
            </a:r>
            <a:r>
              <a:rPr lang="fr-FR" sz="2800" dirty="0" smtClean="0"/>
              <a:t> , </a:t>
            </a:r>
            <a:r>
              <a:rPr lang="fr-FR" sz="2800" dirty="0" err="1" smtClean="0"/>
              <a:t>medical</a:t>
            </a:r>
            <a:r>
              <a:rPr lang="fr-FR" sz="2800" dirty="0" smtClean="0"/>
              <a:t> applications)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83654" y="1400025"/>
            <a:ext cx="281432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~50MeV </a:t>
            </a:r>
            <a:br>
              <a:rPr lang="fr-FR" sz="2400" b="1" dirty="0" smtClean="0"/>
            </a:br>
            <a:r>
              <a:rPr lang="fr-FR" sz="2400" b="1" dirty="0" err="1" smtClean="0"/>
              <a:t>electrons</a:t>
            </a:r>
            <a:r>
              <a:rPr lang="fr-FR" sz="2400" b="1" dirty="0" smtClean="0"/>
              <a:t> ring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01485" y="5345165"/>
            <a:ext cx="999795" cy="3952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r>
              <a:rPr lang="fr-FR" sz="1400" b="1" dirty="0" smtClean="0"/>
              <a:t>Photo gun</a:t>
            </a:r>
            <a:endParaRPr lang="en-US" sz="1400" b="1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cxnSp>
        <p:nvCxnSpPr>
          <p:cNvPr id="15" name="Connecteur droit avec flèche 14"/>
          <p:cNvCxnSpPr>
            <a:stCxn id="13" idx="0"/>
          </p:cNvCxnSpPr>
          <p:nvPr/>
        </p:nvCxnSpPr>
        <p:spPr>
          <a:xfrm rot="5400000" flipH="1" flipV="1">
            <a:off x="7130796" y="5059158"/>
            <a:ext cx="356595" cy="21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7" descr="logo-thom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111" y="-1"/>
            <a:ext cx="2152889" cy="8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 rot="20850599">
            <a:off x="3819645" y="5868366"/>
            <a:ext cx="24801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S-band (3GHz) LINAC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638550"/>
            <a:ext cx="7772400" cy="211709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fr-FR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dirty="0" err="1" smtClean="0">
                <a:solidFill>
                  <a:schemeClr val="bg1"/>
                </a:solidFill>
              </a:rPr>
              <a:t>T</a:t>
            </a:r>
            <a:r>
              <a:rPr lang="fr-FR" dirty="0" err="1" smtClean="0">
                <a:solidFill>
                  <a:schemeClr val="bg1"/>
                </a:solidFill>
              </a:rPr>
              <a:t>echnical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smtClean="0">
                <a:solidFill>
                  <a:schemeClr val="bg1"/>
                </a:solidFill>
              </a:rPr>
              <a:t>solution to </a:t>
            </a:r>
            <a:r>
              <a:rPr lang="fr-FR" dirty="0" err="1" smtClean="0">
                <a:solidFill>
                  <a:schemeClr val="bg1"/>
                </a:solidFill>
              </a:rPr>
              <a:t>reach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high</a:t>
            </a:r>
            <a:r>
              <a:rPr lang="fr-FR" dirty="0" smtClean="0">
                <a:solidFill>
                  <a:schemeClr val="bg1"/>
                </a:solidFill>
              </a:rPr>
              <a:t> laser </a:t>
            </a:r>
            <a:r>
              <a:rPr lang="fr-FR" dirty="0" err="1" smtClean="0">
                <a:solidFill>
                  <a:schemeClr val="bg1"/>
                </a:solidFill>
              </a:rPr>
              <a:t>average</a:t>
            </a:r>
            <a:r>
              <a:rPr lang="fr-FR" dirty="0" smtClean="0">
                <a:solidFill>
                  <a:schemeClr val="bg1"/>
                </a:solidFill>
              </a:rPr>
              <a:t> power: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Fabry-</a:t>
            </a:r>
            <a:r>
              <a:rPr lang="fr-FR" dirty="0" err="1" smtClean="0">
                <a:solidFill>
                  <a:schemeClr val="bg1"/>
                </a:solidFill>
              </a:rPr>
              <a:t>Perot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cavity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5BE6D-1BA3-47D3-9FA4-F17B3813F679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09554" y="842058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One </a:t>
            </a:r>
            <a:r>
              <a:rPr lang="fr-FR" dirty="0" err="1" smtClean="0">
                <a:solidFill>
                  <a:schemeClr val="tx1"/>
                </a:solidFill>
              </a:rPr>
              <a:t>needs</a:t>
            </a:r>
            <a:r>
              <a:rPr lang="fr-FR" dirty="0" smtClean="0">
                <a:solidFill>
                  <a:schemeClr val="tx1"/>
                </a:solidFill>
              </a:rPr>
              <a:t> 100-500kW laser </a:t>
            </a:r>
            <a:r>
              <a:rPr lang="fr-FR" dirty="0" err="1" smtClean="0">
                <a:solidFill>
                  <a:schemeClr val="tx1"/>
                </a:solidFill>
              </a:rPr>
              <a:t>beam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u="sng" dirty="0" err="1" smtClean="0">
                <a:solidFill>
                  <a:schemeClr val="tx1"/>
                </a:solidFill>
              </a:rPr>
              <a:t>average</a:t>
            </a:r>
            <a:r>
              <a:rPr lang="fr-FR" dirty="0" smtClean="0">
                <a:solidFill>
                  <a:schemeClr val="tx1"/>
                </a:solidFill>
              </a:rPr>
              <a:t> power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3600" b="1" dirty="0" smtClean="0">
                <a:solidFill>
                  <a:schemeClr val="tx1"/>
                </a:solidFill>
                <a:sym typeface="Euclid Math One"/>
              </a:rPr>
              <a:t></a:t>
            </a:r>
            <a:r>
              <a:rPr lang="fr-FR" dirty="0" smtClean="0">
                <a:solidFill>
                  <a:schemeClr val="tx1"/>
                </a:solidFill>
                <a:sym typeface="Euclid Math One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Euclid Math One"/>
              </a:rPr>
              <a:t>a</a:t>
            </a:r>
            <a:r>
              <a:rPr lang="fr-FR" dirty="0" err="1" smtClean="0">
                <a:solidFill>
                  <a:schemeClr val="tx1"/>
                </a:solidFill>
              </a:rPr>
              <a:t>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present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13B180-49C0-4B9F-9E94-E5FD0D21932A}" type="slidenum">
              <a:rPr lang="fr-FR" smtClean="0"/>
              <a:pPr/>
              <a:t>5</a:t>
            </a:fld>
            <a:endParaRPr lang="fr-FR" smtClean="0"/>
          </a:p>
        </p:txBody>
      </p:sp>
      <p:pic>
        <p:nvPicPr>
          <p:cNvPr id="15363" name="Picture 2" descr="cavity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5791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98578" y="188913"/>
            <a:ext cx="4968668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kumimoji="1" lang="en-GB" sz="3000" b="1" dirty="0" err="1">
                <a:solidFill>
                  <a:schemeClr val="bg1"/>
                </a:solidFill>
                <a:ea typeface="Osaka" pitchFamily="1" charset="-128"/>
              </a:rPr>
              <a:t>Fabry</a:t>
            </a:r>
            <a:r>
              <a:rPr kumimoji="1" lang="en-GB" sz="3000" b="1" dirty="0">
                <a:solidFill>
                  <a:schemeClr val="bg1"/>
                </a:solidFill>
                <a:ea typeface="Osaka" pitchFamily="1" charset="-128"/>
              </a:rPr>
              <a:t>-Perot cavity: </a:t>
            </a:r>
          </a:p>
          <a:p>
            <a:pPr algn="ctr"/>
            <a:r>
              <a:rPr kumimoji="1" lang="en-GB" sz="3000" b="1" dirty="0">
                <a:solidFill>
                  <a:schemeClr val="bg1"/>
                </a:solidFill>
                <a:ea typeface="Osaka" pitchFamily="1" charset="-128"/>
              </a:rPr>
              <a:t>Principle with </a:t>
            </a:r>
            <a:r>
              <a:rPr kumimoji="1" lang="en-GB" sz="3000" b="1" dirty="0" err="1">
                <a:solidFill>
                  <a:schemeClr val="bg1"/>
                </a:solidFill>
                <a:ea typeface="Osaka" pitchFamily="1" charset="-128"/>
              </a:rPr>
              <a:t>continous</a:t>
            </a:r>
            <a:r>
              <a:rPr kumimoji="1" lang="en-GB" sz="3000" b="1" dirty="0">
                <a:solidFill>
                  <a:schemeClr val="bg1"/>
                </a:solidFill>
                <a:ea typeface="Osaka" pitchFamily="1" charset="-128"/>
              </a:rPr>
              <a:t> wave</a:t>
            </a:r>
            <a:endParaRPr kumimoji="1" lang="fr-FR" sz="3000" b="1" dirty="0">
              <a:solidFill>
                <a:schemeClr val="bg1"/>
              </a:solidFill>
              <a:ea typeface="Osaka" pitchFamily="1" charset="-128"/>
            </a:endParaRPr>
          </a:p>
        </p:txBody>
      </p:sp>
      <p:pic>
        <p:nvPicPr>
          <p:cNvPr id="15365" name="Picture 4" descr="g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7588" y="914400"/>
            <a:ext cx="30464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198913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e beam</a:t>
            </a:r>
            <a:endParaRPr lang="fr-FR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619250" y="5069840"/>
            <a:ext cx="5395913" cy="588963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When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GB" sz="2800" b="1" baseline="-25000">
                <a:solidFill>
                  <a:srgbClr val="FF0000"/>
                </a:solidFill>
                <a:latin typeface="Times New Roman" pitchFamily="18" charset="0"/>
              </a:rPr>
              <a:t>Laser</a:t>
            </a:r>
            <a:r>
              <a:rPr lang="en-GB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</a:t>
            </a:r>
            <a:r>
              <a:rPr lang="en-GB" sz="28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c/2L</a:t>
            </a:r>
            <a:r>
              <a:rPr lang="en-GB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32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en-GB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GB" sz="2800" b="1">
                <a:solidFill>
                  <a:srgbClr val="FF0000"/>
                </a:solidFill>
                <a:cs typeface="Times New Roman" pitchFamily="18" charset="0"/>
              </a:rPr>
              <a:t>é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sonance</a:t>
            </a:r>
            <a:endParaRPr lang="fr-FR" sz="28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7005320" y="4038600"/>
            <a:ext cx="1143000" cy="1566863"/>
          </a:xfrm>
          <a:custGeom>
            <a:avLst/>
            <a:gdLst>
              <a:gd name="T0" fmla="*/ 43203863 w 21600"/>
              <a:gd name="T1" fmla="*/ 0 h 21600"/>
              <a:gd name="T2" fmla="*/ 25921226 w 21600"/>
              <a:gd name="T3" fmla="*/ 37886743 h 21600"/>
              <a:gd name="T4" fmla="*/ 0 w 21600"/>
              <a:gd name="T5" fmla="*/ 94722093 h 21600"/>
              <a:gd name="T6" fmla="*/ 25921226 w 21600"/>
              <a:gd name="T7" fmla="*/ 113660165 h 21600"/>
              <a:gd name="T8" fmla="*/ 51842400 w 21600"/>
              <a:gd name="T9" fmla="*/ 78930659 h 21600"/>
              <a:gd name="T10" fmla="*/ 60483755 w 21600"/>
              <a:gd name="T11" fmla="*/ 378867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23850" y="5805488"/>
            <a:ext cx="8077200" cy="8334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 b="1"/>
              <a:t>But: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800" b="1">
                <a:latin typeface="Symbol" pitchFamily="18" charset="2"/>
              </a:rPr>
              <a:t>Dn</a:t>
            </a:r>
            <a:r>
              <a:rPr lang="en-GB" sz="2800" b="1">
                <a:latin typeface="Comic Sans MS" pitchFamily="66" charset="0"/>
              </a:rPr>
              <a:t>/</a:t>
            </a:r>
            <a:r>
              <a:rPr lang="en-GB" sz="2800" b="1">
                <a:latin typeface="Symbol" pitchFamily="18" charset="2"/>
              </a:rPr>
              <a:t>n</a:t>
            </a:r>
            <a:r>
              <a:rPr lang="en-GB" sz="2800" b="1" baseline="-25000">
                <a:latin typeface="Comic Sans MS" pitchFamily="66" charset="0"/>
              </a:rPr>
              <a:t>Laser </a:t>
            </a:r>
            <a:r>
              <a:rPr lang="en-GB" sz="2000" b="1">
                <a:latin typeface="Comic Sans MS" pitchFamily="66" charset="0"/>
              </a:rPr>
              <a:t>= 10</a:t>
            </a:r>
            <a:r>
              <a:rPr lang="en-GB" sz="2400" b="1" baseline="30000">
                <a:latin typeface="Comic Sans MS" pitchFamily="66" charset="0"/>
              </a:rPr>
              <a:t>-11</a:t>
            </a:r>
            <a:r>
              <a:rPr lang="en-GB" b="1">
                <a:solidFill>
                  <a:srgbClr val="009999"/>
                </a:solidFill>
                <a:latin typeface="Comic Sans MS" pitchFamily="66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>
                <a:solidFill>
                  <a:srgbClr val="FF0000"/>
                </a:solidFill>
              </a:rPr>
              <a:t>STRONG &amp; ROBUST </a:t>
            </a:r>
            <a:r>
              <a:rPr lang="en-GB" b="1">
                <a:solidFill>
                  <a:srgbClr val="009999"/>
                </a:solidFill>
              </a:rPr>
              <a:t> </a:t>
            </a:r>
            <a:r>
              <a:rPr lang="en-GB" sz="2000" b="1">
                <a:solidFill>
                  <a:srgbClr val="FF0000"/>
                </a:solidFill>
              </a:rPr>
              <a:t>laser/cavit</a:t>
            </a:r>
            <a:r>
              <a:rPr lang="en-GB" sz="2000" b="1">
                <a:solidFill>
                  <a:srgbClr val="FF0000"/>
                </a:solidFill>
                <a:cs typeface="Times New Roman" pitchFamily="18" charset="0"/>
              </a:rPr>
              <a:t>y feedback</a:t>
            </a:r>
            <a:r>
              <a:rPr lang="en-GB" sz="2000" b="1">
                <a:solidFill>
                  <a:srgbClr val="FF0000"/>
                </a:solidFill>
              </a:rPr>
              <a:t> needed…</a:t>
            </a:r>
            <a:endParaRPr lang="en-GB" sz="2000" b="1">
              <a:solidFill>
                <a:schemeClr val="accent2"/>
              </a:solidFill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5678805" y="87313"/>
            <a:ext cx="272363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dirty="0" smtClean="0"/>
              <a:t>Gain=F/</a:t>
            </a:r>
            <a:r>
              <a:rPr lang="en-GB" sz="2800" dirty="0" smtClean="0">
                <a:latin typeface="Symbol" pitchFamily="18" charset="2"/>
              </a:rPr>
              <a:t>p</a:t>
            </a:r>
            <a:r>
              <a:rPr lang="en-GB" sz="2800" dirty="0" smtClean="0"/>
              <a:t>=1</a:t>
            </a:r>
            <a:r>
              <a:rPr lang="en-GB" sz="2800" dirty="0" smtClean="0"/>
              <a:t>/(1-R</a:t>
            </a:r>
            <a:r>
              <a:rPr lang="en-GB" sz="2800" dirty="0" smtClean="0"/>
              <a:t>)</a:t>
            </a:r>
            <a:endParaRPr lang="fr-FR" sz="2800" dirty="0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 flipH="1" flipV="1">
            <a:off x="7239000" y="685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7848600" y="838200"/>
            <a:ext cx="10668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5943600" y="1524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916238" y="3259138"/>
            <a:ext cx="819150" cy="27463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isolateur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4754563" y="3167063"/>
            <a:ext cx="700087" cy="27463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4787900" y="3500438"/>
            <a:ext cx="6604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~1W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468313" y="2924175"/>
            <a:ext cx="660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~1W</a:t>
            </a: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2555875" y="1844675"/>
            <a:ext cx="914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~10kW</a:t>
            </a:r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2195513" y="2555875"/>
            <a:ext cx="6477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4348480"/>
            <a:ext cx="340458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JLAB/Saclay  </a:t>
            </a:r>
            <a:r>
              <a:rPr lang="fr-FR" sz="1400" dirty="0" err="1" smtClean="0"/>
              <a:t>Polarimeter</a:t>
            </a:r>
            <a:r>
              <a:rPr lang="fr-FR" sz="1400" dirty="0" smtClean="0"/>
              <a:t>, </a:t>
            </a:r>
            <a:r>
              <a:rPr lang="fr-FR" sz="1200" dirty="0" smtClean="0"/>
              <a:t>NIMA459(2001)412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HERA /Orsay </a:t>
            </a:r>
            <a:r>
              <a:rPr lang="fr-FR" sz="1400" dirty="0" err="1" smtClean="0"/>
              <a:t>Polarimeter</a:t>
            </a:r>
            <a:r>
              <a:rPr lang="fr-FR" sz="1400" dirty="0" smtClean="0"/>
              <a:t>, </a:t>
            </a:r>
            <a:r>
              <a:rPr lang="fr-FR" sz="1200" dirty="0" smtClean="0"/>
              <a:t>JINST 5(2010)P06005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B84504-BBE3-492D-8AAA-E465D290B6DE}" type="slidenum">
              <a:rPr lang="fr-FR" smtClean="0"/>
              <a:pPr/>
              <a:t>6</a:t>
            </a:fld>
            <a:endParaRPr lang="fr-FR" smtClean="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1765300" y="1397000"/>
            <a:ext cx="5867400" cy="2263775"/>
            <a:chOff x="384" y="384"/>
            <a:chExt cx="3696" cy="1426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0938" t="51042" r="3125" b="6250"/>
            <a:stretch>
              <a:fillRect/>
            </a:stretch>
          </p:blipFill>
          <p:spPr bwMode="auto">
            <a:xfrm>
              <a:off x="384" y="432"/>
              <a:ext cx="3696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Rectangle 4"/>
            <p:cNvSpPr>
              <a:spLocks noChangeArrowheads="1"/>
            </p:cNvSpPr>
            <p:nvPr/>
          </p:nvSpPr>
          <p:spPr bwMode="auto">
            <a:xfrm>
              <a:off x="2976" y="384"/>
              <a:ext cx="912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9" name="Rectangle 5"/>
            <p:cNvSpPr>
              <a:spLocks noChangeArrowheads="1"/>
            </p:cNvSpPr>
            <p:nvPr/>
          </p:nvSpPr>
          <p:spPr bwMode="auto">
            <a:xfrm>
              <a:off x="2640" y="1296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2832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1" name="Rectangle 7"/>
            <p:cNvSpPr>
              <a:spLocks noChangeArrowheads="1"/>
            </p:cNvSpPr>
            <p:nvPr/>
          </p:nvSpPr>
          <p:spPr bwMode="auto">
            <a:xfrm>
              <a:off x="384" y="528"/>
              <a:ext cx="148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93700" y="2311400"/>
            <a:ext cx="1547813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latin typeface="Times New Roman" pitchFamily="18" charset="0"/>
              </a:rPr>
              <a:t>1ps </a:t>
            </a:r>
          </a:p>
          <a:p>
            <a:pPr algn="ctr"/>
            <a:r>
              <a:rPr lang="en-GB" b="1" dirty="0" smtClean="0">
                <a:latin typeface="Times New Roman" pitchFamily="18" charset="0"/>
              </a:rPr>
              <a:t>Mode lock</a:t>
            </a:r>
          </a:p>
          <a:p>
            <a:pPr algn="ctr"/>
            <a:r>
              <a:rPr lang="en-GB" b="1" dirty="0" smtClean="0">
                <a:latin typeface="Times New Roman" pitchFamily="18" charset="0"/>
              </a:rPr>
              <a:t>oscillator</a:t>
            </a:r>
            <a:endParaRPr lang="fr-FR" b="1" dirty="0"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584700" y="4011613"/>
            <a:ext cx="2293938" cy="90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Times New Roman" pitchFamily="18" charset="0"/>
              </a:rPr>
              <a:t>Fabry-Perot cavity</a:t>
            </a:r>
          </a:p>
          <a:p>
            <a:r>
              <a:rPr lang="en-GB" sz="2000" b="1">
                <a:latin typeface="Times New Roman" pitchFamily="18" charset="0"/>
              </a:rPr>
              <a:t>with Super mirrors</a:t>
            </a:r>
          </a:p>
          <a:p>
            <a:endParaRPr lang="fr-FR" sz="2000" b="1" baseline="30000">
              <a:solidFill>
                <a:srgbClr val="FF0000"/>
              </a:solidFill>
              <a:latin typeface="Times New Roman" pitchFamily="18" charset="0"/>
              <a:sym typeface="Math1"/>
            </a:endParaRPr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 flipV="1">
            <a:off x="6910388" y="3683000"/>
            <a:ext cx="417512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 flipV="1">
            <a:off x="4356100" y="3606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H="1">
            <a:off x="3898900" y="1930400"/>
            <a:ext cx="3886200" cy="2057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6870700" y="154940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Electron beam</a:t>
            </a:r>
            <a:endParaRPr lang="fr-FR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1219167" y="260350"/>
            <a:ext cx="6704079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kumimoji="1" lang="en-GB" sz="3000" b="1" dirty="0" err="1">
                <a:solidFill>
                  <a:schemeClr val="bg1"/>
                </a:solidFill>
                <a:latin typeface="Helvetica" pitchFamily="34" charset="0"/>
                <a:ea typeface="Osaka" pitchFamily="1" charset="-128"/>
              </a:rPr>
              <a:t>Fabry</a:t>
            </a:r>
            <a:r>
              <a:rPr kumimoji="1" lang="en-GB" sz="3000" b="1" dirty="0">
                <a:solidFill>
                  <a:schemeClr val="bg1"/>
                </a:solidFill>
                <a:latin typeface="Helvetica" pitchFamily="34" charset="0"/>
                <a:ea typeface="Osaka" pitchFamily="1" charset="-128"/>
              </a:rPr>
              <a:t>-Perot cavity in pulsed regime</a:t>
            </a:r>
            <a:endParaRPr kumimoji="1" lang="fr-FR" sz="3000" b="1" dirty="0">
              <a:solidFill>
                <a:schemeClr val="bg1"/>
              </a:solidFill>
              <a:latin typeface="Helvetica" pitchFamily="34" charset="0"/>
              <a:ea typeface="Osaka" pitchFamily="1" charset="-128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476089" y="5132427"/>
            <a:ext cx="7609776" cy="36933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feedback </a:t>
            </a:r>
            <a:r>
              <a:rPr lang="fr-FR" dirty="0" err="1" smtClean="0"/>
              <a:t>technics</a:t>
            </a:r>
            <a:r>
              <a:rPr lang="fr-FR" dirty="0" smtClean="0"/>
              <a:t> (more complexe)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cw</a:t>
            </a:r>
            <a:r>
              <a:rPr lang="fr-FR" dirty="0" smtClean="0"/>
              <a:t> &amp; </a:t>
            </a:r>
            <a:r>
              <a:rPr lang="fr-FR" dirty="0" err="1" smtClean="0"/>
              <a:t>pulsed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38424" y="5763421"/>
            <a:ext cx="76817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State of the art (</a:t>
            </a:r>
            <a:r>
              <a:rPr lang="fr-FR" dirty="0" err="1" smtClean="0"/>
              <a:t>Garching</a:t>
            </a:r>
            <a:r>
              <a:rPr lang="fr-FR" dirty="0" smtClean="0"/>
              <a:t> MPI) :  </a:t>
            </a:r>
            <a:r>
              <a:rPr lang="fr-FR" b="1" dirty="0" smtClean="0"/>
              <a:t>~70kW, </a:t>
            </a:r>
            <a:r>
              <a:rPr lang="fr-FR" dirty="0" smtClean="0"/>
              <a:t>2ps pulses @78MHz, </a:t>
            </a:r>
            <a:r>
              <a:rPr lang="fr-FR" dirty="0" err="1" smtClean="0"/>
              <a:t>stored</a:t>
            </a:r>
            <a:r>
              <a:rPr lang="fr-FR" dirty="0" smtClean="0"/>
              <a:t> in a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  </a:t>
            </a:r>
            <a:r>
              <a:rPr lang="fr-FR" sz="1400" b="1" dirty="0" smtClean="0"/>
              <a:t>(O.L.35(2010)2052)                                    </a:t>
            </a:r>
            <a:r>
              <a:rPr lang="fr-FR" b="1" dirty="0" smtClean="0">
                <a:solidFill>
                  <a:prstClr val="white"/>
                </a:solidFill>
              </a:rPr>
              <a:t>~20kW</a:t>
            </a:r>
            <a:r>
              <a:rPr lang="fr-FR" b="1" dirty="0">
                <a:solidFill>
                  <a:prstClr val="white"/>
                </a:solidFill>
              </a:rPr>
              <a:t>, </a:t>
            </a:r>
            <a:r>
              <a:rPr lang="fr-FR" dirty="0" smtClean="0">
                <a:solidFill>
                  <a:prstClr val="white"/>
                </a:solidFill>
              </a:rPr>
              <a:t>200fs </a:t>
            </a:r>
            <a:r>
              <a:rPr lang="fr-FR" dirty="0">
                <a:solidFill>
                  <a:prstClr val="white"/>
                </a:solidFill>
              </a:rPr>
              <a:t>pulses @78MHz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83663" y="0"/>
            <a:ext cx="517667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I</a:t>
            </a:r>
            <a:r>
              <a:rPr lang="fr-FR" sz="2800" dirty="0" smtClean="0"/>
              <a:t>ssue </a:t>
            </a:r>
            <a:r>
              <a:rPr lang="fr-FR" sz="2800" dirty="0" smtClean="0"/>
              <a:t>for</a:t>
            </a:r>
            <a:r>
              <a:rPr lang="fr-FR" sz="2800" dirty="0" smtClean="0"/>
              <a:t> </a:t>
            </a:r>
            <a:r>
              <a:rPr lang="fr-FR" sz="2800" dirty="0" smtClean="0"/>
              <a:t>the laser </a:t>
            </a:r>
            <a:r>
              <a:rPr lang="fr-FR" sz="2800" dirty="0" err="1" smtClean="0"/>
              <a:t>cavity</a:t>
            </a:r>
            <a:r>
              <a:rPr lang="fr-FR" sz="2800" dirty="0" smtClean="0"/>
              <a:t> feedback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868092"/>
            <a:ext cx="4669740" cy="16927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Laser incident </a:t>
            </a:r>
            <a:r>
              <a:rPr lang="fr-FR" sz="2400" b="1" dirty="0" err="1" smtClean="0"/>
              <a:t>average</a:t>
            </a:r>
            <a:r>
              <a:rPr lang="fr-FR" sz="2400" b="1" dirty="0" smtClean="0"/>
              <a:t> power 50W</a:t>
            </a:r>
          </a:p>
          <a:p>
            <a:r>
              <a:rPr lang="fr-FR" sz="2400" b="1" dirty="0" err="1" smtClean="0"/>
              <a:t>Cavity</a:t>
            </a:r>
            <a:r>
              <a:rPr lang="fr-FR" sz="2400" b="1" dirty="0" smtClean="0"/>
              <a:t> </a:t>
            </a:r>
            <a:r>
              <a:rPr lang="fr-FR" sz="2400" b="1" dirty="0" smtClean="0"/>
              <a:t>finesse : </a:t>
            </a:r>
            <a:r>
              <a:rPr lang="fr-FR" sz="2400" b="1" dirty="0" smtClean="0"/>
              <a:t>F=4000x</a:t>
            </a:r>
            <a:r>
              <a:rPr lang="fr-FR" sz="3200" b="1" dirty="0" smtClean="0">
                <a:latin typeface="Symbol" pitchFamily="18" charset="2"/>
              </a:rPr>
              <a:t>p</a:t>
            </a:r>
            <a:endParaRPr lang="fr-FR" sz="2400" b="1" dirty="0" smtClean="0">
              <a:latin typeface="Symbol" pitchFamily="18" charset="2"/>
            </a:endParaRPr>
          </a:p>
          <a:p>
            <a:r>
              <a:rPr lang="fr-FR" sz="2400" b="1" dirty="0" smtClean="0"/>
              <a:t>To </a:t>
            </a:r>
            <a:r>
              <a:rPr lang="fr-FR" sz="2400" b="1" dirty="0" err="1" smtClean="0"/>
              <a:t>reach</a:t>
            </a:r>
            <a:r>
              <a:rPr lang="fr-FR" sz="2400" b="1" dirty="0" smtClean="0"/>
              <a:t> ~100kW in </a:t>
            </a:r>
            <a:r>
              <a:rPr lang="fr-FR" sz="2400" b="1" dirty="0" err="1" smtClean="0"/>
              <a:t>cavity</a:t>
            </a:r>
            <a:endParaRPr lang="fr-FR" sz="2400" b="1" dirty="0" smtClean="0"/>
          </a:p>
          <a:p>
            <a:r>
              <a:rPr lang="fr-FR" sz="2400" b="1" dirty="0" err="1" smtClean="0"/>
              <a:t>ThomX</a:t>
            </a:r>
            <a:r>
              <a:rPr lang="fr-FR" sz="2400" b="1" dirty="0" smtClean="0"/>
              <a:t> Optical </a:t>
            </a:r>
            <a:r>
              <a:rPr lang="fr-FR" sz="2400" b="1" dirty="0" err="1" smtClean="0"/>
              <a:t>path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length</a:t>
            </a:r>
            <a:r>
              <a:rPr lang="fr-FR" sz="2400" b="1" dirty="0" smtClean="0"/>
              <a:t> : </a:t>
            </a:r>
            <a:r>
              <a:rPr lang="fr-FR" sz="2400" b="1" dirty="0" smtClean="0"/>
              <a:t>L~16m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4571999" y="1203758"/>
            <a:ext cx="486137" cy="28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50734" y="787068"/>
            <a:ext cx="286649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 smtClean="0"/>
              <a:t>Cavity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resonance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 </a:t>
            </a:r>
            <a:r>
              <a:rPr lang="fr-FR" sz="2400" b="1" dirty="0" err="1" smtClean="0"/>
              <a:t>frequency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linewidth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>
                <a:latin typeface="Symbol" pitchFamily="18" charset="2"/>
              </a:rPr>
              <a:t>Dn</a:t>
            </a:r>
            <a:r>
              <a:rPr lang="fr-FR" sz="2400" b="1" dirty="0" smtClean="0"/>
              <a:t>=c/(LF</a:t>
            </a:r>
            <a:r>
              <a:rPr lang="fr-FR" sz="2400" b="1" dirty="0" smtClean="0"/>
              <a:t>)~1.5kHz </a:t>
            </a:r>
            <a:r>
              <a:rPr lang="fr-FR" sz="2400" b="1" dirty="0" smtClean="0"/>
              <a:t>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14125" y="2199186"/>
            <a:ext cx="41336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err="1" smtClean="0">
                <a:latin typeface="Symbol" pitchFamily="18" charset="2"/>
              </a:rPr>
              <a:t>Dn</a:t>
            </a:r>
            <a:r>
              <a:rPr lang="fr-FR" sz="3200" b="1" dirty="0" smtClean="0">
                <a:latin typeface="Symbol" pitchFamily="18" charset="2"/>
              </a:rPr>
              <a:t>/n=l/</a:t>
            </a:r>
            <a:r>
              <a:rPr lang="fr-FR" sz="3200" b="1" dirty="0" smtClean="0">
                <a:latin typeface="+mn-lt"/>
              </a:rPr>
              <a:t>(LF</a:t>
            </a:r>
            <a:r>
              <a:rPr lang="fr-FR" sz="3200" b="1" dirty="0" smtClean="0">
                <a:latin typeface="+mn-lt"/>
              </a:rPr>
              <a:t>)~5x10</a:t>
            </a:r>
            <a:r>
              <a:rPr lang="fr-FR" sz="3200" b="1" baseline="30000" dirty="0" smtClean="0">
                <a:latin typeface="+mn-lt"/>
              </a:rPr>
              <a:t>-12</a:t>
            </a:r>
            <a:endParaRPr lang="fr-FR" sz="3200" b="1" dirty="0" smtClean="0">
              <a:latin typeface="+mn-lt"/>
            </a:endParaRPr>
          </a:p>
          <a:p>
            <a:r>
              <a:rPr lang="fr-FR" sz="2200" b="1" dirty="0" err="1" smtClean="0"/>
              <a:t>Same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numbers</a:t>
            </a:r>
            <a:r>
              <a:rPr lang="fr-FR" sz="2200" b="1" dirty="0" smtClean="0"/>
              <a:t> </a:t>
            </a:r>
            <a:r>
              <a:rPr lang="fr-FR" sz="2200" b="1" dirty="0" smtClean="0"/>
              <a:t>as</a:t>
            </a:r>
            <a:r>
              <a:rPr lang="fr-FR" sz="2200" b="1" dirty="0" smtClean="0"/>
              <a:t> </a:t>
            </a:r>
            <a:r>
              <a:rPr lang="fr-FR" sz="2200" b="1" dirty="0" smtClean="0"/>
              <a:t>in </a:t>
            </a:r>
            <a:r>
              <a:rPr lang="fr-FR" sz="2200" b="1" dirty="0" err="1" smtClean="0"/>
              <a:t>metrology</a:t>
            </a:r>
            <a:r>
              <a:rPr lang="fr-FR" sz="2200" b="1" dirty="0" smtClean="0"/>
              <a:t> !!!</a:t>
            </a:r>
            <a:endParaRPr lang="fr-FR" sz="22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0" y="2905248"/>
            <a:ext cx="7311273" cy="3952752"/>
            <a:chOff x="0" y="2905248"/>
            <a:chExt cx="7311273" cy="3952752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16" y="3379637"/>
              <a:ext cx="7276557" cy="345895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4710896" y="4676172"/>
              <a:ext cx="1840375" cy="3703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Virage 10"/>
            <p:cNvSpPr/>
            <p:nvPr/>
          </p:nvSpPr>
          <p:spPr>
            <a:xfrm rot="16200000" flipH="1">
              <a:off x="3935394" y="2720053"/>
              <a:ext cx="451411" cy="821801"/>
            </a:xfrm>
            <a:prstGeom prst="bentArrow">
              <a:avLst>
                <a:gd name="adj1" fmla="val 25000"/>
                <a:gd name="adj2" fmla="val 28623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537860"/>
              <a:ext cx="972273" cy="32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891242" y="6550223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M. </a:t>
              </a:r>
              <a:r>
                <a:rPr lang="fr-FR" sz="1400" dirty="0" err="1" smtClean="0"/>
                <a:t>Oxborrow</a:t>
              </a:r>
              <a:endParaRPr lang="fr-F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58069" y="0"/>
            <a:ext cx="742786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/>
              <a:t>From</a:t>
            </a:r>
            <a:r>
              <a:rPr lang="fr-FR" sz="2000" b="1" dirty="0" smtClean="0"/>
              <a:t> a feedback point of </a:t>
            </a:r>
            <a:r>
              <a:rPr lang="fr-FR" sz="2000" b="1" dirty="0" err="1" smtClean="0"/>
              <a:t>view</a:t>
            </a:r>
            <a:r>
              <a:rPr lang="fr-FR" sz="2000" b="1" dirty="0" smtClean="0"/>
              <a:t>:</a:t>
            </a:r>
          </a:p>
          <a:p>
            <a:pPr algn="ctr"/>
            <a:r>
              <a:rPr lang="fr-FR" sz="2000" b="1" dirty="0" err="1" smtClean="0"/>
              <a:t>Locking</a:t>
            </a:r>
            <a:r>
              <a:rPr lang="fr-FR" sz="2000" b="1" dirty="0" smtClean="0"/>
              <a:t> a ‘</a:t>
            </a:r>
            <a:r>
              <a:rPr lang="fr-FR" sz="2000" b="1" dirty="0" smtClean="0"/>
              <a:t>16m</a:t>
            </a:r>
            <a:r>
              <a:rPr lang="fr-FR" sz="2000" b="1" dirty="0" smtClean="0"/>
              <a:t>’ </a:t>
            </a:r>
            <a:r>
              <a:rPr lang="fr-FR" sz="2000" b="1" dirty="0" err="1" smtClean="0"/>
              <a:t>cavity</a:t>
            </a:r>
            <a:r>
              <a:rPr lang="fr-FR" sz="2000" b="1" dirty="0" smtClean="0"/>
              <a:t> to finesse~ 4</a:t>
            </a:r>
            <a:r>
              <a:rPr lang="fr-FR" sz="2000" b="1" dirty="0" smtClean="0"/>
              <a:t>000 </a:t>
            </a:r>
            <a:r>
              <a:rPr lang="fr-FR" sz="2000" b="1" dirty="0" smtClean="0"/>
              <a:t>(‘gain</a:t>
            </a:r>
            <a:r>
              <a:rPr lang="fr-FR" sz="2000" b="1" dirty="0" smtClean="0"/>
              <a:t>’~1300</a:t>
            </a:r>
            <a:r>
              <a:rPr lang="fr-FR" sz="2000" b="1" dirty="0" smtClean="0"/>
              <a:t>)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equivalent</a:t>
            </a:r>
            <a:r>
              <a:rPr lang="fr-FR" sz="2000" b="1" dirty="0" smtClean="0"/>
              <a:t> to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err="1" smtClean="0"/>
              <a:t>Lock</a:t>
            </a:r>
            <a:r>
              <a:rPr lang="fr-FR" sz="2000" b="1" dirty="0" smtClean="0"/>
              <a:t> a </a:t>
            </a:r>
            <a:r>
              <a:rPr lang="fr-FR" sz="2000" b="1" dirty="0" smtClean="0"/>
              <a:t>0.2m </a:t>
            </a:r>
            <a:r>
              <a:rPr lang="fr-FR" sz="2000" b="1" dirty="0" err="1" smtClean="0"/>
              <a:t>cavity</a:t>
            </a:r>
            <a:r>
              <a:rPr lang="fr-FR" sz="2000" b="1" dirty="0" smtClean="0"/>
              <a:t> to 300000 finesse !</a:t>
            </a:r>
            <a:br>
              <a:rPr lang="fr-FR" sz="2000" b="1" dirty="0" smtClean="0"/>
            </a:br>
            <a:r>
              <a:rPr lang="fr-FR" sz="2000" b="1" dirty="0" smtClean="0"/>
              <a:t>BUT </a:t>
            </a:r>
            <a:endParaRPr lang="fr-FR" sz="20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1481560"/>
            <a:ext cx="5810490" cy="2882970"/>
            <a:chOff x="1" y="1481560"/>
            <a:chExt cx="5810490" cy="2882970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144" y="1870850"/>
              <a:ext cx="3585760" cy="249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5428527" y="153943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" y="1481560"/>
              <a:ext cx="5810490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The hyper stable </a:t>
              </a:r>
              <a:r>
                <a:rPr lang="fr-FR" sz="1600" b="1" dirty="0" err="1" smtClean="0"/>
                <a:t>small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cavity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is</a:t>
              </a:r>
              <a:r>
                <a:rPr lang="fr-FR" sz="1600" b="1" dirty="0" smtClean="0"/>
                <a:t> ‘hyper’ </a:t>
              </a:r>
              <a:r>
                <a:rPr lang="fr-FR" sz="1600" b="1" dirty="0" err="1" smtClean="0"/>
                <a:t>temperature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stabilised</a:t>
              </a:r>
              <a:endParaRPr lang="fr-FR" sz="1600" b="1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0" y="4597079"/>
            <a:ext cx="4008940" cy="2117142"/>
            <a:chOff x="0" y="4597079"/>
            <a:chExt cx="4008940" cy="2117142"/>
          </a:xfrm>
        </p:grpSpPr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440" y="5028296"/>
              <a:ext cx="361950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0" y="4597079"/>
              <a:ext cx="3518704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Put on an hyper </a:t>
              </a:r>
              <a:r>
                <a:rPr lang="fr-FR" sz="1600" b="1" dirty="0" err="1" smtClean="0"/>
                <a:t>stabilised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optical</a:t>
              </a:r>
              <a:r>
                <a:rPr lang="fr-FR" sz="1600" b="1" dirty="0" smtClean="0"/>
                <a:t> table</a:t>
              </a:r>
              <a:endParaRPr lang="fr-FR" sz="1600" b="1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972537" y="1450694"/>
            <a:ext cx="3624805" cy="3404885"/>
            <a:chOff x="5972537" y="1450694"/>
            <a:chExt cx="3624805" cy="3404885"/>
          </a:xfrm>
        </p:grpSpPr>
        <p:pic>
          <p:nvPicPr>
            <p:cNvPr id="747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2537" y="1820755"/>
              <a:ext cx="3171463" cy="303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6078638" y="1450694"/>
              <a:ext cx="3518704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err="1" smtClean="0"/>
                <a:t>Into</a:t>
              </a:r>
              <a:r>
                <a:rPr lang="fr-FR" sz="1600" b="1" dirty="0" smtClean="0"/>
                <a:t> an hyper </a:t>
              </a:r>
              <a:r>
                <a:rPr lang="fr-FR" sz="1600" b="1" dirty="0" err="1" smtClean="0"/>
                <a:t>isolated</a:t>
              </a:r>
              <a:r>
                <a:rPr lang="fr-FR" sz="1600" b="1" dirty="0" smtClean="0"/>
                <a:t> room</a:t>
              </a:r>
              <a:endParaRPr lang="fr-FR" sz="1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307712" y="4934674"/>
            <a:ext cx="467424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And an hyper stable </a:t>
            </a:r>
            <a:r>
              <a:rPr lang="fr-FR" sz="1600" b="1" dirty="0" err="1" smtClean="0"/>
              <a:t>cw</a:t>
            </a:r>
            <a:r>
              <a:rPr lang="fr-FR" sz="1600" b="1" dirty="0" smtClean="0"/>
              <a:t> laser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used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linewidth</a:t>
            </a:r>
            <a:r>
              <a:rPr lang="fr-FR" sz="1600" b="1" dirty="0" smtClean="0"/>
              <a:t> 1kHz</a:t>
            </a:r>
            <a:endParaRPr lang="fr-FR" sz="1600" b="1" dirty="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4759" name="Picture 7" descr="Mephis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25296"/>
            <a:ext cx="1544782" cy="14160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0" y="53125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http://www.innolight.de/index.php?id=mephisto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051021" y="2195090"/>
            <a:ext cx="5041958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 the case of </a:t>
            </a:r>
            <a:r>
              <a:rPr lang="en-US" sz="2800" b="1" dirty="0" err="1" smtClean="0"/>
              <a:t>ThomX</a:t>
            </a: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‘Huge’ </a:t>
            </a:r>
            <a:r>
              <a:rPr lang="en-US" sz="2000" b="1" dirty="0" smtClean="0"/>
              <a:t>laser beam </a:t>
            </a:r>
            <a:r>
              <a:rPr lang="en-US" sz="2000" b="1" dirty="0" smtClean="0"/>
              <a:t>average</a:t>
            </a:r>
            <a:r>
              <a:rPr lang="en-US" sz="2000" b="1" dirty="0" smtClean="0"/>
              <a:t> </a:t>
            </a:r>
            <a:r>
              <a:rPr lang="en-US" sz="2000" b="1" dirty="0" smtClean="0"/>
              <a:t>power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L</a:t>
            </a:r>
            <a:r>
              <a:rPr lang="en-US" sz="2000" b="1" dirty="0" smtClean="0"/>
              <a:t>arger </a:t>
            </a:r>
            <a:r>
              <a:rPr lang="en-US" sz="2000" b="1" dirty="0" smtClean="0"/>
              <a:t>frequency/amplitude noise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‘Bad’ </a:t>
            </a:r>
            <a:r>
              <a:rPr lang="en-US" sz="2000" b="1" dirty="0" smtClean="0"/>
              <a:t>beam profile </a:t>
            </a:r>
            <a:r>
              <a:rPr lang="en-US" sz="2000" b="1" dirty="0" smtClean="0"/>
              <a:t>quality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‘Giant’ </a:t>
            </a:r>
            <a:r>
              <a:rPr lang="en-US" sz="2000" b="1" dirty="0" smtClean="0"/>
              <a:t>cavity geometry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Uneasy isolation from noisy accelerator</a:t>
            </a:r>
            <a:br>
              <a:rPr lang="en-US" sz="2000" b="1" dirty="0" smtClean="0"/>
            </a:br>
            <a:r>
              <a:rPr lang="en-US" sz="2000" b="1" dirty="0" smtClean="0"/>
              <a:t>environment</a:t>
            </a:r>
          </a:p>
          <a:p>
            <a:pPr lvl="1">
              <a:buFont typeface="Wingdings" pitchFamily="2" charset="2"/>
              <a:buChar char="Ø"/>
            </a:pPr>
            <a:endParaRPr lang="en-US" sz="2000" b="1" dirty="0" smtClean="0"/>
          </a:p>
          <a:p>
            <a:pPr algn="ctr"/>
            <a:r>
              <a:rPr lang="en-US" sz="2800" b="1" dirty="0" smtClean="0"/>
              <a:t>R&amp;D </a:t>
            </a:r>
            <a:r>
              <a:rPr lang="en-US" sz="2800" b="1" dirty="0" smtClean="0"/>
              <a:t>required</a:t>
            </a:r>
            <a:endParaRPr lang="en-US" sz="2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111433" y="589151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~100mW power</a:t>
            </a:r>
            <a:endParaRPr lang="fr-F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3948"/>
            <a:ext cx="1318229" cy="43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1296356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</a:t>
            </a:r>
            <a:r>
              <a:rPr lang="fr-FR" dirty="0" err="1" smtClean="0"/>
              <a:t>Oxborrow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8054" y="328191"/>
            <a:ext cx="7867891" cy="21372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Four-</a:t>
            </a:r>
            <a:r>
              <a:rPr lang="fr-FR" dirty="0" err="1" smtClean="0">
                <a:solidFill>
                  <a:schemeClr val="bg1"/>
                </a:solidFill>
              </a:rPr>
              <a:t>mirror</a:t>
            </a:r>
            <a:r>
              <a:rPr lang="fr-FR" dirty="0" smtClean="0">
                <a:solidFill>
                  <a:schemeClr val="bg1"/>
                </a:solidFill>
              </a:rPr>
              <a:t> Fabry-</a:t>
            </a:r>
            <a:r>
              <a:rPr lang="fr-FR" dirty="0" err="1" smtClean="0">
                <a:solidFill>
                  <a:schemeClr val="bg1"/>
                </a:solidFill>
              </a:rPr>
              <a:t>Perot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cavity</a:t>
            </a:r>
            <a:r>
              <a:rPr lang="fr-FR" dirty="0" smtClean="0">
                <a:solidFill>
                  <a:schemeClr val="bg1"/>
                </a:solidFill>
              </a:rPr>
              <a:t> R&amp;D </a:t>
            </a:r>
            <a:r>
              <a:rPr lang="fr-FR" dirty="0" err="1" smtClean="0">
                <a:solidFill>
                  <a:schemeClr val="bg1"/>
                </a:solidFill>
              </a:rPr>
              <a:t>at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ATF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(</a:t>
            </a:r>
            <a:r>
              <a:rPr lang="fr-FR" sz="2400" dirty="0" err="1" smtClean="0">
                <a:solidFill>
                  <a:schemeClr val="bg1"/>
                </a:solidFill>
              </a:rPr>
              <a:t>MightyLaser</a:t>
            </a:r>
            <a:r>
              <a:rPr lang="fr-FR" sz="24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/>
              <a:t>ANR-08-BLAN-0280-01)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5FAB26-7CAD-4550-A87A-B1AE4775EF7E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7" name="ZoneTexte 6"/>
          <p:cNvSpPr txBox="1"/>
          <p:nvPr/>
        </p:nvSpPr>
        <p:spPr>
          <a:xfrm>
            <a:off x="534164" y="2615880"/>
            <a:ext cx="8075672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R&amp;D </a:t>
            </a:r>
            <a:r>
              <a:rPr lang="fr-FR" sz="2800" b="1" dirty="0" err="1" smtClean="0"/>
              <a:t>context</a:t>
            </a:r>
            <a:endParaRPr lang="fr-FR" sz="2800" b="1" dirty="0" smtClean="0"/>
          </a:p>
          <a:p>
            <a:r>
              <a:rPr lang="fr-FR" sz="2800" b="1" dirty="0" err="1" smtClean="0"/>
              <a:t>Starting</a:t>
            </a:r>
            <a:r>
              <a:rPr lang="fr-FR" sz="2800" b="1" dirty="0" smtClean="0"/>
              <a:t> point : ILC </a:t>
            </a:r>
            <a:r>
              <a:rPr lang="fr-FR" sz="2800" b="1" dirty="0" err="1" smtClean="0"/>
              <a:t>polarised</a:t>
            </a:r>
            <a:r>
              <a:rPr lang="fr-FR" sz="2800" b="1" dirty="0" smtClean="0"/>
              <a:t> positron source (2005):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  &gt;10MW </a:t>
            </a:r>
            <a:r>
              <a:rPr lang="fr-FR" sz="2800" b="1" dirty="0" err="1" smtClean="0"/>
              <a:t>cavity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average</a:t>
            </a:r>
            <a:r>
              <a:rPr lang="fr-FR" sz="2800" b="1" dirty="0" smtClean="0"/>
              <a:t> power </a:t>
            </a:r>
            <a:r>
              <a:rPr lang="fr-FR" sz="2800" b="1" dirty="0" err="1" smtClean="0"/>
              <a:t>needed</a:t>
            </a:r>
            <a:r>
              <a:rPr lang="fr-FR" sz="2800" b="1" dirty="0" smtClean="0"/>
              <a:t> for ILC/CLIC</a:t>
            </a:r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r>
              <a:rPr lang="fr-FR" sz="2800" b="1" dirty="0" err="1" smtClean="0"/>
              <a:t>Now</a:t>
            </a:r>
            <a:r>
              <a:rPr lang="fr-FR" sz="2800" b="1" dirty="0" smtClean="0"/>
              <a:t> : </a:t>
            </a:r>
            <a:r>
              <a:rPr lang="fr-FR" sz="2800" b="1" dirty="0" err="1" smtClean="0"/>
              <a:t>fundings</a:t>
            </a:r>
            <a:r>
              <a:rPr lang="fr-FR" sz="2800" b="1" dirty="0" smtClean="0"/>
              <a:t> for compact X-ray sources </a:t>
            </a:r>
            <a:r>
              <a:rPr lang="fr-FR" sz="2800" b="1" dirty="0" err="1" smtClean="0"/>
              <a:t>projects</a:t>
            </a: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Quantum </a:t>
            </a:r>
            <a:r>
              <a:rPr lang="fr-FR" sz="2800" b="1" dirty="0" err="1" smtClean="0"/>
              <a:t>beam</a:t>
            </a:r>
            <a:r>
              <a:rPr lang="fr-FR" sz="2800" b="1" dirty="0" smtClean="0"/>
              <a:t>/</a:t>
            </a:r>
            <a:r>
              <a:rPr lang="fr-FR" sz="2800" b="1" dirty="0" err="1" smtClean="0"/>
              <a:t>Japan</a:t>
            </a:r>
            <a:r>
              <a:rPr lang="fr-FR" sz="2800" b="1" dirty="0" smtClean="0"/>
              <a:t>; </a:t>
            </a:r>
            <a:r>
              <a:rPr lang="fr-FR" sz="2800" b="1" dirty="0" err="1" smtClean="0"/>
              <a:t>ThomX</a:t>
            </a:r>
            <a:r>
              <a:rPr lang="fr-FR" sz="2800" b="1" dirty="0" smtClean="0"/>
              <a:t>/France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100kW-1MW </a:t>
            </a:r>
            <a:r>
              <a:rPr lang="fr-FR" sz="2800" b="1" dirty="0" err="1" smtClean="0"/>
              <a:t>average</a:t>
            </a:r>
            <a:r>
              <a:rPr lang="fr-FR" sz="2800" b="1" dirty="0" smtClean="0"/>
              <a:t> power </a:t>
            </a:r>
            <a:r>
              <a:rPr lang="fr-FR" sz="2800" b="1" dirty="0" err="1" smtClean="0"/>
              <a:t>needed</a:t>
            </a:r>
            <a:endParaRPr lang="fr-FR" sz="2800" b="1" dirty="0"/>
          </a:p>
        </p:txBody>
      </p:sp>
      <p:pic>
        <p:nvPicPr>
          <p:cNvPr id="41986" name="Picture 2" descr="C:\Users\Administrateur\Documents\logos\anrfinance réd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234" y="6155524"/>
            <a:ext cx="1240704" cy="679330"/>
          </a:xfrm>
          <a:prstGeom prst="rect">
            <a:avLst/>
          </a:prstGeom>
          <a:noFill/>
        </p:spPr>
      </p:pic>
      <p:pic>
        <p:nvPicPr>
          <p:cNvPr id="41987" name="Picture 3" descr="C:\Users\Administrateur\Documents\logos\logo_in2p3_gf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911" y="6140370"/>
            <a:ext cx="2152891" cy="717630"/>
          </a:xfrm>
          <a:prstGeom prst="rect">
            <a:avLst/>
          </a:prstGeom>
          <a:noFill/>
        </p:spPr>
      </p:pic>
      <p:pic>
        <p:nvPicPr>
          <p:cNvPr id="41988" name="Picture 4" descr="C:\Users\Administrateur\Documents\logos\LOGO_P2I_pet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478" y="6044913"/>
            <a:ext cx="1624978" cy="81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42635</TotalTime>
  <Words>1039</Words>
  <Application>Microsoft Office PowerPoint</Application>
  <PresentationFormat>Affichage à l'écran (4:3)</PresentationFormat>
  <Paragraphs>254</Paragraphs>
  <Slides>26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Equation</vt:lpstr>
      <vt:lpstr>Laser source for ThomX Optical R&amp;D for Laser beam - electron beam Compton scattering Technology</vt:lpstr>
      <vt:lpstr>Some interest in Compton scattering </vt:lpstr>
      <vt:lpstr>Diapositive 3</vt:lpstr>
      <vt:lpstr>Technical  solution to reach high laser average power: Fabry-Perot cavity</vt:lpstr>
      <vt:lpstr>Diapositive 5</vt:lpstr>
      <vt:lpstr>Diapositive 6</vt:lpstr>
      <vt:lpstr>Diapositive 7</vt:lpstr>
      <vt:lpstr>Diapositive 8</vt:lpstr>
      <vt:lpstr>Four-mirror Fabry-Perot cavity R&amp;D at ATF (MightyLaser-ANR-08-BLAN-0280-01)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Laser/cavity numerical feedback development</vt:lpstr>
      <vt:lpstr>Diapositive 22</vt:lpstr>
      <vt:lpstr>Diapositive 23</vt:lpstr>
      <vt:lpstr>Diapositive 24</vt:lpstr>
      <vt:lpstr>Diapositive 25</vt:lpstr>
      <vt:lpstr>Summary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zomer</dc:creator>
  <cp:lastModifiedBy>Administrateur</cp:lastModifiedBy>
  <cp:revision>1407</cp:revision>
  <dcterms:created xsi:type="dcterms:W3CDTF">2009-08-23T08:08:04Z</dcterms:created>
  <dcterms:modified xsi:type="dcterms:W3CDTF">2011-06-08T08:41:51Z</dcterms:modified>
</cp:coreProperties>
</file>