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359" r:id="rId3"/>
    <p:sldId id="258" r:id="rId4"/>
    <p:sldId id="259" r:id="rId5"/>
    <p:sldId id="316" r:id="rId6"/>
    <p:sldId id="261" r:id="rId7"/>
    <p:sldId id="328" r:id="rId8"/>
    <p:sldId id="282" r:id="rId9"/>
    <p:sldId id="283" r:id="rId10"/>
    <p:sldId id="341" r:id="rId11"/>
    <p:sldId id="263" r:id="rId12"/>
    <p:sldId id="350" r:id="rId13"/>
    <p:sldId id="271" r:id="rId14"/>
    <p:sldId id="285" r:id="rId15"/>
    <p:sldId id="353" r:id="rId16"/>
    <p:sldId id="351" r:id="rId17"/>
    <p:sldId id="354" r:id="rId18"/>
    <p:sldId id="355" r:id="rId19"/>
    <p:sldId id="346" r:id="rId20"/>
    <p:sldId id="269" r:id="rId21"/>
    <p:sldId id="340" r:id="rId22"/>
    <p:sldId id="278" r:id="rId23"/>
    <p:sldId id="357" r:id="rId24"/>
    <p:sldId id="358" r:id="rId25"/>
    <p:sldId id="345" r:id="rId26"/>
    <p:sldId id="344" r:id="rId27"/>
    <p:sldId id="347" r:id="rId28"/>
    <p:sldId id="349" r:id="rId29"/>
    <p:sldId id="329" r:id="rId30"/>
    <p:sldId id="332" r:id="rId31"/>
    <p:sldId id="335" r:id="rId32"/>
    <p:sldId id="337" r:id="rId33"/>
    <p:sldId id="334" r:id="rId34"/>
    <p:sldId id="275" r:id="rId35"/>
    <p:sldId id="286" r:id="rId36"/>
    <p:sldId id="362" r:id="rId37"/>
    <p:sldId id="333" r:id="rId38"/>
    <p:sldId id="306" r:id="rId39"/>
    <p:sldId id="326" r:id="rId40"/>
    <p:sldId id="308" r:id="rId41"/>
    <p:sldId id="309" r:id="rId42"/>
    <p:sldId id="277" r:id="rId43"/>
    <p:sldId id="321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FF9900"/>
    <a:srgbClr val="006600"/>
    <a:srgbClr val="8080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20" autoAdjust="0"/>
    <p:restoredTop sz="86355" autoAdjust="0"/>
  </p:normalViewPr>
  <p:slideViewPr>
    <p:cSldViewPr>
      <p:cViewPr>
        <p:scale>
          <a:sx n="57" d="100"/>
          <a:sy n="57" d="100"/>
        </p:scale>
        <p:origin x="-15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95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1.xml"/><Relationship Id="rId13" Type="http://schemas.openxmlformats.org/officeDocument/2006/relationships/slide" Target="slides/slide16.xml"/><Relationship Id="rId18" Type="http://schemas.openxmlformats.org/officeDocument/2006/relationships/slide" Target="slides/slide23.xml"/><Relationship Id="rId26" Type="http://schemas.openxmlformats.org/officeDocument/2006/relationships/slide" Target="slides/slide35.xml"/><Relationship Id="rId3" Type="http://schemas.openxmlformats.org/officeDocument/2006/relationships/slide" Target="slides/slide3.xml"/><Relationship Id="rId21" Type="http://schemas.openxmlformats.org/officeDocument/2006/relationships/slide" Target="slides/slide26.xml"/><Relationship Id="rId7" Type="http://schemas.openxmlformats.org/officeDocument/2006/relationships/slide" Target="slides/slide10.xml"/><Relationship Id="rId12" Type="http://schemas.openxmlformats.org/officeDocument/2006/relationships/slide" Target="slides/slide15.xml"/><Relationship Id="rId17" Type="http://schemas.openxmlformats.org/officeDocument/2006/relationships/slide" Target="slides/slide21.xml"/><Relationship Id="rId25" Type="http://schemas.openxmlformats.org/officeDocument/2006/relationships/slide" Target="slides/slide33.xml"/><Relationship Id="rId2" Type="http://schemas.openxmlformats.org/officeDocument/2006/relationships/slide" Target="slides/slide2.xml"/><Relationship Id="rId16" Type="http://schemas.openxmlformats.org/officeDocument/2006/relationships/slide" Target="slides/slide20.xml"/><Relationship Id="rId20" Type="http://schemas.openxmlformats.org/officeDocument/2006/relationships/slide" Target="slides/slide25.xml"/><Relationship Id="rId29" Type="http://schemas.openxmlformats.org/officeDocument/2006/relationships/slide" Target="slides/slide41.xml"/><Relationship Id="rId1" Type="http://schemas.openxmlformats.org/officeDocument/2006/relationships/slide" Target="slides/slide1.xml"/><Relationship Id="rId6" Type="http://schemas.openxmlformats.org/officeDocument/2006/relationships/slide" Target="slides/slide9.xml"/><Relationship Id="rId11" Type="http://schemas.openxmlformats.org/officeDocument/2006/relationships/slide" Target="slides/slide14.xml"/><Relationship Id="rId24" Type="http://schemas.openxmlformats.org/officeDocument/2006/relationships/slide" Target="slides/slide32.xml"/><Relationship Id="rId5" Type="http://schemas.openxmlformats.org/officeDocument/2006/relationships/slide" Target="slides/slide8.xml"/><Relationship Id="rId15" Type="http://schemas.openxmlformats.org/officeDocument/2006/relationships/slide" Target="slides/slide19.xml"/><Relationship Id="rId23" Type="http://schemas.openxmlformats.org/officeDocument/2006/relationships/slide" Target="slides/slide31.xml"/><Relationship Id="rId28" Type="http://schemas.openxmlformats.org/officeDocument/2006/relationships/slide" Target="slides/slide40.xml"/><Relationship Id="rId10" Type="http://schemas.openxmlformats.org/officeDocument/2006/relationships/slide" Target="slides/slide13.xml"/><Relationship Id="rId19" Type="http://schemas.openxmlformats.org/officeDocument/2006/relationships/slide" Target="slides/slide24.xml"/><Relationship Id="rId31" Type="http://schemas.openxmlformats.org/officeDocument/2006/relationships/slide" Target="slides/slide43.xml"/><Relationship Id="rId4" Type="http://schemas.openxmlformats.org/officeDocument/2006/relationships/slide" Target="slides/slide5.xml"/><Relationship Id="rId9" Type="http://schemas.openxmlformats.org/officeDocument/2006/relationships/slide" Target="slides/slide12.xml"/><Relationship Id="rId14" Type="http://schemas.openxmlformats.org/officeDocument/2006/relationships/slide" Target="slides/slide17.xml"/><Relationship Id="rId22" Type="http://schemas.openxmlformats.org/officeDocument/2006/relationships/slide" Target="slides/slide29.xml"/><Relationship Id="rId27" Type="http://schemas.openxmlformats.org/officeDocument/2006/relationships/slide" Target="slides/slide39.xml"/><Relationship Id="rId30" Type="http://schemas.openxmlformats.org/officeDocument/2006/relationships/slide" Target="slides/slide4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5AC85-A491-4CE2-BD6C-D945F0F47DE2}" type="datetimeFigureOut">
              <a:rPr lang="en-US" smtClean="0"/>
              <a:pPr/>
              <a:t>7/28/2011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2CD27-33AC-4AE6-9B3A-5222691AD06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2CD27-33AC-4AE6-9B3A-5222691AD06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2CD27-33AC-4AE6-9B3A-5222691AD06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2CD27-33AC-4AE6-9B3A-5222691AD06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2CD27-33AC-4AE6-9B3A-5222691AD06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2CD27-33AC-4AE6-9B3A-5222691AD06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492"/>
            <a:fld id="{9E678FC2-983C-473A-9041-354C7F46B637}" type="slidenum">
              <a:rPr lang="fr-FR" smtClean="0"/>
              <a:pPr defTabSz="911492"/>
              <a:t>37</a:t>
            </a:fld>
            <a:endParaRPr lang="fr-FR" dirty="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Put some figures</a:t>
            </a:r>
            <a:r>
              <a:rPr lang="en-US" baseline="0" dirty="0" smtClean="0"/>
              <a:t> in three pages.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2CD27-33AC-4AE6-9B3A-5222691AD067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2CD27-33AC-4AE6-9B3A-5222691AD06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2CD27-33AC-4AE6-9B3A-5222691AD06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2CD27-33AC-4AE6-9B3A-5222691AD06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2CD27-33AC-4AE6-9B3A-5222691AD06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>
              <a:sym typeface="Wingdings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2CD27-33AC-4AE6-9B3A-5222691AD06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2CD27-33AC-4AE6-9B3A-5222691AD06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2CD27-33AC-4AE6-9B3A-5222691AD06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2CD27-33AC-4AE6-9B3A-5222691AD06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7/22/2010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 Higgs Search at TeV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94FF-99B6-4FB0-BFB3-92BAB8720E5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7/22/2010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 Higgs Search at TeV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94FF-99B6-4FB0-BFB3-92BAB8720E5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7/22/2010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 Higgs Search at TeV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94FF-99B6-4FB0-BFB3-92BAB8720E5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C6218-C27C-4B6D-8930-F410183FFD0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1722" y="37322"/>
            <a:ext cx="7162800" cy="563562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15000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en-US" smtClean="0"/>
              <a:t>7/22/2010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7924800" y="333702"/>
            <a:ext cx="1295400" cy="428298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dirty="0" smtClean="0"/>
              <a:t>SM Higgs Search at </a:t>
            </a:r>
            <a:r>
              <a:rPr lang="en-US" dirty="0" err="1" smtClean="0"/>
              <a:t>TeV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-15765"/>
            <a:ext cx="533400" cy="304800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4F6B94FF-99B6-4FB0-BFB3-92BAB8720E56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7" name="Picture 4" descr="logo-white-smal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525" y="118321"/>
            <a:ext cx="838200" cy="445156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 userDrawn="1"/>
        </p:nvSpPr>
        <p:spPr>
          <a:xfrm>
            <a:off x="152400" y="632712"/>
            <a:ext cx="7772400" cy="113522"/>
          </a:xfrm>
          <a:prstGeom prst="rect">
            <a:avLst/>
          </a:prstGeom>
          <a:gradFill flip="none" rotWithShape="1">
            <a:gsLst>
              <a:gs pos="19000">
                <a:srgbClr val="002060">
                  <a:alpha val="96000"/>
                </a:srgbClr>
              </a:gs>
              <a:gs pos="19000">
                <a:srgbClr val="002060">
                  <a:alpha val="96000"/>
                </a:srgbClr>
              </a:gs>
              <a:gs pos="19000">
                <a:srgbClr val="002060">
                  <a:alpha val="96000"/>
                </a:srgbClr>
              </a:gs>
              <a:gs pos="19000">
                <a:srgbClr val="002060">
                  <a:alpha val="96000"/>
                </a:srgbClr>
              </a:gs>
              <a:gs pos="19000">
                <a:srgbClr val="002060">
                  <a:alpha val="96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 userDrawn="1"/>
        </p:nvSpPr>
        <p:spPr>
          <a:xfrm>
            <a:off x="7964327" y="-15766"/>
            <a:ext cx="7829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808080"/>
                </a:solidFill>
              </a:rPr>
              <a:t>Y. Enari</a:t>
            </a:r>
            <a:endParaRPr lang="en-US" sz="1600" dirty="0">
              <a:solidFill>
                <a:srgbClr val="808080"/>
              </a:solidFill>
            </a:endParaRPr>
          </a:p>
        </p:txBody>
      </p:sp>
      <p:pic>
        <p:nvPicPr>
          <p:cNvPr id="12" name="Picture 5" descr="cdf_run2_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7403"/>
            <a:ext cx="512197" cy="51219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7/22/2010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 Higgs Search at TeV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94FF-99B6-4FB0-BFB3-92BAB8720E5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7/22/2010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 Higgs Search at TeV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94FF-99B6-4FB0-BFB3-92BAB8720E5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7/22/2010</a:t>
            </a:r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 Higgs Search at TeV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94FF-99B6-4FB0-BFB3-92BAB8720E5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7/22/2010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 Higgs Search at TeV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94FF-99B6-4FB0-BFB3-92BAB8720E5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7/22/2010</a:t>
            </a:r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 Higgs Search at TeV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94FF-99B6-4FB0-BFB3-92BAB8720E5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7/22/2010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 Higgs Search at TeV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94FF-99B6-4FB0-BFB3-92BAB8720E5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7/22/2010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 Higgs Search at TeV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94FF-99B6-4FB0-BFB3-92BAB8720E5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7/22/2010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SM Higgs Search at TeV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B94FF-99B6-4FB0-BFB3-92BAB8720E5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.jpe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.jpe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gif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1.jpeg"/><Relationship Id="rId5" Type="http://schemas.openxmlformats.org/officeDocument/2006/relationships/image" Target="../media/image79.png"/><Relationship Id="rId10" Type="http://schemas.openxmlformats.org/officeDocument/2006/relationships/image" Target="../media/image2.jpe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2.jpe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9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0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96.png"/><Relationship Id="rId10" Type="http://schemas.openxmlformats.org/officeDocument/2006/relationships/image" Target="../media/image100.png"/><Relationship Id="rId4" Type="http://schemas.openxmlformats.org/officeDocument/2006/relationships/image" Target="../media/image95.png"/><Relationship Id="rId9" Type="http://schemas.openxmlformats.org/officeDocument/2006/relationships/image" Target="../media/image9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 Higgs Search at TeV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48000" y="6096000"/>
            <a:ext cx="33528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38200" y="457200"/>
            <a:ext cx="7315200" cy="1524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Mass Higgs searches 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bb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decay at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Tevatron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logo-white-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0088" y="2514600"/>
            <a:ext cx="2119312" cy="1125537"/>
          </a:xfrm>
          <a:prstGeom prst="rect">
            <a:avLst/>
          </a:prstGeom>
          <a:noFill/>
        </p:spPr>
      </p:pic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3168352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On behalf of D</a:t>
            </a:r>
            <a:r>
              <a:rPr lang="en-US" altLang="ja-JP" sz="2400" dirty="0" smtClean="0">
                <a:solidFill>
                  <a:schemeClr val="tx1"/>
                </a:solidFill>
              </a:rPr>
              <a:t>Ø</a:t>
            </a:r>
            <a:r>
              <a:rPr lang="en-US" sz="2400" dirty="0" smtClean="0">
                <a:solidFill>
                  <a:schemeClr val="tx1"/>
                </a:solidFill>
              </a:rPr>
              <a:t> and CDF collaborations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Yuji Enari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LPNHE, Paris </a:t>
            </a:r>
            <a:r>
              <a:rPr lang="en-US" sz="2800" dirty="0" err="1" smtClean="0">
                <a:solidFill>
                  <a:schemeClr val="tx1"/>
                </a:solidFill>
              </a:rPr>
              <a:t>Universites</a:t>
            </a:r>
            <a:r>
              <a:rPr lang="en-US" sz="2800" dirty="0" smtClean="0">
                <a:solidFill>
                  <a:schemeClr val="tx1"/>
                </a:solidFill>
              </a:rPr>
              <a:t> VI &amp; VII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 IN2P3-CNRS</a:t>
            </a:r>
            <a:endParaRPr lang="en-US" sz="2800" dirty="0" smtClean="0"/>
          </a:p>
          <a:p>
            <a:r>
              <a:rPr lang="en-US" sz="2800" dirty="0" smtClean="0"/>
              <a:t>July 28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2011</a:t>
            </a:r>
          </a:p>
          <a:p>
            <a:r>
              <a:rPr lang="en-US" sz="2800" dirty="0" smtClean="0"/>
              <a:t>Higgs Hunting 2011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94FF-99B6-4FB0-BFB3-92BAB8720E56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9" name="Picture 5" descr="cdf_run2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2362200"/>
            <a:ext cx="1371600" cy="1371600"/>
          </a:xfrm>
          <a:prstGeom prst="rect">
            <a:avLst/>
          </a:prstGeom>
          <a:noFill/>
        </p:spPr>
      </p:pic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495800"/>
            <a:ext cx="1501468" cy="90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2" name="Picture 2" descr="C:\DOCUME~1\enari\LOCALS~1\Temp\CNRSfr-gran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4343400"/>
            <a:ext cx="990600" cy="990600"/>
          </a:xfrm>
          <a:prstGeom prst="rect">
            <a:avLst/>
          </a:prstGeom>
          <a:noFill/>
        </p:spPr>
      </p:pic>
      <p:cxnSp>
        <p:nvCxnSpPr>
          <p:cNvPr id="11" name="Connecteur droit 10"/>
          <p:cNvCxnSpPr/>
          <p:nvPr/>
        </p:nvCxnSpPr>
        <p:spPr>
          <a:xfrm rot="10800000">
            <a:off x="3624350" y="1295400"/>
            <a:ext cx="22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more acceptance?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" y="838200"/>
            <a:ext cx="8229600" cy="5715000"/>
          </a:xfrm>
        </p:spPr>
        <p:txBody>
          <a:bodyPr/>
          <a:lstStyle/>
          <a:p>
            <a:r>
              <a:rPr lang="en-US" dirty="0" smtClean="0"/>
              <a:t>Revisit the definition of object ID.</a:t>
            </a:r>
          </a:p>
          <a:p>
            <a:pPr lvl="1"/>
            <a:r>
              <a:rPr lang="en-US" dirty="0" smtClean="0"/>
              <a:t>Ex: </a:t>
            </a:r>
            <a:r>
              <a:rPr lang="en-US" dirty="0" err="1" smtClean="0"/>
              <a:t>muon</a:t>
            </a:r>
            <a:r>
              <a:rPr lang="en-US" dirty="0" smtClean="0"/>
              <a:t> separation from jet</a:t>
            </a:r>
          </a:p>
          <a:p>
            <a:r>
              <a:rPr lang="en-US" dirty="0" smtClean="0"/>
              <a:t>Optimized identification by MVA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 Higgs Search at TeV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94FF-99B6-4FB0-BFB3-92BAB8720E56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866190"/>
            <a:ext cx="4953000" cy="3458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6748" y="762000"/>
            <a:ext cx="2938462" cy="24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cteur droit avec flèche 8"/>
          <p:cNvCxnSpPr/>
          <p:nvPr/>
        </p:nvCxnSpPr>
        <p:spPr>
          <a:xfrm flipV="1">
            <a:off x="5257800" y="1600200"/>
            <a:ext cx="1066800" cy="12242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5486400" y="3505200"/>
            <a:ext cx="355687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Case of CDF </a:t>
            </a:r>
            <a:r>
              <a:rPr lang="en-US" sz="2000" dirty="0" err="1" smtClean="0"/>
              <a:t>muon</a:t>
            </a:r>
            <a:r>
              <a:rPr lang="en-US" sz="2000" dirty="0" smtClean="0"/>
              <a:t> ID</a:t>
            </a:r>
          </a:p>
          <a:p>
            <a:r>
              <a:rPr lang="en-US" sz="2000" dirty="0" smtClean="0"/>
              <a:t>Build NN with </a:t>
            </a:r>
          </a:p>
          <a:p>
            <a:r>
              <a:rPr lang="en-US" sz="2000" dirty="0" smtClean="0"/>
              <a:t> </a:t>
            </a:r>
            <a:r>
              <a:rPr lang="en-US" sz="2000" dirty="0" err="1" smtClean="0"/>
              <a:t>pT</a:t>
            </a:r>
            <a:r>
              <a:rPr lang="en-US" sz="2000" dirty="0" smtClean="0"/>
              <a:t>, </a:t>
            </a:r>
            <a:r>
              <a:rPr lang="en-US" sz="2000" dirty="0" smtClean="0">
                <a:latin typeface="Symbol" pitchFamily="18" charset="2"/>
              </a:rPr>
              <a:t>h</a:t>
            </a:r>
            <a:r>
              <a:rPr lang="en-US" sz="2000" dirty="0" smtClean="0"/>
              <a:t>, 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dirty="0" smtClean="0"/>
              <a:t>, E</a:t>
            </a:r>
            <a:r>
              <a:rPr lang="en-US" sz="2000" baseline="-25000" dirty="0" smtClean="0"/>
              <a:t>EM</a:t>
            </a:r>
            <a:r>
              <a:rPr lang="en-US" sz="2000" dirty="0" smtClean="0"/>
              <a:t>, E</a:t>
            </a:r>
            <a:r>
              <a:rPr lang="en-US" sz="2000" baseline="-25000" dirty="0" smtClean="0"/>
              <a:t>HAD</a:t>
            </a:r>
            <a:r>
              <a:rPr lang="en-US" sz="2000" dirty="0" smtClean="0"/>
              <a:t>, </a:t>
            </a:r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R(</a:t>
            </a:r>
            <a:r>
              <a:rPr lang="en-US" sz="2000" dirty="0" smtClean="0">
                <a:latin typeface="Symbol" pitchFamily="18" charset="2"/>
              </a:rPr>
              <a:t>m</a:t>
            </a:r>
            <a:r>
              <a:rPr lang="en-US" sz="2000" dirty="0" smtClean="0"/>
              <a:t>, jets),</a:t>
            </a:r>
          </a:p>
          <a:p>
            <a:r>
              <a:rPr lang="en-US" sz="2000" dirty="0" smtClean="0"/>
              <a:t>Track </a:t>
            </a:r>
            <a:r>
              <a:rPr lang="en-US" sz="2000" dirty="0" smtClean="0">
                <a:latin typeface="Symbol" pitchFamily="18" charset="2"/>
              </a:rPr>
              <a:t>c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, d0, silicon hit, isolation</a:t>
            </a:r>
          </a:p>
          <a:p>
            <a:r>
              <a:rPr lang="en-US" sz="2000" dirty="0" smtClean="0"/>
              <a:t> 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>
                <a:latin typeface="Symbol" pitchFamily="18" charset="2"/>
                <a:sym typeface="Wingdings" pitchFamily="2" charset="2"/>
              </a:rPr>
              <a:t>~</a:t>
            </a:r>
            <a:r>
              <a:rPr lang="en-US" sz="2000" dirty="0" smtClean="0">
                <a:sym typeface="Wingdings" pitchFamily="2" charset="2"/>
              </a:rPr>
              <a:t> 20% improvement on </a:t>
            </a:r>
            <a:r>
              <a:rPr lang="en-US" sz="2000" dirty="0" err="1" smtClean="0">
                <a:sym typeface="Wingdings" pitchFamily="2" charset="2"/>
              </a:rPr>
              <a:t>llbb</a:t>
            </a:r>
            <a:r>
              <a:rPr lang="en-US" sz="2000" dirty="0" smtClean="0">
                <a:sym typeface="Wingdings" pitchFamily="2" charset="2"/>
              </a:rPr>
              <a:t>.</a:t>
            </a:r>
            <a:endParaRPr lang="en-US" sz="2000" dirty="0"/>
          </a:p>
        </p:txBody>
      </p:sp>
      <p:pic>
        <p:nvPicPr>
          <p:cNvPr id="15" name="Picture 5" descr="cdf_run2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4495800"/>
            <a:ext cx="650011" cy="650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 boson Reconstruction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6477000"/>
            <a:ext cx="5410200" cy="381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Multi-Jet</a:t>
            </a:r>
            <a:r>
              <a:rPr lang="en-US" dirty="0" smtClean="0"/>
              <a:t> Background is estimated from Data.</a:t>
            </a:r>
            <a:endParaRPr lang="en-US" dirty="0"/>
          </a:p>
        </p:txBody>
      </p:sp>
      <p:grpSp>
        <p:nvGrpSpPr>
          <p:cNvPr id="7" name="Groupe 52"/>
          <p:cNvGrpSpPr/>
          <p:nvPr/>
        </p:nvGrpSpPr>
        <p:grpSpPr>
          <a:xfrm>
            <a:off x="-3581400" y="685800"/>
            <a:ext cx="2628899" cy="2495549"/>
            <a:chOff x="1030690" y="1570603"/>
            <a:chExt cx="2203056" cy="2010797"/>
          </a:xfrm>
        </p:grpSpPr>
        <p:sp>
          <p:nvSpPr>
            <p:cNvPr id="8" name="Oval 7"/>
            <p:cNvSpPr>
              <a:spLocks noChangeAspect="1" noChangeArrowheads="1"/>
            </p:cNvSpPr>
            <p:nvPr/>
          </p:nvSpPr>
          <p:spPr bwMode="auto">
            <a:xfrm>
              <a:off x="1340468" y="1760288"/>
              <a:ext cx="1606426" cy="140606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504950" y="2457450"/>
              <a:ext cx="286417" cy="243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ja-JP" dirty="0">
                  <a:solidFill>
                    <a:srgbClr val="FF3300"/>
                  </a:solidFill>
                  <a:latin typeface="Helvetica" pitchFamily="34" charset="0"/>
                  <a:ea typeface="MS PGothic" pitchFamily="34" charset="-128"/>
                </a:rPr>
                <a:t>E</a:t>
              </a:r>
              <a:r>
                <a:rPr kumimoji="1" lang="en-US" altLang="ja-JP" baseline="-10000" dirty="0">
                  <a:solidFill>
                    <a:srgbClr val="FF3300"/>
                  </a:solidFill>
                  <a:latin typeface="Helvetica" pitchFamily="34" charset="0"/>
                  <a:ea typeface="MS PGothic" pitchFamily="34" charset="-128"/>
                </a:rPr>
                <a:t>T</a:t>
              </a:r>
            </a:p>
          </p:txBody>
        </p:sp>
        <p:sp>
          <p:nvSpPr>
            <p:cNvPr id="10" name="Freeform 23"/>
            <p:cNvSpPr>
              <a:spLocks/>
            </p:cNvSpPr>
            <p:nvPr/>
          </p:nvSpPr>
          <p:spPr bwMode="auto">
            <a:xfrm>
              <a:off x="2120554" y="2447229"/>
              <a:ext cx="55149" cy="689481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288"/>
                </a:cxn>
                <a:cxn ang="0">
                  <a:pos x="48" y="576"/>
                </a:cxn>
              </a:cxnLst>
              <a:rect l="0" t="0" r="r" b="b"/>
              <a:pathLst>
                <a:path w="48" h="576">
                  <a:moveTo>
                    <a:pt x="48" y="0"/>
                  </a:moveTo>
                  <a:cubicBezTo>
                    <a:pt x="24" y="96"/>
                    <a:pt x="0" y="192"/>
                    <a:pt x="0" y="288"/>
                  </a:cubicBezTo>
                  <a:cubicBezTo>
                    <a:pt x="0" y="384"/>
                    <a:pt x="40" y="528"/>
                    <a:pt x="48" y="576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" name="Text Box 26"/>
            <p:cNvSpPr txBox="1">
              <a:spLocks noChangeArrowheads="1"/>
            </p:cNvSpPr>
            <p:nvPr/>
          </p:nvSpPr>
          <p:spPr bwMode="auto">
            <a:xfrm>
              <a:off x="2175703" y="2676773"/>
              <a:ext cx="286417" cy="243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ja-JP" dirty="0">
                  <a:solidFill>
                    <a:srgbClr val="0000FF"/>
                  </a:solidFill>
                  <a:latin typeface="Helvetica" pitchFamily="34" charset="0"/>
                  <a:ea typeface="MS PGothic" pitchFamily="34" charset="-128"/>
                </a:rPr>
                <a:t>E</a:t>
              </a:r>
              <a:r>
                <a:rPr kumimoji="1" lang="en-US" altLang="ja-JP" baseline="-8000" dirty="0">
                  <a:solidFill>
                    <a:srgbClr val="0000FF"/>
                  </a:solidFill>
                  <a:latin typeface="Helvetica" pitchFamily="34" charset="0"/>
                  <a:ea typeface="MS PGothic" pitchFamily="34" charset="-128"/>
                </a:rPr>
                <a:t>T</a:t>
              </a:r>
            </a:p>
          </p:txBody>
        </p:sp>
        <p:sp>
          <p:nvSpPr>
            <p:cNvPr id="12" name="Freeform 35"/>
            <p:cNvSpPr>
              <a:spLocks/>
            </p:cNvSpPr>
            <p:nvPr/>
          </p:nvSpPr>
          <p:spPr bwMode="auto">
            <a:xfrm rot="13618912">
              <a:off x="1999105" y="3144181"/>
              <a:ext cx="477724" cy="396714"/>
            </a:xfrm>
            <a:custGeom>
              <a:avLst/>
              <a:gdLst/>
              <a:ahLst/>
              <a:cxnLst>
                <a:cxn ang="0">
                  <a:pos x="451" y="342"/>
                </a:cxn>
                <a:cxn ang="0">
                  <a:pos x="370" y="468"/>
                </a:cxn>
                <a:cxn ang="0">
                  <a:pos x="358" y="390"/>
                </a:cxn>
                <a:cxn ang="0">
                  <a:pos x="322" y="321"/>
                </a:cxn>
                <a:cxn ang="0">
                  <a:pos x="283" y="273"/>
                </a:cxn>
                <a:cxn ang="0">
                  <a:pos x="208" y="192"/>
                </a:cxn>
                <a:cxn ang="0">
                  <a:pos x="5" y="8"/>
                </a:cxn>
                <a:cxn ang="0">
                  <a:pos x="238" y="141"/>
                </a:cxn>
                <a:cxn ang="0">
                  <a:pos x="334" y="192"/>
                </a:cxn>
                <a:cxn ang="0">
                  <a:pos x="403" y="222"/>
                </a:cxn>
                <a:cxn ang="0">
                  <a:pos x="451" y="231"/>
                </a:cxn>
                <a:cxn ang="0">
                  <a:pos x="499" y="237"/>
                </a:cxn>
                <a:cxn ang="0">
                  <a:pos x="544" y="228"/>
                </a:cxn>
                <a:cxn ang="0">
                  <a:pos x="451" y="342"/>
                </a:cxn>
              </a:cxnLst>
              <a:rect l="0" t="0" r="r" b="b"/>
              <a:pathLst>
                <a:path w="552" h="476">
                  <a:moveTo>
                    <a:pt x="451" y="342"/>
                  </a:moveTo>
                  <a:cubicBezTo>
                    <a:pt x="420" y="384"/>
                    <a:pt x="385" y="460"/>
                    <a:pt x="370" y="468"/>
                  </a:cubicBezTo>
                  <a:cubicBezTo>
                    <a:pt x="355" y="476"/>
                    <a:pt x="366" y="414"/>
                    <a:pt x="358" y="390"/>
                  </a:cubicBezTo>
                  <a:cubicBezTo>
                    <a:pt x="350" y="366"/>
                    <a:pt x="334" y="340"/>
                    <a:pt x="322" y="321"/>
                  </a:cubicBezTo>
                  <a:cubicBezTo>
                    <a:pt x="310" y="302"/>
                    <a:pt x="302" y="294"/>
                    <a:pt x="283" y="273"/>
                  </a:cubicBezTo>
                  <a:cubicBezTo>
                    <a:pt x="264" y="252"/>
                    <a:pt x="254" y="236"/>
                    <a:pt x="208" y="192"/>
                  </a:cubicBezTo>
                  <a:cubicBezTo>
                    <a:pt x="162" y="148"/>
                    <a:pt x="0" y="16"/>
                    <a:pt x="5" y="8"/>
                  </a:cubicBezTo>
                  <a:cubicBezTo>
                    <a:pt x="10" y="0"/>
                    <a:pt x="183" y="110"/>
                    <a:pt x="238" y="141"/>
                  </a:cubicBezTo>
                  <a:cubicBezTo>
                    <a:pt x="293" y="172"/>
                    <a:pt x="306" y="178"/>
                    <a:pt x="334" y="192"/>
                  </a:cubicBezTo>
                  <a:cubicBezTo>
                    <a:pt x="362" y="206"/>
                    <a:pt x="384" y="216"/>
                    <a:pt x="403" y="222"/>
                  </a:cubicBezTo>
                  <a:cubicBezTo>
                    <a:pt x="422" y="228"/>
                    <a:pt x="435" y="229"/>
                    <a:pt x="451" y="231"/>
                  </a:cubicBezTo>
                  <a:cubicBezTo>
                    <a:pt x="467" y="233"/>
                    <a:pt x="484" y="237"/>
                    <a:pt x="499" y="237"/>
                  </a:cubicBezTo>
                  <a:cubicBezTo>
                    <a:pt x="514" y="237"/>
                    <a:pt x="552" y="211"/>
                    <a:pt x="544" y="228"/>
                  </a:cubicBezTo>
                  <a:cubicBezTo>
                    <a:pt x="536" y="245"/>
                    <a:pt x="470" y="318"/>
                    <a:pt x="451" y="342"/>
                  </a:cubicBezTo>
                  <a:close/>
                </a:path>
              </a:pathLst>
            </a:custGeom>
            <a:solidFill>
              <a:srgbClr val="0000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3" name="Line 36"/>
            <p:cNvSpPr>
              <a:spLocks noChangeShapeType="1"/>
            </p:cNvSpPr>
            <p:nvPr/>
          </p:nvSpPr>
          <p:spPr bwMode="auto">
            <a:xfrm flipH="1" flipV="1">
              <a:off x="1399174" y="2389631"/>
              <a:ext cx="776528" cy="5759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  <a:headEnd/>
              <a:tailEnd type="stealth" w="med" len="med"/>
            </a:ln>
            <a:effectLst/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4" name="Text Box 41"/>
            <p:cNvSpPr txBox="1">
              <a:spLocks noChangeArrowheads="1"/>
            </p:cNvSpPr>
            <p:nvPr/>
          </p:nvSpPr>
          <p:spPr bwMode="auto">
            <a:xfrm>
              <a:off x="2329585" y="3173132"/>
              <a:ext cx="710706" cy="243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  <a:latin typeface="Helvetica" pitchFamily="34" charset="0"/>
                </a:rPr>
                <a:t>electron</a:t>
              </a:r>
            </a:p>
          </p:txBody>
        </p:sp>
        <p:sp>
          <p:nvSpPr>
            <p:cNvPr id="15" name="Line 42"/>
            <p:cNvSpPr>
              <a:spLocks noChangeShapeType="1"/>
            </p:cNvSpPr>
            <p:nvPr/>
          </p:nvSpPr>
          <p:spPr bwMode="auto">
            <a:xfrm flipH="1">
              <a:off x="1600200" y="2514600"/>
              <a:ext cx="128087" cy="20328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" name="Text Box 43"/>
            <p:cNvSpPr txBox="1">
              <a:spLocks noChangeArrowheads="1"/>
            </p:cNvSpPr>
            <p:nvPr/>
          </p:nvSpPr>
          <p:spPr bwMode="auto">
            <a:xfrm>
              <a:off x="1542265" y="1570603"/>
              <a:ext cx="43031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  <a:sym typeface="Symbol" pitchFamily="18" charset="2"/>
                </a:rPr>
                <a:t>jet</a:t>
              </a:r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7" name="Text Box 44"/>
            <p:cNvSpPr txBox="1">
              <a:spLocks noChangeArrowheads="1"/>
            </p:cNvSpPr>
            <p:nvPr/>
          </p:nvSpPr>
          <p:spPr bwMode="auto">
            <a:xfrm>
              <a:off x="1030690" y="2199937"/>
              <a:ext cx="192131" cy="243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sym typeface="Symbol" pitchFamily="18" charset="2"/>
                </a:rPr>
                <a:t>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18" name="Groupe 45"/>
            <p:cNvGrpSpPr/>
            <p:nvPr/>
          </p:nvGrpSpPr>
          <p:grpSpPr>
            <a:xfrm rot="20807788">
              <a:off x="1800225" y="1857375"/>
              <a:ext cx="304800" cy="618430"/>
              <a:chOff x="3733800" y="1752600"/>
              <a:chExt cx="304800" cy="618430"/>
            </a:xfrm>
          </p:grpSpPr>
          <p:cxnSp>
            <p:nvCxnSpPr>
              <p:cNvPr id="25" name="Connecteur droit avec flèche 24"/>
              <p:cNvCxnSpPr/>
              <p:nvPr/>
            </p:nvCxnSpPr>
            <p:spPr>
              <a:xfrm rot="5400000" flipH="1" flipV="1">
                <a:off x="3722886" y="2055316"/>
                <a:ext cx="618430" cy="12998"/>
              </a:xfrm>
              <a:prstGeom prst="straightConnector1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avec flèche 25"/>
              <p:cNvCxnSpPr/>
              <p:nvPr/>
            </p:nvCxnSpPr>
            <p:spPr>
              <a:xfrm rot="16200000" flipV="1">
                <a:off x="3581400" y="1913830"/>
                <a:ext cx="609600" cy="304800"/>
              </a:xfrm>
              <a:prstGeom prst="straightConnector1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avec flèche 26"/>
              <p:cNvCxnSpPr/>
              <p:nvPr/>
            </p:nvCxnSpPr>
            <p:spPr>
              <a:xfrm rot="16200000" flipV="1">
                <a:off x="3729385" y="2061815"/>
                <a:ext cx="466030" cy="152400"/>
              </a:xfrm>
              <a:prstGeom prst="straightConnector1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avec flèche 27"/>
              <p:cNvCxnSpPr/>
              <p:nvPr/>
            </p:nvCxnSpPr>
            <p:spPr>
              <a:xfrm rot="16200000" flipV="1">
                <a:off x="3729385" y="2061815"/>
                <a:ext cx="542230" cy="76200"/>
              </a:xfrm>
              <a:prstGeom prst="straightConnector1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e 46"/>
            <p:cNvGrpSpPr/>
            <p:nvPr/>
          </p:nvGrpSpPr>
          <p:grpSpPr>
            <a:xfrm rot="4104650">
              <a:off x="2275777" y="1883226"/>
              <a:ext cx="304800" cy="618430"/>
              <a:chOff x="3733800" y="1752600"/>
              <a:chExt cx="304800" cy="618430"/>
            </a:xfrm>
          </p:grpSpPr>
          <p:cxnSp>
            <p:nvCxnSpPr>
              <p:cNvPr id="21" name="Connecteur droit avec flèche 20"/>
              <p:cNvCxnSpPr/>
              <p:nvPr/>
            </p:nvCxnSpPr>
            <p:spPr>
              <a:xfrm rot="5400000" flipH="1" flipV="1">
                <a:off x="3722886" y="2055316"/>
                <a:ext cx="618430" cy="12998"/>
              </a:xfrm>
              <a:prstGeom prst="straightConnector1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avec flèche 21"/>
              <p:cNvCxnSpPr/>
              <p:nvPr/>
            </p:nvCxnSpPr>
            <p:spPr>
              <a:xfrm rot="16200000" flipV="1">
                <a:off x="3581400" y="1913830"/>
                <a:ext cx="609600" cy="304800"/>
              </a:xfrm>
              <a:prstGeom prst="straightConnector1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avec flèche 22"/>
              <p:cNvCxnSpPr/>
              <p:nvPr/>
            </p:nvCxnSpPr>
            <p:spPr>
              <a:xfrm rot="16200000" flipV="1">
                <a:off x="3729385" y="2061815"/>
                <a:ext cx="466030" cy="152400"/>
              </a:xfrm>
              <a:prstGeom prst="straightConnector1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avec flèche 23"/>
              <p:cNvCxnSpPr/>
              <p:nvPr/>
            </p:nvCxnSpPr>
            <p:spPr>
              <a:xfrm rot="16200000" flipV="1">
                <a:off x="3729385" y="2061815"/>
                <a:ext cx="542230" cy="76200"/>
              </a:xfrm>
              <a:prstGeom prst="straightConnector1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 Box 43"/>
            <p:cNvSpPr txBox="1">
              <a:spLocks noChangeArrowheads="1"/>
            </p:cNvSpPr>
            <p:nvPr/>
          </p:nvSpPr>
          <p:spPr bwMode="auto">
            <a:xfrm>
              <a:off x="2803435" y="1830603"/>
              <a:ext cx="43031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  <a:sym typeface="Symbol" pitchFamily="18" charset="2"/>
                </a:rPr>
                <a:t>jet</a:t>
              </a:r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33" name="Espace réservé du numéro de diapositive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94FF-99B6-4FB0-BFB3-92BAB8720E5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4" name="Espace réservé du pied de page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 Higgs Search at TeV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066800"/>
            <a:ext cx="336070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Ellipse 35"/>
          <p:cNvSpPr/>
          <p:nvPr/>
        </p:nvSpPr>
        <p:spPr>
          <a:xfrm>
            <a:off x="1729410" y="960780"/>
            <a:ext cx="2057400" cy="106017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ZoneTexte 40"/>
          <p:cNvSpPr txBox="1"/>
          <p:nvPr/>
        </p:nvSpPr>
        <p:spPr>
          <a:xfrm>
            <a:off x="6732108" y="3429000"/>
            <a:ext cx="18164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Lepton </a:t>
            </a:r>
            <a:r>
              <a:rPr lang="en-US" dirty="0" err="1" smtClean="0"/>
              <a:t>pT</a:t>
            </a:r>
            <a:r>
              <a:rPr lang="en-US" dirty="0" smtClean="0"/>
              <a:t>  ( </a:t>
            </a:r>
            <a:r>
              <a:rPr lang="en-US" dirty="0" err="1" smtClean="0"/>
              <a:t>GeV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2" name="ZoneTexte 41"/>
          <p:cNvSpPr txBox="1"/>
          <p:nvPr/>
        </p:nvSpPr>
        <p:spPr>
          <a:xfrm>
            <a:off x="4329580" y="3648064"/>
            <a:ext cx="47382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Missing E</a:t>
            </a:r>
            <a:r>
              <a:rPr lang="en-US" sz="2400" b="1" u="sng" baseline="-25000" dirty="0" smtClean="0"/>
              <a:t>T</a:t>
            </a:r>
          </a:p>
          <a:p>
            <a:r>
              <a:rPr lang="en-US" sz="2400" dirty="0" smtClean="0"/>
              <a:t>    MET&gt; 15 (20) </a:t>
            </a:r>
            <a:r>
              <a:rPr lang="en-US" sz="2400" dirty="0" err="1" smtClean="0"/>
              <a:t>GeV</a:t>
            </a:r>
            <a:r>
              <a:rPr lang="en-US" sz="2400" dirty="0" smtClean="0"/>
              <a:t> </a:t>
            </a:r>
            <a:r>
              <a:rPr lang="en-US" dirty="0" smtClean="0"/>
              <a:t>for electron (</a:t>
            </a:r>
            <a:r>
              <a:rPr lang="en-US" dirty="0" err="1" smtClean="0"/>
              <a:t>muon</a:t>
            </a:r>
            <a:r>
              <a:rPr lang="en-US" dirty="0" smtClean="0"/>
              <a:t>). </a:t>
            </a:r>
          </a:p>
          <a:p>
            <a:r>
              <a:rPr lang="en-US" sz="2400" dirty="0" smtClean="0"/>
              <a:t>    </a:t>
            </a:r>
          </a:p>
          <a:p>
            <a:endParaRPr lang="en-US" sz="2400" dirty="0" smtClean="0"/>
          </a:p>
        </p:txBody>
      </p:sp>
      <p:sp>
        <p:nvSpPr>
          <p:cNvPr id="47" name="Forme libre 46"/>
          <p:cNvSpPr/>
          <p:nvPr/>
        </p:nvSpPr>
        <p:spPr>
          <a:xfrm>
            <a:off x="248478" y="5642113"/>
            <a:ext cx="1182757" cy="834887"/>
          </a:xfrm>
          <a:custGeom>
            <a:avLst/>
            <a:gdLst>
              <a:gd name="connsiteX0" fmla="*/ 1182757 w 1182757"/>
              <a:gd name="connsiteY0" fmla="*/ 0 h 834887"/>
              <a:gd name="connsiteX1" fmla="*/ 149087 w 1182757"/>
              <a:gd name="connsiteY1" fmla="*/ 198783 h 834887"/>
              <a:gd name="connsiteX2" fmla="*/ 288235 w 1182757"/>
              <a:gd name="connsiteY2" fmla="*/ 834887 h 83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2757" h="834887">
                <a:moveTo>
                  <a:pt x="1182757" y="0"/>
                </a:moveTo>
                <a:cubicBezTo>
                  <a:pt x="740465" y="29817"/>
                  <a:pt x="298174" y="59635"/>
                  <a:pt x="149087" y="198783"/>
                </a:cubicBezTo>
                <a:cubicBezTo>
                  <a:pt x="0" y="337931"/>
                  <a:pt x="144117" y="586409"/>
                  <a:pt x="288235" y="834887"/>
                </a:cubicBez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620748"/>
            <a:ext cx="3429000" cy="2265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3200401"/>
            <a:ext cx="386032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4441178"/>
            <a:ext cx="3306563" cy="218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ZoneTexte 38"/>
          <p:cNvSpPr txBox="1"/>
          <p:nvPr/>
        </p:nvSpPr>
        <p:spPr>
          <a:xfrm>
            <a:off x="4427540" y="685800"/>
            <a:ext cx="4792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Lepton:</a:t>
            </a:r>
          </a:p>
          <a:p>
            <a:r>
              <a:rPr lang="en-US" sz="2400" dirty="0" smtClean="0"/>
              <a:t>  electron/ </a:t>
            </a:r>
            <a:r>
              <a:rPr lang="en-US" sz="2400" dirty="0" err="1" smtClean="0"/>
              <a:t>muon</a:t>
            </a:r>
            <a:r>
              <a:rPr lang="en-US" sz="2400" dirty="0" smtClean="0"/>
              <a:t>   </a:t>
            </a:r>
            <a:r>
              <a:rPr lang="en-US" sz="2400" dirty="0" err="1" smtClean="0"/>
              <a:t>pT</a:t>
            </a:r>
            <a:r>
              <a:rPr lang="en-US" sz="2400" dirty="0" smtClean="0"/>
              <a:t> &gt; 15 </a:t>
            </a:r>
            <a:r>
              <a:rPr lang="en-US" sz="2400" dirty="0" err="1" smtClean="0"/>
              <a:t>GeV</a:t>
            </a:r>
            <a:endParaRPr lang="en-US" sz="2400" dirty="0"/>
          </a:p>
        </p:txBody>
      </p:sp>
      <p:sp>
        <p:nvSpPr>
          <p:cNvPr id="43" name="ZoneTexte 42"/>
          <p:cNvSpPr txBox="1"/>
          <p:nvPr/>
        </p:nvSpPr>
        <p:spPr>
          <a:xfrm>
            <a:off x="6755813" y="6488668"/>
            <a:ext cx="176202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Missing ET (</a:t>
            </a:r>
            <a:r>
              <a:rPr lang="en-US" dirty="0" err="1" smtClean="0"/>
              <a:t>GeV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4" name="ZoneTexte 43"/>
          <p:cNvSpPr txBox="1"/>
          <p:nvPr/>
        </p:nvSpPr>
        <p:spPr>
          <a:xfrm>
            <a:off x="868555" y="5562600"/>
            <a:ext cx="303653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 Transverse Mass (</a:t>
            </a:r>
            <a:r>
              <a:rPr lang="en-US" dirty="0" err="1" smtClean="0"/>
              <a:t>GeV</a:t>
            </a:r>
            <a:r>
              <a:rPr lang="en-US" dirty="0" smtClean="0"/>
              <a:t>)         </a:t>
            </a:r>
            <a:endParaRPr lang="en-US" dirty="0"/>
          </a:p>
        </p:txBody>
      </p:sp>
      <p:pic>
        <p:nvPicPr>
          <p:cNvPr id="45" name="Picture 4" descr="logo-white-smal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3810000"/>
            <a:ext cx="1004357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more signal for </a:t>
            </a:r>
            <a:r>
              <a:rPr lang="en-US" dirty="0" err="1" smtClean="0"/>
              <a:t>lvbb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838200"/>
            <a:ext cx="5715000" cy="3200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Revisit lepton ID</a:t>
            </a:r>
          </a:p>
          <a:p>
            <a:pPr lvl="1"/>
            <a:r>
              <a:rPr lang="en-US" dirty="0" smtClean="0"/>
              <a:t>DØ </a:t>
            </a:r>
            <a:r>
              <a:rPr lang="en-US" dirty="0" err="1" smtClean="0"/>
              <a:t>muon</a:t>
            </a:r>
            <a:endParaRPr lang="en-US" dirty="0" smtClean="0"/>
          </a:p>
          <a:p>
            <a:pPr lvl="2"/>
            <a:r>
              <a:rPr lang="en-US" dirty="0" smtClean="0"/>
              <a:t>loosen </a:t>
            </a:r>
            <a:r>
              <a:rPr lang="en-US" dirty="0" err="1" smtClean="0"/>
              <a:t>muon</a:t>
            </a:r>
            <a:r>
              <a:rPr lang="en-US" dirty="0" smtClean="0"/>
              <a:t> requirement</a:t>
            </a:r>
          </a:p>
          <a:p>
            <a:pPr lvl="2"/>
            <a:r>
              <a:rPr lang="en-US" dirty="0" smtClean="0"/>
              <a:t>Update isolation requirement</a:t>
            </a:r>
          </a:p>
          <a:p>
            <a:pPr lvl="2"/>
            <a:r>
              <a:rPr lang="en-US" dirty="0" smtClean="0"/>
              <a:t>Use all trigger terms</a:t>
            </a:r>
          </a:p>
          <a:p>
            <a:pPr lvl="2">
              <a:buNone/>
            </a:pPr>
            <a:endParaRPr lang="en-US" dirty="0" smtClean="0"/>
          </a:p>
          <a:p>
            <a:pPr lvl="1"/>
            <a:r>
              <a:rPr lang="en-US" dirty="0" smtClean="0"/>
              <a:t>DØ Electron</a:t>
            </a:r>
          </a:p>
          <a:p>
            <a:pPr lvl="2"/>
            <a:r>
              <a:rPr lang="en-US" dirty="0" smtClean="0"/>
              <a:t>Looser criteria</a:t>
            </a:r>
          </a:p>
          <a:p>
            <a:pPr lvl="2"/>
            <a:r>
              <a:rPr lang="en-US" dirty="0" smtClean="0"/>
              <a:t>Optimize Multi-Jet (MJ) rejection </a:t>
            </a:r>
          </a:p>
          <a:p>
            <a:pPr lvl="2">
              <a:buNone/>
            </a:pPr>
            <a:r>
              <a:rPr lang="en-US" dirty="0" smtClean="0"/>
              <a:t>	 QCD veto was  </a:t>
            </a:r>
            <a:r>
              <a:rPr lang="en-US" dirty="0" err="1" smtClean="0"/>
              <a:t>WtrMass</a:t>
            </a:r>
            <a:r>
              <a:rPr lang="en-US" dirty="0" smtClean="0"/>
              <a:t> &gt; 40 – 0.5 MET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 Higgs Search at TeV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94FF-99B6-4FB0-BFB3-92BAB8720E56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101804"/>
            <a:ext cx="4103877" cy="2756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cteur droit 8"/>
          <p:cNvCxnSpPr/>
          <p:nvPr/>
        </p:nvCxnSpPr>
        <p:spPr>
          <a:xfrm rot="5400000" flipH="1" flipV="1">
            <a:off x="1341120" y="5881686"/>
            <a:ext cx="990600" cy="152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1844040" y="5394006"/>
            <a:ext cx="8382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191000" y="2895600"/>
            <a:ext cx="3862387" cy="2527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logo-white-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510086"/>
            <a:ext cx="717398" cy="381000"/>
          </a:xfrm>
          <a:prstGeom prst="rect">
            <a:avLst/>
          </a:prstGeom>
          <a:noFill/>
        </p:spPr>
      </p:pic>
      <p:sp>
        <p:nvSpPr>
          <p:cNvPr id="17" name="Rectangle à coins arrondis 16"/>
          <p:cNvSpPr/>
          <p:nvPr/>
        </p:nvSpPr>
        <p:spPr>
          <a:xfrm>
            <a:off x="5181600" y="4953000"/>
            <a:ext cx="3886200" cy="1828800"/>
          </a:xfrm>
          <a:prstGeom prst="wedgeRoundRectCallout">
            <a:avLst>
              <a:gd name="adj1" fmla="val -70638"/>
              <a:gd name="adj2" fmla="val -3487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ZoneTexte 12"/>
          <p:cNvSpPr txBox="1"/>
          <p:nvPr/>
        </p:nvSpPr>
        <p:spPr>
          <a:xfrm>
            <a:off x="5257800" y="5241429"/>
            <a:ext cx="3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CDF</a:t>
            </a:r>
            <a:r>
              <a:rPr lang="en-US" sz="2000" dirty="0" smtClean="0"/>
              <a:t> </a:t>
            </a:r>
            <a:endParaRPr lang="en-US" sz="2000" u="sng" dirty="0" smtClean="0"/>
          </a:p>
          <a:p>
            <a:r>
              <a:rPr lang="en-US" sz="2000" dirty="0" smtClean="0"/>
              <a:t>  - Introduce MVA to kill MJ.</a:t>
            </a:r>
          </a:p>
          <a:p>
            <a:r>
              <a:rPr lang="en-US" sz="2000" dirty="0" smtClean="0"/>
              <a:t>     “Support Vector Machine”</a:t>
            </a:r>
          </a:p>
          <a:p>
            <a:r>
              <a:rPr lang="en-US" sz="2000" dirty="0" smtClean="0"/>
              <a:t>    Replaced with QCD veto.</a:t>
            </a:r>
          </a:p>
        </p:txBody>
      </p:sp>
      <p:pic>
        <p:nvPicPr>
          <p:cNvPr id="18" name="Picture 5" descr="cdf_run2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65389" y="5064989"/>
            <a:ext cx="650011" cy="650011"/>
          </a:xfrm>
          <a:prstGeom prst="rect">
            <a:avLst/>
          </a:prstGeom>
          <a:noFill/>
        </p:spPr>
      </p:pic>
      <p:sp>
        <p:nvSpPr>
          <p:cNvPr id="20" name="Rectangle à coins arrondis 19"/>
          <p:cNvSpPr/>
          <p:nvPr/>
        </p:nvSpPr>
        <p:spPr>
          <a:xfrm>
            <a:off x="5181600" y="1066800"/>
            <a:ext cx="3886200" cy="1524000"/>
          </a:xfrm>
          <a:prstGeom prst="wedgeRoundRectCallout">
            <a:avLst>
              <a:gd name="adj1" fmla="val -68678"/>
              <a:gd name="adj2" fmla="val -953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ZoneTexte 20"/>
          <p:cNvSpPr txBox="1"/>
          <p:nvPr/>
        </p:nvSpPr>
        <p:spPr>
          <a:xfrm>
            <a:off x="5257800" y="1219200"/>
            <a:ext cx="3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CDF</a:t>
            </a:r>
            <a:r>
              <a:rPr lang="en-US" sz="2000" dirty="0" smtClean="0"/>
              <a:t> </a:t>
            </a:r>
            <a:endParaRPr lang="en-US" sz="2000" u="sng" dirty="0" smtClean="0"/>
          </a:p>
          <a:p>
            <a:r>
              <a:rPr lang="en-US" sz="2000" dirty="0" smtClean="0"/>
              <a:t>  -  isolated track.</a:t>
            </a:r>
          </a:p>
          <a:p>
            <a:r>
              <a:rPr lang="en-US" sz="2000" dirty="0" smtClean="0"/>
              <a:t>      </a:t>
            </a:r>
            <a:r>
              <a:rPr lang="en-US" sz="2000" dirty="0" smtClean="0">
                <a:sym typeface="Wingdings" pitchFamily="2" charset="2"/>
              </a:rPr>
              <a:t> include loose electron track.</a:t>
            </a:r>
          </a:p>
          <a:p>
            <a:r>
              <a:rPr lang="en-US" sz="2000" dirty="0" smtClean="0">
                <a:sym typeface="Wingdings" pitchFamily="2" charset="2"/>
              </a:rPr>
              <a:t>       </a:t>
            </a:r>
            <a:r>
              <a:rPr lang="en-US" sz="2000" dirty="0" smtClean="0">
                <a:latin typeface="Symbol" pitchFamily="18" charset="2"/>
                <a:sym typeface="Wingdings" pitchFamily="2" charset="2"/>
              </a:rPr>
              <a:t>~</a:t>
            </a:r>
            <a:r>
              <a:rPr lang="en-US" sz="2000" dirty="0" smtClean="0">
                <a:sym typeface="Wingdings" pitchFamily="2" charset="2"/>
              </a:rPr>
              <a:t> 5% gain in sensitivity.</a:t>
            </a:r>
            <a:r>
              <a:rPr lang="en-US" sz="2000" dirty="0" smtClean="0"/>
              <a:t> </a:t>
            </a:r>
          </a:p>
        </p:txBody>
      </p:sp>
      <p:pic>
        <p:nvPicPr>
          <p:cNvPr id="22" name="Picture 5" descr="cdf_run2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1219200"/>
            <a:ext cx="650011" cy="650011"/>
          </a:xfrm>
          <a:prstGeom prst="rect">
            <a:avLst/>
          </a:prstGeom>
          <a:noFill/>
        </p:spPr>
      </p:pic>
      <p:sp>
        <p:nvSpPr>
          <p:cNvPr id="24" name="ZoneTexte 23"/>
          <p:cNvSpPr txBox="1"/>
          <p:nvPr/>
        </p:nvSpPr>
        <p:spPr>
          <a:xfrm>
            <a:off x="4648200" y="3940314"/>
            <a:ext cx="40386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~</a:t>
            </a:r>
            <a:r>
              <a:rPr lang="en-US" sz="2000" dirty="0" smtClean="0"/>
              <a:t> 15% gain in signal efficiency with same level of </a:t>
            </a:r>
            <a:r>
              <a:rPr lang="en-US" sz="2000" dirty="0" err="1" smtClean="0"/>
              <a:t>Multijet</a:t>
            </a:r>
            <a:r>
              <a:rPr lang="en-US" sz="2000" dirty="0" smtClean="0"/>
              <a:t> component.</a:t>
            </a:r>
            <a:endParaRPr lang="en-US" sz="2000" dirty="0"/>
          </a:p>
        </p:txBody>
      </p:sp>
      <p:sp>
        <p:nvSpPr>
          <p:cNvPr id="25" name="Rectangle 24"/>
          <p:cNvSpPr/>
          <p:nvPr/>
        </p:nvSpPr>
        <p:spPr>
          <a:xfrm>
            <a:off x="1219200" y="2373868"/>
            <a:ext cx="33995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dirty="0" smtClean="0">
                <a:sym typeface="Wingdings" pitchFamily="2" charset="2"/>
              </a:rPr>
              <a:t> </a:t>
            </a:r>
            <a:r>
              <a:rPr lang="en-US" sz="2000" u="sng" dirty="0" smtClean="0">
                <a:latin typeface="Symbol" pitchFamily="18" charset="2"/>
                <a:sym typeface="Wingdings" pitchFamily="2" charset="2"/>
              </a:rPr>
              <a:t>~ </a:t>
            </a:r>
            <a:r>
              <a:rPr lang="en-US" sz="2000" u="sng" dirty="0" smtClean="0">
                <a:sym typeface="Wingdings" pitchFamily="2" charset="2"/>
              </a:rPr>
              <a:t>15% gain in </a:t>
            </a:r>
            <a:r>
              <a:rPr lang="en-US" sz="2000" u="sng" dirty="0" err="1" smtClean="0">
                <a:sym typeface="Wingdings" pitchFamily="2" charset="2"/>
              </a:rPr>
              <a:t>muon</a:t>
            </a:r>
            <a:r>
              <a:rPr lang="en-US" sz="2000" u="sng" dirty="0" smtClean="0">
                <a:sym typeface="Wingdings" pitchFamily="2" charset="2"/>
              </a:rPr>
              <a:t> efficiency.</a:t>
            </a:r>
            <a:endParaRPr lang="en-US" sz="2000" u="sng" dirty="0"/>
          </a:p>
        </p:txBody>
      </p:sp>
      <p:cxnSp>
        <p:nvCxnSpPr>
          <p:cNvPr id="19" name="Connecteur droit 18"/>
          <p:cNvCxnSpPr/>
          <p:nvPr/>
        </p:nvCxnSpPr>
        <p:spPr>
          <a:xfrm rot="10800000">
            <a:off x="7112925" y="152399"/>
            <a:ext cx="152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</a:t>
            </a:r>
            <a:r>
              <a:rPr lang="en-US" dirty="0" err="1" smtClean="0">
                <a:sym typeface="Wingdings" pitchFamily="2" charset="2"/>
              </a:rPr>
              <a:t>vv</a:t>
            </a:r>
            <a:r>
              <a:rPr lang="en-US" dirty="0" smtClean="0">
                <a:sym typeface="Wingdings" pitchFamily="2" charset="2"/>
              </a:rPr>
              <a:t> reconstruction</a:t>
            </a:r>
            <a:endParaRPr lang="en-US" dirty="0"/>
          </a:p>
        </p:txBody>
      </p:sp>
      <p:pic>
        <p:nvPicPr>
          <p:cNvPr id="4" name="Picture 2" descr="http://www-d0.fnal.gov/Run2Physics/WWW/results/final/HIGGS/H09E/H09EF16a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914400"/>
            <a:ext cx="5796136" cy="5853326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2495550"/>
            <a:ext cx="4648200" cy="3886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Jets + large MET </a:t>
            </a:r>
            <a:r>
              <a:rPr lang="en-US" sz="2600" dirty="0" smtClean="0"/>
              <a:t>(&gt;40 </a:t>
            </a:r>
            <a:r>
              <a:rPr lang="en-US" sz="2600" dirty="0" err="1" smtClean="0"/>
              <a:t>GeV</a:t>
            </a:r>
            <a:r>
              <a:rPr lang="en-US" sz="2600" dirty="0" smtClean="0"/>
              <a:t>)</a:t>
            </a:r>
          </a:p>
          <a:p>
            <a:pPr lvl="1">
              <a:buNone/>
            </a:pPr>
            <a:r>
              <a:rPr lang="en-US" dirty="0" smtClean="0"/>
              <a:t>Expect high multi-jet Background</a:t>
            </a:r>
          </a:p>
          <a:p>
            <a:pPr lvl="1">
              <a:buNone/>
            </a:pPr>
            <a:r>
              <a:rPr lang="en-US" dirty="0" smtClean="0"/>
              <a:t> - </a:t>
            </a:r>
            <a:r>
              <a:rPr lang="en-US" b="1" dirty="0" smtClean="0">
                <a:solidFill>
                  <a:srgbClr val="FF0000"/>
                </a:solidFill>
              </a:rPr>
              <a:t>Signal sample</a:t>
            </a:r>
          </a:p>
          <a:p>
            <a:pPr lvl="1">
              <a:buNone/>
            </a:pPr>
            <a:r>
              <a:rPr lang="en-US" dirty="0" smtClean="0"/>
              <a:t> - </a:t>
            </a:r>
            <a:r>
              <a:rPr lang="en-US" b="1" dirty="0" smtClean="0"/>
              <a:t>Control sample</a:t>
            </a:r>
          </a:p>
          <a:p>
            <a:pPr lvl="2">
              <a:buFont typeface="Wingdings" pitchFamily="2" charset="2"/>
              <a:buChar char="à"/>
            </a:pPr>
            <a:r>
              <a:rPr lang="en-US" b="1" dirty="0" smtClean="0">
                <a:solidFill>
                  <a:srgbClr val="C00000"/>
                </a:solidFill>
              </a:rPr>
              <a:t>Multi-Jet</a:t>
            </a:r>
          </a:p>
          <a:p>
            <a:pPr lvl="2">
              <a:buFont typeface="Wingdings" pitchFamily="2" charset="2"/>
              <a:buChar char="à"/>
            </a:pPr>
            <a:r>
              <a:rPr lang="en-US" b="1" dirty="0" smtClean="0">
                <a:solidFill>
                  <a:srgbClr val="FFC000"/>
                </a:solidFill>
              </a:rPr>
              <a:t>Electro-weak</a:t>
            </a:r>
          </a:p>
          <a:p>
            <a:pPr lvl="1">
              <a:buNone/>
            </a:pPr>
            <a:r>
              <a:rPr lang="en-US" dirty="0" smtClean="0"/>
              <a:t>	  </a:t>
            </a:r>
            <a:r>
              <a:rPr lang="en-US" dirty="0" err="1" smtClean="0"/>
              <a:t>W</a:t>
            </a:r>
            <a:r>
              <a:rPr lang="en-US" dirty="0" err="1" smtClean="0">
                <a:sym typeface="Wingdings" pitchFamily="2" charset="2"/>
              </a:rPr>
              <a:t></a:t>
            </a:r>
            <a:r>
              <a:rPr lang="en-US" dirty="0" err="1" smtClean="0">
                <a:latin typeface="Symbol" pitchFamily="18" charset="2"/>
                <a:sym typeface="Wingdings" pitchFamily="2" charset="2"/>
              </a:rPr>
              <a:t>m</a:t>
            </a:r>
            <a:r>
              <a:rPr lang="en-US" dirty="0" smtClean="0">
                <a:sym typeface="Wingdings" pitchFamily="2" charset="2"/>
              </a:rPr>
              <a:t>, subtract </a:t>
            </a:r>
            <a:r>
              <a:rPr lang="en-US" dirty="0" err="1" smtClean="0">
                <a:sym typeface="Wingdings" pitchFamily="2" charset="2"/>
              </a:rPr>
              <a:t>muon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pT</a:t>
            </a:r>
            <a:r>
              <a:rPr lang="en-US" dirty="0" smtClean="0">
                <a:sym typeface="Wingdings" pitchFamily="2" charset="2"/>
              </a:rPr>
              <a:t> </a:t>
            </a:r>
            <a:endParaRPr lang="en-US" dirty="0" smtClean="0"/>
          </a:p>
          <a:p>
            <a:pPr lvl="1">
              <a:buFont typeface="Wingdings" pitchFamily="2" charset="2"/>
              <a:buChar char="à"/>
            </a:pPr>
            <a:endParaRPr lang="en-US" dirty="0" smtClean="0"/>
          </a:p>
          <a:p>
            <a:endParaRPr lang="en-US" dirty="0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94FF-99B6-4FB0-BFB3-92BAB8720E5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 Higgs Search at TeV</a:t>
            </a: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23900" y="5791200"/>
            <a:ext cx="3657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2000"/>
            <a:ext cx="36004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llipse 9"/>
          <p:cNvSpPr/>
          <p:nvPr/>
        </p:nvSpPr>
        <p:spPr>
          <a:xfrm>
            <a:off x="1789044" y="609600"/>
            <a:ext cx="1981200" cy="10668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 descr="logo-white-sm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1219200"/>
            <a:ext cx="1004357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</a:t>
            </a:r>
            <a:r>
              <a:rPr lang="en-US" dirty="0" err="1" smtClean="0">
                <a:sym typeface="Wingdings" pitchFamily="2" charset="2"/>
              </a:rPr>
              <a:t>vv</a:t>
            </a:r>
            <a:r>
              <a:rPr lang="en-US" dirty="0" smtClean="0">
                <a:sym typeface="Wingdings" pitchFamily="2" charset="2"/>
              </a:rPr>
              <a:t> reconstruction</a:t>
            </a:r>
            <a:endParaRPr lang="en-US" dirty="0"/>
          </a:p>
        </p:txBody>
      </p:sp>
      <p:pic>
        <p:nvPicPr>
          <p:cNvPr id="4" name="Picture 2" descr="http://www-d0.fnal.gov/Run2Physics/WWW/results/final/HIGGS/H09E/H09EF16a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914400"/>
            <a:ext cx="5796136" cy="5853326"/>
          </a:xfrm>
          <a:prstGeom prst="rect">
            <a:avLst/>
          </a:prstGeom>
          <a:noFill/>
        </p:spPr>
      </p:pic>
      <p:sp>
        <p:nvSpPr>
          <p:cNvPr id="5" name="Line 23"/>
          <p:cNvSpPr>
            <a:spLocks noChangeShapeType="1"/>
          </p:cNvSpPr>
          <p:nvPr/>
        </p:nvSpPr>
        <p:spPr bwMode="auto">
          <a:xfrm flipV="1">
            <a:off x="385070" y="1554163"/>
            <a:ext cx="422275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Line 24"/>
          <p:cNvSpPr>
            <a:spLocks noChangeShapeType="1"/>
          </p:cNvSpPr>
          <p:nvPr/>
        </p:nvSpPr>
        <p:spPr bwMode="auto">
          <a:xfrm>
            <a:off x="386657" y="1217613"/>
            <a:ext cx="420688" cy="334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Line 25"/>
          <p:cNvSpPr>
            <a:spLocks noChangeShapeType="1"/>
          </p:cNvSpPr>
          <p:nvPr/>
        </p:nvSpPr>
        <p:spPr bwMode="auto">
          <a:xfrm>
            <a:off x="1393132" y="1543050"/>
            <a:ext cx="422275" cy="334963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Freeform 26"/>
          <p:cNvSpPr>
            <a:spLocks/>
          </p:cNvSpPr>
          <p:nvPr/>
        </p:nvSpPr>
        <p:spPr bwMode="auto">
          <a:xfrm>
            <a:off x="807345" y="1458913"/>
            <a:ext cx="585787" cy="185737"/>
          </a:xfrm>
          <a:custGeom>
            <a:avLst/>
            <a:gdLst/>
            <a:ahLst/>
            <a:cxnLst>
              <a:cxn ang="0">
                <a:pos x="4" y="51"/>
              </a:cxn>
              <a:cxn ang="0">
                <a:pos x="10" y="18"/>
              </a:cxn>
              <a:cxn ang="0">
                <a:pos x="16" y="1"/>
              </a:cxn>
              <a:cxn ang="0">
                <a:pos x="21" y="4"/>
              </a:cxn>
              <a:cxn ang="0">
                <a:pos x="27" y="28"/>
              </a:cxn>
              <a:cxn ang="0">
                <a:pos x="33" y="65"/>
              </a:cxn>
              <a:cxn ang="0">
                <a:pos x="39" y="106"/>
              </a:cxn>
              <a:cxn ang="0">
                <a:pos x="45" y="139"/>
              </a:cxn>
              <a:cxn ang="0">
                <a:pos x="51" y="156"/>
              </a:cxn>
              <a:cxn ang="0">
                <a:pos x="57" y="153"/>
              </a:cxn>
              <a:cxn ang="0">
                <a:pos x="62" y="129"/>
              </a:cxn>
              <a:cxn ang="0">
                <a:pos x="68" y="92"/>
              </a:cxn>
              <a:cxn ang="0">
                <a:pos x="74" y="51"/>
              </a:cxn>
              <a:cxn ang="0">
                <a:pos x="80" y="18"/>
              </a:cxn>
              <a:cxn ang="0">
                <a:pos x="86" y="1"/>
              </a:cxn>
              <a:cxn ang="0">
                <a:pos x="92" y="4"/>
              </a:cxn>
              <a:cxn ang="0">
                <a:pos x="97" y="28"/>
              </a:cxn>
              <a:cxn ang="0">
                <a:pos x="103" y="65"/>
              </a:cxn>
              <a:cxn ang="0">
                <a:pos x="109" y="106"/>
              </a:cxn>
              <a:cxn ang="0">
                <a:pos x="115" y="139"/>
              </a:cxn>
              <a:cxn ang="0">
                <a:pos x="121" y="156"/>
              </a:cxn>
              <a:cxn ang="0">
                <a:pos x="127" y="153"/>
              </a:cxn>
              <a:cxn ang="0">
                <a:pos x="133" y="129"/>
              </a:cxn>
              <a:cxn ang="0">
                <a:pos x="138" y="92"/>
              </a:cxn>
              <a:cxn ang="0">
                <a:pos x="144" y="51"/>
              </a:cxn>
              <a:cxn ang="0">
                <a:pos x="150" y="18"/>
              </a:cxn>
              <a:cxn ang="0">
                <a:pos x="156" y="1"/>
              </a:cxn>
              <a:cxn ang="0">
                <a:pos x="162" y="4"/>
              </a:cxn>
              <a:cxn ang="0">
                <a:pos x="168" y="28"/>
              </a:cxn>
              <a:cxn ang="0">
                <a:pos x="174" y="65"/>
              </a:cxn>
              <a:cxn ang="0">
                <a:pos x="179" y="106"/>
              </a:cxn>
              <a:cxn ang="0">
                <a:pos x="185" y="139"/>
              </a:cxn>
              <a:cxn ang="0">
                <a:pos x="191" y="156"/>
              </a:cxn>
              <a:cxn ang="0">
                <a:pos x="197" y="153"/>
              </a:cxn>
              <a:cxn ang="0">
                <a:pos x="203" y="129"/>
              </a:cxn>
              <a:cxn ang="0">
                <a:pos x="209" y="92"/>
              </a:cxn>
              <a:cxn ang="0">
                <a:pos x="215" y="51"/>
              </a:cxn>
              <a:cxn ang="0">
                <a:pos x="220" y="18"/>
              </a:cxn>
              <a:cxn ang="0">
                <a:pos x="226" y="1"/>
              </a:cxn>
              <a:cxn ang="0">
                <a:pos x="232" y="4"/>
              </a:cxn>
              <a:cxn ang="0">
                <a:pos x="238" y="28"/>
              </a:cxn>
              <a:cxn ang="0">
                <a:pos x="244" y="65"/>
              </a:cxn>
              <a:cxn ang="0">
                <a:pos x="250" y="106"/>
              </a:cxn>
              <a:cxn ang="0">
                <a:pos x="255" y="139"/>
              </a:cxn>
              <a:cxn ang="0">
                <a:pos x="261" y="156"/>
              </a:cxn>
              <a:cxn ang="0">
                <a:pos x="267" y="153"/>
              </a:cxn>
              <a:cxn ang="0">
                <a:pos x="273" y="129"/>
              </a:cxn>
              <a:cxn ang="0">
                <a:pos x="279" y="92"/>
              </a:cxn>
              <a:cxn ang="0">
                <a:pos x="285" y="51"/>
              </a:cxn>
              <a:cxn ang="0">
                <a:pos x="291" y="18"/>
              </a:cxn>
              <a:cxn ang="0">
                <a:pos x="296" y="1"/>
              </a:cxn>
              <a:cxn ang="0">
                <a:pos x="302" y="4"/>
              </a:cxn>
              <a:cxn ang="0">
                <a:pos x="308" y="28"/>
              </a:cxn>
              <a:cxn ang="0">
                <a:pos x="314" y="65"/>
              </a:cxn>
              <a:cxn ang="0">
                <a:pos x="320" y="106"/>
              </a:cxn>
              <a:cxn ang="0">
                <a:pos x="326" y="139"/>
              </a:cxn>
              <a:cxn ang="0">
                <a:pos x="332" y="156"/>
              </a:cxn>
              <a:cxn ang="0">
                <a:pos x="337" y="153"/>
              </a:cxn>
              <a:cxn ang="0">
                <a:pos x="343" y="129"/>
              </a:cxn>
              <a:cxn ang="0">
                <a:pos x="349" y="92"/>
              </a:cxn>
            </a:cxnLst>
            <a:rect l="0" t="0" r="r" b="b"/>
            <a:pathLst>
              <a:path w="351" h="158">
                <a:moveTo>
                  <a:pt x="0" y="79"/>
                </a:moveTo>
                <a:lnTo>
                  <a:pt x="2" y="65"/>
                </a:lnTo>
                <a:lnTo>
                  <a:pt x="4" y="51"/>
                </a:lnTo>
                <a:lnTo>
                  <a:pt x="6" y="39"/>
                </a:lnTo>
                <a:lnTo>
                  <a:pt x="8" y="28"/>
                </a:lnTo>
                <a:lnTo>
                  <a:pt x="10" y="18"/>
                </a:lnTo>
                <a:lnTo>
                  <a:pt x="12" y="10"/>
                </a:lnTo>
                <a:lnTo>
                  <a:pt x="14" y="4"/>
                </a:lnTo>
                <a:lnTo>
                  <a:pt x="16" y="1"/>
                </a:lnTo>
                <a:lnTo>
                  <a:pt x="18" y="0"/>
                </a:lnTo>
                <a:lnTo>
                  <a:pt x="19" y="1"/>
                </a:lnTo>
                <a:lnTo>
                  <a:pt x="21" y="4"/>
                </a:lnTo>
                <a:lnTo>
                  <a:pt x="23" y="10"/>
                </a:lnTo>
                <a:lnTo>
                  <a:pt x="25" y="18"/>
                </a:lnTo>
                <a:lnTo>
                  <a:pt x="27" y="28"/>
                </a:lnTo>
                <a:lnTo>
                  <a:pt x="29" y="39"/>
                </a:lnTo>
                <a:lnTo>
                  <a:pt x="31" y="51"/>
                </a:lnTo>
                <a:lnTo>
                  <a:pt x="33" y="65"/>
                </a:lnTo>
                <a:lnTo>
                  <a:pt x="35" y="78"/>
                </a:lnTo>
                <a:lnTo>
                  <a:pt x="37" y="92"/>
                </a:lnTo>
                <a:lnTo>
                  <a:pt x="39" y="106"/>
                </a:lnTo>
                <a:lnTo>
                  <a:pt x="41" y="118"/>
                </a:lnTo>
                <a:lnTo>
                  <a:pt x="43" y="129"/>
                </a:lnTo>
                <a:lnTo>
                  <a:pt x="45" y="139"/>
                </a:lnTo>
                <a:lnTo>
                  <a:pt x="47" y="147"/>
                </a:lnTo>
                <a:lnTo>
                  <a:pt x="49" y="153"/>
                </a:lnTo>
                <a:lnTo>
                  <a:pt x="51" y="156"/>
                </a:lnTo>
                <a:lnTo>
                  <a:pt x="53" y="158"/>
                </a:lnTo>
                <a:lnTo>
                  <a:pt x="55" y="156"/>
                </a:lnTo>
                <a:lnTo>
                  <a:pt x="57" y="153"/>
                </a:lnTo>
                <a:lnTo>
                  <a:pt x="58" y="147"/>
                </a:lnTo>
                <a:lnTo>
                  <a:pt x="60" y="139"/>
                </a:lnTo>
                <a:lnTo>
                  <a:pt x="62" y="129"/>
                </a:lnTo>
                <a:lnTo>
                  <a:pt x="64" y="118"/>
                </a:lnTo>
                <a:lnTo>
                  <a:pt x="66" y="106"/>
                </a:lnTo>
                <a:lnTo>
                  <a:pt x="68" y="92"/>
                </a:lnTo>
                <a:lnTo>
                  <a:pt x="70" y="79"/>
                </a:lnTo>
                <a:lnTo>
                  <a:pt x="72" y="65"/>
                </a:lnTo>
                <a:lnTo>
                  <a:pt x="74" y="51"/>
                </a:lnTo>
                <a:lnTo>
                  <a:pt x="76" y="39"/>
                </a:lnTo>
                <a:lnTo>
                  <a:pt x="78" y="28"/>
                </a:lnTo>
                <a:lnTo>
                  <a:pt x="80" y="18"/>
                </a:lnTo>
                <a:lnTo>
                  <a:pt x="82" y="10"/>
                </a:lnTo>
                <a:lnTo>
                  <a:pt x="84" y="4"/>
                </a:lnTo>
                <a:lnTo>
                  <a:pt x="86" y="1"/>
                </a:lnTo>
                <a:lnTo>
                  <a:pt x="88" y="0"/>
                </a:lnTo>
                <a:lnTo>
                  <a:pt x="90" y="1"/>
                </a:lnTo>
                <a:lnTo>
                  <a:pt x="92" y="4"/>
                </a:lnTo>
                <a:lnTo>
                  <a:pt x="94" y="10"/>
                </a:lnTo>
                <a:lnTo>
                  <a:pt x="96" y="18"/>
                </a:lnTo>
                <a:lnTo>
                  <a:pt x="97" y="28"/>
                </a:lnTo>
                <a:lnTo>
                  <a:pt x="99" y="39"/>
                </a:lnTo>
                <a:lnTo>
                  <a:pt x="101" y="51"/>
                </a:lnTo>
                <a:lnTo>
                  <a:pt x="103" y="65"/>
                </a:lnTo>
                <a:lnTo>
                  <a:pt x="105" y="78"/>
                </a:lnTo>
                <a:lnTo>
                  <a:pt x="107" y="92"/>
                </a:lnTo>
                <a:lnTo>
                  <a:pt x="109" y="106"/>
                </a:lnTo>
                <a:lnTo>
                  <a:pt x="111" y="118"/>
                </a:lnTo>
                <a:lnTo>
                  <a:pt x="113" y="129"/>
                </a:lnTo>
                <a:lnTo>
                  <a:pt x="115" y="139"/>
                </a:lnTo>
                <a:lnTo>
                  <a:pt x="117" y="147"/>
                </a:lnTo>
                <a:lnTo>
                  <a:pt x="119" y="153"/>
                </a:lnTo>
                <a:lnTo>
                  <a:pt x="121" y="156"/>
                </a:lnTo>
                <a:lnTo>
                  <a:pt x="123" y="158"/>
                </a:lnTo>
                <a:lnTo>
                  <a:pt x="125" y="156"/>
                </a:lnTo>
                <a:lnTo>
                  <a:pt x="127" y="153"/>
                </a:lnTo>
                <a:lnTo>
                  <a:pt x="129" y="147"/>
                </a:lnTo>
                <a:lnTo>
                  <a:pt x="131" y="139"/>
                </a:lnTo>
                <a:lnTo>
                  <a:pt x="133" y="129"/>
                </a:lnTo>
                <a:lnTo>
                  <a:pt x="135" y="118"/>
                </a:lnTo>
                <a:lnTo>
                  <a:pt x="136" y="106"/>
                </a:lnTo>
                <a:lnTo>
                  <a:pt x="138" y="92"/>
                </a:lnTo>
                <a:lnTo>
                  <a:pt x="140" y="79"/>
                </a:lnTo>
                <a:lnTo>
                  <a:pt x="142" y="65"/>
                </a:lnTo>
                <a:lnTo>
                  <a:pt x="144" y="51"/>
                </a:lnTo>
                <a:lnTo>
                  <a:pt x="146" y="39"/>
                </a:lnTo>
                <a:lnTo>
                  <a:pt x="148" y="28"/>
                </a:lnTo>
                <a:lnTo>
                  <a:pt x="150" y="18"/>
                </a:lnTo>
                <a:lnTo>
                  <a:pt x="152" y="10"/>
                </a:lnTo>
                <a:lnTo>
                  <a:pt x="154" y="4"/>
                </a:lnTo>
                <a:lnTo>
                  <a:pt x="156" y="1"/>
                </a:lnTo>
                <a:lnTo>
                  <a:pt x="158" y="0"/>
                </a:lnTo>
                <a:lnTo>
                  <a:pt x="160" y="1"/>
                </a:lnTo>
                <a:lnTo>
                  <a:pt x="162" y="4"/>
                </a:lnTo>
                <a:lnTo>
                  <a:pt x="164" y="10"/>
                </a:lnTo>
                <a:lnTo>
                  <a:pt x="166" y="18"/>
                </a:lnTo>
                <a:lnTo>
                  <a:pt x="168" y="28"/>
                </a:lnTo>
                <a:lnTo>
                  <a:pt x="170" y="39"/>
                </a:lnTo>
                <a:lnTo>
                  <a:pt x="172" y="51"/>
                </a:lnTo>
                <a:lnTo>
                  <a:pt x="174" y="65"/>
                </a:lnTo>
                <a:lnTo>
                  <a:pt x="176" y="78"/>
                </a:lnTo>
                <a:lnTo>
                  <a:pt x="177" y="92"/>
                </a:lnTo>
                <a:lnTo>
                  <a:pt x="179" y="106"/>
                </a:lnTo>
                <a:lnTo>
                  <a:pt x="181" y="118"/>
                </a:lnTo>
                <a:lnTo>
                  <a:pt x="183" y="129"/>
                </a:lnTo>
                <a:lnTo>
                  <a:pt x="185" y="139"/>
                </a:lnTo>
                <a:lnTo>
                  <a:pt x="187" y="147"/>
                </a:lnTo>
                <a:lnTo>
                  <a:pt x="189" y="153"/>
                </a:lnTo>
                <a:lnTo>
                  <a:pt x="191" y="156"/>
                </a:lnTo>
                <a:lnTo>
                  <a:pt x="193" y="158"/>
                </a:lnTo>
                <a:lnTo>
                  <a:pt x="195" y="156"/>
                </a:lnTo>
                <a:lnTo>
                  <a:pt x="197" y="153"/>
                </a:lnTo>
                <a:lnTo>
                  <a:pt x="199" y="147"/>
                </a:lnTo>
                <a:lnTo>
                  <a:pt x="201" y="139"/>
                </a:lnTo>
                <a:lnTo>
                  <a:pt x="203" y="129"/>
                </a:lnTo>
                <a:lnTo>
                  <a:pt x="205" y="118"/>
                </a:lnTo>
                <a:lnTo>
                  <a:pt x="207" y="106"/>
                </a:lnTo>
                <a:lnTo>
                  <a:pt x="209" y="92"/>
                </a:lnTo>
                <a:lnTo>
                  <a:pt x="211" y="79"/>
                </a:lnTo>
                <a:lnTo>
                  <a:pt x="213" y="65"/>
                </a:lnTo>
                <a:lnTo>
                  <a:pt x="215" y="51"/>
                </a:lnTo>
                <a:lnTo>
                  <a:pt x="216" y="39"/>
                </a:lnTo>
                <a:lnTo>
                  <a:pt x="218" y="28"/>
                </a:lnTo>
                <a:lnTo>
                  <a:pt x="220" y="18"/>
                </a:lnTo>
                <a:lnTo>
                  <a:pt x="222" y="10"/>
                </a:lnTo>
                <a:lnTo>
                  <a:pt x="224" y="4"/>
                </a:lnTo>
                <a:lnTo>
                  <a:pt x="226" y="1"/>
                </a:lnTo>
                <a:lnTo>
                  <a:pt x="228" y="0"/>
                </a:lnTo>
                <a:lnTo>
                  <a:pt x="230" y="1"/>
                </a:lnTo>
                <a:lnTo>
                  <a:pt x="232" y="4"/>
                </a:lnTo>
                <a:lnTo>
                  <a:pt x="234" y="10"/>
                </a:lnTo>
                <a:lnTo>
                  <a:pt x="236" y="18"/>
                </a:lnTo>
                <a:lnTo>
                  <a:pt x="238" y="28"/>
                </a:lnTo>
                <a:lnTo>
                  <a:pt x="240" y="39"/>
                </a:lnTo>
                <a:lnTo>
                  <a:pt x="242" y="51"/>
                </a:lnTo>
                <a:lnTo>
                  <a:pt x="244" y="65"/>
                </a:lnTo>
                <a:lnTo>
                  <a:pt x="246" y="78"/>
                </a:lnTo>
                <a:lnTo>
                  <a:pt x="248" y="92"/>
                </a:lnTo>
                <a:lnTo>
                  <a:pt x="250" y="106"/>
                </a:lnTo>
                <a:lnTo>
                  <a:pt x="252" y="118"/>
                </a:lnTo>
                <a:lnTo>
                  <a:pt x="254" y="129"/>
                </a:lnTo>
                <a:lnTo>
                  <a:pt x="255" y="139"/>
                </a:lnTo>
                <a:lnTo>
                  <a:pt x="257" y="147"/>
                </a:lnTo>
                <a:lnTo>
                  <a:pt x="259" y="153"/>
                </a:lnTo>
                <a:lnTo>
                  <a:pt x="261" y="156"/>
                </a:lnTo>
                <a:lnTo>
                  <a:pt x="263" y="158"/>
                </a:lnTo>
                <a:lnTo>
                  <a:pt x="265" y="156"/>
                </a:lnTo>
                <a:lnTo>
                  <a:pt x="267" y="153"/>
                </a:lnTo>
                <a:lnTo>
                  <a:pt x="269" y="147"/>
                </a:lnTo>
                <a:lnTo>
                  <a:pt x="271" y="139"/>
                </a:lnTo>
                <a:lnTo>
                  <a:pt x="273" y="129"/>
                </a:lnTo>
                <a:lnTo>
                  <a:pt x="275" y="118"/>
                </a:lnTo>
                <a:lnTo>
                  <a:pt x="277" y="106"/>
                </a:lnTo>
                <a:lnTo>
                  <a:pt x="279" y="92"/>
                </a:lnTo>
                <a:lnTo>
                  <a:pt x="281" y="79"/>
                </a:lnTo>
                <a:lnTo>
                  <a:pt x="283" y="65"/>
                </a:lnTo>
                <a:lnTo>
                  <a:pt x="285" y="51"/>
                </a:lnTo>
                <a:lnTo>
                  <a:pt x="287" y="39"/>
                </a:lnTo>
                <a:lnTo>
                  <a:pt x="289" y="28"/>
                </a:lnTo>
                <a:lnTo>
                  <a:pt x="291" y="18"/>
                </a:lnTo>
                <a:lnTo>
                  <a:pt x="293" y="10"/>
                </a:lnTo>
                <a:lnTo>
                  <a:pt x="294" y="4"/>
                </a:lnTo>
                <a:lnTo>
                  <a:pt x="296" y="1"/>
                </a:lnTo>
                <a:lnTo>
                  <a:pt x="298" y="0"/>
                </a:lnTo>
                <a:lnTo>
                  <a:pt x="300" y="1"/>
                </a:lnTo>
                <a:lnTo>
                  <a:pt x="302" y="4"/>
                </a:lnTo>
                <a:lnTo>
                  <a:pt x="304" y="10"/>
                </a:lnTo>
                <a:lnTo>
                  <a:pt x="306" y="18"/>
                </a:lnTo>
                <a:lnTo>
                  <a:pt x="308" y="28"/>
                </a:lnTo>
                <a:lnTo>
                  <a:pt x="310" y="39"/>
                </a:lnTo>
                <a:lnTo>
                  <a:pt x="312" y="51"/>
                </a:lnTo>
                <a:lnTo>
                  <a:pt x="314" y="65"/>
                </a:lnTo>
                <a:lnTo>
                  <a:pt x="316" y="78"/>
                </a:lnTo>
                <a:lnTo>
                  <a:pt x="318" y="92"/>
                </a:lnTo>
                <a:lnTo>
                  <a:pt x="320" y="106"/>
                </a:lnTo>
                <a:lnTo>
                  <a:pt x="322" y="118"/>
                </a:lnTo>
                <a:lnTo>
                  <a:pt x="324" y="129"/>
                </a:lnTo>
                <a:lnTo>
                  <a:pt x="326" y="139"/>
                </a:lnTo>
                <a:lnTo>
                  <a:pt x="328" y="147"/>
                </a:lnTo>
                <a:lnTo>
                  <a:pt x="330" y="153"/>
                </a:lnTo>
                <a:lnTo>
                  <a:pt x="332" y="156"/>
                </a:lnTo>
                <a:lnTo>
                  <a:pt x="333" y="158"/>
                </a:lnTo>
                <a:lnTo>
                  <a:pt x="335" y="156"/>
                </a:lnTo>
                <a:lnTo>
                  <a:pt x="337" y="153"/>
                </a:lnTo>
                <a:lnTo>
                  <a:pt x="339" y="147"/>
                </a:lnTo>
                <a:lnTo>
                  <a:pt x="341" y="139"/>
                </a:lnTo>
                <a:lnTo>
                  <a:pt x="343" y="129"/>
                </a:lnTo>
                <a:lnTo>
                  <a:pt x="345" y="118"/>
                </a:lnTo>
                <a:lnTo>
                  <a:pt x="347" y="106"/>
                </a:lnTo>
                <a:lnTo>
                  <a:pt x="349" y="92"/>
                </a:lnTo>
                <a:lnTo>
                  <a:pt x="351" y="79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27"/>
          <p:cNvSpPr>
            <a:spLocks/>
          </p:cNvSpPr>
          <p:nvPr/>
        </p:nvSpPr>
        <p:spPr bwMode="auto">
          <a:xfrm rot="8087533">
            <a:off x="1349476" y="1242219"/>
            <a:ext cx="627063" cy="174625"/>
          </a:xfrm>
          <a:custGeom>
            <a:avLst/>
            <a:gdLst/>
            <a:ahLst/>
            <a:cxnLst>
              <a:cxn ang="0">
                <a:pos x="4" y="51"/>
              </a:cxn>
              <a:cxn ang="0">
                <a:pos x="10" y="18"/>
              </a:cxn>
              <a:cxn ang="0">
                <a:pos x="16" y="1"/>
              </a:cxn>
              <a:cxn ang="0">
                <a:pos x="21" y="4"/>
              </a:cxn>
              <a:cxn ang="0">
                <a:pos x="27" y="28"/>
              </a:cxn>
              <a:cxn ang="0">
                <a:pos x="33" y="65"/>
              </a:cxn>
              <a:cxn ang="0">
                <a:pos x="39" y="106"/>
              </a:cxn>
              <a:cxn ang="0">
                <a:pos x="45" y="139"/>
              </a:cxn>
              <a:cxn ang="0">
                <a:pos x="51" y="156"/>
              </a:cxn>
              <a:cxn ang="0">
                <a:pos x="57" y="153"/>
              </a:cxn>
              <a:cxn ang="0">
                <a:pos x="62" y="129"/>
              </a:cxn>
              <a:cxn ang="0">
                <a:pos x="68" y="92"/>
              </a:cxn>
              <a:cxn ang="0">
                <a:pos x="74" y="51"/>
              </a:cxn>
              <a:cxn ang="0">
                <a:pos x="80" y="18"/>
              </a:cxn>
              <a:cxn ang="0">
                <a:pos x="86" y="1"/>
              </a:cxn>
              <a:cxn ang="0">
                <a:pos x="92" y="4"/>
              </a:cxn>
              <a:cxn ang="0">
                <a:pos x="97" y="28"/>
              </a:cxn>
              <a:cxn ang="0">
                <a:pos x="103" y="65"/>
              </a:cxn>
              <a:cxn ang="0">
                <a:pos x="109" y="106"/>
              </a:cxn>
              <a:cxn ang="0">
                <a:pos x="115" y="139"/>
              </a:cxn>
              <a:cxn ang="0">
                <a:pos x="121" y="156"/>
              </a:cxn>
              <a:cxn ang="0">
                <a:pos x="127" y="153"/>
              </a:cxn>
              <a:cxn ang="0">
                <a:pos x="133" y="129"/>
              </a:cxn>
              <a:cxn ang="0">
                <a:pos x="138" y="92"/>
              </a:cxn>
              <a:cxn ang="0">
                <a:pos x="144" y="51"/>
              </a:cxn>
              <a:cxn ang="0">
                <a:pos x="150" y="18"/>
              </a:cxn>
              <a:cxn ang="0">
                <a:pos x="156" y="1"/>
              </a:cxn>
              <a:cxn ang="0">
                <a:pos x="162" y="4"/>
              </a:cxn>
              <a:cxn ang="0">
                <a:pos x="168" y="28"/>
              </a:cxn>
              <a:cxn ang="0">
                <a:pos x="174" y="65"/>
              </a:cxn>
              <a:cxn ang="0">
                <a:pos x="179" y="106"/>
              </a:cxn>
              <a:cxn ang="0">
                <a:pos x="185" y="139"/>
              </a:cxn>
              <a:cxn ang="0">
                <a:pos x="191" y="156"/>
              </a:cxn>
              <a:cxn ang="0">
                <a:pos x="197" y="153"/>
              </a:cxn>
              <a:cxn ang="0">
                <a:pos x="203" y="129"/>
              </a:cxn>
              <a:cxn ang="0">
                <a:pos x="209" y="92"/>
              </a:cxn>
              <a:cxn ang="0">
                <a:pos x="215" y="51"/>
              </a:cxn>
              <a:cxn ang="0">
                <a:pos x="220" y="18"/>
              </a:cxn>
              <a:cxn ang="0">
                <a:pos x="226" y="1"/>
              </a:cxn>
              <a:cxn ang="0">
                <a:pos x="232" y="4"/>
              </a:cxn>
              <a:cxn ang="0">
                <a:pos x="238" y="28"/>
              </a:cxn>
              <a:cxn ang="0">
                <a:pos x="244" y="65"/>
              </a:cxn>
              <a:cxn ang="0">
                <a:pos x="250" y="106"/>
              </a:cxn>
              <a:cxn ang="0">
                <a:pos x="255" y="139"/>
              </a:cxn>
              <a:cxn ang="0">
                <a:pos x="261" y="156"/>
              </a:cxn>
              <a:cxn ang="0">
                <a:pos x="267" y="153"/>
              </a:cxn>
              <a:cxn ang="0">
                <a:pos x="273" y="129"/>
              </a:cxn>
              <a:cxn ang="0">
                <a:pos x="279" y="92"/>
              </a:cxn>
              <a:cxn ang="0">
                <a:pos x="285" y="51"/>
              </a:cxn>
              <a:cxn ang="0">
                <a:pos x="291" y="18"/>
              </a:cxn>
              <a:cxn ang="0">
                <a:pos x="296" y="1"/>
              </a:cxn>
              <a:cxn ang="0">
                <a:pos x="302" y="4"/>
              </a:cxn>
              <a:cxn ang="0">
                <a:pos x="308" y="28"/>
              </a:cxn>
              <a:cxn ang="0">
                <a:pos x="314" y="65"/>
              </a:cxn>
              <a:cxn ang="0">
                <a:pos x="320" y="106"/>
              </a:cxn>
              <a:cxn ang="0">
                <a:pos x="326" y="139"/>
              </a:cxn>
              <a:cxn ang="0">
                <a:pos x="332" y="156"/>
              </a:cxn>
              <a:cxn ang="0">
                <a:pos x="337" y="153"/>
              </a:cxn>
              <a:cxn ang="0">
                <a:pos x="343" y="129"/>
              </a:cxn>
              <a:cxn ang="0">
                <a:pos x="349" y="92"/>
              </a:cxn>
            </a:cxnLst>
            <a:rect l="0" t="0" r="r" b="b"/>
            <a:pathLst>
              <a:path w="351" h="158">
                <a:moveTo>
                  <a:pt x="0" y="79"/>
                </a:moveTo>
                <a:lnTo>
                  <a:pt x="2" y="65"/>
                </a:lnTo>
                <a:lnTo>
                  <a:pt x="4" y="51"/>
                </a:lnTo>
                <a:lnTo>
                  <a:pt x="6" y="39"/>
                </a:lnTo>
                <a:lnTo>
                  <a:pt x="8" y="28"/>
                </a:lnTo>
                <a:lnTo>
                  <a:pt x="10" y="18"/>
                </a:lnTo>
                <a:lnTo>
                  <a:pt x="12" y="10"/>
                </a:lnTo>
                <a:lnTo>
                  <a:pt x="14" y="4"/>
                </a:lnTo>
                <a:lnTo>
                  <a:pt x="16" y="1"/>
                </a:lnTo>
                <a:lnTo>
                  <a:pt x="18" y="0"/>
                </a:lnTo>
                <a:lnTo>
                  <a:pt x="19" y="1"/>
                </a:lnTo>
                <a:lnTo>
                  <a:pt x="21" y="4"/>
                </a:lnTo>
                <a:lnTo>
                  <a:pt x="23" y="10"/>
                </a:lnTo>
                <a:lnTo>
                  <a:pt x="25" y="18"/>
                </a:lnTo>
                <a:lnTo>
                  <a:pt x="27" y="28"/>
                </a:lnTo>
                <a:lnTo>
                  <a:pt x="29" y="39"/>
                </a:lnTo>
                <a:lnTo>
                  <a:pt x="31" y="51"/>
                </a:lnTo>
                <a:lnTo>
                  <a:pt x="33" y="65"/>
                </a:lnTo>
                <a:lnTo>
                  <a:pt x="35" y="78"/>
                </a:lnTo>
                <a:lnTo>
                  <a:pt x="37" y="92"/>
                </a:lnTo>
                <a:lnTo>
                  <a:pt x="39" y="106"/>
                </a:lnTo>
                <a:lnTo>
                  <a:pt x="41" y="118"/>
                </a:lnTo>
                <a:lnTo>
                  <a:pt x="43" y="129"/>
                </a:lnTo>
                <a:lnTo>
                  <a:pt x="45" y="139"/>
                </a:lnTo>
                <a:lnTo>
                  <a:pt x="47" y="147"/>
                </a:lnTo>
                <a:lnTo>
                  <a:pt x="49" y="153"/>
                </a:lnTo>
                <a:lnTo>
                  <a:pt x="51" y="156"/>
                </a:lnTo>
                <a:lnTo>
                  <a:pt x="53" y="158"/>
                </a:lnTo>
                <a:lnTo>
                  <a:pt x="55" y="156"/>
                </a:lnTo>
                <a:lnTo>
                  <a:pt x="57" y="153"/>
                </a:lnTo>
                <a:lnTo>
                  <a:pt x="58" y="147"/>
                </a:lnTo>
                <a:lnTo>
                  <a:pt x="60" y="139"/>
                </a:lnTo>
                <a:lnTo>
                  <a:pt x="62" y="129"/>
                </a:lnTo>
                <a:lnTo>
                  <a:pt x="64" y="118"/>
                </a:lnTo>
                <a:lnTo>
                  <a:pt x="66" y="106"/>
                </a:lnTo>
                <a:lnTo>
                  <a:pt x="68" y="92"/>
                </a:lnTo>
                <a:lnTo>
                  <a:pt x="70" y="79"/>
                </a:lnTo>
                <a:lnTo>
                  <a:pt x="72" y="65"/>
                </a:lnTo>
                <a:lnTo>
                  <a:pt x="74" y="51"/>
                </a:lnTo>
                <a:lnTo>
                  <a:pt x="76" y="39"/>
                </a:lnTo>
                <a:lnTo>
                  <a:pt x="78" y="28"/>
                </a:lnTo>
                <a:lnTo>
                  <a:pt x="80" y="18"/>
                </a:lnTo>
                <a:lnTo>
                  <a:pt x="82" y="10"/>
                </a:lnTo>
                <a:lnTo>
                  <a:pt x="84" y="4"/>
                </a:lnTo>
                <a:lnTo>
                  <a:pt x="86" y="1"/>
                </a:lnTo>
                <a:lnTo>
                  <a:pt x="88" y="0"/>
                </a:lnTo>
                <a:lnTo>
                  <a:pt x="90" y="1"/>
                </a:lnTo>
                <a:lnTo>
                  <a:pt x="92" y="4"/>
                </a:lnTo>
                <a:lnTo>
                  <a:pt x="94" y="10"/>
                </a:lnTo>
                <a:lnTo>
                  <a:pt x="96" y="18"/>
                </a:lnTo>
                <a:lnTo>
                  <a:pt x="97" y="28"/>
                </a:lnTo>
                <a:lnTo>
                  <a:pt x="99" y="39"/>
                </a:lnTo>
                <a:lnTo>
                  <a:pt x="101" y="51"/>
                </a:lnTo>
                <a:lnTo>
                  <a:pt x="103" y="65"/>
                </a:lnTo>
                <a:lnTo>
                  <a:pt x="105" y="78"/>
                </a:lnTo>
                <a:lnTo>
                  <a:pt x="107" y="92"/>
                </a:lnTo>
                <a:lnTo>
                  <a:pt x="109" y="106"/>
                </a:lnTo>
                <a:lnTo>
                  <a:pt x="111" y="118"/>
                </a:lnTo>
                <a:lnTo>
                  <a:pt x="113" y="129"/>
                </a:lnTo>
                <a:lnTo>
                  <a:pt x="115" y="139"/>
                </a:lnTo>
                <a:lnTo>
                  <a:pt x="117" y="147"/>
                </a:lnTo>
                <a:lnTo>
                  <a:pt x="119" y="153"/>
                </a:lnTo>
                <a:lnTo>
                  <a:pt x="121" y="156"/>
                </a:lnTo>
                <a:lnTo>
                  <a:pt x="123" y="158"/>
                </a:lnTo>
                <a:lnTo>
                  <a:pt x="125" y="156"/>
                </a:lnTo>
                <a:lnTo>
                  <a:pt x="127" y="153"/>
                </a:lnTo>
                <a:lnTo>
                  <a:pt x="129" y="147"/>
                </a:lnTo>
                <a:lnTo>
                  <a:pt x="131" y="139"/>
                </a:lnTo>
                <a:lnTo>
                  <a:pt x="133" y="129"/>
                </a:lnTo>
                <a:lnTo>
                  <a:pt x="135" y="118"/>
                </a:lnTo>
                <a:lnTo>
                  <a:pt x="136" y="106"/>
                </a:lnTo>
                <a:lnTo>
                  <a:pt x="138" y="92"/>
                </a:lnTo>
                <a:lnTo>
                  <a:pt x="140" y="79"/>
                </a:lnTo>
                <a:lnTo>
                  <a:pt x="142" y="65"/>
                </a:lnTo>
                <a:lnTo>
                  <a:pt x="144" y="51"/>
                </a:lnTo>
                <a:lnTo>
                  <a:pt x="146" y="39"/>
                </a:lnTo>
                <a:lnTo>
                  <a:pt x="148" y="28"/>
                </a:lnTo>
                <a:lnTo>
                  <a:pt x="150" y="18"/>
                </a:lnTo>
                <a:lnTo>
                  <a:pt x="152" y="10"/>
                </a:lnTo>
                <a:lnTo>
                  <a:pt x="154" y="4"/>
                </a:lnTo>
                <a:lnTo>
                  <a:pt x="156" y="1"/>
                </a:lnTo>
                <a:lnTo>
                  <a:pt x="158" y="0"/>
                </a:lnTo>
                <a:lnTo>
                  <a:pt x="160" y="1"/>
                </a:lnTo>
                <a:lnTo>
                  <a:pt x="162" y="4"/>
                </a:lnTo>
                <a:lnTo>
                  <a:pt x="164" y="10"/>
                </a:lnTo>
                <a:lnTo>
                  <a:pt x="166" y="18"/>
                </a:lnTo>
                <a:lnTo>
                  <a:pt x="168" y="28"/>
                </a:lnTo>
                <a:lnTo>
                  <a:pt x="170" y="39"/>
                </a:lnTo>
                <a:lnTo>
                  <a:pt x="172" y="51"/>
                </a:lnTo>
                <a:lnTo>
                  <a:pt x="174" y="65"/>
                </a:lnTo>
                <a:lnTo>
                  <a:pt x="176" y="78"/>
                </a:lnTo>
                <a:lnTo>
                  <a:pt x="177" y="92"/>
                </a:lnTo>
                <a:lnTo>
                  <a:pt x="179" y="106"/>
                </a:lnTo>
                <a:lnTo>
                  <a:pt x="181" y="118"/>
                </a:lnTo>
                <a:lnTo>
                  <a:pt x="183" y="129"/>
                </a:lnTo>
                <a:lnTo>
                  <a:pt x="185" y="139"/>
                </a:lnTo>
                <a:lnTo>
                  <a:pt x="187" y="147"/>
                </a:lnTo>
                <a:lnTo>
                  <a:pt x="189" y="153"/>
                </a:lnTo>
                <a:lnTo>
                  <a:pt x="191" y="156"/>
                </a:lnTo>
                <a:lnTo>
                  <a:pt x="193" y="158"/>
                </a:lnTo>
                <a:lnTo>
                  <a:pt x="195" y="156"/>
                </a:lnTo>
                <a:lnTo>
                  <a:pt x="197" y="153"/>
                </a:lnTo>
                <a:lnTo>
                  <a:pt x="199" y="147"/>
                </a:lnTo>
                <a:lnTo>
                  <a:pt x="201" y="139"/>
                </a:lnTo>
                <a:lnTo>
                  <a:pt x="203" y="129"/>
                </a:lnTo>
                <a:lnTo>
                  <a:pt x="205" y="118"/>
                </a:lnTo>
                <a:lnTo>
                  <a:pt x="207" y="106"/>
                </a:lnTo>
                <a:lnTo>
                  <a:pt x="209" y="92"/>
                </a:lnTo>
                <a:lnTo>
                  <a:pt x="211" y="79"/>
                </a:lnTo>
                <a:lnTo>
                  <a:pt x="213" y="65"/>
                </a:lnTo>
                <a:lnTo>
                  <a:pt x="215" y="51"/>
                </a:lnTo>
                <a:lnTo>
                  <a:pt x="216" y="39"/>
                </a:lnTo>
                <a:lnTo>
                  <a:pt x="218" y="28"/>
                </a:lnTo>
                <a:lnTo>
                  <a:pt x="220" y="18"/>
                </a:lnTo>
                <a:lnTo>
                  <a:pt x="222" y="10"/>
                </a:lnTo>
                <a:lnTo>
                  <a:pt x="224" y="4"/>
                </a:lnTo>
                <a:lnTo>
                  <a:pt x="226" y="1"/>
                </a:lnTo>
                <a:lnTo>
                  <a:pt x="228" y="0"/>
                </a:lnTo>
                <a:lnTo>
                  <a:pt x="230" y="1"/>
                </a:lnTo>
                <a:lnTo>
                  <a:pt x="232" y="4"/>
                </a:lnTo>
                <a:lnTo>
                  <a:pt x="234" y="10"/>
                </a:lnTo>
                <a:lnTo>
                  <a:pt x="236" y="18"/>
                </a:lnTo>
                <a:lnTo>
                  <a:pt x="238" y="28"/>
                </a:lnTo>
                <a:lnTo>
                  <a:pt x="240" y="39"/>
                </a:lnTo>
                <a:lnTo>
                  <a:pt x="242" y="51"/>
                </a:lnTo>
                <a:lnTo>
                  <a:pt x="244" y="65"/>
                </a:lnTo>
                <a:lnTo>
                  <a:pt x="246" y="78"/>
                </a:lnTo>
                <a:lnTo>
                  <a:pt x="248" y="92"/>
                </a:lnTo>
                <a:lnTo>
                  <a:pt x="250" y="106"/>
                </a:lnTo>
                <a:lnTo>
                  <a:pt x="252" y="118"/>
                </a:lnTo>
                <a:lnTo>
                  <a:pt x="254" y="129"/>
                </a:lnTo>
                <a:lnTo>
                  <a:pt x="255" y="139"/>
                </a:lnTo>
                <a:lnTo>
                  <a:pt x="257" y="147"/>
                </a:lnTo>
                <a:lnTo>
                  <a:pt x="259" y="153"/>
                </a:lnTo>
                <a:lnTo>
                  <a:pt x="261" y="156"/>
                </a:lnTo>
                <a:lnTo>
                  <a:pt x="263" y="158"/>
                </a:lnTo>
                <a:lnTo>
                  <a:pt x="265" y="156"/>
                </a:lnTo>
                <a:lnTo>
                  <a:pt x="267" y="153"/>
                </a:lnTo>
                <a:lnTo>
                  <a:pt x="269" y="147"/>
                </a:lnTo>
                <a:lnTo>
                  <a:pt x="271" y="139"/>
                </a:lnTo>
                <a:lnTo>
                  <a:pt x="273" y="129"/>
                </a:lnTo>
                <a:lnTo>
                  <a:pt x="275" y="118"/>
                </a:lnTo>
                <a:lnTo>
                  <a:pt x="277" y="106"/>
                </a:lnTo>
                <a:lnTo>
                  <a:pt x="279" y="92"/>
                </a:lnTo>
                <a:lnTo>
                  <a:pt x="281" y="79"/>
                </a:lnTo>
                <a:lnTo>
                  <a:pt x="283" y="65"/>
                </a:lnTo>
                <a:lnTo>
                  <a:pt x="285" y="51"/>
                </a:lnTo>
                <a:lnTo>
                  <a:pt x="287" y="39"/>
                </a:lnTo>
                <a:lnTo>
                  <a:pt x="289" y="28"/>
                </a:lnTo>
                <a:lnTo>
                  <a:pt x="291" y="18"/>
                </a:lnTo>
                <a:lnTo>
                  <a:pt x="293" y="10"/>
                </a:lnTo>
                <a:lnTo>
                  <a:pt x="294" y="4"/>
                </a:lnTo>
                <a:lnTo>
                  <a:pt x="296" y="1"/>
                </a:lnTo>
                <a:lnTo>
                  <a:pt x="298" y="0"/>
                </a:lnTo>
                <a:lnTo>
                  <a:pt x="300" y="1"/>
                </a:lnTo>
                <a:lnTo>
                  <a:pt x="302" y="4"/>
                </a:lnTo>
                <a:lnTo>
                  <a:pt x="304" y="10"/>
                </a:lnTo>
                <a:lnTo>
                  <a:pt x="306" y="18"/>
                </a:lnTo>
                <a:lnTo>
                  <a:pt x="308" y="28"/>
                </a:lnTo>
                <a:lnTo>
                  <a:pt x="310" y="39"/>
                </a:lnTo>
                <a:lnTo>
                  <a:pt x="312" y="51"/>
                </a:lnTo>
                <a:lnTo>
                  <a:pt x="314" y="65"/>
                </a:lnTo>
                <a:lnTo>
                  <a:pt x="316" y="78"/>
                </a:lnTo>
                <a:lnTo>
                  <a:pt x="318" y="92"/>
                </a:lnTo>
                <a:lnTo>
                  <a:pt x="320" y="106"/>
                </a:lnTo>
                <a:lnTo>
                  <a:pt x="322" y="118"/>
                </a:lnTo>
                <a:lnTo>
                  <a:pt x="324" y="129"/>
                </a:lnTo>
                <a:lnTo>
                  <a:pt x="326" y="139"/>
                </a:lnTo>
                <a:lnTo>
                  <a:pt x="328" y="147"/>
                </a:lnTo>
                <a:lnTo>
                  <a:pt x="330" y="153"/>
                </a:lnTo>
                <a:lnTo>
                  <a:pt x="332" y="156"/>
                </a:lnTo>
                <a:lnTo>
                  <a:pt x="333" y="158"/>
                </a:lnTo>
                <a:lnTo>
                  <a:pt x="335" y="156"/>
                </a:lnTo>
                <a:lnTo>
                  <a:pt x="337" y="153"/>
                </a:lnTo>
                <a:lnTo>
                  <a:pt x="339" y="147"/>
                </a:lnTo>
                <a:lnTo>
                  <a:pt x="341" y="139"/>
                </a:lnTo>
                <a:lnTo>
                  <a:pt x="343" y="129"/>
                </a:lnTo>
                <a:lnTo>
                  <a:pt x="345" y="118"/>
                </a:lnTo>
                <a:lnTo>
                  <a:pt x="347" y="106"/>
                </a:lnTo>
                <a:lnTo>
                  <a:pt x="349" y="92"/>
                </a:lnTo>
                <a:lnTo>
                  <a:pt x="351" y="79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123132" y="992188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q</a:t>
            </a: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116782" y="1671638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q</a:t>
            </a:r>
          </a:p>
        </p:txBody>
      </p:sp>
      <p:sp>
        <p:nvSpPr>
          <p:cNvPr id="12" name="Line 30"/>
          <p:cNvSpPr>
            <a:spLocks noChangeShapeType="1"/>
          </p:cNvSpPr>
          <p:nvPr/>
        </p:nvSpPr>
        <p:spPr bwMode="auto">
          <a:xfrm flipV="1">
            <a:off x="208857" y="1090613"/>
            <a:ext cx="138113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964507" y="112712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Z</a:t>
            </a:r>
          </a:p>
        </p:txBody>
      </p: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1863032" y="90805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Z(W)</a:t>
            </a:r>
          </a:p>
        </p:txBody>
      </p:sp>
      <p:sp>
        <p:nvSpPr>
          <p:cNvPr id="15" name="Text Box 33"/>
          <p:cNvSpPr txBox="1">
            <a:spLocks noChangeArrowheads="1"/>
          </p:cNvSpPr>
          <p:nvPr/>
        </p:nvSpPr>
        <p:spPr bwMode="auto">
          <a:xfrm>
            <a:off x="1821757" y="171767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H</a:t>
            </a:r>
          </a:p>
        </p:txBody>
      </p:sp>
      <p:sp>
        <p:nvSpPr>
          <p:cNvPr id="16" name="Line 34"/>
          <p:cNvSpPr>
            <a:spLocks noChangeShapeType="1"/>
          </p:cNvSpPr>
          <p:nvPr/>
        </p:nvSpPr>
        <p:spPr bwMode="auto">
          <a:xfrm flipV="1">
            <a:off x="2151957" y="1671638"/>
            <a:ext cx="48577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35"/>
          <p:cNvSpPr>
            <a:spLocks noChangeShapeType="1"/>
          </p:cNvSpPr>
          <p:nvPr/>
        </p:nvSpPr>
        <p:spPr bwMode="auto">
          <a:xfrm>
            <a:off x="2142432" y="1909763"/>
            <a:ext cx="47625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Text Box 36"/>
          <p:cNvSpPr txBox="1">
            <a:spLocks noChangeArrowheads="1"/>
          </p:cNvSpPr>
          <p:nvPr/>
        </p:nvSpPr>
        <p:spPr bwMode="auto">
          <a:xfrm>
            <a:off x="2631382" y="144145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b</a:t>
            </a:r>
          </a:p>
        </p:txBody>
      </p:sp>
      <p:sp>
        <p:nvSpPr>
          <p:cNvPr id="19" name="Text Box 37"/>
          <p:cNvSpPr txBox="1">
            <a:spLocks noChangeArrowheads="1"/>
          </p:cNvSpPr>
          <p:nvPr/>
        </p:nvSpPr>
        <p:spPr bwMode="auto">
          <a:xfrm>
            <a:off x="2631382" y="1843088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b</a:t>
            </a:r>
          </a:p>
        </p:txBody>
      </p:sp>
      <p:sp>
        <p:nvSpPr>
          <p:cNvPr id="20" name="Line 38"/>
          <p:cNvSpPr>
            <a:spLocks noChangeShapeType="1"/>
          </p:cNvSpPr>
          <p:nvPr/>
        </p:nvSpPr>
        <p:spPr bwMode="auto">
          <a:xfrm flipV="1">
            <a:off x="2723457" y="1895475"/>
            <a:ext cx="138113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39"/>
          <p:cNvSpPr>
            <a:spLocks noChangeShapeType="1"/>
          </p:cNvSpPr>
          <p:nvPr/>
        </p:nvSpPr>
        <p:spPr bwMode="auto">
          <a:xfrm flipV="1">
            <a:off x="2523432" y="912813"/>
            <a:ext cx="352425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40"/>
          <p:cNvSpPr>
            <a:spLocks noChangeShapeType="1"/>
          </p:cNvSpPr>
          <p:nvPr/>
        </p:nvSpPr>
        <p:spPr bwMode="auto">
          <a:xfrm>
            <a:off x="2534545" y="1100138"/>
            <a:ext cx="352425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Text Box 41"/>
          <p:cNvSpPr txBox="1">
            <a:spLocks noChangeArrowheads="1"/>
          </p:cNvSpPr>
          <p:nvPr/>
        </p:nvSpPr>
        <p:spPr bwMode="auto">
          <a:xfrm>
            <a:off x="2831407" y="715963"/>
            <a:ext cx="696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cs typeface="Arial" charset="0"/>
              </a:rPr>
              <a:t>n ( </a:t>
            </a:r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l )</a:t>
            </a:r>
          </a:p>
        </p:txBody>
      </p:sp>
      <p:sp>
        <p:nvSpPr>
          <p:cNvPr id="24" name="Text Box 42"/>
          <p:cNvSpPr txBox="1">
            <a:spLocks noChangeArrowheads="1"/>
          </p:cNvSpPr>
          <p:nvPr/>
        </p:nvSpPr>
        <p:spPr bwMode="auto">
          <a:xfrm>
            <a:off x="2861570" y="1057275"/>
            <a:ext cx="3032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cs typeface="Arial" charset="0"/>
              </a:rPr>
              <a:t>n</a:t>
            </a:r>
          </a:p>
        </p:txBody>
      </p:sp>
      <p:sp>
        <p:nvSpPr>
          <p:cNvPr id="25" name="Line 128"/>
          <p:cNvSpPr>
            <a:spLocks noChangeShapeType="1"/>
          </p:cNvSpPr>
          <p:nvPr/>
        </p:nvSpPr>
        <p:spPr bwMode="auto">
          <a:xfrm flipH="1">
            <a:off x="3193357" y="847725"/>
            <a:ext cx="1524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2495550"/>
            <a:ext cx="4800600" cy="3962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Jets + large MET </a:t>
            </a:r>
            <a:r>
              <a:rPr lang="en-US" sz="2600" dirty="0" smtClean="0"/>
              <a:t>(&gt;40 </a:t>
            </a:r>
            <a:r>
              <a:rPr lang="en-US" sz="2600" dirty="0" err="1" smtClean="0"/>
              <a:t>GeV</a:t>
            </a:r>
            <a:r>
              <a:rPr lang="en-US" sz="2600" dirty="0" smtClean="0"/>
              <a:t>)</a:t>
            </a:r>
          </a:p>
          <a:p>
            <a:pPr lvl="1">
              <a:buNone/>
            </a:pPr>
            <a:r>
              <a:rPr lang="en-US" dirty="0" smtClean="0"/>
              <a:t>Expect high multi-jet Background</a:t>
            </a:r>
          </a:p>
          <a:p>
            <a:pPr lvl="1">
              <a:buNone/>
            </a:pPr>
            <a:r>
              <a:rPr lang="en-US" dirty="0" smtClean="0"/>
              <a:t> - </a:t>
            </a:r>
            <a:r>
              <a:rPr lang="en-US" b="1" dirty="0" smtClean="0">
                <a:solidFill>
                  <a:srgbClr val="FF0000"/>
                </a:solidFill>
              </a:rPr>
              <a:t>Signal sample</a:t>
            </a:r>
          </a:p>
          <a:p>
            <a:pPr lvl="1">
              <a:buNone/>
            </a:pPr>
            <a:r>
              <a:rPr lang="en-US" dirty="0" smtClean="0"/>
              <a:t> - </a:t>
            </a:r>
            <a:r>
              <a:rPr lang="en-US" b="1" dirty="0" smtClean="0"/>
              <a:t>Control sample</a:t>
            </a:r>
          </a:p>
          <a:p>
            <a:pPr lvl="2">
              <a:buFont typeface="Wingdings" pitchFamily="2" charset="2"/>
              <a:buChar char="à"/>
            </a:pPr>
            <a:r>
              <a:rPr lang="en-US" b="1" dirty="0" smtClean="0">
                <a:solidFill>
                  <a:srgbClr val="C00000"/>
                </a:solidFill>
              </a:rPr>
              <a:t>Multi-Jet</a:t>
            </a:r>
          </a:p>
          <a:p>
            <a:pPr lvl="2">
              <a:buFont typeface="Wingdings" pitchFamily="2" charset="2"/>
              <a:buChar char="à"/>
            </a:pPr>
            <a:r>
              <a:rPr lang="en-US" b="1" dirty="0" smtClean="0">
                <a:solidFill>
                  <a:srgbClr val="FFC000"/>
                </a:solidFill>
              </a:rPr>
              <a:t>Electro-weak</a:t>
            </a:r>
          </a:p>
          <a:p>
            <a:pPr lvl="1">
              <a:buNone/>
            </a:pPr>
            <a:r>
              <a:rPr lang="en-US" dirty="0" smtClean="0"/>
              <a:t>	  </a:t>
            </a:r>
            <a:r>
              <a:rPr lang="en-US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</a:t>
            </a:r>
            <a:r>
              <a:rPr lang="en-US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sym typeface="Wingdings" pitchFamily="2" charset="2"/>
              </a:rPr>
              <a:t>m</a:t>
            </a:r>
            <a:r>
              <a:rPr lang="en-US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v</a:t>
            </a:r>
            <a:r>
              <a:rPr lang="en-US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, subtract </a:t>
            </a:r>
            <a:r>
              <a:rPr lang="en-US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muon</a:t>
            </a:r>
            <a:r>
              <a:rPr lang="en-US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en-US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pT</a:t>
            </a:r>
            <a:r>
              <a:rPr lang="en-US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endParaRPr lang="en-US" u="sng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94FF-99B6-4FB0-BFB3-92BAB8720E5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 Higgs Search at TeV</a:t>
            </a:r>
            <a:endParaRPr lang="en-US"/>
          </a:p>
        </p:txBody>
      </p:sp>
      <p:sp>
        <p:nvSpPr>
          <p:cNvPr id="33" name="Rectangle à coins arrondis 32"/>
          <p:cNvSpPr/>
          <p:nvPr/>
        </p:nvSpPr>
        <p:spPr>
          <a:xfrm>
            <a:off x="5029200" y="1219200"/>
            <a:ext cx="4057650" cy="5486400"/>
          </a:xfrm>
          <a:prstGeom prst="wedgeRoundRectCallout">
            <a:avLst>
              <a:gd name="adj1" fmla="val -63171"/>
              <a:gd name="adj2" fmla="val 3595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52475"/>
            <a:ext cx="36004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Ellipse 30"/>
          <p:cNvSpPr/>
          <p:nvPr/>
        </p:nvSpPr>
        <p:spPr>
          <a:xfrm>
            <a:off x="1789044" y="609600"/>
            <a:ext cx="1981200" cy="10668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24967" y="3962401"/>
            <a:ext cx="385039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4" descr="logo-white-smal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1219200"/>
            <a:ext cx="1004357" cy="533400"/>
          </a:xfrm>
          <a:prstGeom prst="rect">
            <a:avLst/>
          </a:prstGeom>
          <a:noFill/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56200" y="1492770"/>
            <a:ext cx="3759200" cy="2464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</a:t>
            </a:r>
            <a:r>
              <a:rPr lang="en-US" dirty="0" err="1" smtClean="0">
                <a:sym typeface="Wingdings" pitchFamily="2" charset="2"/>
              </a:rPr>
              <a:t>vv</a:t>
            </a:r>
            <a:r>
              <a:rPr lang="en-US" dirty="0" smtClean="0">
                <a:sym typeface="Wingdings" pitchFamily="2" charset="2"/>
              </a:rPr>
              <a:t> reconstruction</a:t>
            </a:r>
            <a:endParaRPr lang="en-US" dirty="0"/>
          </a:p>
        </p:txBody>
      </p:sp>
      <p:pic>
        <p:nvPicPr>
          <p:cNvPr id="4" name="Picture 2" descr="http://www-d0.fnal.gov/Run2Physics/WWW/results/final/HIGGS/H09E/H09EF16a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914400"/>
            <a:ext cx="5796136" cy="5853326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2495550"/>
            <a:ext cx="4648200" cy="3886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Jets + large MET </a:t>
            </a:r>
            <a:r>
              <a:rPr lang="en-US" sz="2600" dirty="0" smtClean="0"/>
              <a:t>(&gt;40 </a:t>
            </a:r>
            <a:r>
              <a:rPr lang="en-US" sz="2600" dirty="0" err="1" smtClean="0"/>
              <a:t>GeV</a:t>
            </a:r>
            <a:r>
              <a:rPr lang="en-US" sz="2600" dirty="0" smtClean="0"/>
              <a:t>)</a:t>
            </a:r>
          </a:p>
          <a:p>
            <a:pPr lvl="1">
              <a:buNone/>
            </a:pPr>
            <a:r>
              <a:rPr lang="en-US" dirty="0" smtClean="0"/>
              <a:t>Expect high multi-jet Background</a:t>
            </a:r>
          </a:p>
          <a:p>
            <a:pPr lvl="1">
              <a:buNone/>
            </a:pPr>
            <a:r>
              <a:rPr lang="en-US" dirty="0" smtClean="0"/>
              <a:t> - </a:t>
            </a:r>
            <a:r>
              <a:rPr lang="en-US" b="1" dirty="0" smtClean="0">
                <a:solidFill>
                  <a:srgbClr val="FF0000"/>
                </a:solidFill>
              </a:rPr>
              <a:t>Signal sample</a:t>
            </a:r>
          </a:p>
          <a:p>
            <a:pPr lvl="1">
              <a:buNone/>
            </a:pPr>
            <a:r>
              <a:rPr lang="en-US" dirty="0" smtClean="0"/>
              <a:t> - </a:t>
            </a:r>
            <a:r>
              <a:rPr lang="en-US" b="1" dirty="0" smtClean="0"/>
              <a:t>Control sample</a:t>
            </a:r>
          </a:p>
          <a:p>
            <a:pPr lvl="2">
              <a:buFont typeface="Wingdings" pitchFamily="2" charset="2"/>
              <a:buChar char="à"/>
            </a:pPr>
            <a:r>
              <a:rPr lang="en-US" b="1" dirty="0" smtClean="0">
                <a:solidFill>
                  <a:srgbClr val="C00000"/>
                </a:solidFill>
              </a:rPr>
              <a:t>Multi-Jet</a:t>
            </a:r>
          </a:p>
          <a:p>
            <a:pPr lvl="2">
              <a:buFont typeface="Wingdings" pitchFamily="2" charset="2"/>
              <a:buChar char="à"/>
            </a:pPr>
            <a:r>
              <a:rPr lang="en-US" b="1" dirty="0" smtClean="0">
                <a:solidFill>
                  <a:srgbClr val="FFC000"/>
                </a:solidFill>
              </a:rPr>
              <a:t>Electro-weak</a:t>
            </a:r>
          </a:p>
          <a:p>
            <a:pPr lvl="1">
              <a:buNone/>
            </a:pPr>
            <a:r>
              <a:rPr lang="en-US" dirty="0" smtClean="0"/>
              <a:t>	  </a:t>
            </a:r>
            <a:r>
              <a:rPr lang="en-US" dirty="0" err="1" smtClean="0"/>
              <a:t>W</a:t>
            </a:r>
            <a:r>
              <a:rPr lang="en-US" dirty="0" err="1" smtClean="0">
                <a:sym typeface="Wingdings" pitchFamily="2" charset="2"/>
              </a:rPr>
              <a:t></a:t>
            </a:r>
            <a:r>
              <a:rPr lang="en-US" dirty="0" err="1" smtClean="0">
                <a:latin typeface="Symbol" pitchFamily="18" charset="2"/>
                <a:sym typeface="Wingdings" pitchFamily="2" charset="2"/>
              </a:rPr>
              <a:t>m</a:t>
            </a:r>
            <a:r>
              <a:rPr lang="en-US" dirty="0" smtClean="0">
                <a:sym typeface="Wingdings" pitchFamily="2" charset="2"/>
              </a:rPr>
              <a:t>, subtract </a:t>
            </a:r>
            <a:r>
              <a:rPr lang="en-US" dirty="0" err="1" smtClean="0">
                <a:sym typeface="Wingdings" pitchFamily="2" charset="2"/>
              </a:rPr>
              <a:t>muon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pT</a:t>
            </a:r>
            <a:r>
              <a:rPr lang="en-US" dirty="0" smtClean="0">
                <a:sym typeface="Wingdings" pitchFamily="2" charset="2"/>
              </a:rPr>
              <a:t> </a:t>
            </a:r>
            <a:endParaRPr lang="en-US" dirty="0" smtClean="0"/>
          </a:p>
          <a:p>
            <a:pPr lvl="1">
              <a:buFont typeface="Wingdings" pitchFamily="2" charset="2"/>
              <a:buChar char="à"/>
            </a:pPr>
            <a:endParaRPr lang="en-US" dirty="0" smtClean="0"/>
          </a:p>
          <a:p>
            <a:endParaRPr lang="en-US" dirty="0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94FF-99B6-4FB0-BFB3-92BAB8720E5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 Higgs Search at TeV</a:t>
            </a: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23900" y="5791200"/>
            <a:ext cx="3657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2000"/>
            <a:ext cx="36004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llipse 9"/>
          <p:cNvSpPr/>
          <p:nvPr/>
        </p:nvSpPr>
        <p:spPr>
          <a:xfrm>
            <a:off x="1789044" y="609600"/>
            <a:ext cx="1981200" cy="10668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 descr="logo-white-sm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1219200"/>
            <a:ext cx="1004357" cy="533400"/>
          </a:xfrm>
          <a:prstGeom prst="rect">
            <a:avLst/>
          </a:prstGeom>
          <a:noFill/>
        </p:spPr>
      </p:pic>
      <p:sp>
        <p:nvSpPr>
          <p:cNvPr id="12" name="Rectangle à coins arrondis 11"/>
          <p:cNvSpPr/>
          <p:nvPr/>
        </p:nvSpPr>
        <p:spPr>
          <a:xfrm>
            <a:off x="5029200" y="3733800"/>
            <a:ext cx="4057650" cy="2971800"/>
          </a:xfrm>
          <a:prstGeom prst="wedgeRoundRectCallout">
            <a:avLst>
              <a:gd name="adj1" fmla="val -107503"/>
              <a:gd name="adj2" fmla="val -557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3962400"/>
            <a:ext cx="365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</a:t>
            </a:r>
            <a:r>
              <a:rPr lang="en-US" dirty="0" err="1" smtClean="0">
                <a:sym typeface="Wingdings" pitchFamily="2" charset="2"/>
              </a:rPr>
              <a:t>vv</a:t>
            </a:r>
            <a:r>
              <a:rPr lang="en-US" dirty="0" smtClean="0">
                <a:sym typeface="Wingdings" pitchFamily="2" charset="2"/>
              </a:rPr>
              <a:t> reconstruction</a:t>
            </a:r>
            <a:endParaRPr lang="en-US" dirty="0"/>
          </a:p>
        </p:txBody>
      </p:sp>
      <p:pic>
        <p:nvPicPr>
          <p:cNvPr id="4" name="Picture 2" descr="http://www-d0.fnal.gov/Run2Physics/WWW/results/final/HIGGS/H09E/H09EF16a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914400"/>
            <a:ext cx="5796136" cy="5853326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2495550"/>
            <a:ext cx="4648200" cy="3886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Jets + large MET </a:t>
            </a:r>
            <a:r>
              <a:rPr lang="en-US" sz="2600" dirty="0" smtClean="0"/>
              <a:t>(&gt;40 </a:t>
            </a:r>
            <a:r>
              <a:rPr lang="en-US" sz="2600" dirty="0" err="1" smtClean="0"/>
              <a:t>GeV</a:t>
            </a:r>
            <a:r>
              <a:rPr lang="en-US" sz="2600" dirty="0" smtClean="0"/>
              <a:t>)</a:t>
            </a:r>
          </a:p>
          <a:p>
            <a:pPr lvl="1">
              <a:buNone/>
            </a:pPr>
            <a:r>
              <a:rPr lang="en-US" dirty="0" smtClean="0"/>
              <a:t>Expect high multi-jet Background</a:t>
            </a:r>
          </a:p>
          <a:p>
            <a:pPr lvl="1">
              <a:buNone/>
            </a:pPr>
            <a:r>
              <a:rPr lang="en-US" dirty="0" smtClean="0"/>
              <a:t> - </a:t>
            </a:r>
            <a:r>
              <a:rPr lang="en-US" b="1" dirty="0" smtClean="0">
                <a:solidFill>
                  <a:srgbClr val="FF0000"/>
                </a:solidFill>
              </a:rPr>
              <a:t>Signal sample</a:t>
            </a:r>
          </a:p>
          <a:p>
            <a:pPr lvl="1">
              <a:buNone/>
            </a:pPr>
            <a:r>
              <a:rPr lang="en-US" dirty="0" smtClean="0"/>
              <a:t> - </a:t>
            </a:r>
            <a:r>
              <a:rPr lang="en-US" b="1" dirty="0" smtClean="0"/>
              <a:t>Control sample</a:t>
            </a:r>
          </a:p>
          <a:p>
            <a:pPr lvl="2">
              <a:buFont typeface="Wingdings" pitchFamily="2" charset="2"/>
              <a:buChar char="à"/>
            </a:pPr>
            <a:r>
              <a:rPr lang="en-US" b="1" dirty="0" smtClean="0">
                <a:solidFill>
                  <a:srgbClr val="C00000"/>
                </a:solidFill>
              </a:rPr>
              <a:t>Multi-Jet</a:t>
            </a:r>
          </a:p>
          <a:p>
            <a:pPr lvl="2">
              <a:buFont typeface="Wingdings" pitchFamily="2" charset="2"/>
              <a:buChar char="à"/>
            </a:pPr>
            <a:r>
              <a:rPr lang="en-US" b="1" dirty="0" smtClean="0">
                <a:solidFill>
                  <a:srgbClr val="FFC000"/>
                </a:solidFill>
              </a:rPr>
              <a:t>Electro-weak</a:t>
            </a:r>
          </a:p>
          <a:p>
            <a:pPr lvl="1">
              <a:buNone/>
            </a:pPr>
            <a:r>
              <a:rPr lang="en-US" dirty="0" smtClean="0"/>
              <a:t>	  </a:t>
            </a:r>
            <a:r>
              <a:rPr lang="en-US" dirty="0" err="1" smtClean="0"/>
              <a:t>W</a:t>
            </a:r>
            <a:r>
              <a:rPr lang="en-US" dirty="0" err="1" smtClean="0">
                <a:sym typeface="Wingdings" pitchFamily="2" charset="2"/>
              </a:rPr>
              <a:t></a:t>
            </a:r>
            <a:r>
              <a:rPr lang="en-US" dirty="0" err="1" smtClean="0">
                <a:latin typeface="Symbol" pitchFamily="18" charset="2"/>
                <a:sym typeface="Wingdings" pitchFamily="2" charset="2"/>
              </a:rPr>
              <a:t>m</a:t>
            </a:r>
            <a:r>
              <a:rPr lang="en-US" dirty="0" smtClean="0">
                <a:sym typeface="Wingdings" pitchFamily="2" charset="2"/>
              </a:rPr>
              <a:t>, subtract </a:t>
            </a:r>
            <a:r>
              <a:rPr lang="en-US" dirty="0" err="1" smtClean="0">
                <a:sym typeface="Wingdings" pitchFamily="2" charset="2"/>
              </a:rPr>
              <a:t>muon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pT</a:t>
            </a:r>
            <a:r>
              <a:rPr lang="en-US" dirty="0" smtClean="0">
                <a:sym typeface="Wingdings" pitchFamily="2" charset="2"/>
              </a:rPr>
              <a:t> </a:t>
            </a:r>
            <a:endParaRPr lang="en-US" dirty="0" smtClean="0"/>
          </a:p>
          <a:p>
            <a:pPr lvl="1">
              <a:buFont typeface="Wingdings" pitchFamily="2" charset="2"/>
              <a:buChar char="à"/>
            </a:pPr>
            <a:endParaRPr lang="en-US" dirty="0" smtClean="0"/>
          </a:p>
          <a:p>
            <a:endParaRPr lang="en-US" dirty="0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94FF-99B6-4FB0-BFB3-92BAB8720E5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 Higgs Search at TeV</a:t>
            </a: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23900" y="5791200"/>
            <a:ext cx="3657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2000"/>
            <a:ext cx="36004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llipse 9"/>
          <p:cNvSpPr/>
          <p:nvPr/>
        </p:nvSpPr>
        <p:spPr>
          <a:xfrm>
            <a:off x="1789044" y="609600"/>
            <a:ext cx="1981200" cy="10668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 descr="logo-white-sm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1219200"/>
            <a:ext cx="1004357" cy="533400"/>
          </a:xfrm>
          <a:prstGeom prst="rect">
            <a:avLst/>
          </a:prstGeom>
          <a:noFill/>
        </p:spPr>
      </p:pic>
      <p:sp>
        <p:nvSpPr>
          <p:cNvPr id="13" name="Rectangle à coins arrondis 12"/>
          <p:cNvSpPr/>
          <p:nvPr/>
        </p:nvSpPr>
        <p:spPr>
          <a:xfrm>
            <a:off x="5029200" y="914400"/>
            <a:ext cx="4057650" cy="5638800"/>
          </a:xfrm>
          <a:prstGeom prst="wedgeRoundRectCallout">
            <a:avLst>
              <a:gd name="adj1" fmla="val -107503"/>
              <a:gd name="adj2" fmla="val 789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99744" y="1143000"/>
            <a:ext cx="3715656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91125" y="3581400"/>
            <a:ext cx="3800475" cy="249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Connecteur droit 16"/>
          <p:cNvCxnSpPr/>
          <p:nvPr/>
        </p:nvCxnSpPr>
        <p:spPr>
          <a:xfrm rot="5400000" flipH="1" flipV="1">
            <a:off x="6843010" y="2743200"/>
            <a:ext cx="76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7224010" y="2377190"/>
            <a:ext cx="4572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7086600" y="2438400"/>
            <a:ext cx="1689256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MET selection</a:t>
            </a:r>
          </a:p>
          <a:p>
            <a:r>
              <a:rPr lang="en-US" dirty="0" smtClean="0"/>
              <a:t>  From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45</a:t>
            </a:r>
            <a:r>
              <a:rPr lang="en-US" sz="2400" dirty="0" smtClean="0"/>
              <a:t>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smtClean="0">
                <a:sym typeface="Wingdings" pitchFamily="2" charset="2"/>
              </a:rPr>
              <a:t>      to   </a:t>
            </a:r>
            <a:r>
              <a:rPr lang="en-US" sz="2400" b="1" dirty="0" smtClean="0">
                <a:solidFill>
                  <a:srgbClr val="FF0000"/>
                </a:solidFill>
                <a:sym typeface="Wingdings" pitchFamily="2" charset="2"/>
              </a:rPr>
              <a:t>30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GeV</a:t>
            </a: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 on </a:t>
            </a:r>
            <a:r>
              <a:rPr lang="en-US" dirty="0" err="1" smtClean="0"/>
              <a:t>vvbb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" y="838200"/>
            <a:ext cx="8458200" cy="114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Additional trigger by L2 update </a:t>
            </a:r>
          </a:p>
          <a:p>
            <a:r>
              <a:rPr lang="en-US" dirty="0" smtClean="0"/>
              <a:t>Understanding of the upgraded MET trigger</a:t>
            </a:r>
          </a:p>
          <a:p>
            <a:pPr lvl="1"/>
            <a:r>
              <a:rPr lang="en-US" dirty="0" smtClean="0"/>
              <a:t>NN function is used to parameterize complex trigger turn on.</a:t>
            </a:r>
          </a:p>
          <a:p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 Higgs Search at TeV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94FF-99B6-4FB0-BFB3-92BAB8720E56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556" y="1981200"/>
            <a:ext cx="3912444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905000"/>
            <a:ext cx="2870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810000"/>
            <a:ext cx="3657600" cy="2541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rme libre 11"/>
          <p:cNvSpPr/>
          <p:nvPr/>
        </p:nvSpPr>
        <p:spPr>
          <a:xfrm rot="803212">
            <a:off x="6546577" y="3211874"/>
            <a:ext cx="839449" cy="699541"/>
          </a:xfrm>
          <a:custGeom>
            <a:avLst/>
            <a:gdLst>
              <a:gd name="connsiteX0" fmla="*/ 0 w 839449"/>
              <a:gd name="connsiteY0" fmla="*/ 9993 h 699541"/>
              <a:gd name="connsiteX1" fmla="*/ 674557 w 839449"/>
              <a:gd name="connsiteY1" fmla="*/ 114925 h 699541"/>
              <a:gd name="connsiteX2" fmla="*/ 839449 w 839449"/>
              <a:gd name="connsiteY2" fmla="*/ 699541 h 69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9449" h="699541">
                <a:moveTo>
                  <a:pt x="0" y="9993"/>
                </a:moveTo>
                <a:cubicBezTo>
                  <a:pt x="267324" y="4996"/>
                  <a:pt x="534649" y="0"/>
                  <a:pt x="674557" y="114925"/>
                </a:cubicBezTo>
                <a:cubicBezTo>
                  <a:pt x="814465" y="229850"/>
                  <a:pt x="826957" y="464695"/>
                  <a:pt x="839449" y="699541"/>
                </a:cubicBezTo>
              </a:path>
            </a:pathLst>
          </a:cu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ZoneTexte 13"/>
          <p:cNvSpPr txBox="1"/>
          <p:nvPr/>
        </p:nvSpPr>
        <p:spPr>
          <a:xfrm>
            <a:off x="6705600" y="4724400"/>
            <a:ext cx="2203937" cy="677108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30</a:t>
            </a:r>
            <a:r>
              <a:rPr lang="en-US" sz="2000" b="1" dirty="0" smtClean="0">
                <a:latin typeface="Symbol" pitchFamily="18" charset="2"/>
              </a:rPr>
              <a:t>~</a:t>
            </a:r>
            <a:r>
              <a:rPr lang="en-US" sz="2000" b="1" dirty="0" smtClean="0"/>
              <a:t>40% </a:t>
            </a:r>
            <a:r>
              <a:rPr lang="en-US" dirty="0" smtClean="0"/>
              <a:t>more signal</a:t>
            </a:r>
          </a:p>
          <a:p>
            <a:r>
              <a:rPr lang="en-US" dirty="0" smtClean="0"/>
              <a:t> with x10 Background</a:t>
            </a:r>
            <a:endParaRPr lang="en-US" dirty="0"/>
          </a:p>
        </p:txBody>
      </p:sp>
      <p:sp>
        <p:nvSpPr>
          <p:cNvPr id="15" name="ZoneTexte 14"/>
          <p:cNvSpPr txBox="1"/>
          <p:nvPr/>
        </p:nvSpPr>
        <p:spPr>
          <a:xfrm>
            <a:off x="76200" y="6324600"/>
            <a:ext cx="9080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Applying MVA for reject QCD,  obtained </a:t>
            </a:r>
            <a:r>
              <a:rPr lang="en-US" sz="2400" b="1" u="sng" dirty="0" smtClean="0"/>
              <a:t>2.5</a:t>
            </a:r>
            <a:r>
              <a:rPr lang="en-US" sz="2400" u="sng" dirty="0" smtClean="0"/>
              <a:t> better S/</a:t>
            </a:r>
            <a:r>
              <a:rPr lang="en-US" sz="2400" u="sng" dirty="0" err="1" smtClean="0"/>
              <a:t>sqrt</a:t>
            </a:r>
            <a:r>
              <a:rPr lang="en-US" sz="2400" u="sng" dirty="0" smtClean="0"/>
              <a:t>(B) in tagged sample  </a:t>
            </a:r>
            <a:endParaRPr lang="en-US" sz="2400" u="sng" dirty="0"/>
          </a:p>
        </p:txBody>
      </p:sp>
      <p:cxnSp>
        <p:nvCxnSpPr>
          <p:cNvPr id="16" name="Connecteur droit 15"/>
          <p:cNvCxnSpPr/>
          <p:nvPr/>
        </p:nvCxnSpPr>
        <p:spPr>
          <a:xfrm rot="10800000">
            <a:off x="6400800" y="152401"/>
            <a:ext cx="152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Higgs Candidates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 Higgs Search at TeV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94FF-99B6-4FB0-BFB3-92BAB8720E56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781878"/>
            <a:ext cx="40328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lipse 6"/>
          <p:cNvSpPr/>
          <p:nvPr/>
        </p:nvSpPr>
        <p:spPr>
          <a:xfrm>
            <a:off x="4250634" y="1828800"/>
            <a:ext cx="2133600" cy="12192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3480" y="3676650"/>
            <a:ext cx="447432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02151"/>
            <a:ext cx="3593483" cy="2427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3429000"/>
            <a:ext cx="3211249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V+Jets</a:t>
            </a:r>
            <a:r>
              <a:rPr lang="en-US" dirty="0" smtClean="0"/>
              <a:t> Modeling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ALPGEN+PYTHIA is used in both CDF and D0.</a:t>
            </a:r>
          </a:p>
          <a:p>
            <a:pPr lvl="1"/>
            <a:r>
              <a:rPr lang="en-US" dirty="0" smtClean="0"/>
              <a:t>DØ analyses apply reweighting from extracted from data to </a:t>
            </a:r>
            <a:r>
              <a:rPr lang="en-US" dirty="0" err="1" smtClean="0"/>
              <a:t>V+Jets</a:t>
            </a:r>
            <a:r>
              <a:rPr lang="en-US" dirty="0" smtClean="0"/>
              <a:t> </a:t>
            </a:r>
            <a:r>
              <a:rPr lang="en-US" dirty="0" err="1" smtClean="0"/>
              <a:t>monte</a:t>
            </a:r>
            <a:r>
              <a:rPr lang="en-US" dirty="0" smtClean="0"/>
              <a:t> </a:t>
            </a:r>
            <a:r>
              <a:rPr lang="en-US" dirty="0" err="1" smtClean="0"/>
              <a:t>carlo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Lepton 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, Jet 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, angle between jets, W </a:t>
            </a:r>
            <a:r>
              <a:rPr lang="en-US" dirty="0" err="1" smtClean="0"/>
              <a:t>pT</a:t>
            </a:r>
            <a:r>
              <a:rPr lang="en-US" dirty="0" smtClean="0"/>
              <a:t> </a:t>
            </a:r>
          </a:p>
          <a:p>
            <a:pPr lvl="1">
              <a:buNone/>
            </a:pPr>
            <a:r>
              <a:rPr lang="en-US" dirty="0" smtClean="0"/>
              <a:t>Consistency check between lepton, data epoch, final state, etc..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 Higgs Search at TeV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94FF-99B6-4FB0-BFB3-92BAB8720E56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743199"/>
            <a:ext cx="376237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250" y="2618935"/>
            <a:ext cx="379095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4875" y="5095874"/>
            <a:ext cx="35909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9175" y="5063196"/>
            <a:ext cx="3552825" cy="171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</a:t>
            </a:r>
            <a:r>
              <a:rPr lang="en-US" dirty="0" err="1" smtClean="0">
                <a:sym typeface="Wingdings" pitchFamily="2" charset="2"/>
              </a:rPr>
              <a:t>bb</a:t>
            </a:r>
            <a:r>
              <a:rPr lang="en-US" dirty="0" smtClean="0">
                <a:sym typeface="Wingdings" pitchFamily="2" charset="2"/>
              </a:rPr>
              <a:t> decay mode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2590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Importance of </a:t>
            </a:r>
            <a:r>
              <a:rPr lang="en-US" dirty="0" err="1" smtClean="0"/>
              <a:t>H</a:t>
            </a:r>
            <a:r>
              <a:rPr lang="en-US" dirty="0" err="1" smtClean="0">
                <a:sym typeface="Wingdings" pitchFamily="2" charset="2"/>
              </a:rPr>
              <a:t>bb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 because of top is too heavy, bb pair is the heaviest </a:t>
            </a:r>
            <a:r>
              <a:rPr lang="en-US" dirty="0" err="1" smtClean="0">
                <a:sym typeface="Wingdings" pitchFamily="2" charset="2"/>
              </a:rPr>
              <a:t>fermion</a:t>
            </a:r>
            <a:r>
              <a:rPr lang="en-US" dirty="0" smtClean="0">
                <a:sym typeface="Wingdings" pitchFamily="2" charset="2"/>
              </a:rPr>
              <a:t> pair at low mass range (MH&lt;&lt;2xM</a:t>
            </a:r>
            <a:r>
              <a:rPr lang="en-US" baseline="-25000" dirty="0" smtClean="0">
                <a:sym typeface="Wingdings" pitchFamily="2" charset="2"/>
              </a:rPr>
              <a:t>top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Leading decay mode at range of MH&lt;2xM</a:t>
            </a:r>
            <a:r>
              <a:rPr lang="en-US" baseline="-25000" dirty="0" smtClean="0">
                <a:sym typeface="Wingdings" pitchFamily="2" charset="2"/>
              </a:rPr>
              <a:t>W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Discovering </a:t>
            </a:r>
            <a:r>
              <a:rPr lang="en-US" dirty="0" err="1" smtClean="0">
                <a:sym typeface="Wingdings" pitchFamily="2" charset="2"/>
              </a:rPr>
              <a:t>Hbb</a:t>
            </a:r>
            <a:r>
              <a:rPr lang="en-US" dirty="0" smtClean="0">
                <a:sym typeface="Wingdings" pitchFamily="2" charset="2"/>
              </a:rPr>
              <a:t> mode is essential to establish SM. </a:t>
            </a: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 Higgs Search at TeV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94FF-99B6-4FB0-BFB3-92BAB8720E56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388480"/>
            <a:ext cx="4497421" cy="3355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lipse 6"/>
          <p:cNvSpPr/>
          <p:nvPr/>
        </p:nvSpPr>
        <p:spPr>
          <a:xfrm>
            <a:off x="3049621" y="3352800"/>
            <a:ext cx="670796" cy="4191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onnecteur droit 7"/>
          <p:cNvCxnSpPr/>
          <p:nvPr/>
        </p:nvCxnSpPr>
        <p:spPr>
          <a:xfrm rot="10800000">
            <a:off x="3979025" y="931025"/>
            <a:ext cx="152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>
            <a:off x="3750425" y="119150"/>
            <a:ext cx="152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Wingdings" pitchFamily="2" charset="2"/>
              </a:rPr>
              <a:t>Dijet system in </a:t>
            </a:r>
            <a:r>
              <a:rPr lang="en-US" dirty="0" err="1" smtClean="0"/>
              <a:t>ZH</a:t>
            </a:r>
            <a:r>
              <a:rPr lang="en-US" dirty="0" err="1" smtClean="0">
                <a:sym typeface="Wingdings" pitchFamily="2" charset="2"/>
              </a:rPr>
              <a:t>llbb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" y="838200"/>
            <a:ext cx="5562600" cy="2819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ZH</a:t>
            </a:r>
            <a:r>
              <a:rPr lang="en-US" dirty="0" err="1" smtClean="0">
                <a:sym typeface="Wingdings" pitchFamily="2" charset="2"/>
              </a:rPr>
              <a:t></a:t>
            </a:r>
            <a:r>
              <a:rPr lang="en-US" dirty="0" err="1" smtClean="0"/>
              <a:t>llbb</a:t>
            </a:r>
            <a:endParaRPr lang="en-US" dirty="0" smtClean="0"/>
          </a:p>
          <a:p>
            <a:pPr lvl="1"/>
            <a:r>
              <a:rPr lang="en-US" dirty="0" smtClean="0"/>
              <a:t>No real missing ET</a:t>
            </a:r>
          </a:p>
          <a:p>
            <a:pPr lvl="1"/>
            <a:r>
              <a:rPr lang="en-US" dirty="0" smtClean="0"/>
              <a:t>Use full kinematics information</a:t>
            </a:r>
          </a:p>
          <a:p>
            <a:pPr lvl="2"/>
            <a:r>
              <a:rPr lang="en-US" dirty="0" smtClean="0"/>
              <a:t>Dijet Mass can be constrained</a:t>
            </a:r>
            <a:endParaRPr lang="en-US" dirty="0"/>
          </a:p>
        </p:txBody>
      </p:sp>
      <p:grpSp>
        <p:nvGrpSpPr>
          <p:cNvPr id="6" name="Groupe 5"/>
          <p:cNvGrpSpPr/>
          <p:nvPr/>
        </p:nvGrpSpPr>
        <p:grpSpPr>
          <a:xfrm>
            <a:off x="4942384" y="3653236"/>
            <a:ext cx="3975270" cy="2815356"/>
            <a:chOff x="5076056" y="3861048"/>
            <a:chExt cx="4067944" cy="265439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64972" y="3861048"/>
              <a:ext cx="3879028" cy="2654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929268" y="4211191"/>
              <a:ext cx="1000839" cy="1386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76056" y="3861048"/>
              <a:ext cx="192708" cy="1150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e 9"/>
          <p:cNvGrpSpPr/>
          <p:nvPr/>
        </p:nvGrpSpPr>
        <p:grpSpPr>
          <a:xfrm>
            <a:off x="178348" y="3657600"/>
            <a:ext cx="3936452" cy="2762609"/>
            <a:chOff x="-192708" y="4005064"/>
            <a:chExt cx="4028221" cy="2604668"/>
          </a:xfrm>
        </p:grpSpPr>
        <p:pic>
          <p:nvPicPr>
            <p:cNvPr id="11" name="Picture 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4005064"/>
              <a:ext cx="3835513" cy="2604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92708" y="4005064"/>
              <a:ext cx="192708" cy="1150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ZoneTexte 13"/>
          <p:cNvSpPr txBox="1"/>
          <p:nvPr/>
        </p:nvSpPr>
        <p:spPr>
          <a:xfrm>
            <a:off x="4203291" y="6430297"/>
            <a:ext cx="5064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15 % improvement on Mass resolution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94FF-99B6-4FB0-BFB3-92BAB8720E5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 Higgs Search at TeV</a:t>
            </a:r>
            <a:endParaRPr lang="en-US"/>
          </a:p>
        </p:txBody>
      </p:sp>
      <p:cxnSp>
        <p:nvCxnSpPr>
          <p:cNvPr id="20" name="Connecteur droit avec flèche 19"/>
          <p:cNvCxnSpPr/>
          <p:nvPr/>
        </p:nvCxnSpPr>
        <p:spPr>
          <a:xfrm flipV="1">
            <a:off x="4114800" y="4953000"/>
            <a:ext cx="728082" cy="143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914400"/>
            <a:ext cx="2438400" cy="255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Connecteur droit 17"/>
          <p:cNvCxnSpPr/>
          <p:nvPr/>
        </p:nvCxnSpPr>
        <p:spPr>
          <a:xfrm rot="10800000">
            <a:off x="6526875" y="119150"/>
            <a:ext cx="152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 descr="logo-white-smal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3810000"/>
            <a:ext cx="685800" cy="364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Dijet system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200" y="1219200"/>
            <a:ext cx="4724400" cy="5181600"/>
          </a:xfrm>
        </p:spPr>
        <p:txBody>
          <a:bodyPr>
            <a:normAutofit fontScale="85000" lnSpcReduction="20000"/>
          </a:bodyPr>
          <a:lstStyle/>
          <a:p>
            <a:pPr marL="284163" indent="-284163"/>
            <a:r>
              <a:rPr lang="en-US" dirty="0" smtClean="0"/>
              <a:t>In CDF </a:t>
            </a:r>
            <a:r>
              <a:rPr lang="en-US" dirty="0" err="1" smtClean="0"/>
              <a:t>llbb</a:t>
            </a:r>
            <a:r>
              <a:rPr lang="en-US" dirty="0" smtClean="0"/>
              <a:t> analysis, NN function is used to correct </a:t>
            </a:r>
            <a:r>
              <a:rPr lang="en-US" dirty="0" err="1" smtClean="0"/>
              <a:t>dijet</a:t>
            </a:r>
            <a:r>
              <a:rPr lang="en-US" dirty="0" smtClean="0"/>
              <a:t> system. </a:t>
            </a:r>
          </a:p>
          <a:p>
            <a:pPr lvl="1" indent="-458788">
              <a:buNone/>
            </a:pPr>
            <a:r>
              <a:rPr lang="en-US" dirty="0" smtClean="0">
                <a:latin typeface="Symbol" pitchFamily="18" charset="2"/>
              </a:rPr>
              <a:t>~ </a:t>
            </a:r>
            <a:r>
              <a:rPr lang="en-US" dirty="0" smtClean="0"/>
              <a:t>15 % improvement is observed.</a:t>
            </a:r>
          </a:p>
          <a:p>
            <a:pPr marL="284163" indent="-284163"/>
            <a:endParaRPr lang="en-US" dirty="0" smtClean="0"/>
          </a:p>
          <a:p>
            <a:pPr marL="284163" indent="-284163"/>
            <a:endParaRPr lang="en-US" dirty="0" smtClean="0"/>
          </a:p>
          <a:p>
            <a:pPr marL="284163" indent="-284163">
              <a:buNone/>
            </a:pPr>
            <a:endParaRPr lang="en-US" dirty="0" smtClean="0"/>
          </a:p>
          <a:p>
            <a:pPr marL="284163" indent="-284163"/>
            <a:r>
              <a:rPr lang="en-US" dirty="0" smtClean="0"/>
              <a:t>How to choose 2jets from 3jets or more?</a:t>
            </a:r>
          </a:p>
          <a:p>
            <a:pPr marL="684213" lvl="1" indent="-284163"/>
            <a:r>
              <a:rPr lang="en-US" dirty="0" smtClean="0"/>
              <a:t>D0 </a:t>
            </a:r>
            <a:r>
              <a:rPr lang="en-US" dirty="0" err="1" smtClean="0"/>
              <a:t>lvbb</a:t>
            </a:r>
            <a:r>
              <a:rPr lang="en-US" dirty="0" smtClean="0"/>
              <a:t> </a:t>
            </a:r>
          </a:p>
          <a:p>
            <a:pPr marL="684213" lvl="1" indent="-284163">
              <a:buNone/>
            </a:pPr>
            <a:r>
              <a:rPr lang="en-US" dirty="0" smtClean="0"/>
              <a:t>	instead of using two largest </a:t>
            </a:r>
            <a:r>
              <a:rPr lang="en-US" dirty="0" err="1" smtClean="0"/>
              <a:t>pT</a:t>
            </a:r>
            <a:r>
              <a:rPr lang="en-US" dirty="0" smtClean="0"/>
              <a:t> jets, use two most b-like jets from </a:t>
            </a:r>
            <a:r>
              <a:rPr lang="en-US" dirty="0" err="1" smtClean="0"/>
              <a:t>bID</a:t>
            </a:r>
            <a:r>
              <a:rPr lang="en-US" dirty="0" smtClean="0"/>
              <a:t> information. </a:t>
            </a:r>
          </a:p>
          <a:p>
            <a:pPr lvl="1" indent="-458788">
              <a:buNone/>
            </a:pPr>
            <a:endParaRPr lang="en-US" dirty="0" smtClean="0"/>
          </a:p>
          <a:p>
            <a:pPr lvl="1" indent="-458788">
              <a:buNone/>
            </a:pP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 Higgs Search at TeV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94FF-99B6-4FB0-BFB3-92BAB8720E56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572" y="3905250"/>
            <a:ext cx="449942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1790" y="838200"/>
            <a:ext cx="423661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logo-white-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4572000"/>
            <a:ext cx="762000" cy="404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b-Jet Identification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67200" y="5715000"/>
            <a:ext cx="4800600" cy="9906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-141716" y="4648200"/>
            <a:ext cx="4114800" cy="2209800"/>
            <a:chOff x="2827" y="909"/>
            <a:chExt cx="3274" cy="1947"/>
          </a:xfrm>
        </p:grpSpPr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64" y="909"/>
              <a:ext cx="3138" cy="19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2827" y="2228"/>
              <a:ext cx="144" cy="144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8200"/>
            <a:ext cx="3818212" cy="355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1726" y="910209"/>
            <a:ext cx="4456792" cy="449999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691680" y="2566392"/>
            <a:ext cx="432048" cy="43204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2123728" y="910208"/>
            <a:ext cx="2376264" cy="16561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rot="16200000" flipH="1">
            <a:off x="2103884" y="3018284"/>
            <a:ext cx="2411760" cy="2372072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94FF-99B6-4FB0-BFB3-92BAB8720E5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 Higgs Search at TeV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feature on DØ b-tagging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14400"/>
            <a:ext cx="4953000" cy="5943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MVA tagger</a:t>
            </a:r>
          </a:p>
          <a:p>
            <a:pPr lvl="1"/>
            <a:r>
              <a:rPr lang="en-US" dirty="0" smtClean="0"/>
              <a:t>Better performance</a:t>
            </a:r>
          </a:p>
          <a:p>
            <a:r>
              <a:rPr lang="en-US" dirty="0" smtClean="0"/>
              <a:t>Modeling</a:t>
            </a:r>
          </a:p>
          <a:p>
            <a:pPr lvl="1"/>
            <a:r>
              <a:rPr lang="en-US" dirty="0" smtClean="0"/>
              <a:t>Update on TRF, Fake rate measurement</a:t>
            </a:r>
          </a:p>
          <a:p>
            <a:pPr lvl="2"/>
            <a:r>
              <a:rPr lang="en-US" dirty="0" smtClean="0"/>
              <a:t>Systematic uncertainty reduced by 50% on fake rate.</a:t>
            </a:r>
          </a:p>
          <a:p>
            <a:r>
              <a:rPr lang="en-US" dirty="0" smtClean="0"/>
              <a:t>Usage</a:t>
            </a:r>
          </a:p>
          <a:p>
            <a:pPr lvl="1"/>
            <a:r>
              <a:rPr lang="en-US" dirty="0" smtClean="0"/>
              <a:t>Application of TRF</a:t>
            </a:r>
          </a:p>
          <a:p>
            <a:pPr lvl="1"/>
            <a:r>
              <a:rPr lang="en-US" dirty="0" smtClean="0"/>
              <a:t>Use all operating point.</a:t>
            </a:r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   Use shape of </a:t>
            </a:r>
            <a:r>
              <a:rPr lang="en-US" dirty="0" err="1" smtClean="0">
                <a:sym typeface="Wingdings" pitchFamily="2" charset="2"/>
              </a:rPr>
              <a:t>bID</a:t>
            </a:r>
            <a:r>
              <a:rPr lang="en-US" dirty="0" smtClean="0">
                <a:sym typeface="Wingdings" pitchFamily="2" charset="2"/>
              </a:rPr>
              <a:t> MVA output         in the final MVA </a:t>
            </a:r>
          </a:p>
          <a:p>
            <a:pPr lvl="1">
              <a:buNone/>
            </a:pPr>
            <a:endParaRPr lang="en-US" dirty="0" smtClean="0">
              <a:sym typeface="Wingdings" pitchFamily="2" charset="2"/>
            </a:endParaRPr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Two orthogonal sample</a:t>
            </a:r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   2 b-tag: both jet pass Loosest tag</a:t>
            </a:r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   1 b-tag: one of jet pass Loosest tag</a:t>
            </a:r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    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 Higgs Search at TeV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94FF-99B6-4FB0-BFB3-92BAB8720E56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Image 5" descr="bid_eff_vs_fak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762000"/>
            <a:ext cx="4419600" cy="3186998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094486"/>
            <a:ext cx="4114800" cy="268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-500150" y="0"/>
            <a:ext cx="990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 descr="logo-white-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1219200"/>
            <a:ext cx="717398" cy="38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bID</a:t>
            </a:r>
            <a:r>
              <a:rPr lang="en-US" dirty="0" smtClean="0"/>
              <a:t> usage in CDF analysis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" y="762000"/>
            <a:ext cx="8229600" cy="457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Four orthogonal b-tagged sample 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 Higgs Search at TeV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94FF-99B6-4FB0-BFB3-92BAB8720E56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67200"/>
            <a:ext cx="250980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247274"/>
            <a:ext cx="2461286" cy="259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1347" y="1231232"/>
            <a:ext cx="2448053" cy="262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9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709511"/>
            <a:ext cx="2474519" cy="262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9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1219200"/>
            <a:ext cx="2456875" cy="261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9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4200" y="3886200"/>
            <a:ext cx="2688771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/>
          <p:cNvSpPr txBox="1"/>
          <p:nvPr/>
        </p:nvSpPr>
        <p:spPr>
          <a:xfrm>
            <a:off x="1524000" y="5410200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 smtClean="0"/>
              <a:t>pretag</a:t>
            </a:r>
            <a:endParaRPr lang="en-US" b="1" u="sng" dirty="0"/>
          </a:p>
        </p:txBody>
      </p:sp>
      <p:sp>
        <p:nvSpPr>
          <p:cNvPr id="15" name="ZoneTexte 14"/>
          <p:cNvSpPr txBox="1"/>
          <p:nvPr/>
        </p:nvSpPr>
        <p:spPr>
          <a:xfrm>
            <a:off x="762000" y="3429000"/>
            <a:ext cx="1229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1-ST</a:t>
            </a:r>
          </a:p>
          <a:p>
            <a:r>
              <a:rPr lang="en-US" dirty="0" smtClean="0"/>
              <a:t>S:B = 1:400</a:t>
            </a:r>
            <a:endParaRPr lang="en-US" b="1" u="sng" dirty="0"/>
          </a:p>
        </p:txBody>
      </p:sp>
      <p:sp>
        <p:nvSpPr>
          <p:cNvPr id="16" name="ZoneTexte 15"/>
          <p:cNvSpPr txBox="1"/>
          <p:nvPr/>
        </p:nvSpPr>
        <p:spPr>
          <a:xfrm>
            <a:off x="7010400" y="1600200"/>
            <a:ext cx="1124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ST-ST</a:t>
            </a:r>
          </a:p>
          <a:p>
            <a:r>
              <a:rPr lang="en-US" dirty="0" smtClean="0"/>
              <a:t>S:B = 1:70</a:t>
            </a:r>
            <a:endParaRPr lang="en-US" dirty="0"/>
          </a:p>
        </p:txBody>
      </p:sp>
      <p:sp>
        <p:nvSpPr>
          <p:cNvPr id="17" name="ZoneTexte 16"/>
          <p:cNvSpPr txBox="1"/>
          <p:nvPr/>
        </p:nvSpPr>
        <p:spPr>
          <a:xfrm>
            <a:off x="4419600" y="1600200"/>
            <a:ext cx="1229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ST-JP</a:t>
            </a:r>
          </a:p>
          <a:p>
            <a:r>
              <a:rPr lang="en-US" dirty="0" smtClean="0"/>
              <a:t>S:B = 1:100</a:t>
            </a:r>
            <a:endParaRPr lang="en-US" b="1" u="sng" dirty="0"/>
          </a:p>
        </p:txBody>
      </p:sp>
      <p:sp>
        <p:nvSpPr>
          <p:cNvPr id="18" name="ZoneTexte 17"/>
          <p:cNvSpPr txBox="1"/>
          <p:nvPr/>
        </p:nvSpPr>
        <p:spPr>
          <a:xfrm>
            <a:off x="1905000" y="1611868"/>
            <a:ext cx="1229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ST-JP</a:t>
            </a:r>
          </a:p>
          <a:p>
            <a:r>
              <a:rPr lang="en-US" dirty="0" smtClean="0"/>
              <a:t>S:B = 1:140</a:t>
            </a:r>
            <a:endParaRPr lang="en-US" b="1" u="sng" dirty="0"/>
          </a:p>
        </p:txBody>
      </p:sp>
      <p:sp>
        <p:nvSpPr>
          <p:cNvPr id="19" name="ZoneTexte 18"/>
          <p:cNvSpPr txBox="1"/>
          <p:nvPr/>
        </p:nvSpPr>
        <p:spPr>
          <a:xfrm>
            <a:off x="5715000" y="4450140"/>
            <a:ext cx="3505200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sample has different background composition</a:t>
            </a:r>
          </a:p>
          <a:p>
            <a:r>
              <a:rPr lang="en-US" sz="2400" dirty="0" smtClean="0"/>
              <a:t>  </a:t>
            </a:r>
            <a:r>
              <a:rPr lang="en-US" sz="2400" dirty="0" smtClean="0">
                <a:sym typeface="Wingdings" pitchFamily="2" charset="2"/>
              </a:rPr>
              <a:t> Final MVA should be optimized separately.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33400" y="0"/>
            <a:ext cx="990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3000" y="4724400"/>
            <a:ext cx="7010400" cy="2057400"/>
          </a:xfrm>
          <a:prstGeom prst="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MVA usage @ CDF/D0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685800"/>
            <a:ext cx="8839200" cy="3962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D0 analyses often use BDT with TMVA</a:t>
            </a:r>
          </a:p>
          <a:p>
            <a:pPr lvl="1"/>
            <a:r>
              <a:rPr lang="en-US" dirty="0" smtClean="0"/>
              <a:t>“Stochastic gradient boosting” seems to be good.</a:t>
            </a:r>
          </a:p>
          <a:p>
            <a:pPr lvl="1"/>
            <a:r>
              <a:rPr lang="en-US" dirty="0" smtClean="0"/>
              <a:t>Matrix Element analysis: takes time, not processing recently. </a:t>
            </a:r>
          </a:p>
          <a:p>
            <a:r>
              <a:rPr lang="en-US" dirty="0" smtClean="0"/>
              <a:t>CDF analyses use various MVA</a:t>
            </a:r>
          </a:p>
          <a:p>
            <a:pPr lvl="1"/>
            <a:r>
              <a:rPr lang="en-US" dirty="0" smtClean="0"/>
              <a:t>BNN, NEAT, NN, Support Vector Machine, ….</a:t>
            </a:r>
          </a:p>
          <a:p>
            <a:pPr lvl="1"/>
            <a:r>
              <a:rPr lang="en-US" dirty="0" smtClean="0"/>
              <a:t>NN is often used in the corrections (</a:t>
            </a:r>
            <a:r>
              <a:rPr lang="en-US" dirty="0" err="1" smtClean="0"/>
              <a:t>dijet</a:t>
            </a:r>
            <a:r>
              <a:rPr lang="en-US" dirty="0" smtClean="0"/>
              <a:t> mass, trigger turn-on)</a:t>
            </a:r>
          </a:p>
          <a:p>
            <a:pPr lvl="1"/>
            <a:r>
              <a:rPr lang="en-US" dirty="0" smtClean="0"/>
              <a:t>Proceed Matrix Element analysis (not this summer)</a:t>
            </a:r>
          </a:p>
          <a:p>
            <a:pPr>
              <a:buNone/>
            </a:pPr>
            <a:endParaRPr lang="en-US" sz="1200" dirty="0" smtClean="0"/>
          </a:p>
          <a:p>
            <a:r>
              <a:rPr lang="en-US" dirty="0" smtClean="0"/>
              <a:t>Key feature / Trend</a:t>
            </a:r>
          </a:p>
          <a:p>
            <a:pPr lvl="1"/>
            <a:r>
              <a:rPr lang="en-US" dirty="0" smtClean="0"/>
              <a:t>Trying to reduce number of input variable</a:t>
            </a:r>
          </a:p>
          <a:p>
            <a:pPr lvl="1"/>
            <a:r>
              <a:rPr lang="en-US" dirty="0" smtClean="0"/>
              <a:t>Trying to find optimal usage</a:t>
            </a:r>
          </a:p>
          <a:p>
            <a:pPr lvl="1">
              <a:buNone/>
            </a:pPr>
            <a:endParaRPr lang="en-US" sz="1400" dirty="0" smtClean="0"/>
          </a:p>
          <a:p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 Higgs Search at TeV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94FF-99B6-4FB0-BFB3-92BAB8720E5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" y="4724400"/>
            <a:ext cx="777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dirty="0" smtClean="0"/>
              <a:t> </a:t>
            </a:r>
            <a:r>
              <a:rPr lang="en-US" sz="2400" b="1" u="sng" dirty="0" smtClean="0"/>
              <a:t>An interesting example from DØ </a:t>
            </a:r>
            <a:r>
              <a:rPr lang="en-US" sz="2400" b="1" u="sng" dirty="0" err="1" smtClean="0"/>
              <a:t>lvbb</a:t>
            </a:r>
            <a:endParaRPr lang="en-US" sz="2400" b="1" u="sng" dirty="0" smtClean="0"/>
          </a:p>
          <a:p>
            <a:pPr lvl="1">
              <a:buNone/>
            </a:pPr>
            <a:r>
              <a:rPr lang="en-US" sz="2400" dirty="0" smtClean="0"/>
              <a:t>     == Build MVA in order to choose input variable ==</a:t>
            </a:r>
          </a:p>
          <a:p>
            <a:pPr lvl="1">
              <a:buNone/>
            </a:pPr>
            <a:r>
              <a:rPr lang="en-US" sz="2400" dirty="0" smtClean="0"/>
              <a:t>        MVA for </a:t>
            </a:r>
            <a:r>
              <a:rPr lang="en-US" sz="2400" u="sng" dirty="0" err="1" smtClean="0"/>
              <a:t>ttbar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vs</a:t>
            </a:r>
            <a:r>
              <a:rPr lang="en-US" sz="2400" u="sng" dirty="0" smtClean="0"/>
              <a:t> WH </a:t>
            </a:r>
            <a:r>
              <a:rPr lang="en-US" sz="2400" dirty="0" smtClean="0"/>
              <a:t>and MVA for </a:t>
            </a:r>
            <a:r>
              <a:rPr lang="en-US" sz="2400" u="sng" dirty="0" err="1" smtClean="0"/>
              <a:t>Wbb</a:t>
            </a:r>
            <a:r>
              <a:rPr lang="en-US" sz="2400" u="sng" dirty="0" smtClean="0"/>
              <a:t>/cc </a:t>
            </a:r>
            <a:r>
              <a:rPr lang="en-US" sz="2400" u="sng" dirty="0" err="1" smtClean="0"/>
              <a:t>vs</a:t>
            </a:r>
            <a:r>
              <a:rPr lang="en-US" sz="2400" u="sng" dirty="0" smtClean="0"/>
              <a:t> WH</a:t>
            </a:r>
          </a:p>
          <a:p>
            <a:pPr lvl="1">
              <a:buNone/>
            </a:pPr>
            <a:r>
              <a:rPr lang="en-US" sz="2400" dirty="0" smtClean="0">
                <a:sym typeface="Wingdings" pitchFamily="2" charset="2"/>
              </a:rPr>
              <a:t>               Use </a:t>
            </a:r>
            <a:r>
              <a:rPr lang="en-US" sz="2400" b="1" dirty="0" smtClean="0">
                <a:solidFill>
                  <a:srgbClr val="FF0000"/>
                </a:solidFill>
                <a:sym typeface="Wingdings" pitchFamily="2" charset="2"/>
              </a:rPr>
              <a:t>the union of </a:t>
            </a:r>
            <a:r>
              <a:rPr lang="en-US" sz="2400" dirty="0" smtClean="0">
                <a:sym typeface="Wingdings" pitchFamily="2" charset="2"/>
              </a:rPr>
              <a:t>the most powerful </a:t>
            </a:r>
          </a:p>
          <a:p>
            <a:pPr lvl="1">
              <a:buNone/>
            </a:pPr>
            <a:r>
              <a:rPr lang="en-US" sz="2400" dirty="0" smtClean="0">
                <a:sym typeface="Wingdings" pitchFamily="2" charset="2"/>
              </a:rPr>
              <a:t>                   14 variables of </a:t>
            </a:r>
            <a:r>
              <a:rPr lang="en-US" sz="2400" b="1" dirty="0" smtClean="0">
                <a:solidFill>
                  <a:srgbClr val="FF0000"/>
                </a:solidFill>
                <a:sym typeface="Wingdings" pitchFamily="2" charset="2"/>
              </a:rPr>
              <a:t>two MVAs </a:t>
            </a:r>
            <a:r>
              <a:rPr lang="en-US" sz="2400" dirty="0" smtClean="0">
                <a:sym typeface="Wingdings" pitchFamily="2" charset="2"/>
              </a:rPr>
              <a:t>for final MVA  </a:t>
            </a:r>
            <a:endParaRPr lang="en-US" sz="2400" dirty="0"/>
          </a:p>
        </p:txBody>
      </p:sp>
      <p:cxnSp>
        <p:nvCxnSpPr>
          <p:cNvPr id="8" name="Connecteur droit 7"/>
          <p:cNvCxnSpPr/>
          <p:nvPr/>
        </p:nvCxnSpPr>
        <p:spPr>
          <a:xfrm rot="10800000">
            <a:off x="6612775" y="4817225"/>
            <a:ext cx="152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6847" y="838200"/>
            <a:ext cx="218195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 of MVA optimization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02425"/>
            <a:ext cx="8229600" cy="457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CDF </a:t>
            </a:r>
            <a:r>
              <a:rPr lang="en-US" dirty="0" err="1" smtClean="0"/>
              <a:t>llbb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 Higgs Search at TeV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94FF-99B6-4FB0-BFB3-92BAB8720E56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126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549950"/>
            <a:ext cx="3048000" cy="226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384" y="1524000"/>
            <a:ext cx="3134216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3925156"/>
            <a:ext cx="3962400" cy="293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rme libre 9"/>
          <p:cNvSpPr/>
          <p:nvPr/>
        </p:nvSpPr>
        <p:spPr>
          <a:xfrm rot="20702767">
            <a:off x="2744728" y="1824237"/>
            <a:ext cx="1545535" cy="375918"/>
          </a:xfrm>
          <a:custGeom>
            <a:avLst/>
            <a:gdLst>
              <a:gd name="connsiteX0" fmla="*/ 1638300 w 1638300"/>
              <a:gd name="connsiteY0" fmla="*/ 152400 h 495300"/>
              <a:gd name="connsiteX1" fmla="*/ 781050 w 1638300"/>
              <a:gd name="connsiteY1" fmla="*/ 57150 h 495300"/>
              <a:gd name="connsiteX2" fmla="*/ 0 w 1638300"/>
              <a:gd name="connsiteY2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8300" h="495300">
                <a:moveTo>
                  <a:pt x="1638300" y="152400"/>
                </a:moveTo>
                <a:cubicBezTo>
                  <a:pt x="1346200" y="76200"/>
                  <a:pt x="1054100" y="0"/>
                  <a:pt x="781050" y="57150"/>
                </a:cubicBezTo>
                <a:cubicBezTo>
                  <a:pt x="508000" y="114300"/>
                  <a:pt x="254000" y="304800"/>
                  <a:pt x="0" y="495300"/>
                </a:cubicBezTo>
              </a:path>
            </a:pathLst>
          </a:cu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oneTexte 10"/>
          <p:cNvSpPr txBox="1"/>
          <p:nvPr/>
        </p:nvSpPr>
        <p:spPr>
          <a:xfrm>
            <a:off x="152400" y="1143000"/>
            <a:ext cx="1650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/>
              <a:t>1.  </a:t>
            </a:r>
            <a:r>
              <a:rPr lang="en-US" sz="2000" b="1" u="sng" dirty="0" err="1" smtClean="0"/>
              <a:t>ttbar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vs</a:t>
            </a:r>
            <a:r>
              <a:rPr lang="en-US" sz="2000" b="1" u="sng" dirty="0" smtClean="0"/>
              <a:t> ZH</a:t>
            </a:r>
            <a:endParaRPr lang="en-US" sz="2000" b="1" u="sng" dirty="0"/>
          </a:p>
        </p:txBody>
      </p:sp>
      <p:sp>
        <p:nvSpPr>
          <p:cNvPr id="13" name="Forme libre 12"/>
          <p:cNvSpPr/>
          <p:nvPr/>
        </p:nvSpPr>
        <p:spPr>
          <a:xfrm>
            <a:off x="4876800" y="2214966"/>
            <a:ext cx="1472339" cy="604434"/>
          </a:xfrm>
          <a:custGeom>
            <a:avLst/>
            <a:gdLst>
              <a:gd name="connsiteX0" fmla="*/ 1472339 w 1472339"/>
              <a:gd name="connsiteY0" fmla="*/ 232474 h 604434"/>
              <a:gd name="connsiteX1" fmla="*/ 790414 w 1472339"/>
              <a:gd name="connsiteY1" fmla="*/ 61993 h 604434"/>
              <a:gd name="connsiteX2" fmla="*/ 0 w 1472339"/>
              <a:gd name="connsiteY2" fmla="*/ 604434 h 60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2339" h="604434">
                <a:moveTo>
                  <a:pt x="1472339" y="232474"/>
                </a:moveTo>
                <a:cubicBezTo>
                  <a:pt x="1254071" y="116237"/>
                  <a:pt x="1035804" y="0"/>
                  <a:pt x="790414" y="61993"/>
                </a:cubicBezTo>
                <a:cubicBezTo>
                  <a:pt x="545024" y="123986"/>
                  <a:pt x="272512" y="364210"/>
                  <a:pt x="0" y="604434"/>
                </a:cubicBezTo>
              </a:path>
            </a:pathLst>
          </a:cu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ZoneTexte 13"/>
          <p:cNvSpPr txBox="1"/>
          <p:nvPr/>
        </p:nvSpPr>
        <p:spPr>
          <a:xfrm>
            <a:off x="5867400" y="1143000"/>
            <a:ext cx="23312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/>
              <a:t>2.  Charm </a:t>
            </a:r>
            <a:r>
              <a:rPr lang="en-US" sz="2000" b="1" u="sng" dirty="0" err="1" smtClean="0"/>
              <a:t>vs</a:t>
            </a:r>
            <a:r>
              <a:rPr lang="en-US" sz="2000" b="1" u="sng" dirty="0" smtClean="0"/>
              <a:t> bottom</a:t>
            </a:r>
            <a:endParaRPr lang="en-US" sz="2000" b="1" u="sng" dirty="0"/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1066800" y="3657600"/>
            <a:ext cx="1600200" cy="14478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rot="10800000" flipV="1">
            <a:off x="3733801" y="3733800"/>
            <a:ext cx="2743200" cy="16002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rot="10800000" flipV="1">
            <a:off x="5257800" y="3886200"/>
            <a:ext cx="3200400" cy="19050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6019800" y="5874603"/>
            <a:ext cx="3049361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8 % </a:t>
            </a:r>
            <a:r>
              <a:rPr lang="en-US" sz="2400" dirty="0" smtClean="0"/>
              <a:t>gain is observed</a:t>
            </a:r>
          </a:p>
          <a:p>
            <a:r>
              <a:rPr lang="en-US" sz="2400" dirty="0" smtClean="0"/>
              <a:t> from original network.</a:t>
            </a:r>
            <a:endParaRPr lang="en-US" sz="2400" dirty="0"/>
          </a:p>
        </p:txBody>
      </p:sp>
      <p:cxnSp>
        <p:nvCxnSpPr>
          <p:cNvPr id="29" name="Connecteur droit 28"/>
          <p:cNvCxnSpPr/>
          <p:nvPr/>
        </p:nvCxnSpPr>
        <p:spPr>
          <a:xfrm rot="10800000">
            <a:off x="3164375" y="735676"/>
            <a:ext cx="152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33400" y="0"/>
            <a:ext cx="838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3144" y="1314600"/>
            <a:ext cx="2881313" cy="1837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from DØ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304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 Higgs Search at TeV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94FF-99B6-4FB0-BFB3-92BAB8720E56}" type="slidenum">
              <a:rPr lang="en-US" smtClean="0"/>
              <a:pPr/>
              <a:t>27</a:t>
            </a:fld>
            <a:endParaRPr lang="en-US"/>
          </a:p>
        </p:txBody>
      </p:sp>
      <p:cxnSp>
        <p:nvCxnSpPr>
          <p:cNvPr id="6" name="Connecteur droit 5"/>
          <p:cNvCxnSpPr/>
          <p:nvPr/>
        </p:nvCxnSpPr>
        <p:spPr>
          <a:xfrm rot="5400000">
            <a:off x="256736" y="3657600"/>
            <a:ext cx="5181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rot="5400000">
            <a:off x="3505200" y="3733800"/>
            <a:ext cx="5181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89848" y="5265760"/>
            <a:ext cx="266700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95% CL 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Exp</a:t>
            </a:r>
            <a:r>
              <a:rPr lang="en-US" dirty="0" smtClean="0">
                <a:sym typeface="Wingdings" pitchFamily="2" charset="2"/>
              </a:rPr>
              <a:t> (</a:t>
            </a:r>
            <a:r>
              <a:rPr lang="en-US" dirty="0" err="1" smtClean="0">
                <a:solidFill>
                  <a:srgbClr val="0070C0"/>
                </a:solidFill>
                <a:sym typeface="Wingdings" pitchFamily="2" charset="2"/>
              </a:rPr>
              <a:t>obs</a:t>
            </a:r>
            <a:r>
              <a:rPr lang="en-US" dirty="0" smtClean="0">
                <a:sym typeface="Wingdings" pitchFamily="2" charset="2"/>
              </a:rPr>
              <a:t>) Limit</a:t>
            </a:r>
          </a:p>
          <a:p>
            <a:r>
              <a:rPr lang="en-US" dirty="0" smtClean="0"/>
              <a:t>       </a:t>
            </a:r>
            <a:r>
              <a:rPr lang="en-US" sz="2400" b="1" dirty="0" smtClean="0">
                <a:solidFill>
                  <a:srgbClr val="FF0000"/>
                </a:solidFill>
              </a:rPr>
              <a:t>4.8</a:t>
            </a:r>
            <a:r>
              <a:rPr lang="en-US" sz="2400" dirty="0" smtClean="0"/>
              <a:t> (</a:t>
            </a:r>
            <a:r>
              <a:rPr lang="en-US" sz="2400" b="1" dirty="0" smtClean="0">
                <a:solidFill>
                  <a:srgbClr val="0070C0"/>
                </a:solidFill>
              </a:rPr>
              <a:t>4.9</a:t>
            </a:r>
            <a:r>
              <a:rPr lang="en-US" sz="2400" dirty="0" smtClean="0"/>
              <a:t>)</a:t>
            </a:r>
            <a:r>
              <a:rPr lang="en-US" dirty="0" smtClean="0"/>
              <a:t>  x SM</a:t>
            </a:r>
          </a:p>
          <a:p>
            <a:r>
              <a:rPr lang="en-US" dirty="0" smtClean="0">
                <a:sym typeface="Wingdings" pitchFamily="2" charset="2"/>
              </a:rPr>
              <a:t>                @ MH=115 </a:t>
            </a:r>
            <a:r>
              <a:rPr lang="en-US" dirty="0" err="1" smtClean="0">
                <a:sym typeface="Wingdings" pitchFamily="2" charset="2"/>
              </a:rPr>
              <a:t>GeV</a:t>
            </a:r>
            <a:endParaRPr lang="fr-FR" dirty="0" smtClean="0"/>
          </a:p>
        </p:txBody>
      </p:sp>
      <p:sp>
        <p:nvSpPr>
          <p:cNvPr id="11" name="ZoneTexte 10"/>
          <p:cNvSpPr txBox="1"/>
          <p:nvPr/>
        </p:nvSpPr>
        <p:spPr>
          <a:xfrm>
            <a:off x="76200" y="762000"/>
            <a:ext cx="2081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/>
              <a:t>ZH</a:t>
            </a:r>
            <a:r>
              <a:rPr lang="en-US" sz="2400" b="1" u="sng" dirty="0" err="1" smtClean="0">
                <a:sym typeface="Wingdings" pitchFamily="2" charset="2"/>
              </a:rPr>
              <a:t></a:t>
            </a:r>
            <a:r>
              <a:rPr lang="en-US" sz="2400" b="1" u="sng" dirty="0" err="1" smtClean="0"/>
              <a:t>llbb</a:t>
            </a:r>
            <a:r>
              <a:rPr lang="en-US" sz="2400" b="1" u="sng" dirty="0" smtClean="0"/>
              <a:t>      </a:t>
            </a:r>
            <a:endParaRPr lang="en-US" sz="2400" b="1" u="sng" dirty="0"/>
          </a:p>
        </p:txBody>
      </p:sp>
      <p:sp>
        <p:nvSpPr>
          <p:cNvPr id="12" name="ZoneTexte 11"/>
          <p:cNvSpPr txBox="1"/>
          <p:nvPr/>
        </p:nvSpPr>
        <p:spPr>
          <a:xfrm>
            <a:off x="3172909" y="762000"/>
            <a:ext cx="2770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/>
              <a:t>WH</a:t>
            </a:r>
            <a:r>
              <a:rPr lang="en-US" sz="2400" b="1" u="sng" dirty="0" err="1" smtClean="0">
                <a:sym typeface="Wingdings" pitchFamily="2" charset="2"/>
              </a:rPr>
              <a:t>lvbb</a:t>
            </a:r>
            <a:endParaRPr lang="en-US" sz="2400" b="1" u="sng" dirty="0"/>
          </a:p>
        </p:txBody>
      </p:sp>
      <p:sp>
        <p:nvSpPr>
          <p:cNvPr id="13" name="ZoneTexte 12"/>
          <p:cNvSpPr txBox="1"/>
          <p:nvPr/>
        </p:nvSpPr>
        <p:spPr>
          <a:xfrm>
            <a:off x="6324601" y="75892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/>
              <a:t>VH</a:t>
            </a:r>
            <a:r>
              <a:rPr lang="en-US" sz="2400" b="1" u="sng" dirty="0" err="1" smtClean="0">
                <a:sym typeface="Wingdings" pitchFamily="2" charset="2"/>
              </a:rPr>
              <a:t>vvbb</a:t>
            </a:r>
            <a:endParaRPr lang="en-US" sz="2400" b="1" u="sng" dirty="0"/>
          </a:p>
        </p:txBody>
      </p:sp>
      <p:sp>
        <p:nvSpPr>
          <p:cNvPr id="14" name="ZoneTexte 13"/>
          <p:cNvSpPr txBox="1"/>
          <p:nvPr/>
        </p:nvSpPr>
        <p:spPr>
          <a:xfrm>
            <a:off x="1447800" y="759768"/>
            <a:ext cx="1459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</a:t>
            </a:r>
            <a:r>
              <a:rPr lang="en-US" dirty="0" err="1" smtClean="0">
                <a:sym typeface="Symbol"/>
              </a:rPr>
              <a:t>L</a:t>
            </a:r>
            <a:r>
              <a:rPr lang="en-US" i="1" dirty="0" err="1" smtClean="0">
                <a:sym typeface="Symbol"/>
              </a:rPr>
              <a:t>dt</a:t>
            </a:r>
            <a:r>
              <a:rPr lang="en-US" dirty="0" smtClean="0">
                <a:sym typeface="Symbol"/>
              </a:rPr>
              <a:t>=</a:t>
            </a:r>
            <a:r>
              <a:rPr lang="en-US" sz="2400" b="1" dirty="0" smtClean="0">
                <a:solidFill>
                  <a:srgbClr val="0070C0"/>
                </a:solidFill>
              </a:rPr>
              <a:t>8.6</a:t>
            </a:r>
            <a:r>
              <a:rPr lang="en-US" sz="2000" dirty="0" smtClean="0"/>
              <a:t> </a:t>
            </a:r>
            <a:r>
              <a:rPr lang="en-US" dirty="0" smtClean="0"/>
              <a:t>fb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  <p:sp>
        <p:nvSpPr>
          <p:cNvPr id="15" name="ZoneTexte 14"/>
          <p:cNvSpPr txBox="1"/>
          <p:nvPr/>
        </p:nvSpPr>
        <p:spPr>
          <a:xfrm>
            <a:off x="4713146" y="759768"/>
            <a:ext cx="1423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</a:t>
            </a:r>
            <a:r>
              <a:rPr lang="en-US" dirty="0" err="1" smtClean="0">
                <a:sym typeface="Symbol"/>
              </a:rPr>
              <a:t>L</a:t>
            </a:r>
            <a:r>
              <a:rPr lang="en-US" i="1" dirty="0" err="1" smtClean="0">
                <a:sym typeface="Symbol"/>
              </a:rPr>
              <a:t>dt</a:t>
            </a:r>
            <a:r>
              <a:rPr lang="en-US" dirty="0" smtClean="0">
                <a:sym typeface="Symbol"/>
              </a:rPr>
              <a:t>=</a:t>
            </a:r>
            <a:r>
              <a:rPr lang="en-US" sz="2400" b="1" dirty="0" smtClean="0">
                <a:solidFill>
                  <a:srgbClr val="0070C0"/>
                </a:solidFill>
              </a:rPr>
              <a:t>8.5</a:t>
            </a:r>
            <a:r>
              <a:rPr lang="en-US" sz="2000" dirty="0" smtClean="0"/>
              <a:t> </a:t>
            </a:r>
            <a:r>
              <a:rPr lang="en-US" dirty="0" smtClean="0"/>
              <a:t>fb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  <p:sp>
        <p:nvSpPr>
          <p:cNvPr id="16" name="ZoneTexte 15"/>
          <p:cNvSpPr txBox="1"/>
          <p:nvPr/>
        </p:nvSpPr>
        <p:spPr>
          <a:xfrm>
            <a:off x="7837346" y="759768"/>
            <a:ext cx="1423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</a:t>
            </a:r>
            <a:r>
              <a:rPr lang="en-US" dirty="0" err="1" smtClean="0">
                <a:sym typeface="Symbol"/>
              </a:rPr>
              <a:t>L</a:t>
            </a:r>
            <a:r>
              <a:rPr lang="en-US" i="1" dirty="0" err="1" smtClean="0">
                <a:sym typeface="Symbol"/>
              </a:rPr>
              <a:t>dt</a:t>
            </a:r>
            <a:r>
              <a:rPr lang="en-US" dirty="0" smtClean="0">
                <a:sym typeface="Symbol"/>
              </a:rPr>
              <a:t>=</a:t>
            </a:r>
            <a:r>
              <a:rPr lang="en-US" sz="2400" b="1" dirty="0" smtClean="0">
                <a:solidFill>
                  <a:srgbClr val="0070C0"/>
                </a:solidFill>
              </a:rPr>
              <a:t>8.4</a:t>
            </a:r>
            <a:r>
              <a:rPr lang="en-US" sz="2000" dirty="0" smtClean="0"/>
              <a:t> </a:t>
            </a:r>
            <a:r>
              <a:rPr lang="en-US" dirty="0" smtClean="0"/>
              <a:t>fb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  <p:sp>
        <p:nvSpPr>
          <p:cNvPr id="17" name="ZoneTexte 16"/>
          <p:cNvSpPr txBox="1"/>
          <p:nvPr/>
        </p:nvSpPr>
        <p:spPr>
          <a:xfrm>
            <a:off x="3200400" y="5257800"/>
            <a:ext cx="266700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95% CL 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Exp</a:t>
            </a:r>
            <a:r>
              <a:rPr lang="en-US" dirty="0" smtClean="0">
                <a:sym typeface="Wingdings" pitchFamily="2" charset="2"/>
              </a:rPr>
              <a:t> (</a:t>
            </a:r>
            <a:r>
              <a:rPr lang="en-US" dirty="0" err="1" smtClean="0">
                <a:solidFill>
                  <a:srgbClr val="0070C0"/>
                </a:solidFill>
                <a:sym typeface="Wingdings" pitchFamily="2" charset="2"/>
              </a:rPr>
              <a:t>obs</a:t>
            </a:r>
            <a:r>
              <a:rPr lang="en-US" dirty="0" smtClean="0">
                <a:sym typeface="Wingdings" pitchFamily="2" charset="2"/>
              </a:rPr>
              <a:t>) Limit</a:t>
            </a:r>
          </a:p>
          <a:p>
            <a:r>
              <a:rPr lang="en-US" dirty="0" smtClean="0"/>
              <a:t>       </a:t>
            </a:r>
            <a:r>
              <a:rPr lang="en-US" sz="2400" b="1" dirty="0" smtClean="0">
                <a:solidFill>
                  <a:srgbClr val="FF0000"/>
                </a:solidFill>
              </a:rPr>
              <a:t>3.5</a:t>
            </a:r>
            <a:r>
              <a:rPr lang="en-US" sz="2400" dirty="0" smtClean="0"/>
              <a:t> (</a:t>
            </a:r>
            <a:r>
              <a:rPr lang="en-US" sz="2400" b="1" dirty="0" smtClean="0">
                <a:solidFill>
                  <a:srgbClr val="0070C0"/>
                </a:solidFill>
              </a:rPr>
              <a:t>4.6</a:t>
            </a:r>
            <a:r>
              <a:rPr lang="en-US" sz="2400" dirty="0" smtClean="0"/>
              <a:t>)</a:t>
            </a:r>
            <a:r>
              <a:rPr lang="en-US" dirty="0" smtClean="0"/>
              <a:t>  x SM</a:t>
            </a:r>
          </a:p>
          <a:p>
            <a:r>
              <a:rPr lang="en-US" dirty="0" smtClean="0">
                <a:sym typeface="Wingdings" pitchFamily="2" charset="2"/>
              </a:rPr>
              <a:t>                @ MH=115 </a:t>
            </a:r>
            <a:r>
              <a:rPr lang="en-US" dirty="0" err="1" smtClean="0">
                <a:sym typeface="Wingdings" pitchFamily="2" charset="2"/>
              </a:rPr>
              <a:t>GeV</a:t>
            </a:r>
            <a:endParaRPr lang="fr-FR" dirty="0" smtClean="0"/>
          </a:p>
        </p:txBody>
      </p:sp>
      <p:sp>
        <p:nvSpPr>
          <p:cNvPr id="18" name="ZoneTexte 17"/>
          <p:cNvSpPr txBox="1"/>
          <p:nvPr/>
        </p:nvSpPr>
        <p:spPr>
          <a:xfrm>
            <a:off x="6324600" y="5257800"/>
            <a:ext cx="266700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95% CL 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Exp</a:t>
            </a:r>
            <a:r>
              <a:rPr lang="en-US" dirty="0" smtClean="0">
                <a:sym typeface="Wingdings" pitchFamily="2" charset="2"/>
              </a:rPr>
              <a:t> (</a:t>
            </a:r>
            <a:r>
              <a:rPr lang="en-US" dirty="0" err="1" smtClean="0">
                <a:solidFill>
                  <a:srgbClr val="0070C0"/>
                </a:solidFill>
                <a:sym typeface="Wingdings" pitchFamily="2" charset="2"/>
              </a:rPr>
              <a:t>obs</a:t>
            </a:r>
            <a:r>
              <a:rPr lang="en-US" dirty="0" smtClean="0">
                <a:sym typeface="Wingdings" pitchFamily="2" charset="2"/>
              </a:rPr>
              <a:t>) Limit</a:t>
            </a:r>
          </a:p>
          <a:p>
            <a:r>
              <a:rPr lang="en-US" dirty="0" smtClean="0"/>
              <a:t>       </a:t>
            </a:r>
            <a:r>
              <a:rPr lang="en-US" sz="2400" b="1" dirty="0" smtClean="0">
                <a:solidFill>
                  <a:srgbClr val="FF0000"/>
                </a:solidFill>
              </a:rPr>
              <a:t>4.0</a:t>
            </a:r>
            <a:r>
              <a:rPr lang="en-US" sz="2400" dirty="0" smtClean="0"/>
              <a:t> (</a:t>
            </a:r>
            <a:r>
              <a:rPr lang="en-US" sz="2400" b="1" dirty="0" smtClean="0">
                <a:solidFill>
                  <a:srgbClr val="0070C0"/>
                </a:solidFill>
              </a:rPr>
              <a:t>3.2</a:t>
            </a:r>
            <a:r>
              <a:rPr lang="en-US" sz="2400" dirty="0" smtClean="0"/>
              <a:t>)</a:t>
            </a:r>
            <a:r>
              <a:rPr lang="en-US" dirty="0" smtClean="0"/>
              <a:t>  x SM</a:t>
            </a:r>
          </a:p>
          <a:p>
            <a:r>
              <a:rPr lang="en-US" dirty="0" smtClean="0">
                <a:sym typeface="Wingdings" pitchFamily="2" charset="2"/>
              </a:rPr>
              <a:t>                @ MH=115 </a:t>
            </a:r>
            <a:r>
              <a:rPr lang="en-US" dirty="0" err="1" smtClean="0">
                <a:sym typeface="Wingdings" pitchFamily="2" charset="2"/>
              </a:rPr>
              <a:t>GeV</a:t>
            </a:r>
            <a:endParaRPr lang="fr-FR" dirty="0" smtClean="0"/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309" y="3352800"/>
            <a:ext cx="2840491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371600"/>
            <a:ext cx="267715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52800"/>
            <a:ext cx="2757968" cy="1855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09372" y="3352800"/>
            <a:ext cx="275802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5296" y="1340105"/>
            <a:ext cx="2743200" cy="183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Connecteur droit 22"/>
          <p:cNvCxnSpPr/>
          <p:nvPr/>
        </p:nvCxnSpPr>
        <p:spPr>
          <a:xfrm rot="10800000">
            <a:off x="1116675" y="871449"/>
            <a:ext cx="152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rot="10800000">
            <a:off x="4419600" y="871450"/>
            <a:ext cx="152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rot="10800000">
            <a:off x="7560425" y="845125"/>
            <a:ext cx="152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3352800" y="6324600"/>
            <a:ext cx="2483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10% </a:t>
            </a:r>
            <a:r>
              <a:rPr lang="en-US" b="1" dirty="0" smtClean="0"/>
              <a:t>gain on top of </a:t>
            </a:r>
            <a:r>
              <a:rPr lang="en-US" b="1" dirty="0" err="1" smtClean="0"/>
              <a:t>Lumi</a:t>
            </a:r>
            <a:endParaRPr lang="en-US" b="1" dirty="0"/>
          </a:p>
        </p:txBody>
      </p:sp>
      <p:sp>
        <p:nvSpPr>
          <p:cNvPr id="27" name="Rectangle 26"/>
          <p:cNvSpPr/>
          <p:nvPr/>
        </p:nvSpPr>
        <p:spPr>
          <a:xfrm>
            <a:off x="-500150" y="0"/>
            <a:ext cx="990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from CDF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304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 Higgs Search at TeV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94FF-99B6-4FB0-BFB3-92BAB8720E56}" type="slidenum">
              <a:rPr lang="en-US" smtClean="0"/>
              <a:pPr/>
              <a:t>28</a:t>
            </a:fld>
            <a:endParaRPr lang="en-US"/>
          </a:p>
        </p:txBody>
      </p:sp>
      <p:cxnSp>
        <p:nvCxnSpPr>
          <p:cNvPr id="6" name="Connecteur droit 5"/>
          <p:cNvCxnSpPr/>
          <p:nvPr/>
        </p:nvCxnSpPr>
        <p:spPr>
          <a:xfrm rot="5400000">
            <a:off x="256736" y="3657600"/>
            <a:ext cx="5181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rot="5400000">
            <a:off x="3505200" y="3733800"/>
            <a:ext cx="5181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76200" y="762000"/>
            <a:ext cx="2081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/>
              <a:t>ZH</a:t>
            </a:r>
            <a:r>
              <a:rPr lang="en-US" sz="2400" b="1" u="sng" dirty="0" err="1" smtClean="0">
                <a:sym typeface="Wingdings" pitchFamily="2" charset="2"/>
              </a:rPr>
              <a:t></a:t>
            </a:r>
            <a:r>
              <a:rPr lang="en-US" sz="2400" b="1" u="sng" dirty="0" err="1" smtClean="0"/>
              <a:t>llbb</a:t>
            </a:r>
            <a:r>
              <a:rPr lang="en-US" sz="2400" b="1" u="sng" dirty="0" smtClean="0"/>
              <a:t>      </a:t>
            </a:r>
            <a:endParaRPr lang="en-US" sz="2400" b="1" u="sng" dirty="0"/>
          </a:p>
        </p:txBody>
      </p:sp>
      <p:sp>
        <p:nvSpPr>
          <p:cNvPr id="18" name="ZoneTexte 17"/>
          <p:cNvSpPr txBox="1"/>
          <p:nvPr/>
        </p:nvSpPr>
        <p:spPr>
          <a:xfrm>
            <a:off x="3172909" y="762000"/>
            <a:ext cx="2770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/>
              <a:t>WH</a:t>
            </a:r>
            <a:r>
              <a:rPr lang="en-US" sz="2400" b="1" u="sng" dirty="0" err="1" smtClean="0">
                <a:sym typeface="Wingdings" pitchFamily="2" charset="2"/>
              </a:rPr>
              <a:t>lvbb</a:t>
            </a:r>
            <a:endParaRPr lang="en-US" sz="2400" b="1" u="sng" dirty="0"/>
          </a:p>
        </p:txBody>
      </p:sp>
      <p:sp>
        <p:nvSpPr>
          <p:cNvPr id="19" name="ZoneTexte 18"/>
          <p:cNvSpPr txBox="1"/>
          <p:nvPr/>
        </p:nvSpPr>
        <p:spPr>
          <a:xfrm>
            <a:off x="1447800" y="759768"/>
            <a:ext cx="1423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</a:t>
            </a:r>
            <a:r>
              <a:rPr lang="en-US" dirty="0" err="1" smtClean="0">
                <a:sym typeface="Symbol"/>
              </a:rPr>
              <a:t>L</a:t>
            </a:r>
            <a:r>
              <a:rPr lang="en-US" i="1" dirty="0" err="1" smtClean="0">
                <a:sym typeface="Symbol"/>
              </a:rPr>
              <a:t>dt</a:t>
            </a:r>
            <a:r>
              <a:rPr lang="en-US" dirty="0" smtClean="0">
                <a:sym typeface="Symbol"/>
              </a:rPr>
              <a:t>=</a:t>
            </a:r>
            <a:r>
              <a:rPr lang="en-US" sz="2400" b="1" dirty="0" smtClean="0">
                <a:solidFill>
                  <a:srgbClr val="0070C0"/>
                </a:solidFill>
              </a:rPr>
              <a:t>7.9</a:t>
            </a:r>
            <a:r>
              <a:rPr lang="en-US" sz="2000" dirty="0" smtClean="0"/>
              <a:t> </a:t>
            </a:r>
            <a:r>
              <a:rPr lang="en-US" dirty="0" smtClean="0"/>
              <a:t>fb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  <p:sp>
        <p:nvSpPr>
          <p:cNvPr id="20" name="ZoneTexte 19"/>
          <p:cNvSpPr txBox="1"/>
          <p:nvPr/>
        </p:nvSpPr>
        <p:spPr>
          <a:xfrm>
            <a:off x="4713146" y="759768"/>
            <a:ext cx="1423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</a:t>
            </a:r>
            <a:r>
              <a:rPr lang="en-US" dirty="0" err="1" smtClean="0">
                <a:sym typeface="Symbol"/>
              </a:rPr>
              <a:t>L</a:t>
            </a:r>
            <a:r>
              <a:rPr lang="en-US" i="1" dirty="0" err="1" smtClean="0">
                <a:sym typeface="Symbol"/>
              </a:rPr>
              <a:t>dt</a:t>
            </a:r>
            <a:r>
              <a:rPr lang="en-US" dirty="0" smtClean="0">
                <a:sym typeface="Symbol"/>
              </a:rPr>
              <a:t>=</a:t>
            </a:r>
            <a:r>
              <a:rPr lang="en-US" sz="2400" b="1" dirty="0" smtClean="0">
                <a:solidFill>
                  <a:srgbClr val="0070C0"/>
                </a:solidFill>
              </a:rPr>
              <a:t>7.5</a:t>
            </a:r>
            <a:r>
              <a:rPr lang="en-US" sz="2000" dirty="0" smtClean="0"/>
              <a:t> </a:t>
            </a:r>
            <a:r>
              <a:rPr lang="en-US" dirty="0" smtClean="0"/>
              <a:t>fb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  <p:sp>
        <p:nvSpPr>
          <p:cNvPr id="21" name="ZoneTexte 20"/>
          <p:cNvSpPr txBox="1"/>
          <p:nvPr/>
        </p:nvSpPr>
        <p:spPr>
          <a:xfrm>
            <a:off x="7837346" y="759768"/>
            <a:ext cx="1423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</a:t>
            </a:r>
            <a:r>
              <a:rPr lang="en-US" dirty="0" err="1" smtClean="0">
                <a:sym typeface="Symbol"/>
              </a:rPr>
              <a:t>L</a:t>
            </a:r>
            <a:r>
              <a:rPr lang="en-US" i="1" dirty="0" err="1" smtClean="0">
                <a:sym typeface="Symbol"/>
              </a:rPr>
              <a:t>dt</a:t>
            </a:r>
            <a:r>
              <a:rPr lang="en-US" dirty="0" smtClean="0">
                <a:sym typeface="Symbol"/>
              </a:rPr>
              <a:t>=</a:t>
            </a:r>
            <a:r>
              <a:rPr lang="en-US" sz="2400" b="1" dirty="0" smtClean="0">
                <a:solidFill>
                  <a:srgbClr val="0070C0"/>
                </a:solidFill>
              </a:rPr>
              <a:t>7.8</a:t>
            </a:r>
            <a:r>
              <a:rPr lang="en-US" sz="2000" dirty="0" smtClean="0"/>
              <a:t> </a:t>
            </a:r>
            <a:r>
              <a:rPr lang="en-US" dirty="0" smtClean="0"/>
              <a:t>fb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  <p:sp>
        <p:nvSpPr>
          <p:cNvPr id="22" name="ZoneTexte 21"/>
          <p:cNvSpPr txBox="1"/>
          <p:nvPr/>
        </p:nvSpPr>
        <p:spPr>
          <a:xfrm>
            <a:off x="6324601" y="75892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/>
              <a:t>VH</a:t>
            </a:r>
            <a:r>
              <a:rPr lang="en-US" sz="2400" b="1" u="sng" dirty="0" err="1" smtClean="0">
                <a:sym typeface="Wingdings" pitchFamily="2" charset="2"/>
              </a:rPr>
              <a:t>vvbb</a:t>
            </a:r>
            <a:endParaRPr lang="en-US" sz="2400" b="1" u="sng" dirty="0"/>
          </a:p>
        </p:txBody>
      </p:sp>
      <p:sp>
        <p:nvSpPr>
          <p:cNvPr id="23" name="ZoneTexte 22"/>
          <p:cNvSpPr txBox="1"/>
          <p:nvPr/>
        </p:nvSpPr>
        <p:spPr>
          <a:xfrm>
            <a:off x="89848" y="5341960"/>
            <a:ext cx="266700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95% CL 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Exp</a:t>
            </a:r>
            <a:r>
              <a:rPr lang="en-US" dirty="0" smtClean="0">
                <a:sym typeface="Wingdings" pitchFamily="2" charset="2"/>
              </a:rPr>
              <a:t> (</a:t>
            </a:r>
            <a:r>
              <a:rPr lang="en-US" dirty="0" err="1" smtClean="0">
                <a:solidFill>
                  <a:srgbClr val="0070C0"/>
                </a:solidFill>
                <a:sym typeface="Wingdings" pitchFamily="2" charset="2"/>
              </a:rPr>
              <a:t>obs</a:t>
            </a:r>
            <a:r>
              <a:rPr lang="en-US" dirty="0" smtClean="0">
                <a:sym typeface="Wingdings" pitchFamily="2" charset="2"/>
              </a:rPr>
              <a:t>) Limit</a:t>
            </a:r>
          </a:p>
          <a:p>
            <a:r>
              <a:rPr lang="en-US" dirty="0" smtClean="0"/>
              <a:t>       </a:t>
            </a:r>
            <a:r>
              <a:rPr lang="en-US" sz="2400" b="1" dirty="0" smtClean="0">
                <a:solidFill>
                  <a:srgbClr val="FF0000"/>
                </a:solidFill>
              </a:rPr>
              <a:t>3.9</a:t>
            </a:r>
            <a:r>
              <a:rPr lang="en-US" sz="2400" dirty="0" smtClean="0"/>
              <a:t> (</a:t>
            </a:r>
            <a:r>
              <a:rPr lang="en-US" sz="2400" b="1" dirty="0" smtClean="0">
                <a:solidFill>
                  <a:srgbClr val="0070C0"/>
                </a:solidFill>
              </a:rPr>
              <a:t>4.8</a:t>
            </a:r>
            <a:r>
              <a:rPr lang="en-US" sz="2400" dirty="0" smtClean="0"/>
              <a:t>)</a:t>
            </a:r>
            <a:r>
              <a:rPr lang="en-US" dirty="0" smtClean="0"/>
              <a:t>  x SM</a:t>
            </a:r>
          </a:p>
          <a:p>
            <a:r>
              <a:rPr lang="en-US" dirty="0" smtClean="0">
                <a:sym typeface="Wingdings" pitchFamily="2" charset="2"/>
              </a:rPr>
              <a:t>                @ MH=115 </a:t>
            </a:r>
            <a:r>
              <a:rPr lang="en-US" dirty="0" err="1" smtClean="0">
                <a:sym typeface="Wingdings" pitchFamily="2" charset="2"/>
              </a:rPr>
              <a:t>GeV</a:t>
            </a:r>
            <a:endParaRPr lang="fr-FR" dirty="0" smtClean="0"/>
          </a:p>
        </p:txBody>
      </p:sp>
      <p:sp>
        <p:nvSpPr>
          <p:cNvPr id="24" name="ZoneTexte 23"/>
          <p:cNvSpPr txBox="1"/>
          <p:nvPr/>
        </p:nvSpPr>
        <p:spPr>
          <a:xfrm>
            <a:off x="3200400" y="5334000"/>
            <a:ext cx="266700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95% CL 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Exp</a:t>
            </a:r>
            <a:r>
              <a:rPr lang="en-US" dirty="0" smtClean="0">
                <a:sym typeface="Wingdings" pitchFamily="2" charset="2"/>
              </a:rPr>
              <a:t> (</a:t>
            </a:r>
            <a:r>
              <a:rPr lang="en-US" dirty="0" err="1" smtClean="0">
                <a:solidFill>
                  <a:srgbClr val="0070C0"/>
                </a:solidFill>
                <a:sym typeface="Wingdings" pitchFamily="2" charset="2"/>
              </a:rPr>
              <a:t>obs</a:t>
            </a:r>
            <a:r>
              <a:rPr lang="en-US" dirty="0" smtClean="0">
                <a:sym typeface="Wingdings" pitchFamily="2" charset="2"/>
              </a:rPr>
              <a:t>) Limit</a:t>
            </a:r>
          </a:p>
          <a:p>
            <a:r>
              <a:rPr lang="en-US" dirty="0" smtClean="0"/>
              <a:t>       </a:t>
            </a:r>
            <a:r>
              <a:rPr lang="en-US" sz="2400" b="1" dirty="0" smtClean="0">
                <a:solidFill>
                  <a:srgbClr val="FF0000"/>
                </a:solidFill>
              </a:rPr>
              <a:t>2.7</a:t>
            </a:r>
            <a:r>
              <a:rPr lang="en-US" sz="2400" dirty="0" smtClean="0"/>
              <a:t> (</a:t>
            </a:r>
            <a:r>
              <a:rPr lang="en-US" sz="2400" b="1" dirty="0" smtClean="0">
                <a:solidFill>
                  <a:srgbClr val="0070C0"/>
                </a:solidFill>
              </a:rPr>
              <a:t>2.6</a:t>
            </a:r>
            <a:r>
              <a:rPr lang="en-US" sz="2400" dirty="0" smtClean="0"/>
              <a:t>)</a:t>
            </a:r>
            <a:r>
              <a:rPr lang="en-US" dirty="0" smtClean="0"/>
              <a:t>  x SM</a:t>
            </a:r>
          </a:p>
          <a:p>
            <a:r>
              <a:rPr lang="en-US" dirty="0" smtClean="0">
                <a:sym typeface="Wingdings" pitchFamily="2" charset="2"/>
              </a:rPr>
              <a:t>                @ MH=115 </a:t>
            </a:r>
            <a:r>
              <a:rPr lang="en-US" dirty="0" err="1" smtClean="0">
                <a:sym typeface="Wingdings" pitchFamily="2" charset="2"/>
              </a:rPr>
              <a:t>GeV</a:t>
            </a:r>
            <a:endParaRPr lang="fr-FR" dirty="0" smtClean="0"/>
          </a:p>
        </p:txBody>
      </p:sp>
      <p:sp>
        <p:nvSpPr>
          <p:cNvPr id="25" name="ZoneTexte 24"/>
          <p:cNvSpPr txBox="1"/>
          <p:nvPr/>
        </p:nvSpPr>
        <p:spPr>
          <a:xfrm>
            <a:off x="6324600" y="5334000"/>
            <a:ext cx="266700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95% CL 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Exp</a:t>
            </a:r>
            <a:r>
              <a:rPr lang="en-US" dirty="0" smtClean="0">
                <a:sym typeface="Wingdings" pitchFamily="2" charset="2"/>
              </a:rPr>
              <a:t> (</a:t>
            </a:r>
            <a:r>
              <a:rPr lang="en-US" dirty="0" err="1" smtClean="0">
                <a:solidFill>
                  <a:srgbClr val="0070C0"/>
                </a:solidFill>
                <a:sym typeface="Wingdings" pitchFamily="2" charset="2"/>
              </a:rPr>
              <a:t>obs</a:t>
            </a:r>
            <a:r>
              <a:rPr lang="en-US" dirty="0" smtClean="0">
                <a:sym typeface="Wingdings" pitchFamily="2" charset="2"/>
              </a:rPr>
              <a:t>) Limit</a:t>
            </a:r>
          </a:p>
          <a:p>
            <a:r>
              <a:rPr lang="en-US" dirty="0" smtClean="0"/>
              <a:t>       </a:t>
            </a:r>
            <a:r>
              <a:rPr lang="en-US" sz="2400" b="1" dirty="0" smtClean="0">
                <a:solidFill>
                  <a:srgbClr val="FF0000"/>
                </a:solidFill>
              </a:rPr>
              <a:t>2.9</a:t>
            </a:r>
            <a:r>
              <a:rPr lang="en-US" sz="2400" dirty="0" smtClean="0"/>
              <a:t> (</a:t>
            </a:r>
            <a:r>
              <a:rPr lang="en-US" sz="2400" b="1" dirty="0" smtClean="0">
                <a:solidFill>
                  <a:srgbClr val="0070C0"/>
                </a:solidFill>
              </a:rPr>
              <a:t>2.3</a:t>
            </a:r>
            <a:r>
              <a:rPr lang="en-US" sz="2400" dirty="0" smtClean="0"/>
              <a:t>)</a:t>
            </a:r>
            <a:r>
              <a:rPr lang="en-US" dirty="0" smtClean="0"/>
              <a:t>  x SM</a:t>
            </a:r>
          </a:p>
          <a:p>
            <a:r>
              <a:rPr lang="en-US" dirty="0" smtClean="0">
                <a:sym typeface="Wingdings" pitchFamily="2" charset="2"/>
              </a:rPr>
              <a:t>                @ MH=115 </a:t>
            </a:r>
            <a:r>
              <a:rPr lang="en-US" dirty="0" err="1" smtClean="0">
                <a:sym typeface="Wingdings" pitchFamily="2" charset="2"/>
              </a:rPr>
              <a:t>GeV</a:t>
            </a:r>
            <a:endParaRPr lang="fr-FR" dirty="0" smtClean="0"/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99" y="3429000"/>
            <a:ext cx="2710543" cy="1724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2752229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399" y="3276600"/>
            <a:ext cx="2695043" cy="1970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40831" y="1295400"/>
            <a:ext cx="2506579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1447800"/>
            <a:ext cx="173182" cy="110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4200" y="3280719"/>
            <a:ext cx="2590800" cy="19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2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1219200"/>
            <a:ext cx="2358869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Connecteur droit 25"/>
          <p:cNvCxnSpPr/>
          <p:nvPr/>
        </p:nvCxnSpPr>
        <p:spPr>
          <a:xfrm rot="10800000">
            <a:off x="1116675" y="871449"/>
            <a:ext cx="152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rot="10800000">
            <a:off x="4419600" y="871450"/>
            <a:ext cx="152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rot="10800000">
            <a:off x="7560425" y="845125"/>
            <a:ext cx="152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3352800" y="6357850"/>
            <a:ext cx="2483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13% </a:t>
            </a:r>
            <a:r>
              <a:rPr lang="en-US" b="1" dirty="0" smtClean="0"/>
              <a:t>gain on top of </a:t>
            </a:r>
            <a:r>
              <a:rPr lang="en-US" b="1" dirty="0" err="1" smtClean="0"/>
              <a:t>Lumi</a:t>
            </a:r>
            <a:endParaRPr lang="en-US" b="1" dirty="0"/>
          </a:p>
        </p:txBody>
      </p:sp>
      <p:sp>
        <p:nvSpPr>
          <p:cNvPr id="30" name="ZoneTexte 29"/>
          <p:cNvSpPr txBox="1"/>
          <p:nvPr/>
        </p:nvSpPr>
        <p:spPr>
          <a:xfrm>
            <a:off x="183435" y="6324600"/>
            <a:ext cx="2483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20% </a:t>
            </a:r>
            <a:r>
              <a:rPr lang="en-US" b="1" dirty="0" smtClean="0"/>
              <a:t>gain on top of </a:t>
            </a:r>
            <a:r>
              <a:rPr lang="en-US" b="1" dirty="0" err="1" smtClean="0"/>
              <a:t>Lumi</a:t>
            </a:r>
            <a:endParaRPr lang="en-US" b="1" dirty="0"/>
          </a:p>
        </p:txBody>
      </p:sp>
      <p:sp>
        <p:nvSpPr>
          <p:cNvPr id="31" name="ZoneTexte 30"/>
          <p:cNvSpPr txBox="1"/>
          <p:nvPr/>
        </p:nvSpPr>
        <p:spPr>
          <a:xfrm>
            <a:off x="6400800" y="6341225"/>
            <a:ext cx="2483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18% </a:t>
            </a:r>
            <a:r>
              <a:rPr lang="en-US" b="1" dirty="0" smtClean="0"/>
              <a:t>gain on top of </a:t>
            </a:r>
            <a:r>
              <a:rPr lang="en-US" b="1" dirty="0" err="1" smtClean="0"/>
              <a:t>Lumi</a:t>
            </a:r>
            <a:endParaRPr lang="en-US" b="1" dirty="0"/>
          </a:p>
        </p:txBody>
      </p:sp>
      <p:sp>
        <p:nvSpPr>
          <p:cNvPr id="32" name="Rectangle 31"/>
          <p:cNvSpPr/>
          <p:nvPr/>
        </p:nvSpPr>
        <p:spPr>
          <a:xfrm>
            <a:off x="533400" y="0"/>
            <a:ext cx="990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check on </a:t>
            </a:r>
            <a:r>
              <a:rPr lang="en-US" dirty="0" err="1" smtClean="0"/>
              <a:t>Diboson</a:t>
            </a:r>
            <a:r>
              <a:rPr lang="en-US" dirty="0" smtClean="0"/>
              <a:t> process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Bench mark of </a:t>
            </a:r>
            <a:r>
              <a:rPr lang="en-US" dirty="0" err="1" smtClean="0"/>
              <a:t>H</a:t>
            </a:r>
            <a:r>
              <a:rPr lang="en-US" dirty="0" err="1" smtClean="0">
                <a:sym typeface="Wingdings" pitchFamily="2" charset="2"/>
              </a:rPr>
              <a:t>bb</a:t>
            </a:r>
            <a:r>
              <a:rPr lang="en-US" dirty="0" smtClean="0"/>
              <a:t> searches with real data.</a:t>
            </a:r>
          </a:p>
          <a:p>
            <a:r>
              <a:rPr lang="en-US" dirty="0" err="1" smtClean="0"/>
              <a:t>VZ</a:t>
            </a:r>
            <a:r>
              <a:rPr lang="en-US" dirty="0" err="1" smtClean="0">
                <a:sym typeface="Wingdings" pitchFamily="2" charset="2"/>
              </a:rPr>
              <a:t>leptons</a:t>
            </a:r>
            <a:r>
              <a:rPr lang="en-US" dirty="0" smtClean="0">
                <a:sym typeface="Wingdings" pitchFamily="2" charset="2"/>
              </a:rPr>
              <a:t> + heavy flavor jets</a:t>
            </a:r>
          </a:p>
          <a:p>
            <a:pPr lvl="1"/>
            <a:endParaRPr lang="en-US" dirty="0" smtClean="0">
              <a:sym typeface="Wingdings" pitchFamily="2" charset="2"/>
            </a:endParaRPr>
          </a:p>
          <a:p>
            <a:pPr lvl="1"/>
            <a:endParaRPr lang="en-US" dirty="0" smtClean="0">
              <a:sym typeface="Wingdings" pitchFamily="2" charset="2"/>
            </a:endParaRPr>
          </a:p>
          <a:p>
            <a:pPr lvl="1"/>
            <a:endParaRPr lang="en-US" dirty="0" smtClean="0">
              <a:sym typeface="Wingdings" pitchFamily="2" charset="2"/>
            </a:endParaRPr>
          </a:p>
          <a:p>
            <a:pPr lvl="1"/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err="1" smtClean="0">
                <a:sym typeface="Wingdings" pitchFamily="2" charset="2"/>
              </a:rPr>
              <a:t>Zbb</a:t>
            </a:r>
            <a:r>
              <a:rPr lang="en-US" dirty="0" smtClean="0">
                <a:sym typeface="Wingdings" pitchFamily="2" charset="2"/>
              </a:rPr>
              <a:t> yields is 5 times larger, but more </a:t>
            </a:r>
            <a:r>
              <a:rPr lang="en-US" dirty="0" err="1" smtClean="0">
                <a:sym typeface="Wingdings" pitchFamily="2" charset="2"/>
              </a:rPr>
              <a:t>W+jets</a:t>
            </a:r>
            <a:r>
              <a:rPr lang="en-US" dirty="0" smtClean="0">
                <a:sym typeface="Wingdings" pitchFamily="2" charset="2"/>
              </a:rPr>
              <a:t>, also there is BG from WW.</a:t>
            </a:r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 </a:t>
            </a:r>
          </a:p>
          <a:p>
            <a:r>
              <a:rPr lang="en-US" dirty="0" smtClean="0">
                <a:sym typeface="Wingdings" pitchFamily="2" charset="2"/>
              </a:rPr>
              <a:t>Apply very close analysis with low mass </a:t>
            </a:r>
            <a:r>
              <a:rPr lang="en-US" dirty="0" err="1" smtClean="0">
                <a:sym typeface="Wingdings" pitchFamily="2" charset="2"/>
              </a:rPr>
              <a:t>Hbb</a:t>
            </a:r>
            <a:r>
              <a:rPr lang="en-US" dirty="0" smtClean="0">
                <a:sym typeface="Wingdings" pitchFamily="2" charset="2"/>
              </a:rPr>
              <a:t> analysis, and check sensitivity.  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 Higgs Search at TeV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94FF-99B6-4FB0-BFB3-92BAB8720E5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1" name="ZoneTexte 10"/>
          <p:cNvSpPr txBox="1"/>
          <p:nvPr/>
        </p:nvSpPr>
        <p:spPr>
          <a:xfrm>
            <a:off x="1143000" y="1924074"/>
            <a:ext cx="2638458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u="sng" dirty="0" smtClean="0"/>
              <a:t>For </a:t>
            </a:r>
            <a:r>
              <a:rPr lang="en-US" u="sng" dirty="0" err="1" smtClean="0"/>
              <a:t>m</a:t>
            </a:r>
            <a:r>
              <a:rPr lang="en-US" u="sng" baseline="-25000" dirty="0" err="1" smtClean="0"/>
              <a:t>H</a:t>
            </a:r>
            <a:r>
              <a:rPr lang="en-US" u="sng" dirty="0" smtClean="0"/>
              <a:t>=115 </a:t>
            </a:r>
            <a:r>
              <a:rPr lang="en-US" u="sng" dirty="0" err="1" smtClean="0"/>
              <a:t>GeV</a:t>
            </a:r>
            <a:endParaRPr lang="en-US" u="sng" dirty="0" smtClean="0"/>
          </a:p>
          <a:p>
            <a:r>
              <a:rPr lang="en-US" sz="2000" i="1" dirty="0" err="1" smtClean="0"/>
              <a:t>WH→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 i="1" dirty="0" err="1" smtClean="0">
                <a:sym typeface="Symbol"/>
              </a:rPr>
              <a:t>bb</a:t>
            </a:r>
            <a:r>
              <a:rPr lang="en-US" sz="2000" dirty="0" smtClean="0">
                <a:sym typeface="Symbol"/>
              </a:rPr>
              <a:t>: </a:t>
            </a:r>
            <a:r>
              <a:rPr lang="el-GR" sz="2000" dirty="0" smtClean="0">
                <a:sym typeface="Symbol"/>
              </a:rPr>
              <a:t>σ</a:t>
            </a:r>
            <a:r>
              <a:rPr lang="en-US" sz="2000" dirty="0" smtClean="0">
                <a:sym typeface="Symbol"/>
              </a:rPr>
              <a:t> = 26 </a:t>
            </a:r>
            <a:r>
              <a:rPr lang="en-US" sz="2000" dirty="0" err="1" smtClean="0">
                <a:sym typeface="Symbol"/>
              </a:rPr>
              <a:t>fb</a:t>
            </a:r>
            <a:endParaRPr lang="en-US" sz="2000" dirty="0" smtClean="0">
              <a:sym typeface="Symbol"/>
            </a:endParaRPr>
          </a:p>
          <a:p>
            <a:r>
              <a:rPr lang="en-US" sz="2000" i="1" dirty="0" smtClean="0"/>
              <a:t>ZH→</a:t>
            </a:r>
            <a:r>
              <a:rPr lang="en-US" sz="2000" i="1" dirty="0" smtClean="0">
                <a:sym typeface="Symbol"/>
              </a:rPr>
              <a:t>bb</a:t>
            </a:r>
            <a:r>
              <a:rPr lang="en-US" sz="2000" dirty="0" smtClean="0">
                <a:sym typeface="Symbol"/>
              </a:rPr>
              <a:t>: </a:t>
            </a:r>
            <a:r>
              <a:rPr lang="el-GR" sz="2000" dirty="0" smtClean="0">
                <a:sym typeface="Symbol"/>
              </a:rPr>
              <a:t>σ</a:t>
            </a:r>
            <a:r>
              <a:rPr lang="en-US" sz="2000" dirty="0" smtClean="0">
                <a:sym typeface="Symbol"/>
              </a:rPr>
              <a:t> = 15 </a:t>
            </a:r>
            <a:r>
              <a:rPr lang="en-US" sz="2000" dirty="0" err="1" smtClean="0">
                <a:sym typeface="Symbol"/>
              </a:rPr>
              <a:t>fb</a:t>
            </a:r>
            <a:endParaRPr lang="en-US" sz="2000" dirty="0" smtClean="0"/>
          </a:p>
          <a:p>
            <a:r>
              <a:rPr lang="en-US" sz="2000" i="1" dirty="0" err="1" smtClean="0"/>
              <a:t>ZH→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en-US" sz="2000" i="1" dirty="0" err="1" smtClean="0">
                <a:sym typeface="Symbol"/>
              </a:rPr>
              <a:t>bb</a:t>
            </a:r>
            <a:r>
              <a:rPr lang="en-US" sz="2000" dirty="0" smtClean="0">
                <a:sym typeface="Symbol"/>
              </a:rPr>
              <a:t>: </a:t>
            </a:r>
            <a:r>
              <a:rPr lang="el-GR" sz="2000" dirty="0" smtClean="0">
                <a:sym typeface="Symbol"/>
              </a:rPr>
              <a:t>σ</a:t>
            </a:r>
            <a:r>
              <a:rPr lang="en-US" sz="2000" dirty="0" smtClean="0">
                <a:sym typeface="Symbol"/>
              </a:rPr>
              <a:t> = 5 </a:t>
            </a:r>
            <a:r>
              <a:rPr lang="en-US" sz="2000" dirty="0" err="1" smtClean="0">
                <a:sym typeface="Symbol"/>
              </a:rPr>
              <a:t>fb</a:t>
            </a:r>
            <a:endParaRPr lang="en-US" sz="2000" dirty="0" smtClean="0">
              <a:sym typeface="Symbol"/>
            </a:endParaRPr>
          </a:p>
          <a:p>
            <a:r>
              <a:rPr lang="en-US" sz="2000" b="1" dirty="0" smtClean="0">
                <a:solidFill>
                  <a:srgbClr val="006600"/>
                </a:solidFill>
                <a:sym typeface="Symbol"/>
              </a:rPr>
              <a:t>   Total VH: </a:t>
            </a:r>
            <a:r>
              <a:rPr lang="el-GR" sz="2000" b="1" dirty="0" smtClean="0">
                <a:solidFill>
                  <a:srgbClr val="006600"/>
                </a:solidFill>
                <a:sym typeface="Symbol"/>
              </a:rPr>
              <a:t>σ</a:t>
            </a:r>
            <a:r>
              <a:rPr lang="en-US" sz="2000" b="1" dirty="0" smtClean="0">
                <a:solidFill>
                  <a:srgbClr val="006600"/>
                </a:solidFill>
                <a:sym typeface="Symbol"/>
              </a:rPr>
              <a:t> = 46 </a:t>
            </a:r>
            <a:r>
              <a:rPr lang="en-US" sz="2000" b="1" dirty="0" err="1" smtClean="0">
                <a:solidFill>
                  <a:srgbClr val="006600"/>
                </a:solidFill>
                <a:sym typeface="Symbol"/>
              </a:rPr>
              <a:t>fb</a:t>
            </a:r>
            <a:endParaRPr lang="en-US" sz="2000" b="1" dirty="0" smtClean="0">
              <a:solidFill>
                <a:srgbClr val="006600"/>
              </a:solidFill>
              <a:sym typeface="Symbol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869119" y="1905000"/>
            <a:ext cx="2598481" cy="1631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 u="sng" dirty="0" smtClean="0"/>
              <a:t>Replace Z with H</a:t>
            </a:r>
          </a:p>
          <a:p>
            <a:r>
              <a:rPr lang="en-US" sz="2000" i="1" dirty="0" err="1" smtClean="0"/>
              <a:t>WZ</a:t>
            </a:r>
            <a:r>
              <a:rPr lang="en-US" sz="2000" dirty="0" err="1" smtClean="0"/>
              <a:t>→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 i="1" dirty="0" err="1" smtClean="0">
                <a:sym typeface="Symbol"/>
              </a:rPr>
              <a:t>bb</a:t>
            </a:r>
            <a:r>
              <a:rPr lang="en-US" sz="2000" dirty="0" smtClean="0">
                <a:sym typeface="Symbol"/>
              </a:rPr>
              <a:t>: </a:t>
            </a:r>
            <a:r>
              <a:rPr lang="el-GR" sz="2000" dirty="0" smtClean="0">
                <a:sym typeface="Symbol"/>
              </a:rPr>
              <a:t>σ</a:t>
            </a:r>
            <a:r>
              <a:rPr lang="en-US" sz="2000" dirty="0" smtClean="0">
                <a:sym typeface="Symbol"/>
              </a:rPr>
              <a:t> = 105 </a:t>
            </a:r>
            <a:r>
              <a:rPr lang="en-US" sz="2000" dirty="0" err="1" smtClean="0">
                <a:sym typeface="Symbol"/>
              </a:rPr>
              <a:t>fb</a:t>
            </a:r>
            <a:endParaRPr lang="en-US" sz="2000" dirty="0" smtClean="0">
              <a:sym typeface="Symbol"/>
            </a:endParaRPr>
          </a:p>
          <a:p>
            <a:r>
              <a:rPr lang="en-US" sz="2000" i="1" dirty="0" smtClean="0"/>
              <a:t>ZZ</a:t>
            </a:r>
            <a:r>
              <a:rPr lang="en-US" sz="2000" dirty="0" smtClean="0"/>
              <a:t>→</a:t>
            </a:r>
            <a:r>
              <a:rPr lang="en-US" sz="2000" i="1" dirty="0" smtClean="0">
                <a:sym typeface="Symbol"/>
              </a:rPr>
              <a:t>bb</a:t>
            </a:r>
            <a:r>
              <a:rPr lang="en-US" sz="2000" dirty="0" smtClean="0">
                <a:sym typeface="Symbol"/>
              </a:rPr>
              <a:t>: </a:t>
            </a:r>
            <a:r>
              <a:rPr lang="el-GR" sz="2000" dirty="0" smtClean="0">
                <a:sym typeface="Symbol"/>
              </a:rPr>
              <a:t>σ</a:t>
            </a:r>
            <a:r>
              <a:rPr lang="en-US" sz="2000" dirty="0" smtClean="0">
                <a:sym typeface="Symbol"/>
              </a:rPr>
              <a:t> = 81 </a:t>
            </a:r>
            <a:r>
              <a:rPr lang="en-US" sz="2000" dirty="0" err="1" smtClean="0">
                <a:sym typeface="Symbol"/>
              </a:rPr>
              <a:t>fb</a:t>
            </a:r>
            <a:endParaRPr lang="en-US" sz="2000" dirty="0" smtClean="0"/>
          </a:p>
          <a:p>
            <a:r>
              <a:rPr lang="en-US" sz="2000" i="1" dirty="0" err="1" smtClean="0"/>
              <a:t>ZZ</a:t>
            </a:r>
            <a:r>
              <a:rPr lang="en-US" sz="2000" dirty="0" err="1" smtClean="0"/>
              <a:t>→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en-US" sz="2000" i="1" dirty="0" err="1" smtClean="0">
                <a:sym typeface="Symbol"/>
              </a:rPr>
              <a:t>bb</a:t>
            </a:r>
            <a:r>
              <a:rPr lang="en-US" sz="2000" dirty="0" smtClean="0">
                <a:sym typeface="Symbol"/>
              </a:rPr>
              <a:t>: </a:t>
            </a:r>
            <a:r>
              <a:rPr lang="el-GR" sz="2000" dirty="0" smtClean="0">
                <a:sym typeface="Symbol"/>
              </a:rPr>
              <a:t>σ</a:t>
            </a:r>
            <a:r>
              <a:rPr lang="en-US" sz="2000" dirty="0" smtClean="0">
                <a:sym typeface="Symbol"/>
              </a:rPr>
              <a:t> = 27 </a:t>
            </a:r>
            <a:r>
              <a:rPr lang="en-US" sz="2000" dirty="0" err="1" smtClean="0">
                <a:sym typeface="Symbol"/>
              </a:rPr>
              <a:t>fb</a:t>
            </a:r>
            <a:endParaRPr lang="en-US" sz="2000" dirty="0" smtClean="0">
              <a:sym typeface="Symbol"/>
            </a:endParaRPr>
          </a:p>
          <a:p>
            <a:r>
              <a:rPr lang="en-US" sz="2000" b="1" dirty="0" smtClean="0">
                <a:solidFill>
                  <a:srgbClr val="008000"/>
                </a:solidFill>
                <a:sym typeface="Symbol"/>
              </a:rPr>
              <a:t>   </a:t>
            </a:r>
            <a:r>
              <a:rPr lang="en-US" sz="2000" b="1" dirty="0" smtClean="0">
                <a:solidFill>
                  <a:srgbClr val="006600"/>
                </a:solidFill>
                <a:sym typeface="Symbol"/>
              </a:rPr>
              <a:t>Total VZ: </a:t>
            </a:r>
            <a:r>
              <a:rPr lang="el-GR" sz="2000" b="1" dirty="0" smtClean="0">
                <a:solidFill>
                  <a:srgbClr val="006600"/>
                </a:solidFill>
                <a:sym typeface="Symbol"/>
              </a:rPr>
              <a:t>σ</a:t>
            </a:r>
            <a:r>
              <a:rPr lang="en-US" sz="2000" b="1" dirty="0" smtClean="0">
                <a:solidFill>
                  <a:srgbClr val="006600"/>
                </a:solidFill>
                <a:sym typeface="Symbol"/>
              </a:rPr>
              <a:t> = 213 </a:t>
            </a:r>
            <a:r>
              <a:rPr lang="en-US" sz="2000" b="1" dirty="0" err="1" smtClean="0">
                <a:solidFill>
                  <a:srgbClr val="006600"/>
                </a:solidFill>
                <a:sym typeface="Symbol"/>
              </a:rPr>
              <a:t>fb</a:t>
            </a:r>
            <a:endParaRPr lang="en-US" sz="2000" b="1" dirty="0" smtClean="0">
              <a:solidFill>
                <a:srgbClr val="006600"/>
              </a:solidFill>
              <a:sym typeface="Symbol"/>
            </a:endParaRPr>
          </a:p>
        </p:txBody>
      </p:sp>
      <p:sp>
        <p:nvSpPr>
          <p:cNvPr id="13" name="Flèche droite 12"/>
          <p:cNvSpPr/>
          <p:nvPr/>
        </p:nvSpPr>
        <p:spPr>
          <a:xfrm>
            <a:off x="3962400" y="2438400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necteur droit 8"/>
          <p:cNvCxnSpPr/>
          <p:nvPr/>
        </p:nvCxnSpPr>
        <p:spPr>
          <a:xfrm rot="10800000">
            <a:off x="4240875" y="914400"/>
            <a:ext cx="152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rot="10800000">
            <a:off x="8365375" y="5181599"/>
            <a:ext cx="152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 Higgs Production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343400"/>
            <a:ext cx="8229600" cy="2209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Highest cross section: </a:t>
            </a:r>
            <a:r>
              <a:rPr lang="en-US" dirty="0" err="1" smtClean="0"/>
              <a:t>gg</a:t>
            </a:r>
            <a:r>
              <a:rPr lang="en-US" dirty="0" err="1" smtClean="0">
                <a:sym typeface="Wingdings" pitchFamily="2" charset="2"/>
              </a:rPr>
              <a:t>H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H decays into bb in the low mass region</a:t>
            </a:r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     Due to high multi-jet BG, almost impossible</a:t>
            </a:r>
          </a:p>
          <a:p>
            <a:r>
              <a:rPr lang="en-US" dirty="0" smtClean="0"/>
              <a:t>W or Z associated production for low mass</a:t>
            </a:r>
          </a:p>
          <a:p>
            <a:pPr lvl="1"/>
            <a:r>
              <a:rPr lang="en-US" dirty="0" smtClean="0"/>
              <a:t>High </a:t>
            </a:r>
            <a:r>
              <a:rPr lang="en-US" dirty="0" err="1" smtClean="0"/>
              <a:t>pT</a:t>
            </a:r>
            <a:r>
              <a:rPr lang="en-US" dirty="0" smtClean="0"/>
              <a:t> lepton with </a:t>
            </a:r>
            <a:r>
              <a:rPr lang="en-US" dirty="0" err="1" smtClean="0"/>
              <a:t>H</a:t>
            </a:r>
            <a:r>
              <a:rPr lang="en-US" dirty="0" err="1" smtClean="0">
                <a:sym typeface="Wingdings" pitchFamily="2" charset="2"/>
              </a:rPr>
              <a:t>bb</a:t>
            </a:r>
            <a:r>
              <a:rPr lang="en-US" dirty="0" smtClean="0">
                <a:sym typeface="Wingdings" pitchFamily="2" charset="2"/>
              </a:rPr>
              <a:t> decay.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77400" y="1905000"/>
            <a:ext cx="3845496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5700" y="914400"/>
            <a:ext cx="4279900" cy="3276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94FF-99B6-4FB0-BFB3-92BAB8720E5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 Higgs Search at TeV</a:t>
            </a:r>
            <a:endParaRPr lang="en-US"/>
          </a:p>
        </p:txBody>
      </p:sp>
      <p:cxnSp>
        <p:nvCxnSpPr>
          <p:cNvPr id="10" name="Connecteur droit 9"/>
          <p:cNvCxnSpPr/>
          <p:nvPr/>
        </p:nvCxnSpPr>
        <p:spPr>
          <a:xfrm rot="10800000">
            <a:off x="3352800" y="4800600"/>
            <a:ext cx="152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/>
          <p:cNvSpPr/>
          <p:nvPr/>
        </p:nvSpPr>
        <p:spPr>
          <a:xfrm>
            <a:off x="11201400" y="2438400"/>
            <a:ext cx="533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187700" y="739698"/>
            <a:ext cx="609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Connecteur droit 13"/>
          <p:cNvCxnSpPr/>
          <p:nvPr/>
        </p:nvCxnSpPr>
        <p:spPr>
          <a:xfrm rot="10800000">
            <a:off x="4750725" y="6053050"/>
            <a:ext cx="152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2352" y="3859800"/>
            <a:ext cx="3204000" cy="216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Leptons (L) + HF jets in </a:t>
            </a:r>
            <a:r>
              <a:rPr lang="en-US" dirty="0" err="1" smtClean="0"/>
              <a:t>diboson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106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 Higgs Search at TeV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94FF-99B6-4FB0-BFB3-92BAB8720E5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585242" y="762000"/>
            <a:ext cx="2081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2 L + HF jets</a:t>
            </a:r>
            <a:endParaRPr lang="en-US" sz="2400" b="1" u="sng" dirty="0"/>
          </a:p>
        </p:txBody>
      </p:sp>
      <p:sp>
        <p:nvSpPr>
          <p:cNvPr id="7" name="ZoneTexte 6"/>
          <p:cNvSpPr txBox="1"/>
          <p:nvPr/>
        </p:nvSpPr>
        <p:spPr>
          <a:xfrm>
            <a:off x="3401509" y="762000"/>
            <a:ext cx="2770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1 L +MET + HF jets</a:t>
            </a:r>
            <a:endParaRPr lang="en-US" sz="2400" b="1" u="sng" dirty="0"/>
          </a:p>
        </p:txBody>
      </p:sp>
      <p:sp>
        <p:nvSpPr>
          <p:cNvPr id="8" name="ZoneTexte 7"/>
          <p:cNvSpPr txBox="1"/>
          <p:nvPr/>
        </p:nvSpPr>
        <p:spPr>
          <a:xfrm>
            <a:off x="6705600" y="758920"/>
            <a:ext cx="3532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0 L + MET + HF jets</a:t>
            </a:r>
            <a:endParaRPr lang="en-US" sz="2400" b="1" u="sng" dirty="0"/>
          </a:p>
        </p:txBody>
      </p:sp>
      <p:cxnSp>
        <p:nvCxnSpPr>
          <p:cNvPr id="10" name="Connecteur droit 9"/>
          <p:cNvCxnSpPr/>
          <p:nvPr/>
        </p:nvCxnSpPr>
        <p:spPr>
          <a:xfrm rot="5400000">
            <a:off x="256736" y="3657600"/>
            <a:ext cx="5181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53" y="3911618"/>
            <a:ext cx="2699847" cy="185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143000"/>
            <a:ext cx="22098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878768"/>
            <a:ext cx="2209800" cy="102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3810000"/>
            <a:ext cx="28194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95238" name="Picture 6" descr="http://www-cdf.fnal.gov/physics/new/hdg/Results_files/results/wzlnubb_071911/2tag/2svt_cen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8088" y="1350501"/>
            <a:ext cx="3107912" cy="2230899"/>
          </a:xfrm>
          <a:prstGeom prst="rect">
            <a:avLst/>
          </a:prstGeom>
          <a:noFill/>
        </p:spPr>
      </p:pic>
      <p:pic>
        <p:nvPicPr>
          <p:cNvPr id="9523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33616" y="2861480"/>
            <a:ext cx="2815511" cy="1024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4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48400" y="1219200"/>
            <a:ext cx="280512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necteur droit 10"/>
          <p:cNvCxnSpPr/>
          <p:nvPr/>
        </p:nvCxnSpPr>
        <p:spPr>
          <a:xfrm rot="5400000">
            <a:off x="3505200" y="3733800"/>
            <a:ext cx="5181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6158553" y="5867400"/>
            <a:ext cx="297180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Cross-section measurement: </a:t>
            </a:r>
            <a:r>
              <a:rPr lang="el-GR" dirty="0" smtClean="0"/>
              <a:t>σ</a:t>
            </a:r>
            <a:r>
              <a:rPr lang="en-US" dirty="0" smtClean="0"/>
              <a:t>(</a:t>
            </a:r>
            <a:r>
              <a:rPr lang="en-US" i="1" dirty="0" smtClean="0"/>
              <a:t>WZ</a:t>
            </a:r>
            <a:r>
              <a:rPr lang="en-US" dirty="0" smtClean="0"/>
              <a:t>+</a:t>
            </a:r>
            <a:r>
              <a:rPr lang="en-US" i="1" dirty="0" smtClean="0"/>
              <a:t>ZZ</a:t>
            </a:r>
            <a:r>
              <a:rPr lang="en-US" dirty="0" smtClean="0"/>
              <a:t>)</a:t>
            </a:r>
            <a:r>
              <a:rPr lang="en-US" baseline="-25000" dirty="0" err="1" smtClean="0"/>
              <a:t>mes</a:t>
            </a:r>
            <a:r>
              <a:rPr lang="en-US" baseline="-25000" dirty="0" smtClean="0"/>
              <a:t> </a:t>
            </a:r>
            <a:r>
              <a:rPr lang="en-US" dirty="0" smtClean="0"/>
              <a:t>/</a:t>
            </a:r>
            <a:r>
              <a:rPr lang="el-GR" dirty="0" smtClean="0"/>
              <a:t>σ</a:t>
            </a:r>
            <a:r>
              <a:rPr lang="en-US" baseline="-25000" dirty="0" smtClean="0"/>
              <a:t>SM</a:t>
            </a:r>
            <a:r>
              <a:rPr lang="en-US" dirty="0" smtClean="0"/>
              <a:t>= </a:t>
            </a:r>
            <a:r>
              <a:rPr lang="en-US" b="1" dirty="0" smtClean="0">
                <a:solidFill>
                  <a:srgbClr val="FF0000"/>
                </a:solidFill>
              </a:rPr>
              <a:t>1.5 ± 0.5</a:t>
            </a:r>
          </a:p>
          <a:p>
            <a:r>
              <a:rPr lang="en-US" sz="2000" b="1" dirty="0" smtClean="0"/>
              <a:t>2.8 </a:t>
            </a:r>
            <a:r>
              <a:rPr lang="en-US" sz="2000" b="1" dirty="0" err="1" smtClean="0"/>
              <a:t>s.d</a:t>
            </a:r>
            <a:r>
              <a:rPr lang="en-US" sz="2000" b="1" dirty="0" smtClean="0"/>
              <a:t>.</a:t>
            </a:r>
            <a:r>
              <a:rPr lang="en-US" dirty="0" smtClean="0"/>
              <a:t> from BG only hypo. </a:t>
            </a:r>
            <a:endParaRPr lang="fr-FR" dirty="0" smtClean="0"/>
          </a:p>
        </p:txBody>
      </p:sp>
      <p:sp>
        <p:nvSpPr>
          <p:cNvPr id="24" name="ZoneTexte 23"/>
          <p:cNvSpPr txBox="1"/>
          <p:nvPr/>
        </p:nvSpPr>
        <p:spPr>
          <a:xfrm>
            <a:off x="2909249" y="5858470"/>
            <a:ext cx="312420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Cross-section measurement: </a:t>
            </a:r>
            <a:r>
              <a:rPr lang="el-GR" dirty="0" smtClean="0"/>
              <a:t>σ</a:t>
            </a:r>
            <a:r>
              <a:rPr lang="en-US" dirty="0" smtClean="0"/>
              <a:t>(</a:t>
            </a:r>
            <a:r>
              <a:rPr lang="en-US" i="1" dirty="0" smtClean="0"/>
              <a:t>WW</a:t>
            </a:r>
            <a:r>
              <a:rPr lang="en-US" dirty="0" smtClean="0"/>
              <a:t>+</a:t>
            </a:r>
            <a:r>
              <a:rPr lang="en-US" i="1" dirty="0" smtClean="0"/>
              <a:t>WZ</a:t>
            </a:r>
            <a:r>
              <a:rPr lang="en-US" dirty="0" smtClean="0"/>
              <a:t>)</a:t>
            </a:r>
            <a:r>
              <a:rPr lang="en-US" baseline="-25000" dirty="0" err="1" smtClean="0"/>
              <a:t>mes</a:t>
            </a:r>
            <a:r>
              <a:rPr lang="en-US" baseline="-25000" dirty="0" smtClean="0"/>
              <a:t> </a:t>
            </a:r>
            <a:r>
              <a:rPr lang="en-US" dirty="0" smtClean="0"/>
              <a:t>/</a:t>
            </a:r>
            <a:r>
              <a:rPr lang="el-GR" dirty="0" smtClean="0"/>
              <a:t>σ</a:t>
            </a:r>
            <a:r>
              <a:rPr lang="en-US" baseline="-25000" dirty="0" smtClean="0"/>
              <a:t>SM</a:t>
            </a:r>
            <a:r>
              <a:rPr lang="en-US" dirty="0" smtClean="0"/>
              <a:t>= </a:t>
            </a:r>
            <a:r>
              <a:rPr lang="en-US" b="1" dirty="0" smtClean="0">
                <a:solidFill>
                  <a:srgbClr val="FF0000"/>
                </a:solidFill>
              </a:rPr>
              <a:t>1.1  </a:t>
            </a:r>
          </a:p>
          <a:p>
            <a:r>
              <a:rPr lang="en-US" sz="2000" b="1" dirty="0" smtClean="0"/>
              <a:t>3.0 </a:t>
            </a:r>
            <a:r>
              <a:rPr lang="en-US" sz="2000" b="1" dirty="0" err="1" smtClean="0"/>
              <a:t>s.d</a:t>
            </a:r>
            <a:r>
              <a:rPr lang="en-US" sz="2000" b="1" dirty="0" smtClean="0"/>
              <a:t>. </a:t>
            </a:r>
            <a:r>
              <a:rPr lang="en-US" dirty="0" smtClean="0"/>
              <a:t>from BG only hypo. </a:t>
            </a:r>
            <a:endParaRPr lang="fr-FR" dirty="0" smtClean="0"/>
          </a:p>
        </p:txBody>
      </p:sp>
      <p:sp>
        <p:nvSpPr>
          <p:cNvPr id="25" name="ZoneTexte 24"/>
          <p:cNvSpPr txBox="1"/>
          <p:nvPr/>
        </p:nvSpPr>
        <p:spPr>
          <a:xfrm>
            <a:off x="152400" y="5867400"/>
            <a:ext cx="2667000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Best fit is 0 </a:t>
            </a:r>
            <a:r>
              <a:rPr lang="en-US" dirty="0" err="1" smtClean="0">
                <a:sym typeface="Wingdings" pitchFamily="2" charset="2"/>
              </a:rPr>
              <a:t>pb</a:t>
            </a:r>
            <a:r>
              <a:rPr lang="en-US" dirty="0" smtClean="0">
                <a:sym typeface="Wingdings" pitchFamily="2" charset="2"/>
              </a:rPr>
              <a:t>.</a:t>
            </a:r>
          </a:p>
          <a:p>
            <a:r>
              <a:rPr lang="en-US" dirty="0" smtClean="0"/>
              <a:t>Cross section limit (</a:t>
            </a:r>
            <a:r>
              <a:rPr lang="en-US" dirty="0" err="1" smtClean="0"/>
              <a:t>obs</a:t>
            </a:r>
            <a:r>
              <a:rPr lang="en-US" dirty="0" smtClean="0"/>
              <a:t>):</a:t>
            </a:r>
          </a:p>
          <a:p>
            <a:r>
              <a:rPr lang="en-US" dirty="0" smtClean="0"/>
              <a:t>        1.3 x SM @ 95 CL</a:t>
            </a:r>
            <a:endParaRPr lang="fr-FR" dirty="0" smtClean="0"/>
          </a:p>
        </p:txBody>
      </p:sp>
      <p:sp>
        <p:nvSpPr>
          <p:cNvPr id="26" name="ZoneTexte 25"/>
          <p:cNvSpPr txBox="1"/>
          <p:nvPr/>
        </p:nvSpPr>
        <p:spPr>
          <a:xfrm>
            <a:off x="5234110" y="6109648"/>
            <a:ext cx="4379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  <a:latin typeface="Symbol" pitchFamily="18" charset="2"/>
              </a:rPr>
              <a:t>+0.3</a:t>
            </a:r>
          </a:p>
          <a:p>
            <a:r>
              <a:rPr lang="en-US" sz="1100" b="1" dirty="0" smtClean="0">
                <a:solidFill>
                  <a:srgbClr val="FF0000"/>
                </a:solidFill>
                <a:latin typeface="Symbol" pitchFamily="18" charset="2"/>
              </a:rPr>
              <a:t>-0.4</a:t>
            </a:r>
            <a:endParaRPr lang="en-US" sz="1100" b="1" dirty="0">
              <a:solidFill>
                <a:srgbClr val="FF0000"/>
              </a:solidFill>
              <a:latin typeface="Symbol" pitchFamily="18" charset="2"/>
            </a:endParaRPr>
          </a:p>
        </p:txBody>
      </p:sp>
      <p:pic>
        <p:nvPicPr>
          <p:cNvPr id="27" name="Picture 5" descr="cdf_run2_log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838200"/>
            <a:ext cx="457200" cy="457200"/>
          </a:xfrm>
          <a:prstGeom prst="rect">
            <a:avLst/>
          </a:prstGeom>
          <a:noFill/>
        </p:spPr>
      </p:pic>
      <p:pic>
        <p:nvPicPr>
          <p:cNvPr id="28" name="Picture 5" descr="cdf_run2_log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95600" y="838200"/>
            <a:ext cx="457200" cy="457200"/>
          </a:xfrm>
          <a:prstGeom prst="rect">
            <a:avLst/>
          </a:prstGeom>
          <a:noFill/>
        </p:spPr>
      </p:pic>
      <p:pic>
        <p:nvPicPr>
          <p:cNvPr id="29" name="Picture 4" descr="logo-white-small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96000" y="838200"/>
            <a:ext cx="609600" cy="32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for </a:t>
            </a:r>
            <a:r>
              <a:rPr lang="en-US" dirty="0" err="1" smtClean="0"/>
              <a:t>ttH</a:t>
            </a:r>
            <a:r>
              <a:rPr lang="en-US" dirty="0" smtClean="0"/>
              <a:t> production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71800" y="838200"/>
            <a:ext cx="6019800" cy="2438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Search </a:t>
            </a:r>
            <a:r>
              <a:rPr lang="en-US" dirty="0" err="1" smtClean="0"/>
              <a:t>H</a:t>
            </a:r>
            <a:r>
              <a:rPr lang="en-US" dirty="0" err="1" smtClean="0">
                <a:sym typeface="Wingdings" pitchFamily="2" charset="2"/>
              </a:rPr>
              <a:t>bb</a:t>
            </a:r>
            <a:r>
              <a:rPr lang="en-US" dirty="0" smtClean="0">
                <a:sym typeface="Wingdings" pitchFamily="2" charset="2"/>
              </a:rPr>
              <a:t> with </a:t>
            </a:r>
            <a:r>
              <a:rPr lang="en-US" dirty="0" err="1" smtClean="0">
                <a:sym typeface="Wingdings" pitchFamily="2" charset="2"/>
              </a:rPr>
              <a:t>ttbar</a:t>
            </a:r>
            <a:r>
              <a:rPr lang="en-US" dirty="0" smtClean="0">
                <a:sym typeface="Wingdings" pitchFamily="2" charset="2"/>
              </a:rPr>
              <a:t>. </a:t>
            </a:r>
          </a:p>
          <a:p>
            <a:r>
              <a:rPr lang="en-US" dirty="0" smtClean="0">
                <a:sym typeface="Wingdings" pitchFamily="2" charset="2"/>
              </a:rPr>
              <a:t>Three modes in </a:t>
            </a:r>
            <a:r>
              <a:rPr lang="en-US" dirty="0" err="1" smtClean="0">
                <a:sym typeface="Wingdings" pitchFamily="2" charset="2"/>
              </a:rPr>
              <a:t>tbl</a:t>
            </a:r>
            <a:r>
              <a:rPr lang="en-US" dirty="0" err="1" smtClean="0">
                <a:latin typeface="Symbol" pitchFamily="18" charset="2"/>
                <a:sym typeface="Wingdings" pitchFamily="2" charset="2"/>
              </a:rPr>
              <a:t>n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tbjj</a:t>
            </a:r>
            <a:endParaRPr lang="en-US" dirty="0" smtClean="0">
              <a:sym typeface="Wingdings" pitchFamily="2" charset="2"/>
            </a:endParaRPr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       </a:t>
            </a:r>
            <a:r>
              <a:rPr lang="en-US" dirty="0" err="1" smtClean="0">
                <a:sym typeface="Wingdings" pitchFamily="2" charset="2"/>
              </a:rPr>
              <a:t>Lepton+jets</a:t>
            </a:r>
            <a:r>
              <a:rPr lang="en-US" dirty="0" smtClean="0">
                <a:sym typeface="Wingdings" pitchFamily="2" charset="2"/>
              </a:rPr>
              <a:t> + </a:t>
            </a:r>
            <a:r>
              <a:rPr lang="en-US" dirty="0" err="1" smtClean="0">
                <a:sym typeface="Wingdings" pitchFamily="2" charset="2"/>
              </a:rPr>
              <a:t>Hbb</a:t>
            </a:r>
            <a:r>
              <a:rPr lang="en-US" dirty="0" smtClean="0">
                <a:sym typeface="Wingdings" pitchFamily="2" charset="2"/>
              </a:rPr>
              <a:t>:  </a:t>
            </a:r>
            <a:r>
              <a:rPr lang="en-US" dirty="0" err="1" smtClean="0">
                <a:sym typeface="Wingdings" pitchFamily="2" charset="2"/>
              </a:rPr>
              <a:t>l+MET+jets</a:t>
            </a:r>
            <a:r>
              <a:rPr lang="en-US" dirty="0" smtClean="0">
                <a:sym typeface="Wingdings" pitchFamily="2" charset="2"/>
              </a:rPr>
              <a:t> </a:t>
            </a:r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       </a:t>
            </a:r>
            <a:r>
              <a:rPr lang="en-US" dirty="0" err="1" smtClean="0">
                <a:sym typeface="Wingdings" pitchFamily="2" charset="2"/>
              </a:rPr>
              <a:t>Lepton+jets</a:t>
            </a:r>
            <a:r>
              <a:rPr lang="en-US" dirty="0" smtClean="0">
                <a:sym typeface="Wingdings" pitchFamily="2" charset="2"/>
              </a:rPr>
              <a:t> + </a:t>
            </a:r>
            <a:r>
              <a:rPr lang="en-US" dirty="0" err="1" smtClean="0">
                <a:sym typeface="Wingdings" pitchFamily="2" charset="2"/>
              </a:rPr>
              <a:t>Hbb</a:t>
            </a:r>
            <a:r>
              <a:rPr lang="en-US" dirty="0" smtClean="0">
                <a:sym typeface="Wingdings" pitchFamily="2" charset="2"/>
              </a:rPr>
              <a:t>:  MET+ jets</a:t>
            </a:r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       All jets + </a:t>
            </a:r>
            <a:r>
              <a:rPr lang="en-US" dirty="0" err="1" smtClean="0">
                <a:sym typeface="Wingdings" pitchFamily="2" charset="2"/>
              </a:rPr>
              <a:t>Hbb</a:t>
            </a:r>
            <a:r>
              <a:rPr lang="en-US" dirty="0" smtClean="0">
                <a:sym typeface="Wingdings" pitchFamily="2" charset="2"/>
              </a:rPr>
              <a:t>         :  Jets. </a:t>
            </a:r>
          </a:p>
          <a:p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 Higgs Search at TeV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94FF-99B6-4FB0-BFB3-92BAB8720E56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01378" name="Picture 2" descr="http://www-cdf.fnal.gov/physics/new/hdg/Results_files/results/tthLeptons_110715/ttH_feynm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2667000" cy="2667000"/>
          </a:xfrm>
          <a:prstGeom prst="rect">
            <a:avLst/>
          </a:prstGeom>
          <a:noFill/>
        </p:spPr>
      </p:pic>
      <p:pic>
        <p:nvPicPr>
          <p:cNvPr id="101380" name="Picture 4" descr="http://www-cdf.fnal.gov/physics/new/hdg/Results_files/results/tthLeptons_110715/All_All_limi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72600" y="3200400"/>
            <a:ext cx="5143500" cy="3146151"/>
          </a:xfrm>
          <a:prstGeom prst="rect">
            <a:avLst/>
          </a:prstGeom>
          <a:noFill/>
        </p:spPr>
      </p:pic>
      <p:grpSp>
        <p:nvGrpSpPr>
          <p:cNvPr id="20" name="Groupe 19"/>
          <p:cNvGrpSpPr/>
          <p:nvPr/>
        </p:nvGrpSpPr>
        <p:grpSpPr>
          <a:xfrm>
            <a:off x="4038600" y="2362200"/>
            <a:ext cx="990600" cy="304800"/>
            <a:chOff x="3886200" y="2348552"/>
            <a:chExt cx="1066800" cy="318447"/>
          </a:xfrm>
        </p:grpSpPr>
        <p:cxnSp>
          <p:nvCxnSpPr>
            <p:cNvPr id="9" name="Connecteur droit 8"/>
            <p:cNvCxnSpPr/>
            <p:nvPr/>
          </p:nvCxnSpPr>
          <p:spPr>
            <a:xfrm rot="10800000" flipV="1">
              <a:off x="3886200" y="2348552"/>
              <a:ext cx="1066800" cy="3048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 rot="10800000">
              <a:off x="3886200" y="2362199"/>
              <a:ext cx="1066800" cy="3048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13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0" y="1219200"/>
            <a:ext cx="252973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/>
        </p:nvSpPr>
        <p:spPr>
          <a:xfrm>
            <a:off x="76200" y="762000"/>
            <a:ext cx="1438214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</a:rPr>
              <a:t>s ~ 5 </a:t>
            </a:r>
            <a:r>
              <a:rPr lang="en-US" dirty="0" err="1" smtClean="0"/>
              <a:t>fb</a:t>
            </a:r>
            <a:r>
              <a:rPr lang="en-US" dirty="0" smtClean="0"/>
              <a:t> @ </a:t>
            </a:r>
          </a:p>
          <a:p>
            <a:r>
              <a:rPr lang="en-US" dirty="0" smtClean="0"/>
              <a:t>MH=115 </a:t>
            </a:r>
            <a:r>
              <a:rPr lang="en-US" dirty="0" err="1" smtClean="0"/>
              <a:t>GeV</a:t>
            </a:r>
            <a:endParaRPr lang="en-US" dirty="0"/>
          </a:p>
        </p:txBody>
      </p:sp>
      <p:pic>
        <p:nvPicPr>
          <p:cNvPr id="10138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324225"/>
            <a:ext cx="339800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Accolade ouvrante 20"/>
          <p:cNvSpPr/>
          <p:nvPr/>
        </p:nvSpPr>
        <p:spPr>
          <a:xfrm>
            <a:off x="3810000" y="2286000"/>
            <a:ext cx="228600" cy="762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ZoneTexte 21"/>
          <p:cNvSpPr txBox="1"/>
          <p:nvPr/>
        </p:nvSpPr>
        <p:spPr>
          <a:xfrm>
            <a:off x="3505200" y="1905000"/>
            <a:ext cx="3914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a.</a:t>
            </a:r>
          </a:p>
          <a:p>
            <a:endParaRPr lang="en-US" sz="1600" b="1" dirty="0" smtClean="0"/>
          </a:p>
          <a:p>
            <a:r>
              <a:rPr lang="en-US" sz="2000" b="1" dirty="0" smtClean="0"/>
              <a:t>b.</a:t>
            </a:r>
            <a:endParaRPr lang="en-US" sz="2000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5013010" y="6150114"/>
            <a:ext cx="397859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L=5.7 fb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   at MH=115 </a:t>
            </a:r>
            <a:r>
              <a:rPr lang="en-US" sz="2000" dirty="0" err="1" smtClean="0"/>
              <a:t>GeV</a:t>
            </a:r>
            <a:endParaRPr lang="en-US" sz="2000" dirty="0" smtClean="0"/>
          </a:p>
          <a:p>
            <a:r>
              <a:rPr lang="en-US" sz="2000" dirty="0" smtClean="0"/>
              <a:t>     exp. = 20.2 x SM,  </a:t>
            </a:r>
            <a:r>
              <a:rPr lang="en-US" sz="2000" dirty="0" err="1" smtClean="0"/>
              <a:t>obs</a:t>
            </a:r>
            <a:r>
              <a:rPr lang="en-US" sz="2000" dirty="0" smtClean="0"/>
              <a:t> = 28.1 x SM</a:t>
            </a:r>
            <a:endParaRPr lang="en-US" sz="2000" dirty="0"/>
          </a:p>
        </p:txBody>
      </p:sp>
      <p:sp>
        <p:nvSpPr>
          <p:cNvPr id="24" name="ZoneTexte 23"/>
          <p:cNvSpPr txBox="1"/>
          <p:nvPr/>
        </p:nvSpPr>
        <p:spPr>
          <a:xfrm>
            <a:off x="457200" y="6150114"/>
            <a:ext cx="397859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L=7.5 fb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   at MH=115 </a:t>
            </a:r>
            <a:r>
              <a:rPr lang="en-US" sz="2000" dirty="0" err="1" smtClean="0"/>
              <a:t>GeV</a:t>
            </a:r>
            <a:endParaRPr lang="en-US" sz="2000" dirty="0" smtClean="0"/>
          </a:p>
          <a:p>
            <a:r>
              <a:rPr lang="en-US" sz="2000" dirty="0" smtClean="0"/>
              <a:t>     exp. = 11.7 x SM,  </a:t>
            </a:r>
            <a:r>
              <a:rPr lang="en-US" sz="2000" dirty="0" err="1" smtClean="0"/>
              <a:t>obs</a:t>
            </a:r>
            <a:r>
              <a:rPr lang="en-US" sz="2000" dirty="0" smtClean="0"/>
              <a:t> = 22.9 x SM</a:t>
            </a:r>
            <a:endParaRPr lang="en-US" sz="2000" dirty="0"/>
          </a:p>
        </p:txBody>
      </p:sp>
      <p:pic>
        <p:nvPicPr>
          <p:cNvPr id="101384" name="Picture 8" descr="http://www-cdf.fnal.gov/physics/new/hdg/Results_files/results/tthLeptons_110715/X5_sig3tag_hist_3tag_stack_JESZero_11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3467390"/>
            <a:ext cx="3886200" cy="2628610"/>
          </a:xfrm>
          <a:prstGeom prst="rect">
            <a:avLst/>
          </a:prstGeom>
          <a:noFill/>
        </p:spPr>
      </p:pic>
      <p:sp>
        <p:nvSpPr>
          <p:cNvPr id="26" name="Forme libre 25"/>
          <p:cNvSpPr/>
          <p:nvPr/>
        </p:nvSpPr>
        <p:spPr>
          <a:xfrm>
            <a:off x="2634018" y="2183642"/>
            <a:ext cx="955343" cy="1733265"/>
          </a:xfrm>
          <a:custGeom>
            <a:avLst/>
            <a:gdLst>
              <a:gd name="connsiteX0" fmla="*/ 955343 w 955343"/>
              <a:gd name="connsiteY0" fmla="*/ 0 h 1733265"/>
              <a:gd name="connsiteX1" fmla="*/ 300251 w 955343"/>
              <a:gd name="connsiteY1" fmla="*/ 791570 h 1733265"/>
              <a:gd name="connsiteX2" fmla="*/ 0 w 955343"/>
              <a:gd name="connsiteY2" fmla="*/ 1733265 h 1733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5343" h="1733265">
                <a:moveTo>
                  <a:pt x="955343" y="0"/>
                </a:moveTo>
                <a:cubicBezTo>
                  <a:pt x="707409" y="251346"/>
                  <a:pt x="459475" y="502693"/>
                  <a:pt x="300251" y="791570"/>
                </a:cubicBezTo>
                <a:cubicBezTo>
                  <a:pt x="141027" y="1080447"/>
                  <a:pt x="70513" y="1406856"/>
                  <a:pt x="0" y="1733265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orme libre 28"/>
          <p:cNvSpPr/>
          <p:nvPr/>
        </p:nvSpPr>
        <p:spPr>
          <a:xfrm>
            <a:off x="3244755" y="2811439"/>
            <a:ext cx="1708245" cy="1050877"/>
          </a:xfrm>
          <a:custGeom>
            <a:avLst/>
            <a:gdLst>
              <a:gd name="connsiteX0" fmla="*/ 466299 w 1708245"/>
              <a:gd name="connsiteY0" fmla="*/ 0 h 1050877"/>
              <a:gd name="connsiteX1" fmla="*/ 206991 w 1708245"/>
              <a:gd name="connsiteY1" fmla="*/ 682388 h 1050877"/>
              <a:gd name="connsiteX2" fmla="*/ 1708245 w 1708245"/>
              <a:gd name="connsiteY2" fmla="*/ 1050877 h 1050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8245" h="1050877">
                <a:moveTo>
                  <a:pt x="466299" y="0"/>
                </a:moveTo>
                <a:cubicBezTo>
                  <a:pt x="233149" y="253621"/>
                  <a:pt x="0" y="507242"/>
                  <a:pt x="206991" y="682388"/>
                </a:cubicBezTo>
                <a:cubicBezTo>
                  <a:pt x="413982" y="857534"/>
                  <a:pt x="1061113" y="954205"/>
                  <a:pt x="1708245" y="1050877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5" descr="cdf_run2_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657600"/>
            <a:ext cx="457200" cy="457200"/>
          </a:xfrm>
          <a:prstGeom prst="rect">
            <a:avLst/>
          </a:prstGeom>
          <a:noFill/>
        </p:spPr>
      </p:pic>
      <p:pic>
        <p:nvPicPr>
          <p:cNvPr id="31" name="Picture 5" descr="cdf_run2_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657600"/>
            <a:ext cx="457200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VH and VBF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err="1" smtClean="0">
                <a:sym typeface="Wingdings" pitchFamily="2" charset="2"/>
              </a:rPr>
              <a:t>jjbb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33800" y="838200"/>
            <a:ext cx="5638800" cy="2133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Other signatures with all jets</a:t>
            </a:r>
          </a:p>
          <a:p>
            <a:pPr lvl="1">
              <a:buNone/>
            </a:pPr>
            <a:r>
              <a:rPr lang="en-US" u="sng" dirty="0" smtClean="0"/>
              <a:t>Signature: 4 or 5 Jets with 2 b-tags.</a:t>
            </a:r>
            <a:endParaRPr lang="en-US" dirty="0" smtClean="0"/>
          </a:p>
          <a:p>
            <a:pPr lvl="1"/>
            <a:r>
              <a:rPr lang="en-US" dirty="0" smtClean="0"/>
              <a:t>VH--&gt; </a:t>
            </a:r>
            <a:r>
              <a:rPr lang="en-US" dirty="0" err="1" smtClean="0"/>
              <a:t>V</a:t>
            </a:r>
            <a:r>
              <a:rPr lang="en-US" dirty="0" err="1" smtClean="0">
                <a:sym typeface="Wingdings" pitchFamily="2" charset="2"/>
              </a:rPr>
              <a:t>jj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Hbb</a:t>
            </a:r>
            <a:endParaRPr lang="en-US" dirty="0" smtClean="0">
              <a:sym typeface="Wingdings" pitchFamily="2" charset="2"/>
            </a:endParaRPr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	50&lt;</a:t>
            </a:r>
            <a:r>
              <a:rPr lang="en-US" dirty="0" err="1" smtClean="0">
                <a:sym typeface="Wingdings" pitchFamily="2" charset="2"/>
              </a:rPr>
              <a:t>Mjj</a:t>
            </a:r>
            <a:r>
              <a:rPr lang="en-US" dirty="0" smtClean="0">
                <a:sym typeface="Wingdings" pitchFamily="2" charset="2"/>
              </a:rPr>
              <a:t>&lt;120 </a:t>
            </a:r>
            <a:r>
              <a:rPr lang="en-US" dirty="0" err="1" smtClean="0">
                <a:sym typeface="Wingdings" pitchFamily="2" charset="2"/>
              </a:rPr>
              <a:t>GeV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VBF forward jets + </a:t>
            </a:r>
            <a:r>
              <a:rPr lang="en-US" dirty="0" err="1" smtClean="0">
                <a:sym typeface="Wingdings" pitchFamily="2" charset="2"/>
              </a:rPr>
              <a:t>Hbb</a:t>
            </a:r>
            <a:endParaRPr lang="en-US" dirty="0" smtClean="0">
              <a:sym typeface="Wingdings" pitchFamily="2" charset="2"/>
            </a:endParaRPr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	 </a:t>
            </a:r>
            <a:r>
              <a:rPr lang="en-US" dirty="0" err="1" smtClean="0">
                <a:sym typeface="Wingdings" pitchFamily="2" charset="2"/>
              </a:rPr>
              <a:t>Mjj</a:t>
            </a:r>
            <a:r>
              <a:rPr lang="en-US" dirty="0" smtClean="0">
                <a:sym typeface="Wingdings" pitchFamily="2" charset="2"/>
              </a:rPr>
              <a:t>&gt;120 </a:t>
            </a:r>
            <a:r>
              <a:rPr lang="en-US" dirty="0" err="1" smtClean="0">
                <a:sym typeface="Wingdings" pitchFamily="2" charset="2"/>
              </a:rPr>
              <a:t>GeV</a:t>
            </a:r>
            <a:endParaRPr lang="en-US" dirty="0" smtClean="0">
              <a:sym typeface="Wingdings" pitchFamily="2" charset="2"/>
            </a:endParaRP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 Higgs Search at TeV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94FF-99B6-4FB0-BFB3-92BAB8720E56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29975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0" y="1600200"/>
            <a:ext cx="1666813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</a:rPr>
              <a:t>s</a:t>
            </a:r>
            <a:r>
              <a:rPr lang="en-US" baseline="-25000" dirty="0" smtClean="0"/>
              <a:t>VBF</a:t>
            </a:r>
            <a:r>
              <a:rPr lang="en-US" dirty="0" smtClean="0">
                <a:latin typeface="Symbol" pitchFamily="18" charset="2"/>
              </a:rPr>
              <a:t> ~ 80 </a:t>
            </a:r>
            <a:r>
              <a:rPr lang="en-US" dirty="0" err="1" smtClean="0"/>
              <a:t>fb</a:t>
            </a:r>
            <a:r>
              <a:rPr lang="en-US" dirty="0" smtClean="0"/>
              <a:t> @ </a:t>
            </a:r>
          </a:p>
          <a:p>
            <a:r>
              <a:rPr lang="en-US" dirty="0" smtClean="0"/>
              <a:t>MH=115 </a:t>
            </a:r>
            <a:r>
              <a:rPr lang="en-US" dirty="0" err="1" smtClean="0"/>
              <a:t>GeV</a:t>
            </a:r>
            <a:endParaRPr lang="en-US" dirty="0"/>
          </a:p>
        </p:txBody>
      </p:sp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1597" y="2895600"/>
            <a:ext cx="344280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space réservé du contenu 2"/>
          <p:cNvSpPr txBox="1">
            <a:spLocks/>
          </p:cNvSpPr>
          <p:nvPr/>
        </p:nvSpPr>
        <p:spPr>
          <a:xfrm>
            <a:off x="-76200" y="3352800"/>
            <a:ext cx="53340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QCD BG is dominant background (98%)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driven estimation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Cross check with side band region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NN with jet shape information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013010" y="6150114"/>
            <a:ext cx="3848746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L=4.0 fb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   at MH=115 </a:t>
            </a:r>
            <a:r>
              <a:rPr lang="en-US" sz="2000" dirty="0" err="1" smtClean="0"/>
              <a:t>GeV</a:t>
            </a:r>
            <a:endParaRPr lang="en-US" sz="2000" dirty="0" smtClean="0"/>
          </a:p>
          <a:p>
            <a:r>
              <a:rPr lang="en-US" sz="2000" dirty="0" smtClean="0"/>
              <a:t>     exp. = 17.8 x SM,  </a:t>
            </a:r>
            <a:r>
              <a:rPr lang="en-US" sz="2000" dirty="0" err="1" smtClean="0"/>
              <a:t>obs</a:t>
            </a:r>
            <a:r>
              <a:rPr lang="en-US" sz="2000" dirty="0" smtClean="0"/>
              <a:t> = 9.1 x SM</a:t>
            </a:r>
            <a:endParaRPr lang="en-US" sz="2000" dirty="0"/>
          </a:p>
        </p:txBody>
      </p:sp>
      <p:pic>
        <p:nvPicPr>
          <p:cNvPr id="1065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572000"/>
            <a:ext cx="2057400" cy="218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41331" y="4571999"/>
            <a:ext cx="2025869" cy="2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Connecteur droit 14"/>
          <p:cNvCxnSpPr/>
          <p:nvPr/>
        </p:nvCxnSpPr>
        <p:spPr>
          <a:xfrm rot="10800000">
            <a:off x="6053050" y="119150"/>
            <a:ext cx="152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 descr="cdf_run2_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65375" y="3276600"/>
            <a:ext cx="457200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15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Proving </a:t>
            </a:r>
            <a:r>
              <a:rPr lang="en-US" dirty="0" err="1" smtClean="0"/>
              <a:t>H</a:t>
            </a:r>
            <a:r>
              <a:rPr lang="en-US" dirty="0" err="1" smtClean="0">
                <a:sym typeface="Wingdings" pitchFamily="2" charset="2"/>
              </a:rPr>
              <a:t>bb</a:t>
            </a:r>
            <a:r>
              <a:rPr lang="en-US" dirty="0" smtClean="0">
                <a:sym typeface="Wingdings" pitchFamily="2" charset="2"/>
              </a:rPr>
              <a:t> mode is essential to establish SM.</a:t>
            </a:r>
          </a:p>
          <a:p>
            <a:r>
              <a:rPr lang="en-US" dirty="0" smtClean="0"/>
              <a:t>Data of 7.5 fb</a:t>
            </a:r>
            <a:r>
              <a:rPr lang="en-US" baseline="30000" dirty="0" smtClean="0"/>
              <a:t>-1</a:t>
            </a:r>
            <a:r>
              <a:rPr lang="en-US" dirty="0" smtClean="0"/>
              <a:t>(CDF) and 8.5 fb</a:t>
            </a:r>
            <a:r>
              <a:rPr lang="en-US" baseline="30000" dirty="0" smtClean="0"/>
              <a:t>-1</a:t>
            </a:r>
            <a:r>
              <a:rPr lang="en-US" dirty="0" smtClean="0"/>
              <a:t> (</a:t>
            </a:r>
            <a:r>
              <a:rPr lang="en-US" dirty="0" err="1" smtClean="0"/>
              <a:t>Dzero</a:t>
            </a:r>
            <a:r>
              <a:rPr lang="en-US" dirty="0" smtClean="0"/>
              <a:t>) is analyzed for </a:t>
            </a:r>
            <a:r>
              <a:rPr lang="en-US" dirty="0" err="1" smtClean="0"/>
              <a:t>H</a:t>
            </a:r>
            <a:r>
              <a:rPr lang="en-US" dirty="0" err="1" smtClean="0">
                <a:sym typeface="Wingdings" pitchFamily="2" charset="2"/>
              </a:rPr>
              <a:t>bb</a:t>
            </a:r>
            <a:r>
              <a:rPr lang="en-US" dirty="0" smtClean="0">
                <a:sym typeface="Wingdings" pitchFamily="2" charset="2"/>
              </a:rPr>
              <a:t> with vector boson associated production.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More than 30% larger data set than 2010 summer.</a:t>
            </a:r>
            <a:endParaRPr lang="en-US" dirty="0" smtClean="0"/>
          </a:p>
          <a:p>
            <a:r>
              <a:rPr lang="en-US" dirty="0" smtClean="0"/>
              <a:t>Significant improvement has been established</a:t>
            </a:r>
          </a:p>
          <a:p>
            <a:pPr lvl="1"/>
            <a:r>
              <a:rPr lang="en-US" dirty="0" smtClean="0"/>
              <a:t>10-20% improvement on top of </a:t>
            </a:r>
            <a:r>
              <a:rPr lang="en-US" dirty="0" err="1" smtClean="0"/>
              <a:t>lumi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	 (20 - 40% gain from last summer)</a:t>
            </a:r>
          </a:p>
          <a:p>
            <a:pPr lvl="1">
              <a:buNone/>
            </a:pPr>
            <a:r>
              <a:rPr lang="en-US" dirty="0" smtClean="0"/>
              <a:t>     The most sensitive channel reached 2.7 x SM. </a:t>
            </a:r>
          </a:p>
          <a:p>
            <a:r>
              <a:rPr lang="en-US" dirty="0" smtClean="0"/>
              <a:t>See Gavin’s talk for </a:t>
            </a:r>
            <a:r>
              <a:rPr lang="en-US" dirty="0" err="1" smtClean="0"/>
              <a:t>Tevatron</a:t>
            </a:r>
            <a:r>
              <a:rPr lang="en-US" dirty="0" smtClean="0"/>
              <a:t> combination</a:t>
            </a:r>
          </a:p>
          <a:p>
            <a:pPr lvl="1"/>
            <a:r>
              <a:rPr lang="en-US" dirty="0" smtClean="0"/>
              <a:t>We also perform a </a:t>
            </a:r>
            <a:r>
              <a:rPr lang="en-US" dirty="0" err="1" smtClean="0"/>
              <a:t>H</a:t>
            </a:r>
            <a:r>
              <a:rPr lang="en-US" dirty="0" err="1" smtClean="0">
                <a:sym typeface="Wingdings" pitchFamily="2" charset="2"/>
              </a:rPr>
              <a:t>bb</a:t>
            </a:r>
            <a:r>
              <a:rPr lang="en-US" dirty="0" smtClean="0">
                <a:sym typeface="Wingdings" pitchFamily="2" charset="2"/>
              </a:rPr>
              <a:t> only combination.</a:t>
            </a:r>
            <a:endParaRPr lang="en-US" dirty="0" smtClean="0"/>
          </a:p>
          <a:p>
            <a:r>
              <a:rPr lang="en-US" dirty="0" smtClean="0"/>
              <a:t>Benchmark analysis, </a:t>
            </a:r>
            <a:r>
              <a:rPr lang="en-US" dirty="0" err="1" smtClean="0"/>
              <a:t>VZ</a:t>
            </a:r>
            <a:r>
              <a:rPr lang="en-US" dirty="0" err="1" smtClean="0">
                <a:sym typeface="Wingdings" pitchFamily="2" charset="2"/>
              </a:rPr>
              <a:t>leptons</a:t>
            </a:r>
            <a:r>
              <a:rPr lang="en-US" dirty="0" smtClean="0">
                <a:sym typeface="Wingdings" pitchFamily="2" charset="2"/>
              </a:rPr>
              <a:t> + heavy flavor jets, start to see signals. </a:t>
            </a:r>
            <a:r>
              <a:rPr lang="en-US" dirty="0" err="1" smtClean="0">
                <a:sym typeface="Wingdings" pitchFamily="2" charset="2"/>
              </a:rPr>
              <a:t>Tevatron</a:t>
            </a:r>
            <a:r>
              <a:rPr lang="en-US" dirty="0" smtClean="0">
                <a:sym typeface="Wingdings" pitchFamily="2" charset="2"/>
              </a:rPr>
              <a:t> combination is under preparation. 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 Higgs Search at TeV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94FF-99B6-4FB0-BFB3-92BAB8720E56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UP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94FF-99B6-4FB0-BFB3-92BAB8720E5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 Higgs Search at TeV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Systematic Uncertainty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case of </a:t>
            </a:r>
            <a:r>
              <a:rPr lang="en-US" dirty="0" err="1" smtClean="0"/>
              <a:t>WH</a:t>
            </a:r>
            <a:r>
              <a:rPr lang="en-US" dirty="0" err="1" smtClean="0">
                <a:sym typeface="Wingdings" pitchFamily="2" charset="2"/>
              </a:rPr>
              <a:t>lvbb</a:t>
            </a:r>
            <a:r>
              <a:rPr lang="en-US" dirty="0" smtClean="0">
                <a:sym typeface="Wingdings" pitchFamily="2" charset="2"/>
              </a:rPr>
              <a:t>  (%)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 Higgs Search at TeV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94FF-99B6-4FB0-BFB3-92BAB8720E56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533400" y="1584960"/>
          <a:ext cx="56388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8450"/>
                <a:gridCol w="1466849"/>
                <a:gridCol w="1333501"/>
              </a:tblGrid>
              <a:tr h="50419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Source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W</a:t>
                      </a:r>
                      <a:r>
                        <a:rPr lang="en-US" sz="2800" dirty="0" err="1" smtClean="0">
                          <a:sym typeface="Wingdings" pitchFamily="2" charset="2"/>
                        </a:rPr>
                        <a:t>ev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W</a:t>
                      </a:r>
                      <a:r>
                        <a:rPr lang="en-US" sz="2800" dirty="0" err="1" smtClean="0">
                          <a:sym typeface="Wingdings" pitchFamily="2" charset="2"/>
                        </a:rPr>
                        <a:t></a:t>
                      </a:r>
                      <a:r>
                        <a:rPr lang="en-US" sz="2800" dirty="0" err="1" smtClean="0">
                          <a:latin typeface="Symbol" pitchFamily="18" charset="2"/>
                          <a:sym typeface="Wingdings" pitchFamily="2" charset="2"/>
                        </a:rPr>
                        <a:t>m</a:t>
                      </a:r>
                      <a:r>
                        <a:rPr lang="en-US" sz="2800" dirty="0" err="1" smtClean="0">
                          <a:sym typeface="Wingdings" pitchFamily="2" charset="2"/>
                        </a:rPr>
                        <a:t>v</a:t>
                      </a:r>
                      <a:endParaRPr lang="en-US" sz="2800" dirty="0"/>
                    </a:p>
                  </a:txBody>
                  <a:tcPr/>
                </a:tc>
              </a:tr>
              <a:tr h="50419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Luminosity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6.1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6.1</a:t>
                      </a:r>
                      <a:endParaRPr lang="en-US" sz="2800" dirty="0"/>
                    </a:p>
                  </a:txBody>
                  <a:tcPr/>
                </a:tc>
              </a:tr>
              <a:tr h="50419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BG X section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6-20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6-20</a:t>
                      </a:r>
                      <a:endParaRPr lang="en-US" sz="2800" dirty="0"/>
                    </a:p>
                  </a:txBody>
                  <a:tcPr/>
                </a:tc>
              </a:tr>
              <a:tr h="50419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Lepton</a:t>
                      </a:r>
                      <a:r>
                        <a:rPr lang="en-US" sz="2800" baseline="0" dirty="0" smtClean="0"/>
                        <a:t> ID/Trigger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2-3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3-5</a:t>
                      </a:r>
                      <a:endParaRPr lang="en-US" sz="2800" dirty="0"/>
                    </a:p>
                  </a:txBody>
                  <a:tcPr/>
                </a:tc>
              </a:tr>
              <a:tr h="50419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Jet ID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1-2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1-2</a:t>
                      </a:r>
                      <a:endParaRPr lang="en-US" sz="2800" dirty="0"/>
                    </a:p>
                  </a:txBody>
                  <a:tcPr/>
                </a:tc>
              </a:tr>
              <a:tr h="5041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Jet Energy</a:t>
                      </a:r>
                      <a:r>
                        <a:rPr lang="en-US" sz="2800" baseline="0" dirty="0" smtClean="0"/>
                        <a:t> Scale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2-5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2-5</a:t>
                      </a:r>
                      <a:endParaRPr lang="en-US" sz="2800" dirty="0"/>
                    </a:p>
                  </a:txBody>
                  <a:tcPr/>
                </a:tc>
              </a:tr>
              <a:tr h="504190">
                <a:tc>
                  <a:txBody>
                    <a:bodyPr/>
                    <a:lstStyle/>
                    <a:p>
                      <a:r>
                        <a:rPr lang="en-US" sz="2800" baseline="0" dirty="0" smtClean="0"/>
                        <a:t> b-Jet ID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9-11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9-11</a:t>
                      </a:r>
                      <a:endParaRPr lang="en-US" sz="2800" dirty="0"/>
                    </a:p>
                  </a:txBody>
                  <a:tcPr/>
                </a:tc>
              </a:tr>
              <a:tr h="50419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Multi-Jet BG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1.0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1.0</a:t>
                      </a:r>
                      <a:endParaRPr lang="en-US" sz="2800" dirty="0"/>
                    </a:p>
                  </a:txBody>
                  <a:tcPr/>
                </a:tc>
              </a:tr>
              <a:tr h="50419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PDF,</a:t>
                      </a:r>
                      <a:r>
                        <a:rPr lang="en-US" sz="2800" baseline="0" dirty="0" smtClean="0"/>
                        <a:t> MC Model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2-3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2-3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Accolade ouvrante 6"/>
          <p:cNvSpPr/>
          <p:nvPr/>
        </p:nvSpPr>
        <p:spPr>
          <a:xfrm flipH="1">
            <a:off x="6248400" y="2118360"/>
            <a:ext cx="228600" cy="990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>
            <a:off x="6477000" y="2118360"/>
            <a:ext cx="2502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Flat </a:t>
            </a:r>
            <a:r>
              <a:rPr lang="en-US" sz="2800" dirty="0" err="1" smtClean="0"/>
              <a:t>Systematics</a:t>
            </a:r>
            <a:endParaRPr lang="en-US" sz="2800" dirty="0"/>
          </a:p>
        </p:txBody>
      </p:sp>
      <p:sp>
        <p:nvSpPr>
          <p:cNvPr id="9" name="Accolade ouvrante 8"/>
          <p:cNvSpPr/>
          <p:nvPr/>
        </p:nvSpPr>
        <p:spPr>
          <a:xfrm flipH="1">
            <a:off x="6248400" y="3261360"/>
            <a:ext cx="228600" cy="2895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6629400" y="4175760"/>
            <a:ext cx="266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Shape </a:t>
            </a:r>
            <a:r>
              <a:rPr lang="en-US" sz="2800" dirty="0" err="1" smtClean="0"/>
              <a:t>Systematics</a:t>
            </a:r>
            <a:endParaRPr lang="en-US" sz="2800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6629400" y="2804160"/>
            <a:ext cx="2438400" cy="1143000"/>
          </a:xfrm>
          <a:prstGeom prst="wedgeRoundRectCallout">
            <a:avLst>
              <a:gd name="adj1" fmla="val -76026"/>
              <a:gd name="adj2" fmla="val -4971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70C0"/>
                </a:solidFill>
              </a:rPr>
              <a:t>W+hf</a:t>
            </a:r>
            <a:r>
              <a:rPr lang="en-US" dirty="0" smtClean="0">
                <a:solidFill>
                  <a:srgbClr val="0070C0"/>
                </a:solidFill>
              </a:rPr>
              <a:t>: 20%</a:t>
            </a:r>
          </a:p>
          <a:p>
            <a:pPr algn="ctr"/>
            <a:r>
              <a:rPr lang="en-US" dirty="0" err="1" smtClean="0">
                <a:solidFill>
                  <a:srgbClr val="0070C0"/>
                </a:solidFill>
              </a:rPr>
              <a:t>Diboson</a:t>
            </a:r>
            <a:r>
              <a:rPr lang="en-US" dirty="0" smtClean="0">
                <a:solidFill>
                  <a:srgbClr val="0070C0"/>
                </a:solidFill>
              </a:rPr>
              <a:t> : 6%</a:t>
            </a:r>
          </a:p>
          <a:p>
            <a:pPr algn="ctr"/>
            <a:r>
              <a:rPr lang="en-US" dirty="0" err="1" smtClean="0">
                <a:solidFill>
                  <a:srgbClr val="0070C0"/>
                </a:solidFill>
              </a:rPr>
              <a:t>ttbar</a:t>
            </a:r>
            <a:r>
              <a:rPr lang="en-US" dirty="0" smtClean="0">
                <a:solidFill>
                  <a:srgbClr val="0070C0"/>
                </a:solidFill>
              </a:rPr>
              <a:t> : 10%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Single top: 12%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CDF </a:t>
            </a:r>
            <a:r>
              <a:rPr lang="en-US" dirty="0" err="1" smtClean="0"/>
              <a:t>vvbb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 Higgs Search at TeV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94FF-99B6-4FB0-BFB3-92BAB8720E56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990600"/>
            <a:ext cx="8997098" cy="566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kern="12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WW+WZ search in </a:t>
            </a:r>
            <a:r>
              <a:rPr lang="en-US" sz="2400" i="1" kern="1200" dirty="0" smtClean="0">
                <a:solidFill>
                  <a:schemeClr val="bg1"/>
                </a:solidFill>
                <a:latin typeface="Times New Roman"/>
                <a:ea typeface="+mn-ea"/>
                <a:cs typeface="Times New Roman"/>
              </a:rPr>
              <a:t>l</a:t>
            </a:r>
            <a:r>
              <a:rPr lang="en-US" sz="2400" i="1" kern="1200" dirty="0" smtClean="0">
                <a:solidFill>
                  <a:schemeClr val="bg1"/>
                </a:solidFill>
                <a:latin typeface="Calibri"/>
                <a:ea typeface="+mn-ea"/>
                <a:cs typeface="Times New Roman"/>
                <a:sym typeface="Symbol"/>
              </a:rPr>
              <a:t></a:t>
            </a:r>
            <a:r>
              <a:rPr lang="en-US" sz="2400" i="1" kern="12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 + HF jets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05" name="Rectangle à coins arrondis 9"/>
          <p:cNvSpPr>
            <a:spLocks noChangeArrowheads="1"/>
          </p:cNvSpPr>
          <p:nvPr/>
        </p:nvSpPr>
        <p:spPr bwMode="auto">
          <a:xfrm>
            <a:off x="8459788" y="36513"/>
            <a:ext cx="642937" cy="320675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333399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pPr algn="ctr"/>
            <a:r>
              <a:rPr lang="en-US" sz="1400" dirty="0" smtClean="0">
                <a:solidFill>
                  <a:srgbClr val="4D4D4D"/>
                </a:solidFill>
              </a:rPr>
              <a:t>8/12</a:t>
            </a:r>
            <a:endParaRPr lang="fr-FR" sz="1400" dirty="0">
              <a:solidFill>
                <a:srgbClr val="4D4D4D"/>
              </a:solidFill>
            </a:endParaRPr>
          </a:p>
          <a:p>
            <a:pPr algn="ctr"/>
            <a:endParaRPr lang="fr-FR" dirty="0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1223968" y="117475"/>
            <a:ext cx="7145384" cy="512763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38100" algn="ctr">
            <a:solidFill>
              <a:srgbClr val="333399"/>
            </a:solidFill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i="1" dirty="0" smtClean="0">
                <a:solidFill>
                  <a:srgbClr val="333399"/>
                </a:solidFill>
                <a:latin typeface="+mn-lt"/>
              </a:rPr>
              <a:t>WW+WZ search in </a:t>
            </a:r>
            <a:r>
              <a:rPr lang="en-US" sz="2400" i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i="1" dirty="0" smtClean="0">
                <a:solidFill>
                  <a:srgbClr val="333399"/>
                </a:solidFill>
                <a:latin typeface="+mn-lt"/>
                <a:cs typeface="Times New Roman" pitchFamily="18" charset="0"/>
                <a:sym typeface="Symbol"/>
              </a:rPr>
              <a:t></a:t>
            </a:r>
            <a:r>
              <a:rPr lang="en-US" sz="2400" i="1" dirty="0" smtClean="0">
                <a:solidFill>
                  <a:srgbClr val="333399"/>
                </a:solidFill>
                <a:latin typeface="+mn-lt"/>
                <a:sym typeface="Symbol"/>
              </a:rPr>
              <a:t> + </a:t>
            </a:r>
            <a:r>
              <a:rPr lang="en-US" sz="2400" i="1" dirty="0" smtClean="0">
                <a:solidFill>
                  <a:srgbClr val="333399"/>
                </a:solidFill>
                <a:latin typeface="+mn-lt"/>
              </a:rPr>
              <a:t>HF jets </a:t>
            </a:r>
            <a:r>
              <a:rPr lang="en-US" sz="2400" dirty="0" smtClean="0">
                <a:solidFill>
                  <a:srgbClr val="333399"/>
                </a:solidFill>
              </a:rPr>
              <a:t>(2/2</a:t>
            </a:r>
            <a:r>
              <a:rPr lang="en-US" sz="2400" dirty="0" smtClean="0">
                <a:solidFill>
                  <a:schemeClr val="accent2"/>
                </a:solidFill>
              </a:rPr>
              <a:t>)</a:t>
            </a:r>
            <a:endParaRPr lang="fr-FR" sz="2400" dirty="0">
              <a:solidFill>
                <a:schemeClr val="accent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369352" y="325395"/>
            <a:ext cx="811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rgbClr val="4D4D4D"/>
                </a:solidFill>
              </a:rPr>
              <a:t>Thibault</a:t>
            </a:r>
            <a:r>
              <a:rPr lang="en-US" sz="1000" dirty="0" smtClean="0">
                <a:solidFill>
                  <a:srgbClr val="4D4D4D"/>
                </a:solidFill>
              </a:rPr>
              <a:t> Guillemin</a:t>
            </a:r>
            <a:endParaRPr lang="fr-FR" sz="1000" dirty="0">
              <a:solidFill>
                <a:srgbClr val="4D4D4D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97" y="26961"/>
            <a:ext cx="919155" cy="91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0697" y="4889520"/>
            <a:ext cx="2664000" cy="1800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76" name="Picture 4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953" y="4232286"/>
            <a:ext cx="3204000" cy="2160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grpSp>
        <p:nvGrpSpPr>
          <p:cNvPr id="2" name="Groupe 13"/>
          <p:cNvGrpSpPr/>
          <p:nvPr/>
        </p:nvGrpSpPr>
        <p:grpSpPr>
          <a:xfrm>
            <a:off x="112707" y="1917000"/>
            <a:ext cx="8913879" cy="1512000"/>
            <a:chOff x="230121" y="1347759"/>
            <a:chExt cx="8913879" cy="1512000"/>
          </a:xfrm>
        </p:grpSpPr>
        <p:pic>
          <p:nvPicPr>
            <p:cNvPr id="3077" name="Picture 5"/>
            <p:cNvPicPr preferRelativeResize="0"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30121" y="1347759"/>
              <a:ext cx="2232000" cy="1512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3078" name="Picture 6"/>
            <p:cNvPicPr preferRelativeResize="0"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681539" y="1347759"/>
              <a:ext cx="2232000" cy="1512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3079" name="Picture 7"/>
            <p:cNvPicPr preferRelativeResize="0"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454246" y="1347759"/>
              <a:ext cx="2232000" cy="1512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3080" name="Picture 8"/>
            <p:cNvPicPr preferRelativeResize="0"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912000" y="1347759"/>
              <a:ext cx="2232000" cy="1512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  <p:sp>
        <p:nvSpPr>
          <p:cNvPr id="16" name="Rectangle 15"/>
          <p:cNvSpPr/>
          <p:nvPr/>
        </p:nvSpPr>
        <p:spPr bwMode="auto">
          <a:xfrm>
            <a:off x="80901" y="3867155"/>
            <a:ext cx="5769054" cy="2665449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403584" y="4560903"/>
            <a:ext cx="25193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FF0000"/>
                </a:solidFill>
              </a:rPr>
              <a:t>WW+WZ</a:t>
            </a:r>
            <a:r>
              <a:rPr lang="en-US" b="1" dirty="0" err="1" smtClean="0">
                <a:solidFill>
                  <a:srgbClr val="FF0000"/>
                </a:solidFill>
              </a:rPr>
              <a:t>→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="1" i="1" dirty="0" smtClean="0">
                <a:solidFill>
                  <a:srgbClr val="FF0000"/>
                </a:solidFill>
                <a:sym typeface="Symbol"/>
              </a:rPr>
              <a:t> </a:t>
            </a:r>
            <a:r>
              <a:rPr lang="en-US" b="1" dirty="0" smtClean="0">
                <a:solidFill>
                  <a:srgbClr val="FF0000"/>
                </a:solidFill>
              </a:rPr>
              <a:t>+HF jets observed with a significance of              3.0 S.D. from the             B-only hypothesis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17414" y="3867156"/>
            <a:ext cx="4345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LLR for the B-only and S+B hypotheses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920700" y="910433"/>
            <a:ext cx="8040736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final </a:t>
            </a:r>
            <a:r>
              <a:rPr lang="en-US" dirty="0" err="1" smtClean="0"/>
              <a:t>discriminant</a:t>
            </a:r>
            <a:r>
              <a:rPr lang="en-US" dirty="0" smtClean="0"/>
              <a:t> used is the </a:t>
            </a:r>
            <a:r>
              <a:rPr lang="en-US" dirty="0" err="1" smtClean="0"/>
              <a:t>dijet</a:t>
            </a:r>
            <a:r>
              <a:rPr lang="en-US" dirty="0" smtClean="0"/>
              <a:t> invariant mass</a:t>
            </a:r>
          </a:p>
          <a:p>
            <a:r>
              <a:rPr lang="en-US" dirty="0" smtClean="0">
                <a:sym typeface="Wingdings" pitchFamily="2" charset="2"/>
              </a:rPr>
              <a:t> combination of four samples: central leptons/non-central </a:t>
            </a:r>
            <a:r>
              <a:rPr lang="en-US" dirty="0" err="1" smtClean="0">
                <a:sym typeface="Wingdings" pitchFamily="2" charset="2"/>
              </a:rPr>
              <a:t>muon</a:t>
            </a:r>
            <a:r>
              <a:rPr lang="en-US" dirty="0" smtClean="0">
                <a:sym typeface="Wingdings" pitchFamily="2" charset="2"/>
              </a:rPr>
              <a:t>, 1-tag/2-tag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5996008" y="3684591"/>
            <a:ext cx="3022704" cy="80328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2" name="Objet 21"/>
          <p:cNvGraphicFramePr>
            <a:graphicFrameLocks noChangeAspect="1"/>
          </p:cNvGraphicFramePr>
          <p:nvPr/>
        </p:nvGraphicFramePr>
        <p:xfrm>
          <a:off x="6018276" y="4012951"/>
          <a:ext cx="2714625" cy="412750"/>
        </p:xfrm>
        <a:graphic>
          <a:graphicData uri="http://schemas.openxmlformats.org/presentationml/2006/ole">
            <p:oleObj spid="_x0000_s99330" name="Équation" r:id="rId11" imgW="1726920" imgH="241200" progId="Equation.3">
              <p:embed/>
            </p:oleObj>
          </a:graphicData>
        </a:graphic>
      </p:graphicFrame>
      <p:sp>
        <p:nvSpPr>
          <p:cNvPr id="23" name="ZoneTexte 22"/>
          <p:cNvSpPr txBox="1"/>
          <p:nvPr/>
        </p:nvSpPr>
        <p:spPr>
          <a:xfrm>
            <a:off x="5959494" y="3658941"/>
            <a:ext cx="321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Cross-section measurement:</a:t>
            </a:r>
            <a:endParaRPr lang="fr-FR" dirty="0" smtClean="0"/>
          </a:p>
        </p:txBody>
      </p:sp>
      <p:sp>
        <p:nvSpPr>
          <p:cNvPr id="25" name="Rectangle à coins arrondis 24"/>
          <p:cNvSpPr/>
          <p:nvPr/>
        </p:nvSpPr>
        <p:spPr bwMode="auto">
          <a:xfrm>
            <a:off x="920699" y="909603"/>
            <a:ext cx="7996347" cy="766773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943065" y="3209922"/>
            <a:ext cx="766772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1-tag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6397650" y="3209922"/>
            <a:ext cx="766772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2-tag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6608853" y="4524390"/>
            <a:ext cx="2117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Bayesian posterior</a:t>
            </a:r>
            <a:endParaRPr lang="fr-FR" dirty="0"/>
          </a:p>
        </p:txBody>
      </p:sp>
    </p:spTree>
  </p:cSld>
  <p:clrMapOvr>
    <a:masterClrMapping/>
  </p:clrMapOvr>
  <p:transition advTm="73031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Improvements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 Higgs Search at TeV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94FF-99B6-4FB0-BFB3-92BAB8720E56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762000"/>
            <a:ext cx="86106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981200" y="5562600"/>
            <a:ext cx="5791200" cy="61503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685800" y="6193465"/>
            <a:ext cx="72424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Yellow are existing improvements to be  propagated to final analysis</a:t>
            </a:r>
          </a:p>
          <a:p>
            <a:r>
              <a:rPr lang="en-US" sz="2000" dirty="0" smtClean="0"/>
              <a:t>White are the areas we are working on.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to consider degradations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200" y="914400"/>
            <a:ext cx="4191000" cy="2438400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Dzero</a:t>
            </a:r>
            <a:r>
              <a:rPr lang="en-US" dirty="0" smtClean="0"/>
              <a:t> Tracker  consists from scintillation fibers</a:t>
            </a:r>
          </a:p>
          <a:p>
            <a:r>
              <a:rPr lang="en-US" dirty="0" smtClean="0"/>
              <a:t>10% light yield loss per 2.5 fb</a:t>
            </a:r>
            <a:r>
              <a:rPr lang="en-US" baseline="30000" dirty="0" smtClean="0"/>
              <a:t>-1</a:t>
            </a:r>
            <a:r>
              <a:rPr lang="en-US" dirty="0" smtClean="0"/>
              <a:t> of luminosity.</a:t>
            </a:r>
          </a:p>
          <a:p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 Higgs Search at TeV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94FF-99B6-4FB0-BFB3-92BAB8720E56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24" y="4011038"/>
            <a:ext cx="5065776" cy="269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761999"/>
            <a:ext cx="4572000" cy="303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5181600" y="4114800"/>
            <a:ext cx="38862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Silicon detector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will reach the limitation on bias voltage in order to compensate gain drop due to radiation.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Channels with </a:t>
            </a:r>
            <a:r>
              <a:rPr lang="en-US" dirty="0" err="1" smtClean="0"/>
              <a:t>H</a:t>
            </a:r>
            <a:r>
              <a:rPr lang="en-US" dirty="0" err="1" smtClean="0">
                <a:sym typeface="Wingdings" pitchFamily="2" charset="2"/>
              </a:rPr>
              <a:t>bb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38200"/>
            <a:ext cx="7162800" cy="609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5" descr="CSTimesBr_pl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652" y="914400"/>
            <a:ext cx="5366948" cy="3505200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9600" y="4572000"/>
            <a:ext cx="25908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7800" marR="0" lvl="0" indent="-1778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ZH</a:t>
            </a:r>
            <a:r>
              <a:rPr kumimoji="0" lang="en-US" sz="28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</a:t>
            </a:r>
            <a:r>
              <a:rPr kumimoji="0" lang="en-US" sz="28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mbol" pitchFamily="18" charset="2"/>
                <a:ea typeface="+mn-ea"/>
                <a:cs typeface="+mn-cs"/>
                <a:sym typeface="Wingdings" pitchFamily="2" charset="2"/>
              </a:rPr>
              <a:t>nn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mbol" pitchFamily="18" charset="2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bb</a:t>
            </a:r>
            <a:endParaRPr kumimoji="0" lang="en-US" sz="2800" b="0" i="0" u="sng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40798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MET+bb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40798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177800" marR="0" lvl="0" indent="-1778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52450" y="5638800"/>
            <a:ext cx="79819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/>
              <a:t>Multi-Jet (MJ) </a:t>
            </a:r>
            <a:r>
              <a:rPr lang="en-US" sz="2400" b="1" dirty="0" smtClean="0"/>
              <a:t>Background</a:t>
            </a:r>
            <a:r>
              <a:rPr lang="en-US" sz="2400" dirty="0" smtClean="0"/>
              <a:t>:  </a:t>
            </a:r>
            <a:endParaRPr lang="en-US" sz="2400" dirty="0"/>
          </a:p>
          <a:p>
            <a:r>
              <a:rPr lang="en-US" sz="2400" dirty="0"/>
              <a:t> </a:t>
            </a:r>
            <a:r>
              <a:rPr lang="en-US" sz="2400" dirty="0" smtClean="0"/>
              <a:t>HIGH                                                                                        </a:t>
            </a:r>
            <a:r>
              <a:rPr lang="en-US" sz="2400" dirty="0"/>
              <a:t>LOW</a:t>
            </a: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1752600" y="6096000"/>
            <a:ext cx="5410200" cy="381000"/>
          </a:xfrm>
          <a:prstGeom prst="rightArrow">
            <a:avLst>
              <a:gd name="adj1" fmla="val 50000"/>
              <a:gd name="adj2" fmla="val 35850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3307685" y="4572000"/>
            <a:ext cx="2590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1125" indent="-111125">
              <a:lnSpc>
                <a:spcPct val="80000"/>
              </a:lnSpc>
              <a:spcBef>
                <a:spcPct val="20000"/>
              </a:spcBef>
            </a:pPr>
            <a:r>
              <a:rPr lang="en-US" sz="2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</a:t>
            </a:r>
            <a:r>
              <a:rPr lang="en-US" sz="2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l</a:t>
            </a:r>
            <a:r>
              <a:rPr lang="en-US" sz="2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sym typeface="Wingdings" pitchFamily="2" charset="2"/>
              </a:rPr>
              <a:t>n</a:t>
            </a:r>
            <a:r>
              <a:rPr lang="en-US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sym typeface="Wingdings" pitchFamily="2" charset="2"/>
              </a:rPr>
              <a:t> </a:t>
            </a:r>
            <a:r>
              <a:rPr lang="en-US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bb</a:t>
            </a:r>
            <a:endParaRPr lang="en-US" sz="28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452438">
              <a:lnSpc>
                <a:spcPct val="80000"/>
              </a:lnSpc>
              <a:spcBef>
                <a:spcPct val="20000"/>
              </a:spcBef>
            </a:pP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l+MET+bb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452438">
              <a:lnSpc>
                <a:spcPct val="80000"/>
              </a:lnSpc>
              <a:spcBef>
                <a:spcPct val="20000"/>
              </a:spcBef>
            </a:pP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1125" indent="-111125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6019800" y="4572000"/>
            <a:ext cx="2590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7800" indent="-177800">
              <a:lnSpc>
                <a:spcPct val="80000"/>
              </a:lnSpc>
              <a:spcBef>
                <a:spcPct val="20000"/>
              </a:spcBef>
            </a:pPr>
            <a:r>
              <a:rPr lang="en-US" sz="2800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ZH</a:t>
            </a:r>
            <a:r>
              <a:rPr lang="en-US" sz="2800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ll</a:t>
            </a:r>
            <a:r>
              <a:rPr lang="en-US" sz="28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bb</a:t>
            </a:r>
            <a:endParaRPr lang="en-US" sz="28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450850"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2l(e/</a:t>
            </a: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</a:t>
            </a: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)+bb</a:t>
            </a:r>
          </a:p>
          <a:p>
            <a:pPr marL="742950" lvl="1" indent="-450850">
              <a:lnSpc>
                <a:spcPct val="80000"/>
              </a:lnSpc>
              <a:spcBef>
                <a:spcPct val="20000"/>
              </a:spcBef>
            </a:pPr>
            <a:endParaRPr lang="en-US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7800" indent="-1778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6324600" y="1066800"/>
            <a:ext cx="32226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7800" indent="-177800"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/>
              <a:t>  </a:t>
            </a:r>
            <a:r>
              <a:rPr lang="en-US" sz="2000" u="sng" dirty="0" smtClean="0"/>
              <a:t>Other SM Higgs search</a:t>
            </a:r>
          </a:p>
          <a:p>
            <a:pPr marL="177800" indent="-177800"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/>
              <a:t>   - H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 err="1" smtClean="0">
                <a:latin typeface="Symbol" pitchFamily="18" charset="2"/>
                <a:sym typeface="Wingdings" pitchFamily="2" charset="2"/>
              </a:rPr>
              <a:t>gg</a:t>
            </a:r>
            <a:r>
              <a:rPr lang="en-US" sz="2000" dirty="0" smtClean="0">
                <a:latin typeface="Symbol" pitchFamily="18" charset="2"/>
                <a:sym typeface="Wingdings" pitchFamily="2" charset="2"/>
              </a:rPr>
              <a:t> </a:t>
            </a:r>
            <a:endParaRPr lang="en-US" sz="2000" dirty="0">
              <a:sym typeface="Wingdings" pitchFamily="2" charset="2"/>
            </a:endParaRPr>
          </a:p>
          <a:p>
            <a:pPr marL="177800" indent="-177800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sym typeface="Wingdings" pitchFamily="2" charset="2"/>
              </a:rPr>
              <a:t>  </a:t>
            </a:r>
            <a:r>
              <a:rPr lang="en-US" sz="2000" dirty="0" smtClean="0">
                <a:sym typeface="Wingdings" pitchFamily="2" charset="2"/>
              </a:rPr>
              <a:t> - </a:t>
            </a:r>
            <a:r>
              <a:rPr lang="en-US" sz="2000" dirty="0" err="1" smtClean="0">
                <a:sym typeface="Wingdings" pitchFamily="2" charset="2"/>
              </a:rPr>
              <a:t>VH</a:t>
            </a:r>
            <a:r>
              <a:rPr lang="en-US" sz="2000" dirty="0" err="1">
                <a:sym typeface="Wingdings" pitchFamily="2" charset="2"/>
              </a:rPr>
              <a:t></a:t>
            </a:r>
            <a:r>
              <a:rPr lang="en-US" sz="2000" dirty="0" err="1">
                <a:latin typeface="Symbol" pitchFamily="18" charset="2"/>
                <a:sym typeface="Wingdings" pitchFamily="2" charset="2"/>
              </a:rPr>
              <a:t>t</a:t>
            </a:r>
            <a:r>
              <a:rPr lang="en-US" sz="2000" dirty="0">
                <a:latin typeface="Symbol" pitchFamily="18" charset="2"/>
                <a:sym typeface="Wingdings" pitchFamily="2" charset="2"/>
              </a:rPr>
              <a:t> + </a:t>
            </a:r>
            <a:r>
              <a:rPr lang="en-US" sz="2000" dirty="0" smtClean="0">
                <a:sym typeface="Wingdings" pitchFamily="2" charset="2"/>
              </a:rPr>
              <a:t>jets </a:t>
            </a:r>
          </a:p>
          <a:p>
            <a:pPr marL="177800" indent="-177800"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sym typeface="Wingdings" pitchFamily="2" charset="2"/>
              </a:rPr>
              <a:t>   - </a:t>
            </a:r>
            <a:r>
              <a:rPr lang="en-US" sz="2000" dirty="0" err="1" smtClean="0">
                <a:sym typeface="Wingdings" pitchFamily="2" charset="2"/>
              </a:rPr>
              <a:t>VHll</a:t>
            </a:r>
            <a:r>
              <a:rPr lang="en-US" sz="2000" dirty="0" smtClean="0">
                <a:sym typeface="Wingdings" pitchFamily="2" charset="2"/>
              </a:rPr>
              <a:t>(l)+x</a:t>
            </a:r>
          </a:p>
          <a:p>
            <a:pPr marL="177800" indent="-177800"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sym typeface="Wingdings" pitchFamily="2" charset="2"/>
              </a:rPr>
              <a:t>   - </a:t>
            </a:r>
            <a:r>
              <a:rPr lang="en-US" sz="2000" dirty="0" err="1" smtClean="0">
                <a:sym typeface="Wingdings" pitchFamily="2" charset="2"/>
              </a:rPr>
              <a:t>HWWlvjj</a:t>
            </a:r>
            <a:endParaRPr lang="en-US" sz="2000" dirty="0" smtClean="0">
              <a:sym typeface="Wingdings" pitchFamily="2" charset="2"/>
            </a:endParaRPr>
          </a:p>
          <a:p>
            <a:pPr marL="177800" indent="-177800">
              <a:lnSpc>
                <a:spcPct val="80000"/>
              </a:lnSpc>
              <a:spcBef>
                <a:spcPct val="20000"/>
              </a:spcBef>
            </a:pPr>
            <a:r>
              <a:rPr lang="en-US" sz="2000" dirty="0"/>
              <a:t> </a:t>
            </a:r>
            <a:r>
              <a:rPr lang="en-US" sz="2000" dirty="0" smtClean="0"/>
              <a:t>   </a:t>
            </a:r>
            <a:r>
              <a:rPr lang="en-US" sz="2000" dirty="0" smtClean="0">
                <a:sym typeface="Wingdings" pitchFamily="2" charset="2"/>
              </a:rPr>
              <a:t> See next talk !</a:t>
            </a:r>
            <a:endParaRPr lang="en-US" sz="2000" dirty="0" smtClean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94FF-99B6-4FB0-BFB3-92BAB8720E5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 Higgs Search at TeV</a:t>
            </a:r>
            <a:endParaRPr lang="en-US"/>
          </a:p>
        </p:txBody>
      </p:sp>
      <p:sp>
        <p:nvSpPr>
          <p:cNvPr id="18" name="ZoneTexte 17"/>
          <p:cNvSpPr txBox="1"/>
          <p:nvPr/>
        </p:nvSpPr>
        <p:spPr>
          <a:xfrm>
            <a:off x="1124036" y="6498265"/>
            <a:ext cx="7312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 No Single analysis can find Higgs </a:t>
            </a:r>
            <a:r>
              <a:rPr lang="en-US" dirty="0" smtClean="0">
                <a:sym typeface="Wingdings" pitchFamily="2" charset="2"/>
              </a:rPr>
              <a:t> Combination with </a:t>
            </a:r>
            <a:r>
              <a:rPr lang="en-US" dirty="0" err="1" smtClean="0">
                <a:sym typeface="Wingdings" pitchFamily="2" charset="2"/>
              </a:rPr>
              <a:t>Dzero</a:t>
            </a:r>
            <a:r>
              <a:rPr lang="en-US" dirty="0" smtClean="0">
                <a:sym typeface="Wingdings" pitchFamily="2" charset="2"/>
              </a:rPr>
              <a:t> and CDF.</a:t>
            </a:r>
            <a:endParaRPr lang="en-US" dirty="0"/>
          </a:p>
        </p:txBody>
      </p:sp>
      <p:cxnSp>
        <p:nvCxnSpPr>
          <p:cNvPr id="17" name="Connecteur droit 16"/>
          <p:cNvCxnSpPr/>
          <p:nvPr/>
        </p:nvCxnSpPr>
        <p:spPr>
          <a:xfrm rot="10800000">
            <a:off x="6848300" y="135775"/>
            <a:ext cx="152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detector aging.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 Higgs Search at TeV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94FF-99B6-4FB0-BFB3-92BAB8720E56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46291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96944"/>
            <a:ext cx="4536177" cy="469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129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Reasonable estimation on detector aging</a:t>
            </a:r>
          </a:p>
          <a:p>
            <a:pPr lvl="1"/>
            <a:r>
              <a:rPr lang="en-US" dirty="0" smtClean="0"/>
              <a:t>Degradation affects only latest dataset.</a:t>
            </a:r>
          </a:p>
          <a:p>
            <a:r>
              <a:rPr lang="en-US" dirty="0" smtClean="0"/>
              <a:t>Ambitious but achievable improvements is considered.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× </a:t>
            </a:r>
            <a:r>
              <a:rPr lang="en-US" dirty="0" err="1" smtClean="0"/>
              <a:t>Dzero</a:t>
            </a:r>
            <a:r>
              <a:rPr lang="en-US" dirty="0" smtClean="0"/>
              <a:t> on 3</a:t>
            </a:r>
            <a:r>
              <a:rPr lang="en-US" dirty="0" smtClean="0">
                <a:latin typeface="Symbol" pitchFamily="18" charset="2"/>
              </a:rPr>
              <a:t>s</a:t>
            </a:r>
            <a:r>
              <a:rPr lang="en-US" dirty="0" smtClean="0"/>
              <a:t> observation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943600"/>
            <a:ext cx="8229600" cy="91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Required </a:t>
            </a:r>
            <a:r>
              <a:rPr lang="en-US" dirty="0" err="1" smtClean="0"/>
              <a:t>lumi</a:t>
            </a:r>
            <a:r>
              <a:rPr lang="en-US" dirty="0" smtClean="0"/>
              <a:t>. to make 3</a:t>
            </a:r>
            <a:r>
              <a:rPr lang="en-US" dirty="0" smtClean="0">
                <a:latin typeface="Symbol" pitchFamily="18" charset="2"/>
              </a:rPr>
              <a:t>s</a:t>
            </a:r>
            <a:r>
              <a:rPr lang="en-US" dirty="0" smtClean="0"/>
              <a:t> observation including improvements and detector aging effects.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 Higgs Search at TeV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94FF-99B6-4FB0-BFB3-92BAB8720E56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490" y="762000"/>
            <a:ext cx="8153400" cy="5124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cteur droit 7"/>
          <p:cNvCxnSpPr/>
          <p:nvPr/>
        </p:nvCxnSpPr>
        <p:spPr>
          <a:xfrm>
            <a:off x="988690" y="4114800"/>
            <a:ext cx="7010400" cy="0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988690" y="3810000"/>
            <a:ext cx="7010400" cy="0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988690" y="3477987"/>
            <a:ext cx="7010400" cy="0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988690" y="3173187"/>
            <a:ext cx="7010400" cy="0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8135161" y="3946071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</a:t>
            </a:r>
            <a:endParaRPr lang="en-US" sz="20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135161" y="3597729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</a:t>
            </a:r>
            <a:endParaRPr lang="en-US" sz="20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135161" y="3260271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</a:t>
            </a:r>
            <a:endParaRPr lang="en-US" sz="20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8135161" y="2920032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</a:t>
            </a:r>
            <a:endParaRPr lang="en-US" sz="20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Connecteur droit 16"/>
          <p:cNvCxnSpPr/>
          <p:nvPr/>
        </p:nvCxnSpPr>
        <p:spPr>
          <a:xfrm>
            <a:off x="988690" y="2792187"/>
            <a:ext cx="7010400" cy="0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8135161" y="2547258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</a:t>
            </a:r>
            <a:endParaRPr lang="en-US" sz="20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804551" y="2145268"/>
            <a:ext cx="130958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 fb</a:t>
            </a:r>
            <a:r>
              <a:rPr lang="en-US" baseline="30000" dirty="0" smtClean="0"/>
              <a:t>-1</a:t>
            </a:r>
            <a:r>
              <a:rPr lang="en-US" dirty="0" smtClean="0"/>
              <a:t> / year.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and Signal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838200"/>
          </a:xfrm>
        </p:spPr>
        <p:txBody>
          <a:bodyPr/>
          <a:lstStyle/>
          <a:p>
            <a:r>
              <a:rPr lang="en-US" dirty="0" smtClean="0"/>
              <a:t>Cross section at </a:t>
            </a:r>
            <a:r>
              <a:rPr lang="en-US" dirty="0" smtClean="0">
                <a:latin typeface="Arial"/>
                <a:cs typeface="Arial"/>
              </a:rPr>
              <a:t>√</a:t>
            </a:r>
            <a:r>
              <a:rPr lang="en-US" dirty="0" smtClean="0"/>
              <a:t>s = 1.96 </a:t>
            </a:r>
            <a:r>
              <a:rPr lang="en-US" dirty="0" err="1" smtClean="0"/>
              <a:t>TeV</a:t>
            </a:r>
            <a:endParaRPr lang="fr-FR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323975"/>
            <a:ext cx="4291313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5257800" y="1600200"/>
            <a:ext cx="3635226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u="sng" dirty="0" smtClean="0"/>
              <a:t>Background Estimation</a:t>
            </a:r>
          </a:p>
          <a:p>
            <a:endParaRPr lang="en-US" sz="1400" dirty="0" smtClean="0">
              <a:solidFill>
                <a:srgbClr val="66FF66"/>
              </a:solidFill>
            </a:endParaRPr>
          </a:p>
          <a:p>
            <a:r>
              <a:rPr lang="en-US" sz="2800" dirty="0" smtClean="0">
                <a:solidFill>
                  <a:srgbClr val="66FF66"/>
                </a:solidFill>
              </a:rPr>
              <a:t>Multi-Jet </a:t>
            </a:r>
            <a:r>
              <a:rPr lang="en-US" sz="2800" dirty="0" smtClean="0"/>
              <a:t>:    from data</a:t>
            </a:r>
          </a:p>
          <a:p>
            <a:endParaRPr lang="en-US" sz="1200" dirty="0" smtClean="0"/>
          </a:p>
          <a:p>
            <a:r>
              <a:rPr lang="en-US" sz="2800" dirty="0" err="1" smtClean="0">
                <a:solidFill>
                  <a:srgbClr val="0070C0"/>
                </a:solidFill>
              </a:rPr>
              <a:t>W+Jet</a:t>
            </a:r>
            <a:endParaRPr lang="en-US" sz="2800" dirty="0" smtClean="0">
              <a:solidFill>
                <a:srgbClr val="0070C0"/>
              </a:solidFill>
            </a:endParaRPr>
          </a:p>
          <a:p>
            <a:r>
              <a:rPr lang="en-US" sz="2800" dirty="0" err="1" smtClean="0">
                <a:solidFill>
                  <a:srgbClr val="0070C0"/>
                </a:solidFill>
              </a:rPr>
              <a:t>Z+Jets</a:t>
            </a:r>
            <a:endParaRPr lang="en-US" sz="2800" dirty="0" smtClean="0"/>
          </a:p>
          <a:p>
            <a:r>
              <a:rPr lang="en-US" sz="2800" dirty="0" err="1" smtClean="0">
                <a:solidFill>
                  <a:srgbClr val="FF0000"/>
                </a:solidFill>
              </a:rPr>
              <a:t>ttbar</a:t>
            </a:r>
            <a:r>
              <a:rPr lang="en-US" sz="2800" dirty="0" smtClean="0"/>
              <a:t>, </a:t>
            </a:r>
          </a:p>
          <a:p>
            <a:r>
              <a:rPr lang="en-US" sz="2800" dirty="0" err="1" smtClean="0">
                <a:solidFill>
                  <a:srgbClr val="FFC000"/>
                </a:solidFill>
              </a:rPr>
              <a:t>Diboson</a:t>
            </a:r>
            <a:r>
              <a:rPr lang="en-US" sz="2800" dirty="0" smtClean="0">
                <a:solidFill>
                  <a:srgbClr val="FFC000"/>
                </a:solidFill>
              </a:rPr>
              <a:t>            </a:t>
            </a:r>
            <a:r>
              <a:rPr lang="en-US" sz="2800" dirty="0" err="1" smtClean="0"/>
              <a:t>Pythia</a:t>
            </a:r>
            <a:endParaRPr lang="en-US" sz="2800" dirty="0" smtClean="0"/>
          </a:p>
          <a:p>
            <a:r>
              <a:rPr lang="en-US" sz="2800" dirty="0" smtClean="0">
                <a:solidFill>
                  <a:srgbClr val="FFC000"/>
                </a:solidFill>
              </a:rPr>
              <a:t>s-top          </a:t>
            </a:r>
            <a:r>
              <a:rPr lang="en-US" sz="2800" dirty="0" smtClean="0"/>
              <a:t>    COMPHEP</a:t>
            </a:r>
          </a:p>
        </p:txBody>
      </p:sp>
      <p:sp>
        <p:nvSpPr>
          <p:cNvPr id="7" name="Double flèche verticale 6"/>
          <p:cNvSpPr/>
          <p:nvPr/>
        </p:nvSpPr>
        <p:spPr>
          <a:xfrm>
            <a:off x="4419600" y="2590800"/>
            <a:ext cx="304800" cy="3276600"/>
          </a:xfrm>
          <a:prstGeom prst="up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 rot="5400000">
            <a:off x="3387880" y="3965421"/>
            <a:ext cx="2863541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</a:t>
            </a:r>
            <a:r>
              <a:rPr lang="en-US" sz="2400" dirty="0" smtClean="0">
                <a:solidFill>
                  <a:srgbClr val="FF0000"/>
                </a:solidFill>
              </a:rPr>
              <a:t>9 order difference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791200" y="5715000"/>
            <a:ext cx="28286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u="sng" dirty="0" smtClean="0"/>
              <a:t>Signal Estimation</a:t>
            </a:r>
          </a:p>
          <a:p>
            <a:r>
              <a:rPr lang="en-US" sz="2800" dirty="0" smtClean="0">
                <a:solidFill>
                  <a:srgbClr val="D60093"/>
                </a:solidFill>
              </a:rPr>
              <a:t>WH/ZH        </a:t>
            </a:r>
            <a:r>
              <a:rPr lang="en-US" sz="2800" dirty="0" err="1" smtClean="0"/>
              <a:t>Pythia</a:t>
            </a:r>
            <a:endParaRPr lang="fr-FR" sz="2800" dirty="0"/>
          </a:p>
        </p:txBody>
      </p:sp>
      <p:sp>
        <p:nvSpPr>
          <p:cNvPr id="10" name="Accolade fermante 9"/>
          <p:cNvSpPr/>
          <p:nvPr/>
        </p:nvSpPr>
        <p:spPr>
          <a:xfrm>
            <a:off x="6477000" y="2971800"/>
            <a:ext cx="228600" cy="1143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6955697" y="3337810"/>
            <a:ext cx="20971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ALPGEN/</a:t>
            </a:r>
            <a:r>
              <a:rPr lang="en-US" sz="2400" dirty="0" err="1" smtClean="0"/>
              <a:t>Pythia</a:t>
            </a:r>
            <a:endParaRPr lang="fr-FR" sz="2400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94FF-99B6-4FB0-BFB3-92BAB8720E56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 Higgs Search at TeV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on the excess: signal injection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838200"/>
            <a:ext cx="44958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Inject expected signal event of MH=115 </a:t>
            </a:r>
            <a:r>
              <a:rPr lang="en-US" dirty="0" err="1" smtClean="0"/>
              <a:t>GeV</a:t>
            </a:r>
            <a:r>
              <a:rPr lang="en-US" dirty="0" smtClean="0"/>
              <a:t> and check how limit curve look like.</a:t>
            </a:r>
          </a:p>
          <a:p>
            <a:pPr>
              <a:buNone/>
            </a:pPr>
            <a:endParaRPr lang="en-US" sz="1300" dirty="0" smtClean="0"/>
          </a:p>
          <a:p>
            <a:r>
              <a:rPr lang="en-US" dirty="0" smtClean="0"/>
              <a:t>With current luminosity, we suppose to have </a:t>
            </a:r>
            <a:r>
              <a:rPr lang="en-US" dirty="0" smtClean="0">
                <a:latin typeface="Symbol" pitchFamily="18" charset="2"/>
              </a:rPr>
              <a:t>~</a:t>
            </a:r>
            <a:r>
              <a:rPr lang="en-US" dirty="0" smtClean="0"/>
              <a:t> 1 sigma excess in wide range due to mass resolution.</a:t>
            </a:r>
          </a:p>
          <a:p>
            <a:pPr>
              <a:buNone/>
            </a:pPr>
            <a:endParaRPr lang="en-US" sz="1900" dirty="0" smtClean="0"/>
          </a:p>
          <a:p>
            <a:r>
              <a:rPr lang="en-US" dirty="0" smtClean="0"/>
              <a:t>Looks consistent what we observe in MH~ 130 </a:t>
            </a:r>
            <a:r>
              <a:rPr lang="en-US" dirty="0" err="1" smtClean="0"/>
              <a:t>GeV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 Higgs Search at TeV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94FF-99B6-4FB0-BFB3-92BAB8720E56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20482" name="Picture 2" descr="http://www-clued0.fnal.gov/~gfacini/d0_private/hznunubb/PostICHEP10/Injection/injection_115_1+2tagScale/clfit2approx/gif/p20_llr_a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5817" y="1600200"/>
            <a:ext cx="4510454" cy="2895600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5486400" y="4611469"/>
            <a:ext cx="33497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Injected signal of this plot: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ZH</a:t>
            </a:r>
            <a:r>
              <a:rPr lang="en-US" dirty="0" err="1" smtClean="0">
                <a:sym typeface="Wingdings" pitchFamily="2" charset="2"/>
              </a:rPr>
              <a:t>vvbb</a:t>
            </a:r>
            <a:r>
              <a:rPr lang="en-US" dirty="0" smtClean="0">
                <a:sym typeface="Wingdings" pitchFamily="2" charset="2"/>
              </a:rPr>
              <a:t> with scale factor of 4.2</a:t>
            </a:r>
            <a:endParaRPr lang="en-US" dirty="0"/>
          </a:p>
        </p:txBody>
      </p:sp>
      <p:cxnSp>
        <p:nvCxnSpPr>
          <p:cNvPr id="10" name="Connecteur droit avec flèche 9"/>
          <p:cNvCxnSpPr/>
          <p:nvPr/>
        </p:nvCxnSpPr>
        <p:spPr>
          <a:xfrm rot="5400000" flipH="1" flipV="1">
            <a:off x="5867400" y="4098471"/>
            <a:ext cx="914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Tevatron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 Higgs Search at TeV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94FF-99B6-4FB0-BFB3-92BAB8720E5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1295400"/>
            <a:ext cx="3657600" cy="47244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pic>
        <p:nvPicPr>
          <p:cNvPr id="7" name="Picture 4" descr="Tevatron"/>
          <p:cNvPicPr>
            <a:picLocks noChangeAspect="1" noChangeArrowheads="1"/>
          </p:cNvPicPr>
          <p:nvPr/>
        </p:nvPicPr>
        <p:blipFill>
          <a:blip r:embed="rId2" cstate="print"/>
          <a:srcRect l="2785" t="3127" r="35422" b="9322"/>
          <a:stretch>
            <a:fillRect/>
          </a:stretch>
        </p:blipFill>
        <p:spPr bwMode="auto">
          <a:xfrm>
            <a:off x="1828800" y="762000"/>
            <a:ext cx="6019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Run II Integrated Luminos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762000"/>
            <a:ext cx="8382000" cy="5732147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Set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29772" y="1600200"/>
            <a:ext cx="4323428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July 24</a:t>
            </a:r>
            <a:r>
              <a:rPr lang="en-US" baseline="30000" dirty="0" smtClean="0"/>
              <a:t>th</a:t>
            </a:r>
            <a:r>
              <a:rPr lang="en-US" dirty="0" smtClean="0"/>
              <a:t> 2011:  </a:t>
            </a:r>
            <a:r>
              <a:rPr lang="en-US" b="1" dirty="0" smtClean="0">
                <a:solidFill>
                  <a:srgbClr val="FF0000"/>
                </a:solidFill>
              </a:rPr>
              <a:t>11.57 </a:t>
            </a:r>
            <a:r>
              <a:rPr lang="en-US" b="1" dirty="0">
                <a:solidFill>
                  <a:srgbClr val="FF0000"/>
                </a:solidFill>
              </a:rPr>
              <a:t>fb</a:t>
            </a:r>
            <a:r>
              <a:rPr lang="en-US" b="1" baseline="30000" dirty="0">
                <a:solidFill>
                  <a:srgbClr val="FF0000"/>
                </a:solidFill>
              </a:rPr>
              <a:t>-1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delivered, </a:t>
            </a:r>
          </a:p>
          <a:p>
            <a:r>
              <a:rPr lang="en-US" dirty="0"/>
              <a:t>              </a:t>
            </a:r>
            <a:r>
              <a:rPr lang="en-US" dirty="0" smtClean="0"/>
              <a:t>              </a:t>
            </a:r>
            <a:r>
              <a:rPr lang="en-US" sz="2800" b="1" dirty="0" smtClean="0">
                <a:solidFill>
                  <a:srgbClr val="FF0000"/>
                </a:solidFill>
              </a:rPr>
              <a:t>10.36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fb</a:t>
            </a:r>
            <a:r>
              <a:rPr lang="en-US" b="1" baseline="30000" dirty="0">
                <a:solidFill>
                  <a:srgbClr val="FF0000"/>
                </a:solidFill>
              </a:rPr>
              <a:t>-1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recorded.</a:t>
            </a:r>
          </a:p>
          <a:p>
            <a:r>
              <a:rPr lang="en-US" dirty="0"/>
              <a:t> Data taking efficiency: &gt; 90%, 93%(highest</a:t>
            </a:r>
            <a:r>
              <a:rPr lang="en-US" dirty="0" smtClean="0"/>
              <a:t>),</a:t>
            </a:r>
            <a:endParaRPr lang="en-US" dirty="0"/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1143000" y="2743200"/>
            <a:ext cx="3886200" cy="2108269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smtClean="0"/>
              <a:t>Analyzed data set: </a:t>
            </a:r>
          </a:p>
          <a:p>
            <a:endParaRPr lang="en-US" sz="1000" dirty="0" smtClean="0"/>
          </a:p>
          <a:p>
            <a:r>
              <a:rPr lang="en-US" sz="2000" dirty="0" smtClean="0"/>
              <a:t>                         </a:t>
            </a:r>
            <a:r>
              <a:rPr lang="en-US" sz="3200" dirty="0" smtClean="0"/>
              <a:t>7.5</a:t>
            </a:r>
            <a:r>
              <a:rPr lang="en-US" sz="3200" dirty="0" smtClean="0">
                <a:latin typeface="Symbol" pitchFamily="18" charset="2"/>
              </a:rPr>
              <a:t>~</a:t>
            </a:r>
            <a:r>
              <a:rPr lang="en-US" sz="3200" dirty="0" smtClean="0"/>
              <a:t>7.9 fb</a:t>
            </a:r>
            <a:r>
              <a:rPr lang="en-US" sz="3200" baseline="30000" dirty="0" smtClean="0"/>
              <a:t>-1</a:t>
            </a:r>
          </a:p>
          <a:p>
            <a:endParaRPr lang="en-US" sz="900" dirty="0" smtClean="0"/>
          </a:p>
          <a:p>
            <a:r>
              <a:rPr lang="en-US" sz="2000" dirty="0" smtClean="0"/>
              <a:t>                        </a:t>
            </a:r>
            <a:r>
              <a:rPr lang="en-US" sz="1400" dirty="0" smtClean="0"/>
              <a:t> </a:t>
            </a:r>
            <a:r>
              <a:rPr lang="en-US" sz="3200" dirty="0" smtClean="0"/>
              <a:t>8.5</a:t>
            </a:r>
            <a:r>
              <a:rPr lang="en-US" sz="3200" dirty="0" smtClean="0">
                <a:latin typeface="Symbol" pitchFamily="18" charset="2"/>
              </a:rPr>
              <a:t>~</a:t>
            </a:r>
            <a:r>
              <a:rPr lang="en-US" sz="3200" dirty="0" smtClean="0"/>
              <a:t>8.6 fb</a:t>
            </a:r>
            <a:r>
              <a:rPr lang="en-US" sz="3200" baseline="30000" dirty="0" smtClean="0"/>
              <a:t>-1</a:t>
            </a:r>
            <a:r>
              <a:rPr lang="en-US" sz="3200" dirty="0" smtClean="0"/>
              <a:t> </a:t>
            </a:r>
            <a:r>
              <a:rPr lang="en-US" sz="2000" dirty="0" smtClean="0"/>
              <a:t>  </a:t>
            </a:r>
          </a:p>
          <a:p>
            <a:r>
              <a:rPr lang="en-US" sz="2000" dirty="0" smtClean="0"/>
              <a:t>    recorded data </a:t>
            </a:r>
            <a:r>
              <a:rPr lang="en-US" sz="2000" dirty="0" err="1" smtClean="0"/>
              <a:t>upto</a:t>
            </a:r>
            <a:r>
              <a:rPr lang="en-US" sz="2000" dirty="0" smtClean="0"/>
              <a:t>  2011 March</a:t>
            </a: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228600" y="6338888"/>
            <a:ext cx="9144000" cy="52322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Thanks to the </a:t>
            </a:r>
            <a:r>
              <a:rPr lang="en-US" sz="2800" dirty="0" err="1" smtClean="0">
                <a:solidFill>
                  <a:srgbClr val="FF0000"/>
                </a:solidFill>
              </a:rPr>
              <a:t>Tevatron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Accelerator Group for great effort !!</a:t>
            </a: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1039416" y="5013176"/>
            <a:ext cx="7190184" cy="16024"/>
          </a:xfrm>
          <a:prstGeom prst="straightConnector1">
            <a:avLst/>
          </a:prstGeom>
          <a:ln w="76200">
            <a:solidFill>
              <a:srgbClr val="FFC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94FF-99B6-4FB0-BFB3-92BAB8720E5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 Higgs Search at TeV</a:t>
            </a:r>
            <a:endParaRPr lang="en-US"/>
          </a:p>
        </p:txBody>
      </p:sp>
      <p:pic>
        <p:nvPicPr>
          <p:cNvPr id="14" name="Picture 4" descr="logo-white-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954510"/>
            <a:ext cx="1004357" cy="533400"/>
          </a:xfrm>
          <a:prstGeom prst="rect">
            <a:avLst/>
          </a:prstGeom>
          <a:noFill/>
        </p:spPr>
      </p:pic>
      <p:pic>
        <p:nvPicPr>
          <p:cNvPr id="15" name="Picture 5" descr="cdf_run2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7389" y="3228299"/>
            <a:ext cx="650011" cy="650011"/>
          </a:xfrm>
          <a:prstGeom prst="rect">
            <a:avLst/>
          </a:prstGeom>
          <a:noFill/>
        </p:spPr>
      </p:pic>
      <p:sp>
        <p:nvSpPr>
          <p:cNvPr id="17" name="ZoneTexte 16"/>
          <p:cNvSpPr txBox="1"/>
          <p:nvPr/>
        </p:nvSpPr>
        <p:spPr>
          <a:xfrm>
            <a:off x="685800" y="6121956"/>
            <a:ext cx="79864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2002      2003      2004      2005       2006      2007       2008       2009     2010     2011 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838200" y="818322"/>
            <a:ext cx="4916556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Tevatron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RunII</a:t>
            </a:r>
            <a:r>
              <a:rPr lang="en-US" sz="2400" dirty="0" smtClean="0">
                <a:solidFill>
                  <a:schemeClr val="tx1"/>
                </a:solidFill>
              </a:rPr>
              <a:t> integrated luminosity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CDF and DØ Detector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 Higgs Search at TeV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94FF-99B6-4FB0-BFB3-92BAB8720E5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04800" y="4343400"/>
            <a:ext cx="44958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General purpose detector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Good hermeticity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" y="800100"/>
            <a:ext cx="4029075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876800" y="4556125"/>
            <a:ext cx="4267200" cy="19208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 Rapidity coverage  </a:t>
            </a:r>
          </a:p>
          <a:p>
            <a:r>
              <a:rPr lang="en-US" sz="2000"/>
              <a:t> 		CDF	    Dzero</a:t>
            </a:r>
          </a:p>
          <a:p>
            <a:r>
              <a:rPr lang="en-US" sz="2000"/>
              <a:t>Track		2.0            2.5 </a:t>
            </a:r>
          </a:p>
          <a:p>
            <a:r>
              <a:rPr lang="en-US" sz="2000"/>
              <a:t>Cal (EM,HAD)	3.6            4.0 </a:t>
            </a:r>
          </a:p>
          <a:p>
            <a:r>
              <a:rPr lang="en-US" sz="2000"/>
              <a:t>Muon		1.0            2.0 </a:t>
            </a:r>
          </a:p>
          <a:p>
            <a:r>
              <a:rPr lang="en-US" sz="2000"/>
              <a:t>B-field		1.4 T	    2.0 T</a:t>
            </a:r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4419600" y="838200"/>
            <a:ext cx="5029200" cy="3251200"/>
            <a:chOff x="28848" y="1177"/>
            <a:chExt cx="4811" cy="2897"/>
          </a:xfrm>
        </p:grpSpPr>
        <p:grpSp>
          <p:nvGrpSpPr>
            <p:cNvPr id="10" name="Group 8"/>
            <p:cNvGrpSpPr>
              <a:grpSpLocks/>
            </p:cNvGrpSpPr>
            <p:nvPr/>
          </p:nvGrpSpPr>
          <p:grpSpPr bwMode="auto">
            <a:xfrm>
              <a:off x="28848" y="1177"/>
              <a:ext cx="4811" cy="2896"/>
              <a:chOff x="48" y="465"/>
              <a:chExt cx="5568" cy="3736"/>
            </a:xfrm>
          </p:grpSpPr>
          <p:pic>
            <p:nvPicPr>
              <p:cNvPr id="14" name="Picture 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32" y="624"/>
                <a:ext cx="4800" cy="3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Line 10"/>
              <p:cNvSpPr>
                <a:spLocks noChangeShapeType="1"/>
              </p:cNvSpPr>
              <p:nvPr/>
            </p:nvSpPr>
            <p:spPr bwMode="auto">
              <a:xfrm>
                <a:off x="144" y="2150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Line 11"/>
              <p:cNvSpPr>
                <a:spLocks noChangeShapeType="1"/>
              </p:cNvSpPr>
              <p:nvPr/>
            </p:nvSpPr>
            <p:spPr bwMode="auto">
              <a:xfrm flipH="1">
                <a:off x="4992" y="214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Text Box 12"/>
              <p:cNvSpPr txBox="1">
                <a:spLocks noChangeArrowheads="1"/>
              </p:cNvSpPr>
              <p:nvPr/>
            </p:nvSpPr>
            <p:spPr bwMode="auto">
              <a:xfrm>
                <a:off x="48" y="1966"/>
                <a:ext cx="728" cy="2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b="1">
                    <a:solidFill>
                      <a:srgbClr val="FF0000"/>
                    </a:solidFill>
                    <a:latin typeface="Helvetica" pitchFamily="34" charset="0"/>
                    <a:cs typeface="Arial" charset="0"/>
                  </a:rPr>
                  <a:t>protons</a:t>
                </a:r>
              </a:p>
            </p:txBody>
          </p:sp>
          <p:sp>
            <p:nvSpPr>
              <p:cNvPr id="18" name="Text Box 13"/>
              <p:cNvSpPr txBox="1">
                <a:spLocks noChangeArrowheads="1"/>
              </p:cNvSpPr>
              <p:nvPr/>
            </p:nvSpPr>
            <p:spPr bwMode="auto">
              <a:xfrm>
                <a:off x="4672" y="2349"/>
                <a:ext cx="204" cy="2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 sz="1000" b="1">
                  <a:solidFill>
                    <a:srgbClr val="FF0000"/>
                  </a:solidFill>
                  <a:latin typeface="Helvetica" pitchFamily="34" charset="0"/>
                  <a:cs typeface="Arial" charset="0"/>
                </a:endParaRPr>
              </a:p>
            </p:txBody>
          </p:sp>
          <p:sp>
            <p:nvSpPr>
              <p:cNvPr id="19" name="Text Box 14"/>
              <p:cNvSpPr txBox="1">
                <a:spLocks noChangeArrowheads="1"/>
              </p:cNvSpPr>
              <p:nvPr/>
            </p:nvSpPr>
            <p:spPr bwMode="auto">
              <a:xfrm>
                <a:off x="1920" y="3920"/>
                <a:ext cx="958" cy="281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b="1">
                    <a:solidFill>
                      <a:schemeClr val="bg1"/>
                    </a:solidFill>
                    <a:latin typeface="Helvetica" pitchFamily="34" charset="0"/>
                    <a:cs typeface="Arial" charset="0"/>
                  </a:rPr>
                  <a:t>Electronics</a:t>
                </a:r>
              </a:p>
            </p:txBody>
          </p:sp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 flipV="1">
                <a:off x="2304" y="3216"/>
                <a:ext cx="336" cy="62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Text Box 16"/>
              <p:cNvSpPr txBox="1">
                <a:spLocks noChangeArrowheads="1"/>
              </p:cNvSpPr>
              <p:nvPr/>
            </p:nvSpPr>
            <p:spPr bwMode="auto">
              <a:xfrm>
                <a:off x="2111" y="465"/>
                <a:ext cx="709" cy="281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b="1">
                    <a:solidFill>
                      <a:schemeClr val="bg1"/>
                    </a:solidFill>
                    <a:latin typeface="Helvetica" pitchFamily="34" charset="0"/>
                    <a:cs typeface="Arial" charset="0"/>
                  </a:rPr>
                  <a:t>Tracker</a:t>
                </a:r>
              </a:p>
            </p:txBody>
          </p:sp>
          <p:sp>
            <p:nvSpPr>
              <p:cNvPr id="22" name="Line 17"/>
              <p:cNvSpPr>
                <a:spLocks noChangeShapeType="1"/>
              </p:cNvSpPr>
              <p:nvPr/>
            </p:nvSpPr>
            <p:spPr bwMode="auto">
              <a:xfrm>
                <a:off x="2592" y="528"/>
                <a:ext cx="240" cy="153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Text Box 18"/>
              <p:cNvSpPr txBox="1">
                <a:spLocks noChangeArrowheads="1"/>
              </p:cNvSpPr>
              <p:nvPr/>
            </p:nvSpPr>
            <p:spPr bwMode="auto">
              <a:xfrm>
                <a:off x="3264" y="465"/>
                <a:ext cx="1327" cy="281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b="1">
                    <a:solidFill>
                      <a:schemeClr val="bg1"/>
                    </a:solidFill>
                    <a:latin typeface="Helvetica" pitchFamily="34" charset="0"/>
                    <a:cs typeface="Arial" charset="0"/>
                  </a:rPr>
                  <a:t>Solenoid Magnet</a:t>
                </a:r>
              </a:p>
            </p:txBody>
          </p:sp>
          <p:sp>
            <p:nvSpPr>
              <p:cNvPr id="24" name="Line 19"/>
              <p:cNvSpPr>
                <a:spLocks noChangeShapeType="1"/>
              </p:cNvSpPr>
              <p:nvPr/>
            </p:nvSpPr>
            <p:spPr bwMode="auto">
              <a:xfrm flipH="1">
                <a:off x="2976" y="576"/>
                <a:ext cx="576" cy="144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Line 20"/>
              <p:cNvSpPr>
                <a:spLocks noChangeShapeType="1"/>
              </p:cNvSpPr>
              <p:nvPr/>
            </p:nvSpPr>
            <p:spPr bwMode="auto">
              <a:xfrm flipV="1">
                <a:off x="432" y="2928"/>
                <a:ext cx="864" cy="9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Line 21"/>
              <p:cNvSpPr>
                <a:spLocks noChangeShapeType="1"/>
              </p:cNvSpPr>
              <p:nvPr/>
            </p:nvSpPr>
            <p:spPr bwMode="auto">
              <a:xfrm flipV="1">
                <a:off x="432" y="2736"/>
                <a:ext cx="1248" cy="288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22"/>
              <p:cNvSpPr>
                <a:spLocks noChangeShapeType="1"/>
              </p:cNvSpPr>
              <p:nvPr/>
            </p:nvSpPr>
            <p:spPr bwMode="auto">
              <a:xfrm flipV="1">
                <a:off x="432" y="2496"/>
                <a:ext cx="1632" cy="528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Text Box 23"/>
              <p:cNvSpPr txBox="1">
                <a:spLocks noChangeArrowheads="1"/>
              </p:cNvSpPr>
              <p:nvPr/>
            </p:nvSpPr>
            <p:spPr bwMode="auto">
              <a:xfrm>
                <a:off x="338" y="2767"/>
                <a:ext cx="701" cy="631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b="1">
                    <a:solidFill>
                      <a:schemeClr val="bg1"/>
                    </a:solidFill>
                    <a:latin typeface="Helvetica" pitchFamily="34" charset="0"/>
                    <a:cs typeface="Arial" charset="0"/>
                  </a:rPr>
                  <a:t>3 Layer</a:t>
                </a:r>
                <a:br>
                  <a:rPr lang="en-US" sz="1000" b="1">
                    <a:solidFill>
                      <a:schemeClr val="bg1"/>
                    </a:solidFill>
                    <a:latin typeface="Helvetica" pitchFamily="34" charset="0"/>
                    <a:cs typeface="Arial" charset="0"/>
                  </a:rPr>
                </a:br>
                <a:r>
                  <a:rPr lang="en-US" sz="1000" b="1">
                    <a:solidFill>
                      <a:schemeClr val="bg1"/>
                    </a:solidFill>
                    <a:latin typeface="Helvetica" pitchFamily="34" charset="0"/>
                    <a:cs typeface="Arial" charset="0"/>
                  </a:rPr>
                  <a:t>Muon </a:t>
                </a:r>
              </a:p>
              <a:p>
                <a:pPr eaLnBrk="0" hangingPunct="0"/>
                <a:r>
                  <a:rPr lang="en-US" sz="1000" b="1">
                    <a:solidFill>
                      <a:schemeClr val="bg1"/>
                    </a:solidFill>
                    <a:latin typeface="Helvetica" pitchFamily="34" charset="0"/>
                    <a:cs typeface="Arial" charset="0"/>
                  </a:rPr>
                  <a:t>System</a:t>
                </a:r>
              </a:p>
            </p:txBody>
          </p:sp>
        </p:grpSp>
        <p:sp>
          <p:nvSpPr>
            <p:cNvPr id="11" name="Text Box 24"/>
            <p:cNvSpPr txBox="1">
              <a:spLocks noChangeArrowheads="1"/>
            </p:cNvSpPr>
            <p:nvPr/>
          </p:nvSpPr>
          <p:spPr bwMode="auto">
            <a:xfrm>
              <a:off x="31586" y="3851"/>
              <a:ext cx="861" cy="218"/>
            </a:xfrm>
            <a:prstGeom prst="rect">
              <a:avLst/>
            </a:prstGeom>
            <a:solidFill>
              <a:schemeClr val="accent2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Helvetica" pitchFamily="34" charset="0"/>
                  <a:cs typeface="Arial" charset="0"/>
                </a:rPr>
                <a:t>Preshowers</a:t>
              </a:r>
            </a:p>
          </p:txBody>
        </p:sp>
        <p:sp>
          <p:nvSpPr>
            <p:cNvPr id="12" name="Line 25"/>
            <p:cNvSpPr>
              <a:spLocks noChangeShapeType="1"/>
            </p:cNvSpPr>
            <p:nvPr/>
          </p:nvSpPr>
          <p:spPr bwMode="auto">
            <a:xfrm flipH="1" flipV="1">
              <a:off x="31392" y="2598"/>
              <a:ext cx="563" cy="1203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26"/>
            <p:cNvSpPr>
              <a:spLocks noChangeShapeType="1"/>
            </p:cNvSpPr>
            <p:nvPr/>
          </p:nvSpPr>
          <p:spPr bwMode="auto">
            <a:xfrm flipH="1" flipV="1">
              <a:off x="31537" y="2550"/>
              <a:ext cx="461" cy="1244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9" name="Picture 4" descr="logo-white-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838200"/>
            <a:ext cx="1004357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on low mass Higgs Search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1600" y="1219200"/>
            <a:ext cx="6248400" cy="41910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W or Z boson reconstruction</a:t>
            </a:r>
          </a:p>
          <a:p>
            <a:pPr marL="914400" lvl="1" indent="-514350">
              <a:buNone/>
            </a:pPr>
            <a:r>
              <a:rPr lang="en-US" dirty="0" smtClean="0"/>
              <a:t> </a:t>
            </a:r>
            <a:r>
              <a:rPr lang="en-US" dirty="0" err="1" smtClean="0"/>
              <a:t>W</a:t>
            </a:r>
            <a:r>
              <a:rPr lang="en-US" dirty="0" err="1" smtClean="0">
                <a:sym typeface="Wingdings" pitchFamily="2" charset="2"/>
              </a:rPr>
              <a:t>l</a:t>
            </a:r>
            <a:r>
              <a:rPr lang="en-US" dirty="0" err="1" smtClean="0">
                <a:latin typeface="Symbol" pitchFamily="18" charset="2"/>
                <a:sym typeface="Wingdings" pitchFamily="2" charset="2"/>
              </a:rPr>
              <a:t>n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Zll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Z</a:t>
            </a:r>
            <a:r>
              <a:rPr lang="en-US" dirty="0" err="1" smtClean="0">
                <a:latin typeface="Symbol" pitchFamily="18" charset="2"/>
                <a:sym typeface="Wingdings" pitchFamily="2" charset="2"/>
              </a:rPr>
              <a:t>nn</a:t>
            </a:r>
            <a:endParaRPr lang="en-US" dirty="0" smtClean="0">
              <a:latin typeface="Symbol" pitchFamily="18" charset="2"/>
            </a:endParaRPr>
          </a:p>
          <a:p>
            <a:pPr marL="514350" indent="-514350">
              <a:buAutoNum type="arabicPeriod"/>
            </a:pPr>
            <a:r>
              <a:rPr lang="en-US" dirty="0" smtClean="0"/>
              <a:t>Higgs candidate reconstruction</a:t>
            </a:r>
          </a:p>
          <a:p>
            <a:pPr marL="914400" lvl="1" indent="-514350">
              <a:buNone/>
            </a:pPr>
            <a:r>
              <a:rPr lang="en-US" dirty="0" smtClean="0"/>
              <a:t> Dijet mass, b-jet tagging.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MultiVariate</a:t>
            </a:r>
            <a:r>
              <a:rPr lang="en-US" dirty="0" smtClean="0"/>
              <a:t> Analysis (MVA)</a:t>
            </a:r>
          </a:p>
          <a:p>
            <a:pPr marL="514350" indent="-514350">
              <a:buAutoNum type="arabicPeriod"/>
            </a:pPr>
            <a:r>
              <a:rPr lang="en-US" dirty="0" smtClean="0"/>
              <a:t>Result</a:t>
            </a:r>
          </a:p>
          <a:p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 Higgs Search at TeV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94FF-99B6-4FB0-BFB3-92BAB8720E5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1600200" y="5029200"/>
            <a:ext cx="60658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I’ll try to cover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    NEW Features, updated points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                                 </a:t>
            </a:r>
            <a:r>
              <a:rPr lang="en-US" sz="3200" dirty="0" smtClean="0"/>
              <a:t>as much as I can.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895600"/>
            <a:ext cx="3508166" cy="33587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 boson Reconstruction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19600" y="838200"/>
            <a:ext cx="4724400" cy="2209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Maximize signal acceptance</a:t>
            </a:r>
          </a:p>
          <a:p>
            <a:pPr lvl="1"/>
            <a:r>
              <a:rPr lang="en-US" dirty="0" smtClean="0"/>
              <a:t>Inclusion of isolated tracks</a:t>
            </a:r>
          </a:p>
          <a:p>
            <a:pPr lvl="1"/>
            <a:r>
              <a:rPr lang="en-US" dirty="0" smtClean="0"/>
              <a:t> </a:t>
            </a:r>
            <a:r>
              <a:rPr lang="en-US" u="sng" dirty="0" smtClean="0">
                <a:solidFill>
                  <a:srgbClr val="FF0000"/>
                </a:solidFill>
              </a:rPr>
              <a:t>Electron in GAP</a:t>
            </a:r>
            <a:r>
              <a:rPr lang="en-US" dirty="0" smtClean="0"/>
              <a:t>,  </a:t>
            </a:r>
          </a:p>
          <a:p>
            <a:pPr lvl="1"/>
            <a:r>
              <a:rPr lang="en-US" dirty="0" smtClean="0"/>
              <a:t>Lowering pt cut on lepton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err="1" smtClean="0"/>
              <a:t>pT</a:t>
            </a:r>
            <a:r>
              <a:rPr lang="en-US" dirty="0" smtClean="0"/>
              <a:t> &gt; 10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  </a:t>
            </a:r>
          </a:p>
        </p:txBody>
      </p:sp>
      <p:sp>
        <p:nvSpPr>
          <p:cNvPr id="33" name="Espace réservé du numéro de diapositive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94FF-99B6-4FB0-BFB3-92BAB8720E5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4" name="Espace réservé du pied de page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 Higgs Search at TeV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066800"/>
            <a:ext cx="34385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llipse 12"/>
          <p:cNvSpPr/>
          <p:nvPr/>
        </p:nvSpPr>
        <p:spPr>
          <a:xfrm>
            <a:off x="2152650" y="895350"/>
            <a:ext cx="1981200" cy="10668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4610100" y="6515100"/>
            <a:ext cx="44196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Multi-Jet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BG is estimated from Data.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2819400" y="1905000"/>
            <a:ext cx="2514600" cy="154305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2687636"/>
            <a:ext cx="4654984" cy="2951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ZoneTexte 17"/>
          <p:cNvSpPr txBox="1"/>
          <p:nvPr/>
        </p:nvSpPr>
        <p:spPr>
          <a:xfrm>
            <a:off x="4507960" y="5830669"/>
            <a:ext cx="4559840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Relatively easy because of good triggering on leptons or some such low multi-jet BG</a:t>
            </a:r>
          </a:p>
          <a:p>
            <a:r>
              <a:rPr lang="en-US" sz="2000" dirty="0" smtClean="0"/>
              <a:t>                </a:t>
            </a:r>
            <a:r>
              <a:rPr lang="en-US" sz="2000" dirty="0" smtClean="0">
                <a:sym typeface="Wingdings" pitchFamily="2" charset="2"/>
              </a:rPr>
              <a:t> Already established last year.</a:t>
            </a:r>
            <a:endParaRPr lang="en-US" sz="2000" dirty="0"/>
          </a:p>
        </p:txBody>
      </p:sp>
      <p:pic>
        <p:nvPicPr>
          <p:cNvPr id="19" name="Picture 4" descr="logo-white-smal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3048000"/>
            <a:ext cx="838200" cy="445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6903</TotalTime>
  <Words>2470</Words>
  <Application>Microsoft Office PowerPoint</Application>
  <PresentationFormat>Affichage à l'écran (4:3)</PresentationFormat>
  <Paragraphs>558</Paragraphs>
  <Slides>43</Slides>
  <Notes>15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45" baseType="lpstr">
      <vt:lpstr>Thème Office</vt:lpstr>
      <vt:lpstr>Équation</vt:lpstr>
      <vt:lpstr>Low Mass Higgs searches  with Hbb decay at Tevatron</vt:lpstr>
      <vt:lpstr>Hbb decay mode</vt:lpstr>
      <vt:lpstr>SM Higgs Production</vt:lpstr>
      <vt:lpstr>Three Channels with Hbb</vt:lpstr>
      <vt:lpstr>The Tevatron</vt:lpstr>
      <vt:lpstr>Data Set</vt:lpstr>
      <vt:lpstr>CDF and DØ Detector</vt:lpstr>
      <vt:lpstr>Analysis on low mass Higgs Search </vt:lpstr>
      <vt:lpstr>Z boson Reconstruction</vt:lpstr>
      <vt:lpstr>How to get more acceptance?</vt:lpstr>
      <vt:lpstr>W boson Reconstruction</vt:lpstr>
      <vt:lpstr>How to get more signal for lvbb?</vt:lpstr>
      <vt:lpstr>Zvv reconstruction</vt:lpstr>
      <vt:lpstr>Zvv reconstruction</vt:lpstr>
      <vt:lpstr>Zvv reconstruction</vt:lpstr>
      <vt:lpstr>Zvv reconstruction</vt:lpstr>
      <vt:lpstr>Improvement on vvbb</vt:lpstr>
      <vt:lpstr>Higgs Candidates</vt:lpstr>
      <vt:lpstr>V+Jets Modeling </vt:lpstr>
      <vt:lpstr>Dijet system in ZHllbb</vt:lpstr>
      <vt:lpstr>Dijet system </vt:lpstr>
      <vt:lpstr> b-Jet Identification</vt:lpstr>
      <vt:lpstr>New feature on DØ b-tagging</vt:lpstr>
      <vt:lpstr>bID usage in CDF analysis </vt:lpstr>
      <vt:lpstr>MVA usage @ CDF/D0</vt:lpstr>
      <vt:lpstr>An example of MVA optimization</vt:lpstr>
      <vt:lpstr>Results from DØ</vt:lpstr>
      <vt:lpstr>Results from CDF</vt:lpstr>
      <vt:lpstr>Cross check on Diboson process</vt:lpstr>
      <vt:lpstr>Leptons (L) + HF jets in diboson</vt:lpstr>
      <vt:lpstr>Search for ttH production</vt:lpstr>
      <vt:lpstr>VH and VBF jjbb</vt:lpstr>
      <vt:lpstr>Summary</vt:lpstr>
      <vt:lpstr>BACK UP</vt:lpstr>
      <vt:lpstr>Systematic Uncertainty</vt:lpstr>
      <vt:lpstr>From CDF vvbb</vt:lpstr>
      <vt:lpstr>WW+WZ search in l + HF jets</vt:lpstr>
      <vt:lpstr>Improvements</vt:lpstr>
      <vt:lpstr>Need to consider degradations</vt:lpstr>
      <vt:lpstr>Expected detector aging.</vt:lpstr>
      <vt:lpstr>2 × Dzero on 3s observation</vt:lpstr>
      <vt:lpstr>Background and Signal</vt:lpstr>
      <vt:lpstr>Check on the excess: signal injection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 low mass Higgs searches at D0</dc:title>
  <dc:creator>enari</dc:creator>
  <cp:lastModifiedBy>enari</cp:lastModifiedBy>
  <cp:revision>346</cp:revision>
  <dcterms:created xsi:type="dcterms:W3CDTF">2010-07-19T13:09:58Z</dcterms:created>
  <dcterms:modified xsi:type="dcterms:W3CDTF">2011-07-28T12:16:32Z</dcterms:modified>
</cp:coreProperties>
</file>