
<file path=[Content_Types].xml><?xml version="1.0" encoding="utf-8"?>
<Types xmlns="http://schemas.openxmlformats.org/package/2006/content-types">
  <Override PartName="/ppt/slideLayouts/slideLayout10.xml" ContentType="application/vnd.openxmlformats-officedocument.presentationml.slideLayout+xml"/>
  <Default Extension="pdf" ContentType="application/pdf"/>
  <Override PartName="/ppt/slides/slide69.xml" ContentType="application/vnd.openxmlformats-officedocument.presentationml.slide+xml"/>
  <Override PartName="/ppt/slides/slide14.xml" ContentType="application/vnd.openxmlformats-officedocument.presentationml.slide+xml"/>
  <Default Extension="rels" ContentType="application/vnd.openxmlformats-package.relationships+xml"/>
  <Override PartName="/ppt/slides/slide62.xml" ContentType="application/vnd.openxmlformats-officedocument.presentationml.slide+xml"/>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68.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53.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67.xml" ContentType="application/vnd.openxmlformats-officedocument.presentationml.slide+xml"/>
  <Override PartName="/ppt/slides/slide12.xml" ContentType="application/vnd.openxmlformats-officedocument.presentationml.slide+xml"/>
  <Override PartName="/ppt/slides/slide60.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embeddings/Microsoft_Equation3.bin" ContentType="application/vnd.openxmlformats-officedocument.oleObject"/>
  <Default Extension="pict" ContentType="image/pict"/>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66.xml" ContentType="application/vnd.openxmlformats-officedocument.presentationml.slide+xml"/>
  <Override PartName="/ppt/slides/slide11.xml" ContentType="application/vnd.openxmlformats-officedocument.presentationml.slide+xml"/>
  <Override PartName="/ppt/slides/slide49.xml" ContentType="application/vnd.openxmlformats-officedocument.presentationml.slide+xml"/>
  <Override PartName="/ppt/slides/slide75.xml" ContentType="application/vnd.openxmlformats-officedocument.presentationml.slide+xml"/>
  <Override PartName="/ppt/embeddings/Microsoft_Equation2.bin" ContentType="application/vnd.openxmlformats-officedocument.oleObject"/>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Layouts/slideLayout13.xml" ContentType="application/vnd.openxmlformats-officedocument.presentationml.slideLayout+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tags/tag1.xml" ContentType="application/vnd.openxmlformats-officedocument.presentationml.tags+xml"/>
  <Override PartName="/ppt/slides/slide17.xml" ContentType="application/vnd.openxmlformats-officedocument.presentationml.slide+xml"/>
  <Override PartName="/ppt/slideLayouts/slideLayout2.xml" ContentType="application/vnd.openxmlformats-officedocument.presentationml.slideLayout+xml"/>
  <Override PartName="/ppt/slides/slide65.xml" ContentType="application/vnd.openxmlformats-officedocument.presentationml.slide+xml"/>
  <Override PartName="/ppt/slides/slide10.xml" ContentType="application/vnd.openxmlformats-officedocument.presentationml.slide+xml"/>
  <Default Extension="wmf" ContentType="image/x-wmf"/>
  <Override PartName="/ppt/slides/slide48.xml" ContentType="application/vnd.openxmlformats-officedocument.presentationml.slide+xml"/>
  <Override PartName="/docProps/app.xml" ContentType="application/vnd.openxmlformats-officedocument.extended-properties+xml"/>
  <Override PartName="/ppt/slides/slide74.xml" ContentType="application/vnd.openxmlformats-officedocument.presentationml.slide+xml"/>
  <Override PartName="/ppt/embeddings/Microsoft_Equation1.bin" ContentType="application/vnd.openxmlformats-officedocument.oleObject"/>
  <Override PartName="/ppt/slides/slide41.xml" ContentType="application/vnd.openxmlformats-officedocument.presentationml.slide+xml"/>
  <Override PartName="/ppt/slides/slide57.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slideLayouts/slideLayout12.xml" ContentType="application/vnd.openxmlformats-officedocument.presentationml.slideLayout+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viewProps.xml" ContentType="application/vnd.openxmlformats-officedocument.presentationml.viewProps+xml"/>
  <Override PartName="/ppt/slides/slide64.xml" ContentType="application/vnd.openxmlformats-officedocument.presentationml.slide+xml"/>
  <Default Extension="jpeg" ContentType="image/jpeg"/>
  <Override PartName="/ppt/slides/slide47.xml" ContentType="application/vnd.openxmlformats-officedocument.presentationml.slide+xml"/>
  <Override PartName="/ppt/slides/slide73.xml" ContentType="application/vnd.openxmlformats-officedocument.presentationml.slide+xml"/>
  <Override PartName="/ppt/slides/slide40.xml" ContentType="application/vnd.openxmlformats-officedocument.presentationml.slide+xml"/>
  <Override PartName="/ppt/slides/slide56.xml" ContentType="application/vnd.openxmlformats-officedocument.presentationml.slide+xml"/>
  <Override PartName="/ppt/theme/theme2.xml" ContentType="application/vnd.openxmlformats-officedocument.theme+xml"/>
  <Override PartName="/ppt/slides/slide23.xml" ContentType="application/vnd.openxmlformats-officedocument.presentationml.slide+xml"/>
  <Override PartName="/ppt/slides/slide39.xml" ContentType="application/vnd.openxmlformats-officedocument.presentationml.slide+xml"/>
  <Override PartName="/ppt/slideLayouts/slideLayout11.xml" ContentType="application/vnd.openxmlformats-officedocument.presentationml.slideLayout+xml"/>
  <Override PartName="/ppt/slides/slide7.xml" ContentType="application/vnd.openxmlformats-officedocument.presentationml.slide+xml"/>
  <Override PartName="/ppt/slides/slide71.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slides/slide63.xml" ContentType="application/vnd.openxmlformats-officedocument.presentationml.slide+xml"/>
  <Override PartName="/ppt/slides/slide46.xml" ContentType="application/vnd.openxmlformats-officedocument.presentationml.slide+xml"/>
  <Override PartName="/ppt/slides/slide72.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Default Extension="bin" ContentType="application/vnd.openxmlformats-officedocument.presentationml.printerSettings"/>
  <Override PartName="/ppt/slides/slide70.xml" ContentType="application/vnd.openxmlformats-officedocument.presentationml.slide+xml"/>
  <Override PartName="/ppt/slides/slide31.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78"/>
  </p:notesMasterIdLst>
  <p:handoutMasterIdLst>
    <p:handoutMasterId r:id="rId79"/>
  </p:handoutMasterIdLst>
  <p:sldIdLst>
    <p:sldId id="265" r:id="rId2"/>
    <p:sldId id="1725" r:id="rId3"/>
    <p:sldId id="2032" r:id="rId4"/>
    <p:sldId id="2031" r:id="rId5"/>
    <p:sldId id="2018" r:id="rId6"/>
    <p:sldId id="2019" r:id="rId7"/>
    <p:sldId id="1974" r:id="rId8"/>
    <p:sldId id="1981" r:id="rId9"/>
    <p:sldId id="1982" r:id="rId10"/>
    <p:sldId id="2001" r:id="rId11"/>
    <p:sldId id="2033" r:id="rId12"/>
    <p:sldId id="2021" r:id="rId13"/>
    <p:sldId id="1978" r:id="rId14"/>
    <p:sldId id="1947" r:id="rId15"/>
    <p:sldId id="2022" r:id="rId16"/>
    <p:sldId id="1730" r:id="rId17"/>
    <p:sldId id="1893" r:id="rId18"/>
    <p:sldId id="1897" r:id="rId19"/>
    <p:sldId id="1923" r:id="rId20"/>
    <p:sldId id="1924" r:id="rId21"/>
    <p:sldId id="1844" r:id="rId22"/>
    <p:sldId id="1928" r:id="rId23"/>
    <p:sldId id="1926" r:id="rId24"/>
    <p:sldId id="1872" r:id="rId25"/>
    <p:sldId id="1871" r:id="rId26"/>
    <p:sldId id="1912" r:id="rId27"/>
    <p:sldId id="2035" r:id="rId28"/>
    <p:sldId id="1929" r:id="rId29"/>
    <p:sldId id="1976" r:id="rId30"/>
    <p:sldId id="2004" r:id="rId31"/>
    <p:sldId id="2005" r:id="rId32"/>
    <p:sldId id="1994" r:id="rId33"/>
    <p:sldId id="1995" r:id="rId34"/>
    <p:sldId id="2030" r:id="rId35"/>
    <p:sldId id="2029" r:id="rId36"/>
    <p:sldId id="1639" r:id="rId37"/>
    <p:sldId id="1794" r:id="rId38"/>
    <p:sldId id="1990" r:id="rId39"/>
    <p:sldId id="1993" r:id="rId40"/>
    <p:sldId id="2011" r:id="rId41"/>
    <p:sldId id="1795" r:id="rId42"/>
    <p:sldId id="1996" r:id="rId43"/>
    <p:sldId id="2015" r:id="rId44"/>
    <p:sldId id="2027" r:id="rId45"/>
    <p:sldId id="1887" r:id="rId46"/>
    <p:sldId id="1956" r:id="rId47"/>
    <p:sldId id="1880" r:id="rId48"/>
    <p:sldId id="2036" r:id="rId49"/>
    <p:sldId id="1957" r:id="rId50"/>
    <p:sldId id="1986" r:id="rId51"/>
    <p:sldId id="1983" r:id="rId52"/>
    <p:sldId id="1987" r:id="rId53"/>
    <p:sldId id="1903" r:id="rId54"/>
    <p:sldId id="1959" r:id="rId55"/>
    <p:sldId id="1997" r:id="rId56"/>
    <p:sldId id="1876" r:id="rId57"/>
    <p:sldId id="1877" r:id="rId58"/>
    <p:sldId id="1875" r:id="rId59"/>
    <p:sldId id="1985" r:id="rId60"/>
    <p:sldId id="2017" r:id="rId61"/>
    <p:sldId id="1540" r:id="rId62"/>
    <p:sldId id="1975" r:id="rId63"/>
    <p:sldId id="1980" r:id="rId64"/>
    <p:sldId id="1988" r:id="rId65"/>
    <p:sldId id="1989" r:id="rId66"/>
    <p:sldId id="1946" r:id="rId67"/>
    <p:sldId id="2037" r:id="rId68"/>
    <p:sldId id="2009" r:id="rId69"/>
    <p:sldId id="2010" r:id="rId70"/>
    <p:sldId id="2014" r:id="rId71"/>
    <p:sldId id="2012" r:id="rId72"/>
    <p:sldId id="2013" r:id="rId73"/>
    <p:sldId id="2000" r:id="rId74"/>
    <p:sldId id="1390" r:id="rId75"/>
    <p:sldId id="1511" r:id="rId76"/>
    <p:sldId id="2038" r:id="rId77"/>
  </p:sldIdLst>
  <p:sldSz cx="9144000" cy="6858000" type="screen4x3"/>
  <p:notesSz cx="6781800" cy="9855200"/>
  <p:defaultTextStyle>
    <a:defPPr>
      <a:defRPr lang="en-US"/>
    </a:defPPr>
    <a:lvl1pPr algn="l" rtl="0" eaLnBrk="0" fontAlgn="base" hangingPunct="0">
      <a:spcBef>
        <a:spcPct val="0"/>
      </a:spcBef>
      <a:spcAft>
        <a:spcPct val="0"/>
      </a:spcAft>
      <a:defRPr kumimoji="1" sz="3200" kern="1200">
        <a:solidFill>
          <a:schemeClr val="tx1"/>
        </a:solidFill>
        <a:latin typeface="Arial" charset="0"/>
        <a:ea typeface="+mn-ea"/>
        <a:cs typeface="+mn-cs"/>
      </a:defRPr>
    </a:lvl1pPr>
    <a:lvl2pPr marL="457200" algn="l" rtl="0" eaLnBrk="0" fontAlgn="base" hangingPunct="0">
      <a:spcBef>
        <a:spcPct val="0"/>
      </a:spcBef>
      <a:spcAft>
        <a:spcPct val="0"/>
      </a:spcAft>
      <a:defRPr kumimoji="1" sz="3200" kern="1200">
        <a:solidFill>
          <a:schemeClr val="tx1"/>
        </a:solidFill>
        <a:latin typeface="Arial" charset="0"/>
        <a:ea typeface="+mn-ea"/>
        <a:cs typeface="+mn-cs"/>
      </a:defRPr>
    </a:lvl2pPr>
    <a:lvl3pPr marL="914400" algn="l" rtl="0" eaLnBrk="0" fontAlgn="base" hangingPunct="0">
      <a:spcBef>
        <a:spcPct val="0"/>
      </a:spcBef>
      <a:spcAft>
        <a:spcPct val="0"/>
      </a:spcAft>
      <a:defRPr kumimoji="1" sz="3200" kern="1200">
        <a:solidFill>
          <a:schemeClr val="tx1"/>
        </a:solidFill>
        <a:latin typeface="Arial" charset="0"/>
        <a:ea typeface="+mn-ea"/>
        <a:cs typeface="+mn-cs"/>
      </a:defRPr>
    </a:lvl3pPr>
    <a:lvl4pPr marL="1371600" algn="l" rtl="0" eaLnBrk="0" fontAlgn="base" hangingPunct="0">
      <a:spcBef>
        <a:spcPct val="0"/>
      </a:spcBef>
      <a:spcAft>
        <a:spcPct val="0"/>
      </a:spcAft>
      <a:defRPr kumimoji="1" sz="3200" kern="1200">
        <a:solidFill>
          <a:schemeClr val="tx1"/>
        </a:solidFill>
        <a:latin typeface="Arial" charset="0"/>
        <a:ea typeface="+mn-ea"/>
        <a:cs typeface="+mn-cs"/>
      </a:defRPr>
    </a:lvl4pPr>
    <a:lvl5pPr marL="1828800" algn="l" rtl="0" eaLnBrk="0" fontAlgn="base" hangingPunct="0">
      <a:spcBef>
        <a:spcPct val="0"/>
      </a:spcBef>
      <a:spcAft>
        <a:spcPct val="0"/>
      </a:spcAft>
      <a:defRPr kumimoji="1" sz="3200" kern="1200">
        <a:solidFill>
          <a:schemeClr val="tx1"/>
        </a:solidFill>
        <a:latin typeface="Arial" charset="0"/>
        <a:ea typeface="+mn-ea"/>
        <a:cs typeface="+mn-cs"/>
      </a:defRPr>
    </a:lvl5pPr>
    <a:lvl6pPr marL="2286000" algn="l" defTabSz="457200" rtl="0" eaLnBrk="1" latinLnBrk="0" hangingPunct="1">
      <a:defRPr kumimoji="1" sz="3200" kern="1200">
        <a:solidFill>
          <a:schemeClr val="tx1"/>
        </a:solidFill>
        <a:latin typeface="Arial" charset="0"/>
        <a:ea typeface="+mn-ea"/>
        <a:cs typeface="+mn-cs"/>
      </a:defRPr>
    </a:lvl6pPr>
    <a:lvl7pPr marL="2743200" algn="l" defTabSz="457200" rtl="0" eaLnBrk="1" latinLnBrk="0" hangingPunct="1">
      <a:defRPr kumimoji="1" sz="3200" kern="1200">
        <a:solidFill>
          <a:schemeClr val="tx1"/>
        </a:solidFill>
        <a:latin typeface="Arial" charset="0"/>
        <a:ea typeface="+mn-ea"/>
        <a:cs typeface="+mn-cs"/>
      </a:defRPr>
    </a:lvl7pPr>
    <a:lvl8pPr marL="3200400" algn="l" defTabSz="457200" rtl="0" eaLnBrk="1" latinLnBrk="0" hangingPunct="1">
      <a:defRPr kumimoji="1" sz="3200" kern="1200">
        <a:solidFill>
          <a:schemeClr val="tx1"/>
        </a:solidFill>
        <a:latin typeface="Arial" charset="0"/>
        <a:ea typeface="+mn-ea"/>
        <a:cs typeface="+mn-cs"/>
      </a:defRPr>
    </a:lvl8pPr>
    <a:lvl9pPr marL="3657600" algn="l" defTabSz="457200" rtl="0" eaLnBrk="1" latinLnBrk="0" hangingPunct="1">
      <a:defRPr kumimoji="1" sz="32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hiddenSlides="1"/>
  <p:showPr showNarration="1">
    <p:present/>
    <p:sldAll/>
    <p:penClr>
      <a:schemeClr val="tx1"/>
    </p:penClr>
  </p:showPr>
  <p:clrMru>
    <a:srgbClr val="F32BFF"/>
    <a:srgbClr val="F8FFD8"/>
    <a:srgbClr val="FF6699"/>
    <a:srgbClr val="FF0000"/>
    <a:srgbClr val="FFCC99"/>
    <a:srgbClr val="003399"/>
    <a:srgbClr val="336699"/>
    <a:srgbClr val="CCFF66"/>
    <a:srgbClr val="FFFF99"/>
    <a:srgbClr val="008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horzBarState="maximized">
    <p:restoredLeft sz="15666" autoAdjust="0"/>
    <p:restoredTop sz="94660"/>
  </p:normalViewPr>
  <p:slideViewPr>
    <p:cSldViewPr snapToObjects="1">
      <p:cViewPr>
        <p:scale>
          <a:sx n="100" d="100"/>
          <a:sy n="100" d="100"/>
        </p:scale>
        <p:origin x="-1632" y="-1072"/>
      </p:cViewPr>
      <p:guideLst>
        <p:guide orient="horz" pos="1968"/>
        <p:guide pos="29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346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36875" cy="490538"/>
          </a:xfrm>
          <a:prstGeom prst="rect">
            <a:avLst/>
          </a:prstGeom>
          <a:noFill/>
          <a:ln w="9525">
            <a:noFill/>
            <a:miter lim="800000"/>
            <a:headEnd/>
            <a:tailEnd/>
          </a:ln>
        </p:spPr>
        <p:txBody>
          <a:bodyPr vert="horz" wrap="square" lIns="93828" tIns="46914" rIns="93828" bIns="46914" numCol="1" anchor="t" anchorCtr="0" compatLnSpc="1">
            <a:prstTxWarp prst="textNoShape">
              <a:avLst/>
            </a:prstTxWarp>
          </a:bodyPr>
          <a:lstStyle>
            <a:lvl1pPr defTabSz="938213">
              <a:defRPr kumimoji="0" sz="1200">
                <a:latin typeface="Times New Roman" charset="0"/>
              </a:defRPr>
            </a:lvl1pPr>
          </a:lstStyle>
          <a:p>
            <a:pPr>
              <a:defRPr/>
            </a:pPr>
            <a:endParaRPr lang="en-US"/>
          </a:p>
        </p:txBody>
      </p:sp>
      <p:sp>
        <p:nvSpPr>
          <p:cNvPr id="14339" name="Rectangle 3"/>
          <p:cNvSpPr>
            <a:spLocks noGrp="1" noChangeArrowheads="1"/>
          </p:cNvSpPr>
          <p:nvPr>
            <p:ph type="dt" sz="quarter" idx="1"/>
          </p:nvPr>
        </p:nvSpPr>
        <p:spPr bwMode="auto">
          <a:xfrm>
            <a:off x="3844925" y="0"/>
            <a:ext cx="2936875" cy="490538"/>
          </a:xfrm>
          <a:prstGeom prst="rect">
            <a:avLst/>
          </a:prstGeom>
          <a:noFill/>
          <a:ln w="9525">
            <a:noFill/>
            <a:miter lim="800000"/>
            <a:headEnd/>
            <a:tailEnd/>
          </a:ln>
        </p:spPr>
        <p:txBody>
          <a:bodyPr vert="horz" wrap="square" lIns="93828" tIns="46914" rIns="93828" bIns="46914" numCol="1" anchor="t" anchorCtr="0" compatLnSpc="1">
            <a:prstTxWarp prst="textNoShape">
              <a:avLst/>
            </a:prstTxWarp>
          </a:bodyPr>
          <a:lstStyle>
            <a:lvl1pPr algn="r" defTabSz="938213">
              <a:defRPr kumimoji="0" sz="1200">
                <a:latin typeface="Times New Roman" charset="0"/>
              </a:defRPr>
            </a:lvl1pPr>
          </a:lstStyle>
          <a:p>
            <a:pPr>
              <a:defRPr/>
            </a:pPr>
            <a:fld id="{E5AEA102-5148-BB40-8C13-47F8BE3487E1}" type="datetime1">
              <a:rPr lang="en-US"/>
              <a:pPr>
                <a:defRPr/>
              </a:pPr>
              <a:t>8/5/11</a:t>
            </a:fld>
            <a:endParaRPr lang="en-US"/>
          </a:p>
        </p:txBody>
      </p:sp>
      <p:sp>
        <p:nvSpPr>
          <p:cNvPr id="14340" name="Rectangle 4"/>
          <p:cNvSpPr>
            <a:spLocks noGrp="1" noChangeArrowheads="1"/>
          </p:cNvSpPr>
          <p:nvPr>
            <p:ph type="ftr" sz="quarter" idx="2"/>
          </p:nvPr>
        </p:nvSpPr>
        <p:spPr bwMode="auto">
          <a:xfrm>
            <a:off x="0" y="9363075"/>
            <a:ext cx="2936875" cy="492125"/>
          </a:xfrm>
          <a:prstGeom prst="rect">
            <a:avLst/>
          </a:prstGeom>
          <a:noFill/>
          <a:ln w="9525">
            <a:noFill/>
            <a:miter lim="800000"/>
            <a:headEnd/>
            <a:tailEnd/>
          </a:ln>
        </p:spPr>
        <p:txBody>
          <a:bodyPr vert="horz" wrap="square" lIns="93828" tIns="46914" rIns="93828" bIns="46914" numCol="1" anchor="b" anchorCtr="0" compatLnSpc="1">
            <a:prstTxWarp prst="textNoShape">
              <a:avLst/>
            </a:prstTxWarp>
          </a:bodyPr>
          <a:lstStyle>
            <a:lvl1pPr defTabSz="938213">
              <a:defRPr kumimoji="0" sz="1200">
                <a:latin typeface="Times New Roman" charset="0"/>
              </a:defRPr>
            </a:lvl1pPr>
          </a:lstStyle>
          <a:p>
            <a:pPr>
              <a:defRPr/>
            </a:pPr>
            <a:endParaRPr lang="en-US"/>
          </a:p>
        </p:txBody>
      </p:sp>
      <p:sp>
        <p:nvSpPr>
          <p:cNvPr id="14341" name="Rectangle 5"/>
          <p:cNvSpPr>
            <a:spLocks noGrp="1" noChangeArrowheads="1"/>
          </p:cNvSpPr>
          <p:nvPr>
            <p:ph type="sldNum" sz="quarter" idx="3"/>
          </p:nvPr>
        </p:nvSpPr>
        <p:spPr bwMode="auto">
          <a:xfrm>
            <a:off x="3844925" y="9363075"/>
            <a:ext cx="2936875" cy="492125"/>
          </a:xfrm>
          <a:prstGeom prst="rect">
            <a:avLst/>
          </a:prstGeom>
          <a:noFill/>
          <a:ln w="9525">
            <a:noFill/>
            <a:miter lim="800000"/>
            <a:headEnd/>
            <a:tailEnd/>
          </a:ln>
        </p:spPr>
        <p:txBody>
          <a:bodyPr vert="horz" wrap="square" lIns="93828" tIns="46914" rIns="93828" bIns="46914" numCol="1" anchor="b" anchorCtr="0" compatLnSpc="1">
            <a:prstTxWarp prst="textNoShape">
              <a:avLst/>
            </a:prstTxWarp>
          </a:bodyPr>
          <a:lstStyle>
            <a:lvl1pPr algn="r" defTabSz="938213">
              <a:defRPr kumimoji="0" sz="1200">
                <a:latin typeface="Times New Roman" charset="0"/>
              </a:defRPr>
            </a:lvl1pPr>
          </a:lstStyle>
          <a:p>
            <a:pPr>
              <a:defRPr/>
            </a:pPr>
            <a:fld id="{590B30AA-2BB9-6047-B045-2302A1FFC42E}"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2936875" cy="490538"/>
          </a:xfrm>
          <a:prstGeom prst="rect">
            <a:avLst/>
          </a:prstGeom>
          <a:noFill/>
          <a:ln w="9525">
            <a:noFill/>
            <a:miter lim="800000"/>
            <a:headEnd/>
            <a:tailEnd/>
          </a:ln>
        </p:spPr>
        <p:txBody>
          <a:bodyPr vert="horz" wrap="square" lIns="93828" tIns="46914" rIns="93828" bIns="46914" numCol="1" anchor="t" anchorCtr="0" compatLnSpc="1">
            <a:prstTxWarp prst="textNoShape">
              <a:avLst/>
            </a:prstTxWarp>
          </a:bodyPr>
          <a:lstStyle>
            <a:lvl1pPr defTabSz="938213">
              <a:defRPr kumimoji="0" sz="1200">
                <a:latin typeface="Times New Roman" charset="0"/>
              </a:defRPr>
            </a:lvl1pPr>
          </a:lstStyle>
          <a:p>
            <a:pPr>
              <a:defRPr/>
            </a:pPr>
            <a:endParaRPr lang="en-US"/>
          </a:p>
        </p:txBody>
      </p:sp>
      <p:sp>
        <p:nvSpPr>
          <p:cNvPr id="16387" name="Rectangle 9"/>
          <p:cNvSpPr>
            <a:spLocks noGrp="1" noRot="1" noChangeAspect="1" noChangeArrowheads="1"/>
          </p:cNvSpPr>
          <p:nvPr>
            <p:ph type="sldImg" idx="2"/>
          </p:nvPr>
        </p:nvSpPr>
        <p:spPr bwMode="auto">
          <a:xfrm>
            <a:off x="928688" y="739775"/>
            <a:ext cx="4926012" cy="3694113"/>
          </a:xfrm>
          <a:prstGeom prst="rect">
            <a:avLst/>
          </a:prstGeom>
          <a:noFill/>
          <a:ln w="9525">
            <a:solidFill>
              <a:srgbClr val="000000"/>
            </a:solidFill>
            <a:miter lim="800000"/>
            <a:headEnd/>
            <a:tailEnd/>
          </a:ln>
        </p:spPr>
      </p:sp>
      <p:sp>
        <p:nvSpPr>
          <p:cNvPr id="2058" name="Rectangle 10"/>
          <p:cNvSpPr>
            <a:spLocks noGrp="1" noChangeArrowheads="1"/>
          </p:cNvSpPr>
          <p:nvPr>
            <p:ph type="body" sz="quarter" idx="3"/>
          </p:nvPr>
        </p:nvSpPr>
        <p:spPr bwMode="auto">
          <a:xfrm>
            <a:off x="903288" y="4681538"/>
            <a:ext cx="4975225" cy="4433887"/>
          </a:xfrm>
          <a:prstGeom prst="rect">
            <a:avLst/>
          </a:prstGeom>
          <a:noFill/>
          <a:ln w="9525">
            <a:noFill/>
            <a:miter lim="800000"/>
            <a:headEnd/>
            <a:tailEnd/>
          </a:ln>
        </p:spPr>
        <p:txBody>
          <a:bodyPr vert="horz" wrap="square" lIns="93828" tIns="46914" rIns="93828" bIns="4691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9" name="Rectangle 11"/>
          <p:cNvSpPr>
            <a:spLocks noGrp="1" noChangeArrowheads="1"/>
          </p:cNvSpPr>
          <p:nvPr>
            <p:ph type="dt" idx="1"/>
          </p:nvPr>
        </p:nvSpPr>
        <p:spPr bwMode="auto">
          <a:xfrm>
            <a:off x="3844925" y="0"/>
            <a:ext cx="2936875" cy="490538"/>
          </a:xfrm>
          <a:prstGeom prst="rect">
            <a:avLst/>
          </a:prstGeom>
          <a:noFill/>
          <a:ln w="9525">
            <a:noFill/>
            <a:miter lim="800000"/>
            <a:headEnd/>
            <a:tailEnd/>
          </a:ln>
        </p:spPr>
        <p:txBody>
          <a:bodyPr vert="horz" wrap="square" lIns="93828" tIns="46914" rIns="93828" bIns="46914" numCol="1" anchor="t" anchorCtr="0" compatLnSpc="1">
            <a:prstTxWarp prst="textNoShape">
              <a:avLst/>
            </a:prstTxWarp>
          </a:bodyPr>
          <a:lstStyle>
            <a:lvl1pPr algn="r" defTabSz="938213">
              <a:defRPr kumimoji="0" sz="1200">
                <a:latin typeface="Times New Roman" charset="0"/>
              </a:defRPr>
            </a:lvl1pPr>
          </a:lstStyle>
          <a:p>
            <a:pPr>
              <a:defRPr/>
            </a:pPr>
            <a:fld id="{4ACC832C-5BAB-3546-A64B-512629463D26}" type="datetime1">
              <a:rPr lang="en-US"/>
              <a:pPr>
                <a:defRPr/>
              </a:pPr>
              <a:t>8/5/11</a:t>
            </a:fld>
            <a:endParaRPr lang="en-US"/>
          </a:p>
        </p:txBody>
      </p:sp>
      <p:sp>
        <p:nvSpPr>
          <p:cNvPr id="2060" name="Rectangle 12"/>
          <p:cNvSpPr>
            <a:spLocks noGrp="1" noChangeArrowheads="1"/>
          </p:cNvSpPr>
          <p:nvPr>
            <p:ph type="ftr" sz="quarter" idx="4"/>
          </p:nvPr>
        </p:nvSpPr>
        <p:spPr bwMode="auto">
          <a:xfrm>
            <a:off x="0" y="9363075"/>
            <a:ext cx="2936875" cy="492125"/>
          </a:xfrm>
          <a:prstGeom prst="rect">
            <a:avLst/>
          </a:prstGeom>
          <a:noFill/>
          <a:ln w="9525">
            <a:noFill/>
            <a:miter lim="800000"/>
            <a:headEnd/>
            <a:tailEnd/>
          </a:ln>
        </p:spPr>
        <p:txBody>
          <a:bodyPr vert="horz" wrap="square" lIns="93828" tIns="46914" rIns="93828" bIns="46914" numCol="1" anchor="b" anchorCtr="0" compatLnSpc="1">
            <a:prstTxWarp prst="textNoShape">
              <a:avLst/>
            </a:prstTxWarp>
          </a:bodyPr>
          <a:lstStyle>
            <a:lvl1pPr defTabSz="938213">
              <a:defRPr kumimoji="0" sz="1200">
                <a:latin typeface="Times New Roman" charset="0"/>
              </a:defRPr>
            </a:lvl1pPr>
          </a:lstStyle>
          <a:p>
            <a:pPr>
              <a:defRPr/>
            </a:pPr>
            <a:endParaRPr lang="en-US"/>
          </a:p>
        </p:txBody>
      </p:sp>
      <p:sp>
        <p:nvSpPr>
          <p:cNvPr id="2061" name="Rectangle 13"/>
          <p:cNvSpPr>
            <a:spLocks noGrp="1" noChangeArrowheads="1"/>
          </p:cNvSpPr>
          <p:nvPr>
            <p:ph type="sldNum" sz="quarter" idx="5"/>
          </p:nvPr>
        </p:nvSpPr>
        <p:spPr bwMode="auto">
          <a:xfrm>
            <a:off x="3844925" y="9363075"/>
            <a:ext cx="2936875" cy="492125"/>
          </a:xfrm>
          <a:prstGeom prst="rect">
            <a:avLst/>
          </a:prstGeom>
          <a:noFill/>
          <a:ln w="9525">
            <a:noFill/>
            <a:miter lim="800000"/>
            <a:headEnd/>
            <a:tailEnd/>
          </a:ln>
        </p:spPr>
        <p:txBody>
          <a:bodyPr vert="horz" wrap="square" lIns="93828" tIns="46914" rIns="93828" bIns="46914" numCol="1" anchor="b" anchorCtr="0" compatLnSpc="1">
            <a:prstTxWarp prst="textNoShape">
              <a:avLst/>
            </a:prstTxWarp>
          </a:bodyPr>
          <a:lstStyle>
            <a:lvl1pPr algn="r" defTabSz="938213">
              <a:defRPr kumimoji="0" sz="1200">
                <a:latin typeface="Times New Roman" charset="0"/>
              </a:defRPr>
            </a:lvl1pPr>
          </a:lstStyle>
          <a:p>
            <a:pPr>
              <a:defRPr/>
            </a:pPr>
            <a:fld id="{BCF34CF5-B807-C94B-A21F-D08891DA5618}" type="slidenum">
              <a:rPr lang="en-US"/>
              <a:pPr>
                <a:defRPr/>
              </a:pPr>
              <a:t>‹#›</a:t>
            </a:fld>
            <a:endParaRPr 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8"/>
          <p:cNvSpPr>
            <a:spLocks noGrp="1" noChangeArrowheads="1"/>
          </p:cNvSpPr>
          <p:nvPr>
            <p:ph type="sldNum" sz="quarter" idx="5"/>
          </p:nvPr>
        </p:nvSpPr>
        <p:spPr>
          <a:noFill/>
        </p:spPr>
        <p:txBody>
          <a:bodyPr/>
          <a:lstStyle/>
          <a:p>
            <a:fld id="{E8E6A4B4-9CB4-0943-B511-04AA4BCD0732}" type="slidenum">
              <a:rPr lang="en-GB" smtClean="0">
                <a:ea typeface="ＭＳ Ｐゴシック" charset="-128"/>
                <a:cs typeface="ＭＳ Ｐゴシック" charset="-128"/>
              </a:rPr>
              <a:pPr/>
              <a:t>17</a:t>
            </a:fld>
            <a:endParaRPr lang="en-GB" smtClean="0">
              <a:ea typeface="ＭＳ Ｐゴシック" charset="-128"/>
              <a:cs typeface="ＭＳ Ｐゴシック" charset="-128"/>
            </a:endParaRPr>
          </a:p>
        </p:txBody>
      </p:sp>
      <p:sp>
        <p:nvSpPr>
          <p:cNvPr id="45059" name="Rectangle 2"/>
          <p:cNvSpPr>
            <a:spLocks noGrp="1" noRot="1" noChangeAspect="1" noChangeArrowheads="1" noTextEdit="1"/>
          </p:cNvSpPr>
          <p:nvPr>
            <p:ph type="sldImg"/>
          </p:nvPr>
        </p:nvSpPr>
        <p:spPr>
          <a:xfrm>
            <a:off x="927100" y="739775"/>
            <a:ext cx="4927600" cy="3695700"/>
          </a:xfrm>
          <a:ln/>
        </p:spPr>
      </p:sp>
      <p:sp>
        <p:nvSpPr>
          <p:cNvPr id="45060" name="Rectangle 3"/>
          <p:cNvSpPr>
            <a:spLocks noGrp="1" noChangeArrowheads="1"/>
          </p:cNvSpPr>
          <p:nvPr>
            <p:ph type="body" idx="1"/>
          </p:nvPr>
        </p:nvSpPr>
        <p:spPr>
          <a:xfrm>
            <a:off x="904875" y="4681538"/>
            <a:ext cx="4972050" cy="4433887"/>
          </a:xfrm>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F53E39-DFA5-4142-8390-68423E7E1FA8}" type="slidenum">
              <a:rPr lang="en-GB"/>
              <a:pPr/>
              <a:t>23</a:t>
            </a:fld>
            <a:endParaRPr lang="en-GB"/>
          </a:p>
        </p:txBody>
      </p:sp>
      <p:sp>
        <p:nvSpPr>
          <p:cNvPr id="8194" name="Rectangle 7"/>
          <p:cNvSpPr txBox="1">
            <a:spLocks noGrp="1" noChangeArrowheads="1"/>
          </p:cNvSpPr>
          <p:nvPr/>
        </p:nvSpPr>
        <p:spPr bwMode="auto">
          <a:xfrm>
            <a:off x="3841451" y="9360729"/>
            <a:ext cx="2938780" cy="49276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923" tIns="45961" rIns="91923" bIns="45961" anchor="b"/>
          <a:lstStyle>
            <a:lvl1pPr defTabSz="884238">
              <a:defRPr>
                <a:solidFill>
                  <a:schemeClr val="tx1"/>
                </a:solidFill>
                <a:latin typeface="Arial" charset="0"/>
                <a:ea typeface="ＭＳ Ｐゴシック" charset="0"/>
              </a:defRPr>
            </a:lvl1pPr>
            <a:lvl2pPr marL="685800" indent="-263525" defTabSz="884238">
              <a:defRPr>
                <a:solidFill>
                  <a:schemeClr val="tx1"/>
                </a:solidFill>
                <a:latin typeface="Arial" charset="0"/>
                <a:ea typeface="ＭＳ Ｐゴシック" charset="0"/>
              </a:defRPr>
            </a:lvl2pPr>
            <a:lvl3pPr marL="1055688" indent="-211138" defTabSz="884238">
              <a:defRPr>
                <a:solidFill>
                  <a:schemeClr val="tx1"/>
                </a:solidFill>
                <a:latin typeface="Arial" charset="0"/>
                <a:ea typeface="ＭＳ Ｐゴシック" charset="0"/>
              </a:defRPr>
            </a:lvl3pPr>
            <a:lvl4pPr marL="1476375" indent="-209550" defTabSz="884238">
              <a:defRPr>
                <a:solidFill>
                  <a:schemeClr val="tx1"/>
                </a:solidFill>
                <a:latin typeface="Arial" charset="0"/>
                <a:ea typeface="ＭＳ Ｐゴシック" charset="0"/>
              </a:defRPr>
            </a:lvl4pPr>
            <a:lvl5pPr marL="1898650" indent="-211138" defTabSz="884238">
              <a:defRPr>
                <a:solidFill>
                  <a:schemeClr val="tx1"/>
                </a:solidFill>
                <a:latin typeface="Arial" charset="0"/>
                <a:ea typeface="ＭＳ Ｐゴシック" charset="0"/>
              </a:defRPr>
            </a:lvl5pPr>
            <a:lvl6pPr marL="2355850" indent="-211138" defTabSz="884238" fontAlgn="base">
              <a:spcBef>
                <a:spcPct val="0"/>
              </a:spcBef>
              <a:spcAft>
                <a:spcPct val="0"/>
              </a:spcAft>
              <a:defRPr>
                <a:solidFill>
                  <a:schemeClr val="tx1"/>
                </a:solidFill>
                <a:latin typeface="Arial" charset="0"/>
                <a:ea typeface="ＭＳ Ｐゴシック" charset="0"/>
              </a:defRPr>
            </a:lvl6pPr>
            <a:lvl7pPr marL="2813050" indent="-211138" defTabSz="884238" fontAlgn="base">
              <a:spcBef>
                <a:spcPct val="0"/>
              </a:spcBef>
              <a:spcAft>
                <a:spcPct val="0"/>
              </a:spcAft>
              <a:defRPr>
                <a:solidFill>
                  <a:schemeClr val="tx1"/>
                </a:solidFill>
                <a:latin typeface="Arial" charset="0"/>
                <a:ea typeface="ＭＳ Ｐゴシック" charset="0"/>
              </a:defRPr>
            </a:lvl7pPr>
            <a:lvl8pPr marL="3270250" indent="-211138" defTabSz="884238" fontAlgn="base">
              <a:spcBef>
                <a:spcPct val="0"/>
              </a:spcBef>
              <a:spcAft>
                <a:spcPct val="0"/>
              </a:spcAft>
              <a:defRPr>
                <a:solidFill>
                  <a:schemeClr val="tx1"/>
                </a:solidFill>
                <a:latin typeface="Arial" charset="0"/>
                <a:ea typeface="ＭＳ Ｐゴシック" charset="0"/>
              </a:defRPr>
            </a:lvl8pPr>
            <a:lvl9pPr marL="3727450" indent="-211138" defTabSz="884238" fontAlgn="base">
              <a:spcBef>
                <a:spcPct val="0"/>
              </a:spcBef>
              <a:spcAft>
                <a:spcPct val="0"/>
              </a:spcAft>
              <a:defRPr>
                <a:solidFill>
                  <a:schemeClr val="tx1"/>
                </a:solidFill>
                <a:latin typeface="Arial" charset="0"/>
                <a:ea typeface="ＭＳ Ｐゴシック" charset="0"/>
              </a:defRPr>
            </a:lvl9pPr>
          </a:lstStyle>
          <a:p>
            <a:pPr algn="r"/>
            <a:fld id="{404D79EA-FECC-9A48-ABFF-A93CCDDB86A9}" type="slidenum">
              <a:rPr lang="en-GB" sz="1200"/>
              <a:pPr algn="r"/>
              <a:t>23</a:t>
            </a:fld>
            <a:endParaRPr lang="en-GB" sz="1200" dirty="0"/>
          </a:p>
        </p:txBody>
      </p:sp>
      <p:sp>
        <p:nvSpPr>
          <p:cNvPr id="8195" name="Rectangle 2"/>
          <p:cNvSpPr>
            <a:spLocks noGrp="1" noRot="1" noChangeAspect="1" noChangeArrowheads="1" noTextEdit="1"/>
          </p:cNvSpPr>
          <p:nvPr>
            <p:ph type="sldImg"/>
          </p:nvPr>
        </p:nvSpPr>
        <p:spPr>
          <a:xfrm>
            <a:off x="927100" y="738188"/>
            <a:ext cx="4929188" cy="3697287"/>
          </a:xfrm>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8196" name="Rectangle 3"/>
          <p:cNvSpPr>
            <a:spLocks noGrp="1" noChangeArrowheads="1"/>
          </p:cNvSpPr>
          <p:nvPr>
            <p:ph type="body" idx="1"/>
          </p:nvPr>
        </p:nvSpPr>
        <p:spPr>
          <a:xfrm>
            <a:off x="678180" y="4682933"/>
            <a:ext cx="5425440" cy="4433128"/>
          </a:xfrm>
        </p:spPr>
        <p:txBody>
          <a:bodyPr lIns="91923" tIns="45961" rIns="91923" bIns="45961"/>
          <a:lstStyle/>
          <a:p>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July 28-30, 2011</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HiggsHunting Workshop</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E9932C2-9287-D843-8697-14684839C40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52400"/>
            <a:ext cx="2152650" cy="6140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0"/>
            <a:ext cx="6305550" cy="6140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July 28-30, 2011</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HiggsHunting Workshop</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338C74B-7538-7D47-954E-682313D3873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152400"/>
            <a:ext cx="7821612"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914400"/>
            <a:ext cx="4229100" cy="5378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914400"/>
            <a:ext cx="4229100" cy="5378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July 28-30, 2011</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HiggsHunting Workshop</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D8CA66A-085A-DA49-BA95-65640E37935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93788" y="152400"/>
            <a:ext cx="7821612"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914400"/>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914400"/>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3679825"/>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679825"/>
            <a:ext cx="4229100" cy="2613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July 28-30, 2011</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HiggsHunting Workshop</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E3904B8-AD77-5341-A55D-EF89C2133D2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July 28-30, 2011</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HiggsHunting Workshop</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A5C9F68-F49B-5D4E-905C-059A66AA144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July 28-30, 2011</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HiggsHunting Workshop</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1C45E44-47C8-3F43-AA30-1437D81841E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914400"/>
            <a:ext cx="4229100" cy="537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86300" y="914400"/>
            <a:ext cx="4229100" cy="537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July 28-30, 2011</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HiggsHunting Workshop</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E8A4C50-CE48-AD44-A07C-98FE5E00F67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July 28-30, 2011</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HiggsHunting Workshop</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DBFB87F4-7FD2-0A49-A4DB-DA64466D64B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July 28-30, 2011</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HiggsHunting Workshop</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115336C1-0D22-F94A-965C-0A638951EEA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July 28-30, 2011</a:t>
            </a: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HiggsHunting Workshop</a:t>
            </a: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231D16D4-2885-6643-80A5-73A90C95DDB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July 28-30, 2011</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HiggsHunting Workshop</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3CD0E472-ED85-E64B-831D-30A2621B6BC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July 28-30, 2011</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HiggsHunting Workshop</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2A5B5C4-1B61-DD43-8DF7-9F34F36F33E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304800" y="152400"/>
            <a:ext cx="8610600" cy="762000"/>
          </a:xfrm>
          <a:prstGeom prst="rect">
            <a:avLst/>
          </a:prstGeom>
          <a:gradFill rotWithShape="0">
            <a:gsLst>
              <a:gs pos="0">
                <a:srgbClr val="EBF5FF"/>
              </a:gs>
              <a:gs pos="100000">
                <a:srgbClr val="7F96F9"/>
              </a:gs>
            </a:gsLst>
            <a:lin ang="0" scaled="1"/>
          </a:gradFill>
          <a:ln w="9525">
            <a:noFill/>
            <a:miter lim="800000"/>
            <a:headEnd/>
            <a:tailEnd/>
          </a:ln>
        </p:spPr>
        <p:txBody>
          <a:bodyPr vert="horz" wrap="square" lIns="92075" tIns="43200" rIns="92075" bIns="0" numCol="1" anchor="ctr" anchorCtr="1"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304800" y="914399"/>
            <a:ext cx="8610600" cy="548193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521075" y="6610648"/>
            <a:ext cx="1905000" cy="20637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200"/>
            </a:lvl1pPr>
          </a:lstStyle>
          <a:p>
            <a:pPr>
              <a:defRPr/>
            </a:pPr>
            <a:r>
              <a:rPr lang="en-US" smtClean="0"/>
              <a:t>July 28-30, 2011</a:t>
            </a:r>
            <a:endParaRPr lang="en-US"/>
          </a:p>
        </p:txBody>
      </p:sp>
      <p:sp>
        <p:nvSpPr>
          <p:cNvPr id="1030" name="Rectangle 6"/>
          <p:cNvSpPr>
            <a:spLocks noGrp="1" noChangeArrowheads="1"/>
          </p:cNvSpPr>
          <p:nvPr>
            <p:ph type="ftr" sz="quarter" idx="3"/>
          </p:nvPr>
        </p:nvSpPr>
        <p:spPr bwMode="auto">
          <a:xfrm>
            <a:off x="3028950" y="6420148"/>
            <a:ext cx="28956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200"/>
            </a:lvl1pPr>
          </a:lstStyle>
          <a:p>
            <a:pPr>
              <a:defRPr/>
            </a:pPr>
            <a:r>
              <a:rPr lang="en-US" smtClean="0"/>
              <a:t>HiggsHunting Workshop</a:t>
            </a:r>
            <a:endParaRPr lang="en-US"/>
          </a:p>
        </p:txBody>
      </p:sp>
      <p:sp>
        <p:nvSpPr>
          <p:cNvPr id="1031" name="Rectangle 7"/>
          <p:cNvSpPr>
            <a:spLocks noGrp="1" noChangeArrowheads="1"/>
          </p:cNvSpPr>
          <p:nvPr>
            <p:ph type="sldNum" sz="quarter" idx="4"/>
          </p:nvPr>
        </p:nvSpPr>
        <p:spPr bwMode="auto">
          <a:xfrm>
            <a:off x="7010400" y="6438900"/>
            <a:ext cx="1905000" cy="378124"/>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200"/>
            </a:lvl1pPr>
          </a:lstStyle>
          <a:p>
            <a:pPr>
              <a:defRPr/>
            </a:pPr>
            <a:fld id="{B0E355D1-E8C7-FA4F-AFE3-DA5A60024B21}" type="slidenum">
              <a:rPr lang="en-US"/>
              <a:pPr>
                <a:defRPr/>
              </a:pPr>
              <a:t>‹#›</a:t>
            </a:fld>
            <a:endParaRPr lang="en-US"/>
          </a:p>
        </p:txBody>
      </p:sp>
      <p:sp>
        <p:nvSpPr>
          <p:cNvPr id="1033" name="Line 9"/>
          <p:cNvSpPr>
            <a:spLocks noChangeShapeType="1"/>
          </p:cNvSpPr>
          <p:nvPr/>
        </p:nvSpPr>
        <p:spPr bwMode="auto">
          <a:xfrm>
            <a:off x="304800" y="6438900"/>
            <a:ext cx="8610600" cy="0"/>
          </a:xfrm>
          <a:prstGeom prst="line">
            <a:avLst/>
          </a:prstGeom>
          <a:noFill/>
          <a:ln w="9525">
            <a:solidFill>
              <a:schemeClr val="bg2"/>
            </a:solidFill>
            <a:round/>
            <a:headEnd/>
            <a:tailEnd/>
          </a:ln>
        </p:spPr>
        <p:txBody>
          <a:bodyPr wrap="none" anchor="ctr">
            <a:prstTxWarp prst="textNoShape">
              <a:avLst/>
            </a:prstTxWarp>
          </a:bodyPr>
          <a:lstStyle/>
          <a:p>
            <a:pPr>
              <a:defRPr/>
            </a:pPr>
            <a:endParaRPr lang="en-US"/>
          </a:p>
        </p:txBody>
      </p:sp>
      <p:sp>
        <p:nvSpPr>
          <p:cNvPr id="1035" name="Text Box 11"/>
          <p:cNvSpPr txBox="1">
            <a:spLocks noChangeArrowheads="1"/>
          </p:cNvSpPr>
          <p:nvPr/>
        </p:nvSpPr>
        <p:spPr bwMode="auto">
          <a:xfrm>
            <a:off x="273050" y="6396335"/>
            <a:ext cx="2836233" cy="461665"/>
          </a:xfrm>
          <a:prstGeom prst="rect">
            <a:avLst/>
          </a:prstGeom>
          <a:noFill/>
          <a:ln w="9525">
            <a:noFill/>
            <a:miter lim="800000"/>
            <a:headEnd/>
            <a:tailEnd/>
          </a:ln>
        </p:spPr>
        <p:txBody>
          <a:bodyPr wrap="none">
            <a:prstTxWarp prst="textNoShape">
              <a:avLst/>
            </a:prstTxWarp>
            <a:spAutoFit/>
          </a:bodyPr>
          <a:lstStyle/>
          <a:p>
            <a:pPr>
              <a:defRPr/>
            </a:pPr>
            <a:r>
              <a:rPr kumimoji="0" lang="en-US" sz="1200" dirty="0"/>
              <a:t>P. Sphicas</a:t>
            </a:r>
            <a:endParaRPr kumimoji="0" lang="en-US" sz="1200" dirty="0" smtClean="0"/>
          </a:p>
          <a:p>
            <a:pPr>
              <a:defRPr/>
            </a:pPr>
            <a:r>
              <a:rPr kumimoji="0" lang="en-US" sz="1200" dirty="0" smtClean="0"/>
              <a:t>LHC: where we are, where we’re going</a:t>
            </a:r>
            <a:endParaRPr kumimoji="0" lang="en-US" sz="120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ctr" rtl="0" eaLnBrk="0" fontAlgn="base" hangingPunct="0">
        <a:lnSpc>
          <a:spcPct val="70000"/>
        </a:lnSpc>
        <a:spcBef>
          <a:spcPct val="0"/>
        </a:spcBef>
        <a:spcAft>
          <a:spcPct val="0"/>
        </a:spcAft>
        <a:defRPr kumimoji="1" sz="3200" b="1">
          <a:solidFill>
            <a:srgbClr val="003399"/>
          </a:solidFill>
          <a:latin typeface="+mj-lt"/>
          <a:ea typeface="ＭＳ Ｐゴシック" charset="-128"/>
          <a:cs typeface="ＭＳ Ｐゴシック" charset="-128"/>
        </a:defRPr>
      </a:lvl1pPr>
      <a:lvl2pPr algn="ctr" rtl="0" eaLnBrk="0" fontAlgn="base" hangingPunct="0">
        <a:lnSpc>
          <a:spcPct val="70000"/>
        </a:lnSpc>
        <a:spcBef>
          <a:spcPct val="0"/>
        </a:spcBef>
        <a:spcAft>
          <a:spcPct val="0"/>
        </a:spcAft>
        <a:defRPr kumimoji="1" sz="3200" b="1">
          <a:solidFill>
            <a:srgbClr val="003399"/>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kumimoji="1" sz="3200" b="1">
          <a:solidFill>
            <a:srgbClr val="003399"/>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kumimoji="1" sz="3200" b="1">
          <a:solidFill>
            <a:srgbClr val="003399"/>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kumimoji="1" sz="3200" b="1">
          <a:solidFill>
            <a:srgbClr val="003399"/>
          </a:solidFill>
          <a:latin typeface="Arial" charset="0"/>
          <a:ea typeface="ＭＳ Ｐゴシック" charset="-128"/>
          <a:cs typeface="ＭＳ Ｐゴシック" charset="-128"/>
        </a:defRPr>
      </a:lvl5pPr>
      <a:lvl6pPr marL="457200" algn="ctr" rtl="0" eaLnBrk="0" fontAlgn="base" hangingPunct="0">
        <a:lnSpc>
          <a:spcPct val="70000"/>
        </a:lnSpc>
        <a:spcBef>
          <a:spcPct val="0"/>
        </a:spcBef>
        <a:spcAft>
          <a:spcPct val="0"/>
        </a:spcAft>
        <a:defRPr kumimoji="1" sz="3200" b="1">
          <a:solidFill>
            <a:srgbClr val="003399"/>
          </a:solidFill>
          <a:latin typeface="Arial" charset="0"/>
        </a:defRPr>
      </a:lvl6pPr>
      <a:lvl7pPr marL="914400" algn="ctr" rtl="0" eaLnBrk="0" fontAlgn="base" hangingPunct="0">
        <a:lnSpc>
          <a:spcPct val="70000"/>
        </a:lnSpc>
        <a:spcBef>
          <a:spcPct val="0"/>
        </a:spcBef>
        <a:spcAft>
          <a:spcPct val="0"/>
        </a:spcAft>
        <a:defRPr kumimoji="1" sz="3200" b="1">
          <a:solidFill>
            <a:srgbClr val="003399"/>
          </a:solidFill>
          <a:latin typeface="Arial" charset="0"/>
        </a:defRPr>
      </a:lvl7pPr>
      <a:lvl8pPr marL="1371600" algn="ctr" rtl="0" eaLnBrk="0" fontAlgn="base" hangingPunct="0">
        <a:lnSpc>
          <a:spcPct val="70000"/>
        </a:lnSpc>
        <a:spcBef>
          <a:spcPct val="0"/>
        </a:spcBef>
        <a:spcAft>
          <a:spcPct val="0"/>
        </a:spcAft>
        <a:defRPr kumimoji="1" sz="3200" b="1">
          <a:solidFill>
            <a:srgbClr val="003399"/>
          </a:solidFill>
          <a:latin typeface="Arial" charset="0"/>
        </a:defRPr>
      </a:lvl8pPr>
      <a:lvl9pPr marL="1828800" algn="ctr" rtl="0" eaLnBrk="0" fontAlgn="base" hangingPunct="0">
        <a:lnSpc>
          <a:spcPct val="70000"/>
        </a:lnSpc>
        <a:spcBef>
          <a:spcPct val="0"/>
        </a:spcBef>
        <a:spcAft>
          <a:spcPct val="0"/>
        </a:spcAft>
        <a:defRPr kumimoji="1" sz="3200" b="1">
          <a:solidFill>
            <a:srgbClr val="003399"/>
          </a:solidFill>
          <a:latin typeface="Arial" charset="0"/>
        </a:defRPr>
      </a:lvl9pPr>
    </p:titleStyle>
    <p:bodyStyle>
      <a:lvl1pPr marL="342900" indent="-342900" algn="l" rtl="0" eaLnBrk="0" fontAlgn="base" hangingPunct="0">
        <a:spcBef>
          <a:spcPct val="20000"/>
        </a:spcBef>
        <a:spcAft>
          <a:spcPct val="0"/>
        </a:spcAft>
        <a:buClr>
          <a:schemeClr val="hlink"/>
        </a:buClr>
        <a:buSzPct val="50000"/>
        <a:buFont typeface="Zapf Dingbats" charset="2"/>
        <a:buChar char="n"/>
        <a:defRPr kumimoji="1" sz="2400" b="1">
          <a:solidFill>
            <a:srgbClr val="FF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0000"/>
        <a:buFont typeface="Zapf Dingbats" charset="2"/>
        <a:buChar char="u"/>
        <a:defRPr kumimoji="1" sz="2000" b="1">
          <a:solidFill>
            <a:srgbClr val="003399"/>
          </a:solidFill>
          <a:latin typeface="+mn-lt"/>
          <a:ea typeface="ＭＳ Ｐゴシック" charset="-128"/>
        </a:defRPr>
      </a:lvl2pPr>
      <a:lvl3pPr marL="1143000" indent="-228600" algn="l" rtl="0" eaLnBrk="0" fontAlgn="base" hangingPunct="0">
        <a:spcBef>
          <a:spcPct val="20000"/>
        </a:spcBef>
        <a:spcAft>
          <a:spcPct val="0"/>
        </a:spcAft>
        <a:buClr>
          <a:srgbClr val="008000"/>
        </a:buClr>
        <a:buSzPct val="65000"/>
        <a:buFont typeface="Zapf Dingbats" charset="2"/>
        <a:buChar char="l"/>
        <a:defRPr kumimoji="1" sz="2000" b="1">
          <a:solidFill>
            <a:srgbClr val="008000"/>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75000"/>
        <a:buFont typeface="Zapf Dingbats" charset="2"/>
        <a:buChar char="è"/>
        <a:defRPr kumimoji="1" sz="2000" b="1">
          <a:solidFill>
            <a:schemeClr val="tx2"/>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Font typeface="Zapf Dingbats" charset="2"/>
        <a:buChar char="»"/>
        <a:defRPr kumimoji="1" sz="2000" b="1">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hlink"/>
        </a:buClr>
        <a:buSzPct val="100000"/>
        <a:buFont typeface="Zapf Dingbats" charset="2"/>
        <a:defRPr kumimoji="1" sz="2000" b="1">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hlink"/>
        </a:buClr>
        <a:buSzPct val="100000"/>
        <a:buFont typeface="Zapf Dingbats" charset="2"/>
        <a:defRPr kumimoji="1" sz="2000" b="1">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hlink"/>
        </a:buClr>
        <a:buSzPct val="100000"/>
        <a:buFont typeface="Zapf Dingbats" charset="2"/>
        <a:defRPr kumimoji="1" sz="2000" b="1">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hlink"/>
        </a:buClr>
        <a:buSzPct val="100000"/>
        <a:buFont typeface="Zapf Dingbats" charset="2"/>
        <a:defRPr kumimoji="1" sz="20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oleObject" Target="../embeddings/Microsoft_Equation1.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oleObject" Target="../embeddings/Microsoft_Equation2.bin"/><Relationship Id="rId9" Type="http://schemas.openxmlformats.org/officeDocument/2006/relationships/image" Target="../media/image33.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wmf"/><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wmf"/><Relationship Id="rId8" Type="http://schemas.openxmlformats.org/officeDocument/2006/relationships/image" Target="../media/image42.wmf"/><Relationship Id="rId9"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5.pdf"/><Relationship Id="rId4" Type="http://schemas.openxmlformats.org/officeDocument/2006/relationships/image" Target="../media/image711.png"/><Relationship Id="rId5" Type="http://schemas.openxmlformats.org/officeDocument/2006/relationships/image" Target="../media/image66.wmf"/><Relationship Id="rId6" Type="http://schemas.openxmlformats.org/officeDocument/2006/relationships/image" Target="../media/image67.wmf"/><Relationship Id="rId7" Type="http://schemas.openxmlformats.org/officeDocument/2006/relationships/image" Target="../media/image68.emf"/><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oleObject" Target="../embeddings/Microsoft_Equation3.bin"/><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 Id="rId3"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hysics.illinois.edu/events/sleeping.asp"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emf"/><Relationship Id="rId6" Type="http://schemas.openxmlformats.org/officeDocument/2006/relationships/image" Target="../media/image82.png"/><Relationship Id="rId7"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8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 Id="rId3" Type="http://schemas.openxmlformats.org/officeDocument/2006/relationships/image" Target="../media/image10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 Id="rId3"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71.png"/><Relationship Id="rId4" Type="http://schemas.openxmlformats.org/officeDocument/2006/relationships/image" Target="../media/image111.pdf"/><Relationship Id="rId5" Type="http://schemas.openxmlformats.org/officeDocument/2006/relationships/image" Target="../media/image1191.png"/><Relationship Id="rId6" Type="http://schemas.openxmlformats.org/officeDocument/2006/relationships/image" Target="../media/image112.png"/><Relationship Id="rId7" Type="http://schemas.openxmlformats.org/officeDocument/2006/relationships/image" Target="../media/image113.pdf"/><Relationship Id="rId8" Type="http://schemas.openxmlformats.org/officeDocument/2006/relationships/image" Target="../media/image1221.png"/><Relationship Id="rId9"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image" Target="../media/image110.pdf"/></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64.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Date Placeholder 3"/>
          <p:cNvSpPr>
            <a:spLocks noGrp="1"/>
          </p:cNvSpPr>
          <p:nvPr>
            <p:ph type="dt" sz="quarter" idx="10"/>
          </p:nvPr>
        </p:nvSpPr>
        <p:spPr>
          <a:noFill/>
        </p:spPr>
        <p:txBody>
          <a:bodyPr/>
          <a:lstStyle/>
          <a:p>
            <a:r>
              <a:rPr lang="en-US" smtClean="0"/>
              <a:t>July 28-30, 2011</a:t>
            </a:r>
          </a:p>
        </p:txBody>
      </p:sp>
      <p:sp>
        <p:nvSpPr>
          <p:cNvPr id="17411" name="Footer Placeholder 4"/>
          <p:cNvSpPr>
            <a:spLocks noGrp="1"/>
          </p:cNvSpPr>
          <p:nvPr>
            <p:ph type="ftr" sz="quarter" idx="11"/>
          </p:nvPr>
        </p:nvSpPr>
        <p:spPr>
          <a:noFill/>
        </p:spPr>
        <p:txBody>
          <a:bodyPr/>
          <a:lstStyle/>
          <a:p>
            <a:r>
              <a:rPr lang="en-US" smtClean="0"/>
              <a:t>HiggsHunting Workshop</a:t>
            </a:r>
          </a:p>
        </p:txBody>
      </p:sp>
      <p:sp>
        <p:nvSpPr>
          <p:cNvPr id="17412" name="Slide Number Placeholder 5"/>
          <p:cNvSpPr>
            <a:spLocks noGrp="1"/>
          </p:cNvSpPr>
          <p:nvPr>
            <p:ph type="sldNum" sz="quarter" idx="12"/>
          </p:nvPr>
        </p:nvSpPr>
        <p:spPr>
          <a:noFill/>
        </p:spPr>
        <p:txBody>
          <a:bodyPr/>
          <a:lstStyle/>
          <a:p>
            <a:fld id="{C7121CED-5794-714B-A274-D18762035170}" type="slidenum">
              <a:rPr lang="en-US" smtClean="0"/>
              <a:pPr/>
              <a:t>1</a:t>
            </a:fld>
            <a:endParaRPr lang="en-US" smtClean="0"/>
          </a:p>
        </p:txBody>
      </p:sp>
      <p:sp>
        <p:nvSpPr>
          <p:cNvPr id="17413" name="Rectangle 2"/>
          <p:cNvSpPr>
            <a:spLocks noGrp="1" noChangeArrowheads="1"/>
          </p:cNvSpPr>
          <p:nvPr>
            <p:ph type="title"/>
          </p:nvPr>
        </p:nvSpPr>
        <p:spPr/>
        <p:txBody>
          <a:bodyPr/>
          <a:lstStyle/>
          <a:p>
            <a:r>
              <a:rPr lang="en-US" dirty="0" smtClean="0"/>
              <a:t>LHC: the grand vision</a:t>
            </a:r>
            <a:br>
              <a:rPr lang="en-US" dirty="0" smtClean="0"/>
            </a:br>
            <a:r>
              <a:rPr lang="en-US" dirty="0" smtClean="0"/>
              <a:t>[Where we stand, where we’re going]</a:t>
            </a:r>
          </a:p>
        </p:txBody>
      </p:sp>
      <p:sp>
        <p:nvSpPr>
          <p:cNvPr id="17414" name="Rectangle 3"/>
          <p:cNvSpPr>
            <a:spLocks noGrp="1" noChangeArrowheads="1"/>
          </p:cNvSpPr>
          <p:nvPr>
            <p:ph type="body" idx="1"/>
          </p:nvPr>
        </p:nvSpPr>
        <p:spPr>
          <a:xfrm>
            <a:off x="685800" y="2266652"/>
            <a:ext cx="8229600" cy="3981748"/>
          </a:xfrm>
        </p:spPr>
        <p:txBody>
          <a:bodyPr/>
          <a:lstStyle/>
          <a:p>
            <a:pPr>
              <a:lnSpc>
                <a:spcPct val="90000"/>
              </a:lnSpc>
            </a:pPr>
            <a:r>
              <a:rPr lang="en-US" dirty="0" smtClean="0"/>
              <a:t>Prelude – reminder of why, what and how</a:t>
            </a:r>
          </a:p>
          <a:p>
            <a:pPr lvl="1">
              <a:lnSpc>
                <a:spcPct val="90000"/>
              </a:lnSpc>
            </a:pPr>
            <a:r>
              <a:rPr lang="en-US" dirty="0" smtClean="0"/>
              <a:t>The Look Elsewhere Effect</a:t>
            </a:r>
          </a:p>
          <a:p>
            <a:pPr>
              <a:lnSpc>
                <a:spcPct val="90000"/>
              </a:lnSpc>
            </a:pPr>
            <a:r>
              <a:rPr lang="en-US" dirty="0" smtClean="0"/>
              <a:t>pp collisions at 7 TeV</a:t>
            </a:r>
          </a:p>
          <a:p>
            <a:pPr lvl="1">
              <a:lnSpc>
                <a:spcPct val="90000"/>
              </a:lnSpc>
            </a:pPr>
            <a:r>
              <a:rPr lang="en-US" dirty="0" smtClean="0"/>
              <a:t>Strong interaction physics (jets, QCD); Electroweak signals (W/Z production &amp; properties); The top quark (still there)</a:t>
            </a:r>
          </a:p>
          <a:p>
            <a:pPr>
              <a:lnSpc>
                <a:spcPct val="90000"/>
              </a:lnSpc>
            </a:pPr>
            <a:r>
              <a:rPr lang="en-US" dirty="0" smtClean="0"/>
              <a:t>Searching for New Physics</a:t>
            </a:r>
          </a:p>
          <a:p>
            <a:pPr lvl="1">
              <a:lnSpc>
                <a:spcPct val="90000"/>
              </a:lnSpc>
            </a:pPr>
            <a:r>
              <a:rPr lang="en-US" dirty="0" smtClean="0"/>
              <a:t>Closing in on the Higgs</a:t>
            </a:r>
          </a:p>
          <a:p>
            <a:pPr lvl="1">
              <a:lnSpc>
                <a:spcPct val="90000"/>
              </a:lnSpc>
            </a:pPr>
            <a:r>
              <a:rPr lang="en-US" dirty="0" smtClean="0"/>
              <a:t>SUSY; searches for exotica</a:t>
            </a:r>
          </a:p>
          <a:p>
            <a:pPr>
              <a:lnSpc>
                <a:spcPct val="90000"/>
              </a:lnSpc>
            </a:pPr>
            <a:r>
              <a:rPr lang="en-US" dirty="0" smtClean="0"/>
              <a:t>So where have all the New Physics Signals Gone?</a:t>
            </a:r>
          </a:p>
          <a:p>
            <a:pPr>
              <a:lnSpc>
                <a:spcPct val="90000"/>
              </a:lnSpc>
            </a:pPr>
            <a:r>
              <a:rPr lang="en-US" dirty="0" smtClean="0"/>
              <a:t>Summary</a:t>
            </a:r>
          </a:p>
        </p:txBody>
      </p:sp>
      <p:sp>
        <p:nvSpPr>
          <p:cNvPr id="17415" name="Rectangle 4"/>
          <p:cNvSpPr>
            <a:spLocks noChangeArrowheads="1"/>
          </p:cNvSpPr>
          <p:nvPr/>
        </p:nvSpPr>
        <p:spPr bwMode="auto">
          <a:xfrm>
            <a:off x="3035300" y="990600"/>
            <a:ext cx="3219450" cy="1200150"/>
          </a:xfrm>
          <a:prstGeom prst="rect">
            <a:avLst/>
          </a:prstGeom>
          <a:noFill/>
          <a:ln w="9525">
            <a:noFill/>
            <a:miter lim="800000"/>
            <a:headEnd/>
            <a:tailEnd/>
          </a:ln>
        </p:spPr>
        <p:txBody>
          <a:bodyPr wrap="none">
            <a:prstTxWarp prst="textNoShape">
              <a:avLst/>
            </a:prstTxWarp>
            <a:spAutoFit/>
          </a:bodyPr>
          <a:lstStyle/>
          <a:p>
            <a:pPr algn="ctr"/>
            <a:r>
              <a:rPr lang="en-US" sz="1800" i="1" dirty="0">
                <a:solidFill>
                  <a:srgbClr val="003399"/>
                </a:solidFill>
              </a:rPr>
              <a:t>Paris </a:t>
            </a:r>
            <a:r>
              <a:rPr lang="en-US" sz="1800" i="1" dirty="0" err="1">
                <a:solidFill>
                  <a:srgbClr val="003399"/>
                </a:solidFill>
              </a:rPr>
              <a:t>Sphicas</a:t>
            </a:r>
            <a:endParaRPr lang="el-GR" sz="1800" i="1" dirty="0">
              <a:solidFill>
                <a:srgbClr val="003399"/>
              </a:solidFill>
            </a:endParaRPr>
          </a:p>
          <a:p>
            <a:pPr algn="ctr"/>
            <a:r>
              <a:rPr lang="en-US" sz="1800" i="1" dirty="0">
                <a:solidFill>
                  <a:srgbClr val="003399"/>
                </a:solidFill>
              </a:rPr>
              <a:t>CERN &amp; University of Athens</a:t>
            </a:r>
            <a:endParaRPr lang="en-US" sz="1800" i="1" dirty="0" smtClean="0">
              <a:solidFill>
                <a:srgbClr val="003399"/>
              </a:solidFill>
            </a:endParaRPr>
          </a:p>
          <a:p>
            <a:pPr algn="ctr"/>
            <a:r>
              <a:rPr lang="en-US" sz="1800" i="1" dirty="0" smtClean="0">
                <a:solidFill>
                  <a:srgbClr val="003399"/>
                </a:solidFill>
              </a:rPr>
              <a:t>Higgs Hunting workshop</a:t>
            </a:r>
          </a:p>
          <a:p>
            <a:pPr algn="ctr"/>
            <a:r>
              <a:rPr lang="en-US" sz="1800" i="1" dirty="0" smtClean="0">
                <a:solidFill>
                  <a:srgbClr val="003399"/>
                </a:solidFill>
              </a:rPr>
              <a:t>July 28-30, </a:t>
            </a:r>
            <a:r>
              <a:rPr lang="en-US" sz="1800" i="1" dirty="0">
                <a:solidFill>
                  <a:srgbClr val="003399"/>
                </a:solidFill>
              </a:rPr>
              <a:t>2011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ctrTitle" idx="4294967295"/>
          </p:nvPr>
        </p:nvSpPr>
        <p:spPr>
          <a:xfrm>
            <a:off x="685800" y="2130425"/>
            <a:ext cx="7772400" cy="1470025"/>
          </a:xfrm>
          <a:noFill/>
        </p:spPr>
        <p:txBody>
          <a:bodyPr/>
          <a:lstStyle/>
          <a:p>
            <a:pPr>
              <a:lnSpc>
                <a:spcPct val="80000"/>
              </a:lnSpc>
            </a:pPr>
            <a:r>
              <a:rPr lang="en-US" sz="4000" dirty="0" smtClean="0"/>
              <a:t>Addressing the 2</a:t>
            </a:r>
            <a:r>
              <a:rPr lang="en-US" sz="4000" baseline="30000" dirty="0" smtClean="0"/>
              <a:t>nd</a:t>
            </a:r>
            <a:r>
              <a:rPr lang="en-US" sz="4000" dirty="0" smtClean="0"/>
              <a:t>-generation </a:t>
            </a:r>
            <a:br>
              <a:rPr lang="en-US" sz="4000" dirty="0" smtClean="0"/>
            </a:br>
            <a:r>
              <a:rPr lang="en-US" sz="4000" dirty="0" smtClean="0"/>
              <a:t>(experimenter’s </a:t>
            </a:r>
            <a:r>
              <a:rPr lang="en-US" sz="4000" dirty="0" err="1" smtClean="0"/>
              <a:t>terminology)Look</a:t>
            </a:r>
            <a:r>
              <a:rPr lang="en-US" sz="4000" dirty="0" smtClean="0"/>
              <a:t> Elsewhere Effect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r>
              <a:rPr lang="en-US" baseline="30000" dirty="0" smtClean="0"/>
              <a:t>nd</a:t>
            </a:r>
            <a:r>
              <a:rPr lang="en-US" dirty="0" smtClean="0"/>
              <a:t>-gen Look Elsewhere Effect</a:t>
            </a:r>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11</a:t>
            </a:fld>
            <a:endParaRPr lang="en-US"/>
          </a:p>
        </p:txBody>
      </p:sp>
      <p:pic>
        <p:nvPicPr>
          <p:cNvPr id="7" name="Picture 6"/>
          <p:cNvPicPr>
            <a:picLocks noChangeAspect="1"/>
          </p:cNvPicPr>
          <p:nvPr/>
        </p:nvPicPr>
        <p:blipFill>
          <a:blip r:embed="rId2"/>
          <a:stretch>
            <a:fillRect/>
          </a:stretch>
        </p:blipFill>
        <p:spPr>
          <a:xfrm>
            <a:off x="952500" y="1524000"/>
            <a:ext cx="7048500" cy="4191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ctrTitle" idx="4294967295"/>
          </p:nvPr>
        </p:nvSpPr>
        <p:spPr>
          <a:xfrm>
            <a:off x="685800" y="914400"/>
            <a:ext cx="7772400" cy="5562600"/>
          </a:xfrm>
          <a:noFill/>
        </p:spPr>
        <p:txBody>
          <a:bodyPr/>
          <a:lstStyle/>
          <a:p>
            <a:pPr>
              <a:lnSpc>
                <a:spcPct val="80000"/>
              </a:lnSpc>
            </a:pPr>
            <a:r>
              <a:rPr lang="en-US" sz="4000" dirty="0" smtClean="0"/>
              <a:t>Addressing Type-II </a:t>
            </a:r>
            <a:br>
              <a:rPr lang="en-US" sz="4000" dirty="0" smtClean="0"/>
            </a:br>
            <a:r>
              <a:rPr lang="en-US" sz="4000" dirty="0" smtClean="0"/>
              <a:t>(String </a:t>
            </a:r>
            <a:r>
              <a:rPr lang="en-US" sz="4000" dirty="0" err="1" smtClean="0"/>
              <a:t>theorists’s</a:t>
            </a:r>
            <a:r>
              <a:rPr lang="en-US" sz="4000" dirty="0" smtClean="0"/>
              <a:t> terminology) </a:t>
            </a:r>
            <a:br>
              <a:rPr lang="en-US" sz="4000" dirty="0" smtClean="0"/>
            </a:br>
            <a:r>
              <a:rPr lang="en-US" sz="4000" dirty="0" smtClean="0"/>
              <a:t>Look Elsewhere Effect:</a:t>
            </a:r>
            <a:br>
              <a:rPr lang="en-US" sz="4000" dirty="0" smtClean="0"/>
            </a:br>
            <a:r>
              <a:rPr lang="en-US" sz="4000" dirty="0" smtClean="0">
                <a:sym typeface="Wingdings"/>
              </a:rPr>
              <a:t/>
            </a:r>
            <a:br>
              <a:rPr lang="en-US" sz="4000" dirty="0" smtClean="0">
                <a:sym typeface="Wingdings"/>
              </a:rPr>
            </a:br>
            <a:r>
              <a:rPr lang="en-US" sz="4000" dirty="0" smtClean="0"/>
              <a:t>Condensed version of the talk in two transparencies</a:t>
            </a:r>
            <a:br>
              <a:rPr lang="en-US" sz="4000" dirty="0" smtClean="0"/>
            </a:br>
            <a:r>
              <a:rPr lang="en-US" sz="4000" dirty="0" smtClean="0"/>
              <a:t/>
            </a:r>
            <a:br>
              <a:rPr lang="en-US" sz="4000" dirty="0" smtClean="0"/>
            </a:br>
            <a:r>
              <a:rPr lang="en-US" sz="2400" dirty="0" smtClean="0">
                <a:solidFill>
                  <a:srgbClr val="FF0000"/>
                </a:solidFill>
              </a:rPr>
              <a:t>(Latest finding: </a:t>
            </a:r>
            <a:br>
              <a:rPr lang="en-US" sz="2400" dirty="0" smtClean="0">
                <a:solidFill>
                  <a:srgbClr val="FF0000"/>
                </a:solidFill>
              </a:rPr>
            </a:br>
            <a:r>
              <a:rPr lang="en-US" sz="2400" dirty="0" smtClean="0">
                <a:solidFill>
                  <a:srgbClr val="FF0000"/>
                </a:solidFill>
              </a:rPr>
              <a:t>this “Type-II” LEE is dual to the “Type-I” LEE, </a:t>
            </a:r>
            <a:br>
              <a:rPr lang="en-US" sz="2400" dirty="0" smtClean="0">
                <a:solidFill>
                  <a:srgbClr val="FF0000"/>
                </a:solidFill>
              </a:rPr>
            </a:br>
            <a:r>
              <a:rPr lang="en-US" sz="2400" dirty="0" smtClean="0">
                <a:solidFill>
                  <a:srgbClr val="FF0000"/>
                </a:solidFill>
              </a:rPr>
              <a:t>under sleepiness </a:t>
            </a:r>
            <a:r>
              <a:rPr lang="en-US" sz="2400" dirty="0" err="1" smtClean="0">
                <a:solidFill>
                  <a:srgbClr val="FF0000"/>
                </a:solidFill>
                <a:sym typeface="Wingdings"/>
              </a:rPr>
              <a:t></a:t>
            </a:r>
            <a:r>
              <a:rPr lang="en-US" sz="2400" dirty="0" smtClean="0">
                <a:solidFill>
                  <a:srgbClr val="FF0000"/>
                </a:solidFill>
                <a:sym typeface="Wingdings"/>
              </a:rPr>
              <a:t> 1/sleepiness)</a:t>
            </a:r>
            <a:r>
              <a:rPr lang="en-US" sz="4000" dirty="0" smtClean="0">
                <a:sym typeface="Wingdings"/>
              </a:rPr>
              <a:t/>
            </a:r>
            <a:br>
              <a:rPr lang="en-US" sz="4000" dirty="0" smtClean="0">
                <a:sym typeface="Wingdings"/>
              </a:rPr>
            </a:br>
            <a:endParaRPr lang="en-US" sz="4000"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July 2011: Tevatron passes baton to LHC</a:t>
            </a:r>
            <a:endParaRPr lang="en-US" dirty="0"/>
          </a:p>
        </p:txBody>
      </p:sp>
      <p:sp>
        <p:nvSpPr>
          <p:cNvPr id="3" name="Content Placeholder 2"/>
          <p:cNvSpPr>
            <a:spLocks noGrp="1"/>
          </p:cNvSpPr>
          <p:nvPr>
            <p:ph idx="1"/>
          </p:nvPr>
        </p:nvSpPr>
        <p:spPr/>
        <p:txBody>
          <a:bodyPr/>
          <a:lstStyle/>
          <a:p>
            <a:pPr>
              <a:tabLst>
                <a:tab pos="2687638" algn="l"/>
              </a:tabLst>
            </a:pPr>
            <a:r>
              <a:rPr lang="en-US" dirty="0" smtClean="0"/>
              <a:t>All Standard Model processes have been observed at the LHC as well.  Only missing piece is the Higgs (on both sides of the Atlantic).</a:t>
            </a:r>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13</a:t>
            </a:fld>
            <a:endParaRPr lang="en-US"/>
          </a:p>
        </p:txBody>
      </p:sp>
      <p:pic>
        <p:nvPicPr>
          <p:cNvPr id="7" name="Picture 6" descr="ewk_xsec_crop.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268252" y="2139344"/>
            <a:ext cx="4384104" cy="4109056"/>
          </a:xfrm>
          <a:prstGeom prst="rect">
            <a:avLst/>
          </a:prstGeom>
        </p:spPr>
      </p:pic>
      <p:pic>
        <p:nvPicPr>
          <p:cNvPr id="9" name="Picture 1"/>
          <p:cNvPicPr>
            <a:picLocks noChangeAspect="1"/>
          </p:cNvPicPr>
          <p:nvPr/>
        </p:nvPicPr>
        <p:blipFill>
          <a:blip r:embed="rId3"/>
          <a:srcRect l="1208" t="5486" r="4832" b="4572"/>
          <a:stretch>
            <a:fillRect/>
          </a:stretch>
        </p:blipFill>
        <p:spPr bwMode="auto">
          <a:xfrm>
            <a:off x="4334198" y="3330193"/>
            <a:ext cx="4733602" cy="2994408"/>
          </a:xfrm>
          <a:prstGeom prst="rect">
            <a:avLst/>
          </a:prstGeom>
          <a:noFill/>
          <a:ln w="9525">
            <a:noFill/>
            <a:miter lim="800000"/>
            <a:headEnd/>
            <a:tailEnd/>
          </a:ln>
        </p:spPr>
      </p:pic>
      <p:pic>
        <p:nvPicPr>
          <p:cNvPr id="10" name="Picture 1"/>
          <p:cNvPicPr>
            <a:picLocks noChangeAspect="1" noChangeArrowheads="1"/>
          </p:cNvPicPr>
          <p:nvPr/>
        </p:nvPicPr>
        <p:blipFill>
          <a:blip r:embed="rId4"/>
          <a:srcRect r="2521"/>
          <a:stretch>
            <a:fillRect/>
          </a:stretch>
        </p:blipFill>
        <p:spPr bwMode="auto">
          <a:xfrm>
            <a:off x="304800" y="3330192"/>
            <a:ext cx="4038600" cy="2840376"/>
          </a:xfrm>
          <a:prstGeom prst="rect">
            <a:avLst/>
          </a:prstGeom>
          <a:noFill/>
          <a:ln w="9525">
            <a:noFill/>
            <a:round/>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smtClean="0"/>
              <a:t>First excitement and the morning after</a:t>
            </a:r>
            <a:endParaRPr lang="en-US" dirty="0"/>
          </a:p>
        </p:txBody>
      </p:sp>
      <p:sp>
        <p:nvSpPr>
          <p:cNvPr id="22534" name="Rectangle 3"/>
          <p:cNvSpPr>
            <a:spLocks noGrp="1" noChangeArrowheads="1"/>
          </p:cNvSpPr>
          <p:nvPr>
            <p:ph idx="1"/>
          </p:nvPr>
        </p:nvSpPr>
        <p:spPr/>
        <p:txBody>
          <a:bodyPr>
            <a:normAutofit fontScale="92500" lnSpcReduction="20000"/>
          </a:bodyPr>
          <a:lstStyle/>
          <a:p>
            <a:r>
              <a:rPr lang="en-US" dirty="0" smtClean="0"/>
              <a:t>Within a year, the SM has been re-established as solid ground from which to start the searches</a:t>
            </a:r>
          </a:p>
          <a:p>
            <a:r>
              <a:rPr lang="en-US" dirty="0" smtClean="0"/>
              <a:t>Searches have started in earnest: three categories</a:t>
            </a:r>
          </a:p>
          <a:p>
            <a:pPr lvl="1"/>
            <a:r>
              <a:rPr lang="en-US" dirty="0" smtClean="0"/>
              <a:t>The Higgs and its extended [?] family</a:t>
            </a:r>
          </a:p>
          <a:p>
            <a:pPr lvl="1"/>
            <a:r>
              <a:rPr lang="en-US" dirty="0" smtClean="0"/>
              <a:t>SUSY [dominated by “CMMSM-inspired” searches so far]</a:t>
            </a:r>
          </a:p>
          <a:p>
            <a:pPr lvl="1"/>
            <a:r>
              <a:rPr lang="en-US" dirty="0" smtClean="0"/>
              <a:t>Exotica [interesting: nowadays, almost becoming standard to split Exotica into “Extra Dimensions” and “True exotica”].  Thankfully, while </a:t>
            </a:r>
            <a:r>
              <a:rPr lang="en-US" dirty="0" err="1" smtClean="0"/>
              <a:t>EDs</a:t>
            </a:r>
            <a:r>
              <a:rPr lang="en-US" dirty="0" smtClean="0"/>
              <a:t> do not explain “naturalness”, they are still relevant.</a:t>
            </a:r>
          </a:p>
          <a:p>
            <a:r>
              <a:rPr lang="en-US" dirty="0" smtClean="0"/>
              <a:t>Quick summary for the impatient:</a:t>
            </a:r>
          </a:p>
          <a:p>
            <a:pPr lvl="1"/>
            <a:r>
              <a:rPr lang="en-US" dirty="0" smtClean="0"/>
              <a:t>Closing in on the H; limits on M</a:t>
            </a:r>
            <a:r>
              <a:rPr lang="en-US" baseline="-25000" dirty="0" smtClean="0"/>
              <a:t>H</a:t>
            </a:r>
            <a:r>
              <a:rPr lang="en-US" dirty="0" smtClean="0"/>
              <a:t> now exceed those of the Tevatron.  Tantalizing “feature” in WW channel.</a:t>
            </a:r>
          </a:p>
          <a:p>
            <a:pPr lvl="1"/>
            <a:r>
              <a:rPr lang="en-US" dirty="0" smtClean="0"/>
              <a:t>Maybe nature has not chosen natural values after all; no signs of SUSY below 1 TeV [!?!?].  Not so fast!</a:t>
            </a:r>
          </a:p>
          <a:p>
            <a:pPr lvl="1"/>
            <a:r>
              <a:rPr lang="en-US" dirty="0" smtClean="0"/>
              <a:t>Exotica: great place to train students [smaller groups, they get to work on all steps of the analysis]; only problem: no signs of it.</a:t>
            </a:r>
          </a:p>
          <a:p>
            <a:r>
              <a:rPr lang="en-US" dirty="0" smtClean="0"/>
              <a:t>Some talk of “what if it’s only the Higgs”?</a:t>
            </a:r>
          </a:p>
          <a:p>
            <a:r>
              <a:rPr lang="en-US" dirty="0" smtClean="0"/>
              <a:t>Some extra thoughts [outside 2</a:t>
            </a:r>
            <a:r>
              <a:rPr lang="en-US" baseline="30000" dirty="0" smtClean="0"/>
              <a:t>nd</a:t>
            </a:r>
            <a:r>
              <a:rPr lang="en-US" dirty="0" smtClean="0"/>
              <a:t>-gen LEE effect; for these thoughts, you have to stay awake</a:t>
            </a:r>
            <a:endParaRPr lang="en-US" dirty="0"/>
          </a:p>
        </p:txBody>
      </p:sp>
      <p:sp>
        <p:nvSpPr>
          <p:cNvPr id="22531" name="Date Placeholder 9"/>
          <p:cNvSpPr>
            <a:spLocks noGrp="1"/>
          </p:cNvSpPr>
          <p:nvPr>
            <p:ph type="dt" sz="half" idx="10"/>
          </p:nvPr>
        </p:nvSpPr>
        <p:spPr>
          <a:noFill/>
        </p:spPr>
        <p:txBody>
          <a:bodyPr/>
          <a:lstStyle/>
          <a:p>
            <a:r>
              <a:rPr lang="en-US" smtClean="0"/>
              <a:t>July 28-30, 2011</a:t>
            </a:r>
          </a:p>
        </p:txBody>
      </p:sp>
      <p:sp>
        <p:nvSpPr>
          <p:cNvPr id="22532" name="Footer Placeholder 11"/>
          <p:cNvSpPr>
            <a:spLocks noGrp="1"/>
          </p:cNvSpPr>
          <p:nvPr>
            <p:ph type="ftr" sz="quarter" idx="11"/>
          </p:nvPr>
        </p:nvSpPr>
        <p:spPr>
          <a:noFill/>
        </p:spPr>
        <p:txBody>
          <a:bodyPr/>
          <a:lstStyle/>
          <a:p>
            <a:r>
              <a:rPr lang="en-US" smtClean="0"/>
              <a:t>HiggsHunting Workshop</a:t>
            </a:r>
          </a:p>
        </p:txBody>
      </p:sp>
      <p:sp>
        <p:nvSpPr>
          <p:cNvPr id="22533" name="Slide Number Placeholder 9"/>
          <p:cNvSpPr>
            <a:spLocks noGrp="1"/>
          </p:cNvSpPr>
          <p:nvPr>
            <p:ph type="sldNum" sz="quarter" idx="12"/>
          </p:nvPr>
        </p:nvSpPr>
        <p:spPr>
          <a:noFill/>
        </p:spPr>
        <p:txBody>
          <a:bodyPr/>
          <a:lstStyle/>
          <a:p>
            <a:fld id="{457B9BF1-552A-BB4F-AC75-60C818341BBA}" type="slidenum">
              <a:rPr lang="en-US" smtClean="0"/>
              <a:pPr/>
              <a:t>14</a:t>
            </a:fld>
            <a:endParaRPr lang="en-US"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ctrTitle" idx="4294967295"/>
          </p:nvPr>
        </p:nvSpPr>
        <p:spPr>
          <a:xfrm>
            <a:off x="685800" y="1219201"/>
            <a:ext cx="7772400" cy="3505200"/>
          </a:xfrm>
          <a:noFill/>
        </p:spPr>
        <p:txBody>
          <a:bodyPr/>
          <a:lstStyle/>
          <a:p>
            <a:pPr>
              <a:lnSpc>
                <a:spcPct val="80000"/>
              </a:lnSpc>
            </a:pPr>
            <a:r>
              <a:rPr lang="en-US" sz="4000" dirty="0" smtClean="0"/>
              <a:t>The LHC Tour de Force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smtClean="0"/>
              <a:t>Around the standard model in 7 months</a:t>
            </a:r>
          </a:p>
        </p:txBody>
      </p:sp>
      <p:sp>
        <p:nvSpPr>
          <p:cNvPr id="84995" name="Date Placeholder 3"/>
          <p:cNvSpPr>
            <a:spLocks noGrp="1"/>
          </p:cNvSpPr>
          <p:nvPr>
            <p:ph type="dt" sz="quarter" idx="10"/>
          </p:nvPr>
        </p:nvSpPr>
        <p:spPr>
          <a:noFill/>
        </p:spPr>
        <p:txBody>
          <a:bodyPr/>
          <a:lstStyle/>
          <a:p>
            <a:r>
              <a:rPr lang="en-US" smtClean="0"/>
              <a:t>July 28-30, 2011</a:t>
            </a:r>
          </a:p>
        </p:txBody>
      </p:sp>
      <p:sp>
        <p:nvSpPr>
          <p:cNvPr id="84996" name="Footer Placeholder 4"/>
          <p:cNvSpPr>
            <a:spLocks noGrp="1"/>
          </p:cNvSpPr>
          <p:nvPr>
            <p:ph type="ftr" sz="quarter" idx="11"/>
          </p:nvPr>
        </p:nvSpPr>
        <p:spPr>
          <a:noFill/>
        </p:spPr>
        <p:txBody>
          <a:bodyPr/>
          <a:lstStyle/>
          <a:p>
            <a:r>
              <a:rPr lang="en-US" smtClean="0"/>
              <a:t>HiggsHunting Workshop</a:t>
            </a:r>
          </a:p>
        </p:txBody>
      </p:sp>
      <p:sp>
        <p:nvSpPr>
          <p:cNvPr id="84997" name="Slide Number Placeholder 5"/>
          <p:cNvSpPr>
            <a:spLocks noGrp="1"/>
          </p:cNvSpPr>
          <p:nvPr>
            <p:ph type="sldNum" sz="quarter" idx="12"/>
          </p:nvPr>
        </p:nvSpPr>
        <p:spPr>
          <a:noFill/>
        </p:spPr>
        <p:txBody>
          <a:bodyPr/>
          <a:lstStyle/>
          <a:p>
            <a:fld id="{50181980-46C2-C946-B987-9AA95BD86777}" type="slidenum">
              <a:rPr lang="en-US" smtClean="0"/>
              <a:pPr/>
              <a:t>16</a:t>
            </a:fld>
            <a:endParaRPr lang="en-US" smtClean="0"/>
          </a:p>
        </p:txBody>
      </p:sp>
      <p:pic>
        <p:nvPicPr>
          <p:cNvPr id="84998" name="Picture 3"/>
          <p:cNvPicPr>
            <a:picLocks noChangeAspect="1"/>
          </p:cNvPicPr>
          <p:nvPr/>
        </p:nvPicPr>
        <p:blipFill>
          <a:blip r:embed="rId2"/>
          <a:srcRect/>
          <a:stretch>
            <a:fillRect/>
          </a:stretch>
        </p:blipFill>
        <p:spPr bwMode="auto">
          <a:xfrm>
            <a:off x="481013" y="1009650"/>
            <a:ext cx="8205787" cy="523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4991940" y="1143000"/>
            <a:ext cx="3771060" cy="3618089"/>
          </a:xfrm>
          <a:prstGeom prst="rect">
            <a:avLst/>
          </a:prstGeom>
        </p:spPr>
      </p:pic>
      <p:sp>
        <p:nvSpPr>
          <p:cNvPr id="44036" name="Title 6"/>
          <p:cNvSpPr>
            <a:spLocks noGrp="1"/>
          </p:cNvSpPr>
          <p:nvPr>
            <p:ph type="title"/>
          </p:nvPr>
        </p:nvSpPr>
        <p:spPr/>
        <p:txBody>
          <a:bodyPr/>
          <a:lstStyle/>
          <a:p>
            <a:r>
              <a:rPr lang="en-US" smtClean="0"/>
              <a:t>Jets</a:t>
            </a:r>
          </a:p>
        </p:txBody>
      </p:sp>
      <p:sp>
        <p:nvSpPr>
          <p:cNvPr id="44038" name="Content Placeholder 2"/>
          <p:cNvSpPr txBox="1">
            <a:spLocks/>
          </p:cNvSpPr>
          <p:nvPr/>
        </p:nvSpPr>
        <p:spPr bwMode="auto">
          <a:xfrm>
            <a:off x="228600" y="4876801"/>
            <a:ext cx="8534400" cy="1295400"/>
          </a:xfrm>
          <a:prstGeom prst="rect">
            <a:avLst/>
          </a:prstGeom>
          <a:noFill/>
          <a:ln w="9525">
            <a:noFill/>
            <a:miter lim="800000"/>
            <a:headEnd/>
            <a:tailEnd/>
          </a:ln>
        </p:spPr>
        <p:txBody>
          <a:bodyPr lIns="92075" tIns="46038" rIns="92075" bIns="46038">
            <a:prstTxWarp prst="textNoShape">
              <a:avLst/>
            </a:prstTxWarp>
          </a:bodyPr>
          <a:lstStyle/>
          <a:p>
            <a:pPr marL="342900" indent="-342900">
              <a:spcBef>
                <a:spcPct val="20000"/>
              </a:spcBef>
              <a:buClr>
                <a:schemeClr val="hlink"/>
              </a:buClr>
              <a:buSzPct val="50000"/>
              <a:buFont typeface="Zapf Dingbats" charset="2"/>
              <a:buChar char="n"/>
            </a:pPr>
            <a:r>
              <a:rPr lang="en-US" sz="2400" b="1" dirty="0" smtClean="0">
                <a:solidFill>
                  <a:srgbClr val="FF0000"/>
                </a:solidFill>
                <a:ea typeface="ＭＳ Ｐゴシック" charset="-128"/>
                <a:cs typeface="ＭＳ Ｐゴシック" charset="-128"/>
              </a:rPr>
              <a:t>To probe the hard scatter:</a:t>
            </a:r>
          </a:p>
          <a:p>
            <a:pPr marL="742950" lvl="1" indent="-285750">
              <a:spcBef>
                <a:spcPct val="20000"/>
              </a:spcBef>
              <a:buClr>
                <a:schemeClr val="tx2"/>
              </a:buClr>
              <a:buSzPct val="60000"/>
              <a:buFont typeface="Zapf Dingbats" charset="2"/>
              <a:buChar char="u"/>
            </a:pPr>
            <a:r>
              <a:rPr lang="en-US" sz="2000" b="1" dirty="0" smtClean="0">
                <a:solidFill>
                  <a:srgbClr val="003399"/>
                </a:solidFill>
                <a:ea typeface="ＭＳ Ｐゴシック" charset="-128"/>
                <a:cs typeface="ＭＳ Ｐゴシック" charset="-128"/>
              </a:rPr>
              <a:t>The hard scatter: jet P</a:t>
            </a:r>
            <a:r>
              <a:rPr lang="en-US" sz="2000" b="1" baseline="-25000" dirty="0" smtClean="0">
                <a:solidFill>
                  <a:srgbClr val="003399"/>
                </a:solidFill>
                <a:ea typeface="ＭＳ Ｐゴシック" charset="-128"/>
                <a:cs typeface="ＭＳ Ｐゴシック" charset="-128"/>
              </a:rPr>
              <a:t>T</a:t>
            </a:r>
            <a:r>
              <a:rPr lang="en-US" sz="2000" b="1" dirty="0" smtClean="0">
                <a:solidFill>
                  <a:srgbClr val="003399"/>
                </a:solidFill>
                <a:ea typeface="ＭＳ Ｐゴシック" charset="-128"/>
                <a:cs typeface="ＭＳ Ｐゴシック" charset="-128"/>
              </a:rPr>
              <a:t> and </a:t>
            </a:r>
            <a:r>
              <a:rPr lang="en-US" sz="2000" b="1" dirty="0" err="1" smtClean="0">
                <a:solidFill>
                  <a:srgbClr val="003399"/>
                </a:solidFill>
                <a:latin typeface="Symbol" charset="2"/>
                <a:ea typeface="Symbol" charset="2"/>
                <a:cs typeface="Symbol" charset="2"/>
              </a:rPr>
              <a:t>h</a:t>
            </a:r>
            <a:r>
              <a:rPr lang="en-US" sz="2000" b="1" dirty="0" smtClean="0">
                <a:solidFill>
                  <a:srgbClr val="003399"/>
                </a:solidFill>
                <a:ea typeface="ＭＳ Ｐゴシック" charset="-128"/>
                <a:cs typeface="ＭＳ Ｐゴシック" charset="-128"/>
              </a:rPr>
              <a:t>, </a:t>
            </a:r>
            <a:r>
              <a:rPr lang="en-US" sz="2000" b="1" dirty="0" err="1" smtClean="0">
                <a:solidFill>
                  <a:srgbClr val="003399"/>
                </a:solidFill>
                <a:ea typeface="ＭＳ Ｐゴシック" charset="-128"/>
                <a:cs typeface="ＭＳ Ｐゴシック" charset="-128"/>
              </a:rPr>
              <a:t>dijet</a:t>
            </a:r>
            <a:r>
              <a:rPr lang="en-US" sz="2000" b="1" dirty="0" smtClean="0">
                <a:solidFill>
                  <a:srgbClr val="003399"/>
                </a:solidFill>
                <a:ea typeface="ＭＳ Ｐゴシック" charset="-128"/>
                <a:cs typeface="ＭＳ Ｐゴシック" charset="-128"/>
              </a:rPr>
              <a:t> correlations, </a:t>
            </a:r>
            <a:r>
              <a:rPr lang="en-US" sz="2000" b="1" dirty="0" err="1" smtClean="0">
                <a:solidFill>
                  <a:srgbClr val="003399"/>
                </a:solidFill>
                <a:ea typeface="ＭＳ Ｐゴシック" charset="-128"/>
                <a:cs typeface="ＭＳ Ｐゴシック" charset="-128"/>
              </a:rPr>
              <a:t>dijet</a:t>
            </a:r>
            <a:r>
              <a:rPr lang="en-US" sz="2000" b="1" dirty="0" smtClean="0">
                <a:solidFill>
                  <a:srgbClr val="003399"/>
                </a:solidFill>
                <a:ea typeface="ＭＳ Ｐゴシック" charset="-128"/>
                <a:cs typeface="ＭＳ Ｐゴシック" charset="-128"/>
              </a:rPr>
              <a:t> mass,…</a:t>
            </a:r>
          </a:p>
        </p:txBody>
      </p:sp>
      <p:sp>
        <p:nvSpPr>
          <p:cNvPr id="44039" name="Date Placeholder 9"/>
          <p:cNvSpPr>
            <a:spLocks noGrp="1"/>
          </p:cNvSpPr>
          <p:nvPr>
            <p:ph type="dt" sz="quarter" idx="10"/>
          </p:nvPr>
        </p:nvSpPr>
        <p:spPr>
          <a:noFill/>
        </p:spPr>
        <p:txBody>
          <a:bodyPr/>
          <a:lstStyle/>
          <a:p>
            <a:r>
              <a:rPr lang="en-US" smtClean="0"/>
              <a:t>July 28-30, 2011</a:t>
            </a:r>
          </a:p>
        </p:txBody>
      </p:sp>
      <p:sp>
        <p:nvSpPr>
          <p:cNvPr id="44040" name="Slide Number Placeholder 10"/>
          <p:cNvSpPr>
            <a:spLocks noGrp="1"/>
          </p:cNvSpPr>
          <p:nvPr>
            <p:ph type="sldNum" sz="quarter" idx="12"/>
          </p:nvPr>
        </p:nvSpPr>
        <p:spPr>
          <a:noFill/>
        </p:spPr>
        <p:txBody>
          <a:bodyPr/>
          <a:lstStyle/>
          <a:p>
            <a:fld id="{6CE664CC-7F70-3D40-BE2E-5B0340BE854E}" type="slidenum">
              <a:rPr lang="en-US" smtClean="0"/>
              <a:pPr/>
              <a:t>17</a:t>
            </a:fld>
            <a:endParaRPr lang="en-US" smtClean="0"/>
          </a:p>
        </p:txBody>
      </p:sp>
      <p:sp>
        <p:nvSpPr>
          <p:cNvPr id="44041" name="Footer Placeholder 11"/>
          <p:cNvSpPr>
            <a:spLocks noGrp="1"/>
          </p:cNvSpPr>
          <p:nvPr>
            <p:ph type="ftr" sz="quarter" idx="11"/>
          </p:nvPr>
        </p:nvSpPr>
        <p:spPr>
          <a:noFill/>
        </p:spPr>
        <p:txBody>
          <a:bodyPr/>
          <a:lstStyle/>
          <a:p>
            <a:r>
              <a:rPr lang="en-US" smtClean="0"/>
              <a:t>HiggsHunting Workshop</a:t>
            </a:r>
          </a:p>
        </p:txBody>
      </p:sp>
      <p:pic>
        <p:nvPicPr>
          <p:cNvPr id="10" name="Picture 12"/>
          <p:cNvPicPr>
            <a:picLocks noChangeAspect="1"/>
          </p:cNvPicPr>
          <p:nvPr/>
        </p:nvPicPr>
        <p:blipFill>
          <a:blip r:embed="rId4"/>
          <a:srcRect/>
          <a:stretch>
            <a:fillRect/>
          </a:stretch>
        </p:blipFill>
        <p:spPr bwMode="auto">
          <a:xfrm>
            <a:off x="762000" y="1143001"/>
            <a:ext cx="3758111" cy="3733800"/>
          </a:xfrm>
          <a:prstGeom prst="rect">
            <a:avLst/>
          </a:prstGeom>
          <a:noFill/>
          <a:ln w="9525">
            <a:noFill/>
            <a:miter lim="800000"/>
            <a:headEnd/>
            <a:tailEnd/>
          </a:ln>
        </p:spPr>
      </p:pic>
      <p:sp>
        <p:nvSpPr>
          <p:cNvPr id="11" name="Rectangle 10"/>
          <p:cNvSpPr/>
          <p:nvPr/>
        </p:nvSpPr>
        <p:spPr>
          <a:xfrm>
            <a:off x="4876800" y="5867400"/>
            <a:ext cx="3986711" cy="40011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000" b="1" dirty="0" smtClean="0">
                <a:solidFill>
                  <a:srgbClr val="000090"/>
                </a:solidFill>
              </a:rPr>
              <a:t>Excellent agreement with QCD</a:t>
            </a:r>
          </a:p>
        </p:txBody>
      </p:sp>
      <p:grpSp>
        <p:nvGrpSpPr>
          <p:cNvPr id="15" name="Group 14"/>
          <p:cNvGrpSpPr/>
          <p:nvPr/>
        </p:nvGrpSpPr>
        <p:grpSpPr>
          <a:xfrm>
            <a:off x="762000" y="914400"/>
            <a:ext cx="8001000" cy="5317012"/>
            <a:chOff x="685800" y="990600"/>
            <a:chExt cx="8001000" cy="5317012"/>
          </a:xfrm>
        </p:grpSpPr>
        <p:pic>
          <p:nvPicPr>
            <p:cNvPr id="12" name="Picture 11"/>
            <p:cNvPicPr>
              <a:picLocks noChangeAspect="1"/>
            </p:cNvPicPr>
            <p:nvPr/>
          </p:nvPicPr>
          <p:blipFill>
            <a:blip r:embed="rId5"/>
            <a:stretch>
              <a:fillRect/>
            </a:stretch>
          </p:blipFill>
          <p:spPr>
            <a:xfrm>
              <a:off x="685800" y="990600"/>
              <a:ext cx="8001000" cy="5317012"/>
            </a:xfrm>
            <a:prstGeom prst="rect">
              <a:avLst/>
            </a:prstGeom>
          </p:spPr>
        </p:pic>
        <p:sp>
          <p:nvSpPr>
            <p:cNvPr id="14" name="TextBox 13"/>
            <p:cNvSpPr txBox="1"/>
            <p:nvPr/>
          </p:nvSpPr>
          <p:spPr>
            <a:xfrm>
              <a:off x="2209800" y="1003300"/>
              <a:ext cx="457200" cy="38100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en-US"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5" name="Title 1"/>
          <p:cNvSpPr>
            <a:spLocks noGrp="1"/>
          </p:cNvSpPr>
          <p:nvPr>
            <p:ph type="title"/>
          </p:nvPr>
        </p:nvSpPr>
        <p:spPr/>
        <p:txBody>
          <a:bodyPr/>
          <a:lstStyle/>
          <a:p>
            <a:r>
              <a:rPr lang="en-US" dirty="0" smtClean="0"/>
              <a:t>W/Z production at 7 TeV: clean &amp; beautiful</a:t>
            </a:r>
          </a:p>
        </p:txBody>
      </p:sp>
      <p:sp>
        <p:nvSpPr>
          <p:cNvPr id="69636" name="Date Placeholder 3"/>
          <p:cNvSpPr>
            <a:spLocks noGrp="1"/>
          </p:cNvSpPr>
          <p:nvPr>
            <p:ph type="dt" sz="quarter" idx="10"/>
          </p:nvPr>
        </p:nvSpPr>
        <p:spPr>
          <a:noFill/>
        </p:spPr>
        <p:txBody>
          <a:bodyPr/>
          <a:lstStyle/>
          <a:p>
            <a:r>
              <a:rPr lang="en-US" smtClean="0"/>
              <a:t>July 28-30, 2011</a:t>
            </a:r>
          </a:p>
        </p:txBody>
      </p:sp>
      <p:sp>
        <p:nvSpPr>
          <p:cNvPr id="69637" name="Footer Placeholder 4"/>
          <p:cNvSpPr>
            <a:spLocks noGrp="1"/>
          </p:cNvSpPr>
          <p:nvPr>
            <p:ph type="ftr" sz="quarter" idx="11"/>
          </p:nvPr>
        </p:nvSpPr>
        <p:spPr>
          <a:noFill/>
        </p:spPr>
        <p:txBody>
          <a:bodyPr/>
          <a:lstStyle/>
          <a:p>
            <a:r>
              <a:rPr lang="en-US" smtClean="0"/>
              <a:t>HiggsHunting Workshop</a:t>
            </a:r>
          </a:p>
        </p:txBody>
      </p:sp>
      <p:sp>
        <p:nvSpPr>
          <p:cNvPr id="69638" name="Slide Number Placeholder 5"/>
          <p:cNvSpPr>
            <a:spLocks noGrp="1"/>
          </p:cNvSpPr>
          <p:nvPr>
            <p:ph type="sldNum" sz="quarter" idx="12"/>
          </p:nvPr>
        </p:nvSpPr>
        <p:spPr>
          <a:noFill/>
        </p:spPr>
        <p:txBody>
          <a:bodyPr/>
          <a:lstStyle/>
          <a:p>
            <a:fld id="{60F598DD-7FFD-D041-A6C1-7E1F8E226200}" type="slidenum">
              <a:rPr lang="en-US" smtClean="0"/>
              <a:pPr/>
              <a:t>18</a:t>
            </a:fld>
            <a:endParaRPr lang="en-US" smtClean="0"/>
          </a:p>
        </p:txBody>
      </p:sp>
      <p:graphicFrame>
        <p:nvGraphicFramePr>
          <p:cNvPr id="69634" name="Object 2"/>
          <p:cNvGraphicFramePr>
            <a:graphicFrameLocks noChangeAspect="1"/>
          </p:cNvGraphicFramePr>
          <p:nvPr/>
        </p:nvGraphicFramePr>
        <p:xfrm>
          <a:off x="5534025" y="5562599"/>
          <a:ext cx="2952750" cy="762000"/>
        </p:xfrm>
        <a:graphic>
          <a:graphicData uri="http://schemas.openxmlformats.org/presentationml/2006/ole">
            <p:oleObj spid="_x0000_s390146" name="Equation" r:id="rId3" imgW="1968500" imgH="508000" progId="Equation.DSMT4">
              <p:embed/>
            </p:oleObj>
          </a:graphicData>
        </a:graphic>
      </p:graphicFrame>
      <p:sp>
        <p:nvSpPr>
          <p:cNvPr id="8" name="TextBox 7"/>
          <p:cNvSpPr txBox="1"/>
          <p:nvPr/>
        </p:nvSpPr>
        <p:spPr>
          <a:xfrm>
            <a:off x="609600" y="986135"/>
            <a:ext cx="3630471" cy="461665"/>
          </a:xfrm>
          <a:prstGeom prst="rect">
            <a:avLst/>
          </a:prstGeom>
        </p:spPr>
        <p:style>
          <a:lnRef idx="1">
            <a:schemeClr val="accent2"/>
          </a:lnRef>
          <a:fillRef idx="2">
            <a:schemeClr val="accent2"/>
          </a:fillRef>
          <a:effectRef idx="1">
            <a:schemeClr val="accent2"/>
          </a:effectRef>
          <a:fontRef idx="minor">
            <a:schemeClr val="dk1"/>
          </a:fontRef>
        </p:style>
        <p:txBody>
          <a:bodyPr wrap="none">
            <a:prstTxWarp prst="textNoShape">
              <a:avLst/>
            </a:prstTxWarp>
            <a:spAutoFit/>
          </a:bodyPr>
          <a:lstStyle/>
          <a:p>
            <a:r>
              <a:rPr lang="en-US" sz="2400" b="1" dirty="0">
                <a:solidFill>
                  <a:srgbClr val="000090"/>
                </a:solidFill>
                <a:ea typeface="ＭＳ Ｐゴシック" charset="-128"/>
                <a:cs typeface="ＭＳ Ｐゴシック" charset="-128"/>
              </a:rPr>
              <a:t>Z → </a:t>
            </a:r>
            <a:r>
              <a:rPr lang="en-US" sz="2400" b="1" dirty="0">
                <a:solidFill>
                  <a:srgbClr val="000090"/>
                </a:solidFill>
                <a:ea typeface="Symbol" charset="2"/>
                <a:cs typeface="Symbol" charset="2"/>
              </a:rPr>
              <a:t>electron + positron</a:t>
            </a:r>
          </a:p>
        </p:txBody>
      </p:sp>
      <p:pic>
        <p:nvPicPr>
          <p:cNvPr id="9" name="Picture 7" descr="zee-133877-28405693-full.png"/>
          <p:cNvPicPr>
            <a:picLocks noChangeAspect="1"/>
          </p:cNvPicPr>
          <p:nvPr/>
        </p:nvPicPr>
        <p:blipFill>
          <a:blip r:embed="rId4"/>
          <a:srcRect/>
          <a:stretch>
            <a:fillRect/>
          </a:stretch>
        </p:blipFill>
        <p:spPr bwMode="auto">
          <a:xfrm>
            <a:off x="79375" y="1969500"/>
            <a:ext cx="4340225" cy="3505788"/>
          </a:xfrm>
          <a:prstGeom prst="rect">
            <a:avLst/>
          </a:prstGeom>
          <a:noFill/>
          <a:ln w="9525">
            <a:noFill/>
            <a:miter lim="800000"/>
            <a:headEnd/>
            <a:tailEnd/>
          </a:ln>
        </p:spPr>
      </p:pic>
      <p:pic>
        <p:nvPicPr>
          <p:cNvPr id="10" name="Picture 4" descr="wenu-133874-21466935-full.png"/>
          <p:cNvPicPr>
            <a:picLocks noChangeAspect="1"/>
          </p:cNvPicPr>
          <p:nvPr/>
        </p:nvPicPr>
        <p:blipFill>
          <a:blip r:embed="rId5"/>
          <a:srcRect/>
          <a:stretch>
            <a:fillRect/>
          </a:stretch>
        </p:blipFill>
        <p:spPr bwMode="auto">
          <a:xfrm>
            <a:off x="4543567" y="1969192"/>
            <a:ext cx="4448033" cy="3593407"/>
          </a:xfrm>
          <a:prstGeom prst="rect">
            <a:avLst/>
          </a:prstGeom>
          <a:noFill/>
          <a:ln w="9525">
            <a:noFill/>
            <a:miter lim="800000"/>
            <a:headEnd/>
            <a:tailEnd/>
          </a:ln>
        </p:spPr>
      </p:pic>
      <p:sp>
        <p:nvSpPr>
          <p:cNvPr id="11" name="TextBox 10"/>
          <p:cNvSpPr txBox="1"/>
          <p:nvPr/>
        </p:nvSpPr>
        <p:spPr>
          <a:xfrm>
            <a:off x="5056329" y="990600"/>
            <a:ext cx="3732963" cy="461665"/>
          </a:xfrm>
          <a:prstGeom prst="rect">
            <a:avLst/>
          </a:prstGeom>
        </p:spPr>
        <p:style>
          <a:lnRef idx="1">
            <a:schemeClr val="accent2"/>
          </a:lnRef>
          <a:fillRef idx="2">
            <a:schemeClr val="accent2"/>
          </a:fillRef>
          <a:effectRef idx="1">
            <a:schemeClr val="accent2"/>
          </a:effectRef>
          <a:fontRef idx="minor">
            <a:schemeClr val="dk1"/>
          </a:fontRef>
        </p:style>
        <p:txBody>
          <a:bodyPr wrap="none">
            <a:prstTxWarp prst="textNoShape">
              <a:avLst/>
            </a:prstTxWarp>
            <a:spAutoFit/>
          </a:bodyPr>
          <a:lstStyle/>
          <a:p>
            <a:r>
              <a:rPr lang="en-US" sz="2400" b="1" dirty="0" smtClean="0">
                <a:solidFill>
                  <a:srgbClr val="000090"/>
                </a:solidFill>
                <a:ea typeface="ＭＳ Ｐゴシック" charset="-128"/>
                <a:cs typeface="ＭＳ Ｐゴシック" charset="-128"/>
              </a:rPr>
              <a:t>W </a:t>
            </a:r>
            <a:r>
              <a:rPr lang="en-US" sz="2400" b="1" dirty="0">
                <a:solidFill>
                  <a:srgbClr val="000090"/>
                </a:solidFill>
                <a:ea typeface="ＭＳ Ｐゴシック" charset="-128"/>
                <a:cs typeface="ＭＳ Ｐゴシック" charset="-128"/>
              </a:rPr>
              <a:t>→ </a:t>
            </a:r>
            <a:r>
              <a:rPr lang="en-US" sz="2400" b="1" dirty="0">
                <a:solidFill>
                  <a:srgbClr val="000090"/>
                </a:solidFill>
                <a:ea typeface="Symbol" charset="2"/>
                <a:cs typeface="Symbol" charset="2"/>
              </a:rPr>
              <a:t>electron +</a:t>
            </a:r>
            <a:r>
              <a:rPr lang="en-US" sz="2400" b="1" dirty="0" smtClean="0">
                <a:solidFill>
                  <a:srgbClr val="000090"/>
                </a:solidFill>
                <a:ea typeface="Symbol" charset="2"/>
                <a:cs typeface="Symbol" charset="2"/>
              </a:rPr>
              <a:t> neutrino</a:t>
            </a:r>
            <a:endParaRPr lang="en-US" sz="2400" b="1" dirty="0">
              <a:solidFill>
                <a:srgbClr val="000090"/>
              </a:solidFill>
              <a:ea typeface="Symbol" charset="2"/>
              <a:cs typeface="Symbol" charset="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W/Z production (+LHC-specific </a:t>
            </a:r>
            <a:r>
              <a:rPr lang="en-US" dirty="0" err="1" smtClean="0"/>
              <a:t>obs</a:t>
            </a:r>
            <a:r>
              <a:rPr lang="en-US" dirty="0" smtClean="0"/>
              <a:t>)</a:t>
            </a:r>
            <a:endParaRPr lang="en-US" dirty="0"/>
          </a:p>
        </p:txBody>
      </p:sp>
      <p:sp>
        <p:nvSpPr>
          <p:cNvPr id="3" name="Content Placeholder 2"/>
          <p:cNvSpPr>
            <a:spLocks noGrp="1"/>
          </p:cNvSpPr>
          <p:nvPr>
            <p:ph idx="1"/>
          </p:nvPr>
        </p:nvSpPr>
        <p:spPr>
          <a:xfrm>
            <a:off x="4114800" y="990600"/>
            <a:ext cx="4757452" cy="5334000"/>
          </a:xfrm>
        </p:spPr>
        <p:txBody>
          <a:bodyPr>
            <a:normAutofit fontScale="92500" lnSpcReduction="10000"/>
          </a:bodyPr>
          <a:lstStyle/>
          <a:p>
            <a:r>
              <a:rPr lang="en-US" dirty="0" smtClean="0"/>
              <a:t>Excellent agreement between data and simulation</a:t>
            </a:r>
          </a:p>
          <a:p>
            <a:r>
              <a:rPr lang="en-US" dirty="0" smtClean="0"/>
              <a:t>Good agreement with NNLO+PDF theory predictions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Move to “new environment”: </a:t>
            </a:r>
          </a:p>
          <a:p>
            <a:pPr lvl="1"/>
            <a:r>
              <a:rPr lang="en-US" dirty="0" err="1" smtClean="0">
                <a:latin typeface="Symbol" charset="2"/>
                <a:cs typeface="Symbol" charset="2"/>
              </a:rPr>
              <a:t>s</a:t>
            </a:r>
            <a:r>
              <a:rPr lang="en-US" dirty="0" err="1" smtClean="0"/>
              <a:t>(W</a:t>
            </a:r>
            <a:r>
              <a:rPr lang="en-US" baseline="30000" dirty="0" err="1" smtClean="0"/>
              <a:t>+</a:t>
            </a:r>
            <a:r>
              <a:rPr lang="en-US" dirty="0" err="1" smtClean="0"/>
              <a:t>)≠</a:t>
            </a:r>
            <a:r>
              <a:rPr lang="en-US" dirty="0" err="1" smtClean="0">
                <a:latin typeface="Symbol" charset="2"/>
                <a:cs typeface="Symbol" charset="2"/>
              </a:rPr>
              <a:t>s</a:t>
            </a:r>
            <a:r>
              <a:rPr lang="en-US" dirty="0" err="1" smtClean="0"/>
              <a:t>(W</a:t>
            </a:r>
            <a:r>
              <a:rPr lang="en-US" baseline="30000" dirty="0" smtClean="0"/>
              <a:t>–</a:t>
            </a:r>
            <a:r>
              <a:rPr lang="en-US" dirty="0" smtClean="0"/>
              <a:t>) (~1.4)</a:t>
            </a:r>
          </a:p>
          <a:p>
            <a:pPr lvl="1"/>
            <a:r>
              <a:rPr lang="en-US" dirty="0" smtClean="0"/>
              <a:t>W polarization</a:t>
            </a:r>
          </a:p>
        </p:txBody>
      </p:sp>
      <p:sp>
        <p:nvSpPr>
          <p:cNvPr id="4" name="Date Placeholder 3"/>
          <p:cNvSpPr>
            <a:spLocks noGrp="1"/>
          </p:cNvSpPr>
          <p:nvPr>
            <p:ph type="dt" sz="half" idx="10"/>
          </p:nvPr>
        </p:nvSpPr>
        <p:spPr/>
        <p:txBody>
          <a:bodyPr/>
          <a:lstStyle/>
          <a:p>
            <a:r>
              <a:rPr lang="en-US" smtClean="0"/>
              <a:t>July 28-30, 2011</a:t>
            </a:r>
            <a:endParaRPr lang="en-US"/>
          </a:p>
        </p:txBody>
      </p:sp>
      <p:sp>
        <p:nvSpPr>
          <p:cNvPr id="5" name="Footer Placeholder 4"/>
          <p:cNvSpPr>
            <a:spLocks noGrp="1"/>
          </p:cNvSpPr>
          <p:nvPr>
            <p:ph type="ftr" sz="quarter" idx="11"/>
          </p:nvPr>
        </p:nvSpPr>
        <p:spPr/>
        <p:txBody>
          <a:bodyPr/>
          <a:lstStyle/>
          <a:p>
            <a:r>
              <a:rPr lang="en-US" smtClean="0"/>
              <a:t>HiggsHunting Workshop</a:t>
            </a:r>
            <a:endParaRPr lang="en-US"/>
          </a:p>
        </p:txBody>
      </p:sp>
      <p:sp>
        <p:nvSpPr>
          <p:cNvPr id="6" name="Slide Number Placeholder 5"/>
          <p:cNvSpPr>
            <a:spLocks noGrp="1"/>
          </p:cNvSpPr>
          <p:nvPr>
            <p:ph type="sldNum" sz="quarter" idx="12"/>
          </p:nvPr>
        </p:nvSpPr>
        <p:spPr/>
        <p:txBody>
          <a:bodyPr/>
          <a:lstStyle/>
          <a:p>
            <a:fld id="{2A5C9F68-F49B-5D4E-905C-059A66AA1446}" type="slidenum">
              <a:rPr lang="en-US" smtClean="0"/>
              <a:pPr/>
              <a:t>19</a:t>
            </a:fld>
            <a:endParaRPr lang="en-US"/>
          </a:p>
        </p:txBody>
      </p:sp>
      <p:pic>
        <p:nvPicPr>
          <p:cNvPr id="17" name="Picture 3"/>
          <p:cNvPicPr>
            <a:picLocks noChangeAspect="1" noChangeArrowheads="1"/>
          </p:cNvPicPr>
          <p:nvPr/>
        </p:nvPicPr>
        <p:blipFill>
          <a:blip r:embed="rId2"/>
          <a:srcRect/>
          <a:stretch>
            <a:fillRect/>
          </a:stretch>
        </p:blipFill>
        <p:spPr bwMode="auto">
          <a:xfrm>
            <a:off x="304800" y="914400"/>
            <a:ext cx="3629025" cy="2543175"/>
          </a:xfrm>
          <a:prstGeom prst="rect">
            <a:avLst/>
          </a:prstGeom>
          <a:noFill/>
          <a:ln w="9525">
            <a:noFill/>
            <a:round/>
            <a:headEnd/>
            <a:tailEnd/>
          </a:ln>
          <a:effectLst/>
        </p:spPr>
      </p:pic>
      <p:pic>
        <p:nvPicPr>
          <p:cNvPr id="8" name="Picture 1"/>
          <p:cNvPicPr>
            <a:picLocks noChangeAspect="1" noChangeArrowheads="1"/>
          </p:cNvPicPr>
          <p:nvPr/>
        </p:nvPicPr>
        <p:blipFill>
          <a:blip r:embed="rId3"/>
          <a:srcRect/>
          <a:stretch>
            <a:fillRect/>
          </a:stretch>
        </p:blipFill>
        <p:spPr bwMode="auto">
          <a:xfrm>
            <a:off x="76200" y="3597275"/>
            <a:ext cx="3927475" cy="2727325"/>
          </a:xfrm>
          <a:prstGeom prst="rect">
            <a:avLst/>
          </a:prstGeom>
          <a:noFill/>
          <a:ln w="9525">
            <a:noFill/>
            <a:round/>
            <a:headEnd/>
            <a:tailEnd/>
          </a:ln>
          <a:effectLst/>
        </p:spPr>
      </p:pic>
      <p:sp>
        <p:nvSpPr>
          <p:cNvPr id="9" name="Text Box 5"/>
          <p:cNvSpPr txBox="1">
            <a:spLocks noChangeArrowheads="1"/>
          </p:cNvSpPr>
          <p:nvPr/>
        </p:nvSpPr>
        <p:spPr bwMode="auto">
          <a:xfrm>
            <a:off x="2498725" y="5257800"/>
            <a:ext cx="1463675" cy="27694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lIns="0" tIns="6803" rIns="0" bIns="0">
            <a:prstTxWarp prst="textNoShape">
              <a:avLst/>
            </a:prstTxWarp>
            <a:spAutoFit/>
          </a:bodyPr>
          <a:lstStyle/>
          <a:p>
            <a:pPr algn="ctr">
              <a:lnSpc>
                <a:spcPct val="97000"/>
              </a:lnSpc>
              <a:tabLst>
                <a:tab pos="723900" algn="l"/>
                <a:tab pos="1447800" algn="l"/>
                <a:tab pos="2171700" algn="l"/>
              </a:tabLst>
            </a:pPr>
            <a:r>
              <a:rPr lang="en-GB" sz="1800" dirty="0">
                <a:solidFill>
                  <a:srgbClr val="008000"/>
                </a:solidFill>
                <a:latin typeface="Trebuchet MS" charset="0"/>
                <a:ea typeface="Tahoma" charset="0"/>
                <a:cs typeface="Tahoma" charset="0"/>
              </a:rPr>
              <a:t>264k</a:t>
            </a:r>
            <a:r>
              <a:rPr lang="en-GB" sz="1800" dirty="0" smtClean="0">
                <a:solidFill>
                  <a:srgbClr val="008000"/>
                </a:solidFill>
                <a:latin typeface="Trebuchet MS" charset="0"/>
                <a:ea typeface="Tahoma" charset="0"/>
                <a:cs typeface="Tahoma" charset="0"/>
              </a:rPr>
              <a:t> </a:t>
            </a:r>
            <a:r>
              <a:rPr lang="en-GB" sz="1800" dirty="0" err="1" smtClean="0">
                <a:solidFill>
                  <a:srgbClr val="008000"/>
                </a:solidFill>
                <a:latin typeface="Trebuchet MS" charset="0"/>
                <a:ea typeface="Tahoma" charset="0"/>
                <a:cs typeface="Tahoma" charset="0"/>
              </a:rPr>
              <a:t>Z</a:t>
            </a:r>
            <a:r>
              <a:rPr lang="en-GB" sz="1800" dirty="0" err="1">
                <a:solidFill>
                  <a:srgbClr val="008000"/>
                </a:solidFill>
                <a:latin typeface="Arial" charset="0"/>
                <a:ea typeface="Arial" charset="0"/>
                <a:cs typeface="Arial" charset="0"/>
              </a:rPr>
              <a:t>→</a:t>
            </a:r>
            <a:r>
              <a:rPr lang="en-GB" sz="1800" dirty="0" err="1">
                <a:solidFill>
                  <a:srgbClr val="008000"/>
                </a:solidFill>
                <a:latin typeface="Trebuchet MS" charset="0"/>
                <a:ea typeface="Trebuchet MS" charset="0"/>
                <a:cs typeface="Trebuchet MS" charset="0"/>
              </a:rPr>
              <a:t>ee</a:t>
            </a:r>
            <a:endParaRPr lang="en-GB" sz="1800" dirty="0">
              <a:solidFill>
                <a:srgbClr val="008000"/>
              </a:solidFill>
              <a:latin typeface="Trebuchet MS" charset="0"/>
              <a:ea typeface="Trebuchet MS" charset="0"/>
              <a:cs typeface="Trebuchet MS" charset="0"/>
            </a:endParaRPr>
          </a:p>
        </p:txBody>
      </p:sp>
      <p:sp>
        <p:nvSpPr>
          <p:cNvPr id="10" name="Text Box 17"/>
          <p:cNvSpPr txBox="1">
            <a:spLocks noChangeArrowheads="1"/>
          </p:cNvSpPr>
          <p:nvPr/>
        </p:nvSpPr>
        <p:spPr bwMode="auto">
          <a:xfrm>
            <a:off x="685800" y="5073650"/>
            <a:ext cx="1073150" cy="412750"/>
          </a:xfrm>
          <a:prstGeom prst="rect">
            <a:avLst/>
          </a:prstGeom>
          <a:noFill/>
          <a:ln w="9525">
            <a:noFill/>
            <a:round/>
            <a:headEnd/>
            <a:tailEnd/>
          </a:ln>
          <a:effectLst/>
        </p:spPr>
        <p:txBody>
          <a:bodyPr lIns="0" tIns="10583" rIns="0" bIns="0">
            <a:prstTxWarp prst="textNoShape">
              <a:avLst/>
            </a:prstTxWarp>
          </a:bodyPr>
          <a:lstStyle/>
          <a:p>
            <a:pPr algn="ctr">
              <a:lnSpc>
                <a:spcPct val="97000"/>
              </a:lnSpc>
              <a:tabLst>
                <a:tab pos="723900" algn="l"/>
              </a:tabLst>
            </a:pPr>
            <a:r>
              <a:rPr lang="en-GB" sz="2400" b="1" dirty="0" err="1">
                <a:solidFill>
                  <a:srgbClr val="800000"/>
                </a:solidFill>
                <a:latin typeface="Trebuchet MS" charset="0"/>
                <a:ea typeface="Tahoma" charset="0"/>
                <a:cs typeface="Tahoma" charset="0"/>
              </a:rPr>
              <a:t>Z</a:t>
            </a:r>
            <a:r>
              <a:rPr lang="en-GB" sz="2400" b="1" dirty="0" err="1">
                <a:solidFill>
                  <a:srgbClr val="800000"/>
                </a:solidFill>
                <a:latin typeface="Trebuchet MS" charset="0"/>
                <a:ea typeface="Arial" charset="0"/>
                <a:cs typeface="Arial" charset="0"/>
              </a:rPr>
              <a:t>→</a:t>
            </a:r>
            <a:r>
              <a:rPr lang="en-GB" sz="2400" b="1" dirty="0" err="1">
                <a:solidFill>
                  <a:srgbClr val="800000"/>
                </a:solidFill>
                <a:latin typeface="Trebuchet MS" charset="0"/>
                <a:ea typeface="Tahoma" charset="0"/>
                <a:cs typeface="Tahoma" charset="0"/>
              </a:rPr>
              <a:t>ee</a:t>
            </a:r>
            <a:endParaRPr lang="en-GB" sz="2400" b="1" dirty="0">
              <a:solidFill>
                <a:srgbClr val="800000"/>
              </a:solidFill>
              <a:latin typeface="Trebuchet MS" charset="0"/>
              <a:ea typeface="Tahoma" charset="0"/>
              <a:cs typeface="Tahoma" charset="0"/>
            </a:endParaRPr>
          </a:p>
        </p:txBody>
      </p:sp>
      <p:sp>
        <p:nvSpPr>
          <p:cNvPr id="11" name="Text Box 6"/>
          <p:cNvSpPr txBox="1">
            <a:spLocks noChangeArrowheads="1"/>
          </p:cNvSpPr>
          <p:nvPr/>
        </p:nvSpPr>
        <p:spPr bwMode="auto">
          <a:xfrm>
            <a:off x="2466975" y="2401888"/>
            <a:ext cx="1419225" cy="26511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lIns="0" tIns="6803" rIns="0" bIns="0">
            <a:prstTxWarp prst="textNoShape">
              <a:avLst/>
            </a:prstTxWarp>
          </a:bodyPr>
          <a:lstStyle/>
          <a:p>
            <a:pPr algn="ctr">
              <a:lnSpc>
                <a:spcPct val="97000"/>
              </a:lnSpc>
              <a:tabLst>
                <a:tab pos="723900" algn="l"/>
                <a:tab pos="1447800" algn="l"/>
                <a:tab pos="2171700" algn="l"/>
              </a:tabLst>
            </a:pPr>
            <a:r>
              <a:rPr lang="en-GB" sz="1800" dirty="0">
                <a:solidFill>
                  <a:srgbClr val="008000"/>
                </a:solidFill>
                <a:latin typeface="Trebuchet MS" charset="0"/>
                <a:ea typeface="Tahoma" charset="0"/>
                <a:cs typeface="Tahoma" charset="0"/>
              </a:rPr>
              <a:t>~4.3</a:t>
            </a:r>
            <a:r>
              <a:rPr lang="en-GB" sz="1800" dirty="0">
                <a:solidFill>
                  <a:srgbClr val="008000"/>
                </a:solidFill>
                <a:latin typeface="Trebuchet MS" charset="0"/>
                <a:ea typeface="Arial" charset="0"/>
                <a:cs typeface="Arial" charset="0"/>
              </a:rPr>
              <a:t> </a:t>
            </a:r>
            <a:r>
              <a:rPr lang="en-GB" sz="1800" dirty="0">
                <a:solidFill>
                  <a:srgbClr val="008000"/>
                </a:solidFill>
                <a:latin typeface="Trebuchet MS" charset="0"/>
                <a:ea typeface="Tahoma" charset="0"/>
                <a:cs typeface="Tahoma" charset="0"/>
              </a:rPr>
              <a:t>M</a:t>
            </a:r>
            <a:r>
              <a:rPr lang="en-GB" sz="1800" dirty="0" smtClean="0">
                <a:solidFill>
                  <a:srgbClr val="008000"/>
                </a:solidFill>
                <a:latin typeface="Trebuchet MS" charset="0"/>
                <a:ea typeface="Tahoma" charset="0"/>
                <a:cs typeface="Tahoma" charset="0"/>
              </a:rPr>
              <a:t> W</a:t>
            </a:r>
            <a:r>
              <a:rPr lang="en-GB" sz="1800" dirty="0">
                <a:solidFill>
                  <a:srgbClr val="008000"/>
                </a:solidFill>
                <a:latin typeface="Arial" charset="0"/>
                <a:ea typeface="Arial" charset="0"/>
                <a:cs typeface="Arial" charset="0"/>
              </a:rPr>
              <a:t>→</a:t>
            </a:r>
            <a:r>
              <a:rPr lang="en-GB" sz="1800" dirty="0">
                <a:solidFill>
                  <a:srgbClr val="008000"/>
                </a:solidFill>
                <a:latin typeface="Trebuchet MS" charset="0"/>
                <a:ea typeface="Trebuchet MS" charset="0"/>
                <a:cs typeface="Trebuchet MS" charset="0"/>
              </a:rPr>
              <a:t>μν</a:t>
            </a:r>
          </a:p>
        </p:txBody>
      </p:sp>
      <p:sp>
        <p:nvSpPr>
          <p:cNvPr id="12" name="Text Box 18"/>
          <p:cNvSpPr txBox="1">
            <a:spLocks noChangeArrowheads="1"/>
          </p:cNvSpPr>
          <p:nvPr/>
        </p:nvSpPr>
        <p:spPr bwMode="auto">
          <a:xfrm>
            <a:off x="1138237" y="2482850"/>
            <a:ext cx="1147763" cy="412750"/>
          </a:xfrm>
          <a:prstGeom prst="rect">
            <a:avLst/>
          </a:prstGeom>
          <a:noFill/>
          <a:ln w="9525">
            <a:noFill/>
            <a:round/>
            <a:headEnd/>
            <a:tailEnd/>
          </a:ln>
          <a:effectLst/>
        </p:spPr>
        <p:txBody>
          <a:bodyPr lIns="0" tIns="10583" rIns="0" bIns="0">
            <a:prstTxWarp prst="textNoShape">
              <a:avLst/>
            </a:prstTxWarp>
          </a:bodyPr>
          <a:lstStyle/>
          <a:p>
            <a:pPr algn="ctr">
              <a:lnSpc>
                <a:spcPct val="97000"/>
              </a:lnSpc>
              <a:tabLst>
                <a:tab pos="723900" algn="l"/>
              </a:tabLst>
            </a:pPr>
            <a:r>
              <a:rPr lang="en-GB" sz="2400" b="1" dirty="0">
                <a:solidFill>
                  <a:srgbClr val="800000"/>
                </a:solidFill>
                <a:latin typeface="Trebuchet MS" charset="0"/>
                <a:ea typeface="Trebuchet MS" charset="0"/>
                <a:cs typeface="Trebuchet MS" charset="0"/>
              </a:rPr>
              <a:t>W</a:t>
            </a:r>
            <a:r>
              <a:rPr lang="en-GB" sz="2400" b="1" dirty="0">
                <a:solidFill>
                  <a:srgbClr val="800000"/>
                </a:solidFill>
                <a:latin typeface="Trebuchet MS" charset="0"/>
                <a:ea typeface="Arial" charset="0"/>
                <a:cs typeface="Arial" charset="0"/>
              </a:rPr>
              <a:t>→</a:t>
            </a:r>
            <a:r>
              <a:rPr lang="en-GB" sz="2400" b="1" dirty="0">
                <a:solidFill>
                  <a:srgbClr val="800000"/>
                </a:solidFill>
                <a:latin typeface="Trebuchet MS" charset="0"/>
                <a:ea typeface="Trebuchet MS" charset="0"/>
                <a:cs typeface="Trebuchet MS" charset="0"/>
              </a:rPr>
              <a:t>μ</a:t>
            </a:r>
            <a:r>
              <a:rPr lang="en-GB" sz="2400" b="1" dirty="0">
                <a:solidFill>
                  <a:srgbClr val="800000"/>
                </a:solidFill>
                <a:ea typeface="Times New Roman" charset="0"/>
                <a:cs typeface="Times New Roman" charset="0"/>
              </a:rPr>
              <a:t>ν</a:t>
            </a:r>
          </a:p>
        </p:txBody>
      </p:sp>
      <p:pic>
        <p:nvPicPr>
          <p:cNvPr id="14" name="Picture 13"/>
          <p:cNvPicPr>
            <a:picLocks noChangeAspect="1"/>
          </p:cNvPicPr>
          <p:nvPr/>
        </p:nvPicPr>
        <p:blipFill>
          <a:blip r:embed="rId4"/>
          <a:stretch>
            <a:fillRect/>
          </a:stretch>
        </p:blipFill>
        <p:spPr>
          <a:xfrm>
            <a:off x="4572000" y="2514600"/>
            <a:ext cx="3900969" cy="272732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ctrTitle" idx="4294967295"/>
          </p:nvPr>
        </p:nvSpPr>
        <p:spPr>
          <a:xfrm>
            <a:off x="685800" y="228601"/>
            <a:ext cx="7772400" cy="6400800"/>
          </a:xfrm>
          <a:noFill/>
        </p:spPr>
        <p:txBody>
          <a:bodyPr/>
          <a:lstStyle/>
          <a:p>
            <a:pPr>
              <a:lnSpc>
                <a:spcPct val="80000"/>
              </a:lnSpc>
            </a:pPr>
            <a:r>
              <a:rPr lang="en-US" sz="4000" dirty="0" smtClean="0"/>
              <a:t>Prelude</a:t>
            </a:r>
            <a:br>
              <a:rPr lang="en-US" sz="4000" dirty="0" smtClean="0"/>
            </a:br>
            <a:r>
              <a:rPr lang="en-US" sz="4000" dirty="0" smtClean="0"/>
              <a:t/>
            </a:r>
            <a:br>
              <a:rPr lang="en-US" sz="4000" dirty="0" smtClean="0"/>
            </a:br>
            <a:r>
              <a:rPr lang="en-US" sz="4000" dirty="0" smtClean="0"/>
              <a:t>Note ambivalent title of talk</a:t>
            </a:r>
            <a:br>
              <a:rPr lang="en-US" sz="4000" dirty="0" smtClean="0"/>
            </a:br>
            <a:r>
              <a:rPr lang="en-US" sz="4000" dirty="0" smtClean="0"/>
              <a:t>Comes after a huge fraction of the audience attended EPS; and after 95% of what is to be said has been said already </a:t>
            </a:r>
            <a:br>
              <a:rPr lang="en-US" sz="4000" dirty="0" smtClean="0"/>
            </a:br>
            <a:r>
              <a:rPr lang="en-US" sz="4000" dirty="0" smtClean="0"/>
              <a:t>(in HH 2011); on a Sat morning</a:t>
            </a:r>
            <a:br>
              <a:rPr lang="en-US" sz="4000" dirty="0" smtClean="0"/>
            </a:br>
            <a:r>
              <a:rPr lang="en-US" sz="4000" dirty="0" smtClean="0"/>
              <a:t/>
            </a:r>
            <a:br>
              <a:rPr lang="en-US" sz="4000" dirty="0" smtClean="0"/>
            </a:br>
            <a:r>
              <a:rPr lang="en-US" sz="4000" dirty="0" smtClean="0"/>
              <a:t>Charge to the current speaker: account for LEE effect during workshop</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267720" y="4114800"/>
            <a:ext cx="2990080" cy="2209800"/>
          </a:xfrm>
          <a:prstGeom prst="rect">
            <a:avLst/>
          </a:prstGeom>
        </p:spPr>
      </p:pic>
      <p:sp>
        <p:nvSpPr>
          <p:cNvPr id="2" name="Title 1"/>
          <p:cNvSpPr>
            <a:spLocks noGrp="1"/>
          </p:cNvSpPr>
          <p:nvPr>
            <p:ph type="title"/>
          </p:nvPr>
        </p:nvSpPr>
        <p:spPr/>
        <p:txBody>
          <a:bodyPr/>
          <a:lstStyle/>
          <a:p>
            <a:r>
              <a:rPr lang="en-US" smtClean="0"/>
              <a:t>W production: charge asymmetry</a:t>
            </a:r>
            <a:endParaRPr lang="en-US" dirty="0"/>
          </a:p>
        </p:txBody>
      </p:sp>
      <p:sp>
        <p:nvSpPr>
          <p:cNvPr id="3" name="Content Placeholder 2"/>
          <p:cNvSpPr>
            <a:spLocks noGrp="1"/>
          </p:cNvSpPr>
          <p:nvPr>
            <p:ph idx="1"/>
          </p:nvPr>
        </p:nvSpPr>
        <p:spPr/>
        <p:txBody>
          <a:bodyPr/>
          <a:lstStyle/>
          <a:p>
            <a:r>
              <a:rPr lang="en-US" dirty="0" smtClean="0"/>
              <a:t>Split samples in </a:t>
            </a:r>
            <a:r>
              <a:rPr lang="el-GR" dirty="0" smtClean="0"/>
              <a:t>η</a:t>
            </a:r>
            <a:r>
              <a:rPr lang="en-US" dirty="0" smtClean="0"/>
              <a:t>; fit W</a:t>
            </a:r>
            <a:r>
              <a:rPr lang="en-US" baseline="30000" dirty="0" smtClean="0"/>
              <a:t>+</a:t>
            </a:r>
            <a:r>
              <a:rPr lang="en-US" dirty="0" smtClean="0"/>
              <a:t>, W</a:t>
            </a:r>
            <a:r>
              <a:rPr lang="en-US" baseline="30000" dirty="0" smtClean="0"/>
              <a:t>–</a:t>
            </a:r>
            <a:r>
              <a:rPr lang="en-US" dirty="0" smtClean="0"/>
              <a:t>.</a:t>
            </a:r>
          </a:p>
          <a:p>
            <a:endParaRPr lang="en-US" dirty="0"/>
          </a:p>
        </p:txBody>
      </p:sp>
      <p:sp>
        <p:nvSpPr>
          <p:cNvPr id="4" name="Date Placeholder 3"/>
          <p:cNvSpPr>
            <a:spLocks noGrp="1"/>
          </p:cNvSpPr>
          <p:nvPr>
            <p:ph type="dt" sz="half" idx="10"/>
          </p:nvPr>
        </p:nvSpPr>
        <p:spPr/>
        <p:txBody>
          <a:bodyPr/>
          <a:lstStyle/>
          <a:p>
            <a:r>
              <a:rPr lang="en-US" smtClean="0"/>
              <a:t>July 28-30, 2011</a:t>
            </a:r>
            <a:endParaRPr lang="en-US"/>
          </a:p>
        </p:txBody>
      </p:sp>
      <p:sp>
        <p:nvSpPr>
          <p:cNvPr id="5" name="Footer Placeholder 4"/>
          <p:cNvSpPr>
            <a:spLocks noGrp="1"/>
          </p:cNvSpPr>
          <p:nvPr>
            <p:ph type="ftr" sz="quarter" idx="11"/>
          </p:nvPr>
        </p:nvSpPr>
        <p:spPr/>
        <p:txBody>
          <a:bodyPr/>
          <a:lstStyle/>
          <a:p>
            <a:r>
              <a:rPr lang="en-US" smtClean="0"/>
              <a:t>HiggsHunting Workshop</a:t>
            </a:r>
            <a:endParaRPr lang="en-US"/>
          </a:p>
        </p:txBody>
      </p:sp>
      <p:sp>
        <p:nvSpPr>
          <p:cNvPr id="6" name="Slide Number Placeholder 5"/>
          <p:cNvSpPr>
            <a:spLocks noGrp="1"/>
          </p:cNvSpPr>
          <p:nvPr>
            <p:ph type="sldNum" sz="quarter" idx="12"/>
          </p:nvPr>
        </p:nvSpPr>
        <p:spPr/>
        <p:txBody>
          <a:bodyPr/>
          <a:lstStyle/>
          <a:p>
            <a:fld id="{2A5C9F68-F49B-5D4E-905C-059A66AA1446}" type="slidenum">
              <a:rPr lang="en-US" smtClean="0"/>
              <a:pPr/>
              <a:t>20</a:t>
            </a:fld>
            <a:endParaRPr lang="en-US"/>
          </a:p>
        </p:txBody>
      </p:sp>
      <p:pic>
        <p:nvPicPr>
          <p:cNvPr id="10" name="Picture 9"/>
          <p:cNvPicPr>
            <a:picLocks noChangeAspect="1"/>
          </p:cNvPicPr>
          <p:nvPr/>
        </p:nvPicPr>
        <p:blipFill>
          <a:blip r:embed="rId4"/>
          <a:stretch>
            <a:fillRect/>
          </a:stretch>
        </p:blipFill>
        <p:spPr>
          <a:xfrm>
            <a:off x="609600" y="1447800"/>
            <a:ext cx="4344466" cy="2362200"/>
          </a:xfrm>
          <a:prstGeom prst="rect">
            <a:avLst/>
          </a:prstGeom>
        </p:spPr>
      </p:pic>
      <p:pic>
        <p:nvPicPr>
          <p:cNvPr id="11" name="Picture 10"/>
          <p:cNvPicPr>
            <a:picLocks noChangeAspect="1"/>
          </p:cNvPicPr>
          <p:nvPr/>
        </p:nvPicPr>
        <p:blipFill>
          <a:blip r:embed="rId5"/>
          <a:stretch>
            <a:fillRect/>
          </a:stretch>
        </p:blipFill>
        <p:spPr>
          <a:xfrm>
            <a:off x="5160903" y="1981200"/>
            <a:ext cx="3983097" cy="4419600"/>
          </a:xfrm>
          <a:prstGeom prst="rect">
            <a:avLst/>
          </a:prstGeom>
        </p:spPr>
      </p:pic>
      <p:sp>
        <p:nvSpPr>
          <p:cNvPr id="14" name="Rectangle 13"/>
          <p:cNvSpPr/>
          <p:nvPr/>
        </p:nvSpPr>
        <p:spPr>
          <a:xfrm>
            <a:off x="0" y="4114800"/>
            <a:ext cx="2267720"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000" b="1" dirty="0" smtClean="0">
                <a:solidFill>
                  <a:srgbClr val="000090"/>
                </a:solidFill>
              </a:rPr>
              <a:t>In 10</a:t>
            </a:r>
            <a:r>
              <a:rPr lang="en-US" sz="2000" b="1" baseline="30000" dirty="0" smtClean="0">
                <a:solidFill>
                  <a:srgbClr val="000090"/>
                </a:solidFill>
              </a:rPr>
              <a:t>–3</a:t>
            </a:r>
            <a:r>
              <a:rPr lang="en-US" sz="2000" b="1" dirty="0" smtClean="0">
                <a:solidFill>
                  <a:srgbClr val="000090"/>
                </a:solidFill>
              </a:rPr>
              <a:t> &lt; </a:t>
            </a:r>
            <a:r>
              <a:rPr lang="en-US" sz="2000" b="1" dirty="0" err="1" smtClean="0">
                <a:solidFill>
                  <a:srgbClr val="000090"/>
                </a:solidFill>
              </a:rPr>
              <a:t>x</a:t>
            </a:r>
            <a:r>
              <a:rPr lang="en-US" sz="2000" b="1" dirty="0" smtClean="0">
                <a:solidFill>
                  <a:srgbClr val="000090"/>
                </a:solidFill>
              </a:rPr>
              <a:t> &lt; 10</a:t>
            </a:r>
            <a:r>
              <a:rPr lang="en-US" sz="2000" b="1" baseline="30000" dirty="0" smtClean="0">
                <a:solidFill>
                  <a:srgbClr val="000090"/>
                </a:solidFill>
              </a:rPr>
              <a:t>–2</a:t>
            </a:r>
            <a:r>
              <a:rPr lang="en-US" sz="2000" b="1" dirty="0" smtClean="0">
                <a:solidFill>
                  <a:srgbClr val="000090"/>
                </a:solidFill>
              </a:rPr>
              <a:t>: </a:t>
            </a:r>
          </a:p>
          <a:p>
            <a:endParaRPr lang="en-US" sz="2000" b="1" dirty="0" smtClean="0">
              <a:solidFill>
                <a:srgbClr val="000090"/>
              </a:solidFill>
            </a:endParaRPr>
          </a:p>
          <a:p>
            <a:r>
              <a:rPr lang="en-US" sz="2000" b="1" dirty="0" smtClean="0">
                <a:solidFill>
                  <a:srgbClr val="000090"/>
                </a:solidFill>
              </a:rPr>
              <a:t>measurement already improves </a:t>
            </a:r>
            <a:r>
              <a:rPr lang="en-US" sz="2000" b="1" dirty="0" err="1" smtClean="0">
                <a:solidFill>
                  <a:srgbClr val="000090"/>
                </a:solidFill>
              </a:rPr>
              <a:t>d,u,q</a:t>
            </a:r>
            <a:r>
              <a:rPr lang="en-US" sz="2000" b="1" dirty="0" smtClean="0">
                <a:solidFill>
                  <a:srgbClr val="000090"/>
                </a:solidFill>
              </a:rPr>
              <a:t>-bar </a:t>
            </a:r>
            <a:r>
              <a:rPr lang="en-US" sz="2000" b="1" dirty="0" err="1" smtClean="0">
                <a:solidFill>
                  <a:srgbClr val="000090"/>
                </a:solidFill>
              </a:rPr>
              <a:t>PDFs</a:t>
            </a:r>
            <a:r>
              <a:rPr lang="en-US" sz="2000" b="1" dirty="0" smtClean="0">
                <a:solidFill>
                  <a:srgbClr val="000090"/>
                </a:solidFill>
              </a:rPr>
              <a:t> by &gt;40%</a:t>
            </a:r>
          </a:p>
        </p:txBody>
      </p:sp>
      <p:graphicFrame>
        <p:nvGraphicFramePr>
          <p:cNvPr id="16" name="Object 15"/>
          <p:cNvGraphicFramePr>
            <a:graphicFrameLocks noChangeAspect="1"/>
          </p:cNvGraphicFramePr>
          <p:nvPr/>
        </p:nvGraphicFramePr>
        <p:xfrm>
          <a:off x="5638800" y="984768"/>
          <a:ext cx="3181350" cy="844032"/>
        </p:xfrm>
        <a:graphic>
          <a:graphicData uri="http://schemas.openxmlformats.org/presentationml/2006/ole">
            <p:oleObj spid="_x0000_s420866" name="Equation" r:id="rId6" imgW="1866900" imgH="495300" progId="Equation.3">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 &amp; Z production in the forward region</a:t>
            </a:r>
            <a:endParaRPr lang="en-US" dirty="0"/>
          </a:p>
        </p:txBody>
      </p:sp>
      <p:sp>
        <p:nvSpPr>
          <p:cNvPr id="3" name="Date Placeholder 2"/>
          <p:cNvSpPr>
            <a:spLocks noGrp="1"/>
          </p:cNvSpPr>
          <p:nvPr>
            <p:ph type="dt" sz="half" idx="10"/>
          </p:nvPr>
        </p:nvSpPr>
        <p:spPr/>
        <p:txBody>
          <a:bodyPr/>
          <a:lstStyle/>
          <a:p>
            <a:pPr>
              <a:defRPr/>
            </a:pPr>
            <a:r>
              <a:rPr lang="en-US" smtClean="0"/>
              <a:t>July 28-30, 2011</a:t>
            </a:r>
            <a:endParaRPr lang="en-US"/>
          </a:p>
        </p:txBody>
      </p:sp>
      <p:sp>
        <p:nvSpPr>
          <p:cNvPr id="4" name="Footer Placeholder 3"/>
          <p:cNvSpPr>
            <a:spLocks noGrp="1"/>
          </p:cNvSpPr>
          <p:nvPr>
            <p:ph type="ftr" sz="quarter" idx="11"/>
          </p:nvPr>
        </p:nvSpPr>
        <p:spPr/>
        <p:txBody>
          <a:bodyPr/>
          <a:lstStyle/>
          <a:p>
            <a:pPr>
              <a:defRPr/>
            </a:pPr>
            <a:r>
              <a:rPr lang="en-US" smtClean="0"/>
              <a:t>HiggsHunting Workshop</a:t>
            </a:r>
            <a:endParaRPr lang="en-US"/>
          </a:p>
        </p:txBody>
      </p:sp>
      <p:sp>
        <p:nvSpPr>
          <p:cNvPr id="5" name="Slide Number Placeholder 4"/>
          <p:cNvSpPr>
            <a:spLocks noGrp="1"/>
          </p:cNvSpPr>
          <p:nvPr>
            <p:ph type="sldNum" sz="quarter" idx="12"/>
          </p:nvPr>
        </p:nvSpPr>
        <p:spPr/>
        <p:txBody>
          <a:bodyPr/>
          <a:lstStyle/>
          <a:p>
            <a:pPr>
              <a:defRPr/>
            </a:pPr>
            <a:fld id="{115336C1-0D22-F94A-965C-0A638951EEA0}" type="slidenum">
              <a:rPr lang="en-US" smtClean="0"/>
              <a:pPr>
                <a:defRPr/>
              </a:pPr>
              <a:t>21</a:t>
            </a:fld>
            <a:endParaRPr lang="en-US"/>
          </a:p>
        </p:txBody>
      </p:sp>
      <p:grpSp>
        <p:nvGrpSpPr>
          <p:cNvPr id="20" name="Group 19"/>
          <p:cNvGrpSpPr/>
          <p:nvPr/>
        </p:nvGrpSpPr>
        <p:grpSpPr>
          <a:xfrm>
            <a:off x="5638800" y="1115899"/>
            <a:ext cx="3147438" cy="2160701"/>
            <a:chOff x="814962" y="3554299"/>
            <a:chExt cx="3147438" cy="2160701"/>
          </a:xfrm>
        </p:grpSpPr>
        <p:pic>
          <p:nvPicPr>
            <p:cNvPr id="15" name="Picture 14"/>
            <p:cNvPicPr>
              <a:picLocks noChangeAspect="1"/>
            </p:cNvPicPr>
            <p:nvPr/>
          </p:nvPicPr>
          <p:blipFill>
            <a:blip r:embed="rId3"/>
            <a:stretch>
              <a:fillRect/>
            </a:stretch>
          </p:blipFill>
          <p:spPr>
            <a:xfrm>
              <a:off x="814962" y="3554299"/>
              <a:ext cx="3147438" cy="2160701"/>
            </a:xfrm>
            <a:prstGeom prst="rect">
              <a:avLst/>
            </a:prstGeom>
          </p:spPr>
        </p:pic>
        <p:pic>
          <p:nvPicPr>
            <p:cNvPr id="16" name="Picture 15"/>
            <p:cNvPicPr>
              <a:picLocks noChangeAspect="1"/>
            </p:cNvPicPr>
            <p:nvPr/>
          </p:nvPicPr>
          <p:blipFill>
            <a:blip r:embed="rId4"/>
            <a:stretch>
              <a:fillRect/>
            </a:stretch>
          </p:blipFill>
          <p:spPr>
            <a:xfrm>
              <a:off x="1143000" y="3652252"/>
              <a:ext cx="1219200" cy="401052"/>
            </a:xfrm>
            <a:prstGeom prst="rect">
              <a:avLst/>
            </a:prstGeom>
          </p:spPr>
        </p:pic>
      </p:grpSp>
      <p:pic>
        <p:nvPicPr>
          <p:cNvPr id="19" name="Picture 18"/>
          <p:cNvPicPr>
            <a:picLocks noChangeAspect="1"/>
          </p:cNvPicPr>
          <p:nvPr/>
        </p:nvPicPr>
        <p:blipFill>
          <a:blip r:embed="rId5"/>
          <a:stretch>
            <a:fillRect/>
          </a:stretch>
        </p:blipFill>
        <p:spPr>
          <a:xfrm>
            <a:off x="5410200" y="3455402"/>
            <a:ext cx="3510294" cy="2640598"/>
          </a:xfrm>
          <a:prstGeom prst="rect">
            <a:avLst/>
          </a:prstGeom>
        </p:spPr>
      </p:pic>
      <p:pic>
        <p:nvPicPr>
          <p:cNvPr id="21" name="Picture 20"/>
          <p:cNvPicPr>
            <a:picLocks noChangeAspect="1"/>
          </p:cNvPicPr>
          <p:nvPr/>
        </p:nvPicPr>
        <p:blipFill>
          <a:blip r:embed="rId6"/>
          <a:stretch>
            <a:fillRect/>
          </a:stretch>
        </p:blipFill>
        <p:spPr>
          <a:xfrm>
            <a:off x="2895600" y="975141"/>
            <a:ext cx="2149475" cy="2301459"/>
          </a:xfrm>
          <a:prstGeom prst="rect">
            <a:avLst/>
          </a:prstGeom>
        </p:spPr>
      </p:pic>
      <p:pic>
        <p:nvPicPr>
          <p:cNvPr id="22" name="Picture 21"/>
          <p:cNvPicPr>
            <a:picLocks noChangeAspect="1"/>
          </p:cNvPicPr>
          <p:nvPr/>
        </p:nvPicPr>
        <p:blipFill>
          <a:blip r:embed="rId7"/>
          <a:stretch>
            <a:fillRect/>
          </a:stretch>
        </p:blipFill>
        <p:spPr>
          <a:xfrm>
            <a:off x="76200" y="1143000"/>
            <a:ext cx="2785453" cy="1945149"/>
          </a:xfrm>
          <a:prstGeom prst="rect">
            <a:avLst/>
          </a:prstGeom>
        </p:spPr>
      </p:pic>
      <p:graphicFrame>
        <p:nvGraphicFramePr>
          <p:cNvPr id="282626" name="Object 7"/>
          <p:cNvGraphicFramePr>
            <a:graphicFrameLocks/>
          </p:cNvGraphicFramePr>
          <p:nvPr/>
        </p:nvGraphicFramePr>
        <p:xfrm>
          <a:off x="6686550" y="4800600"/>
          <a:ext cx="2076450" cy="363537"/>
        </p:xfrm>
        <a:graphic>
          <a:graphicData uri="http://schemas.openxmlformats.org/presentationml/2006/ole">
            <p:oleObj spid="_x0000_s282626" name="Equation" r:id="rId8" imgW="1384300" imgH="241300" progId="Equation.3">
              <p:embed/>
            </p:oleObj>
          </a:graphicData>
        </a:graphic>
      </p:graphicFrame>
      <p:pic>
        <p:nvPicPr>
          <p:cNvPr id="17" name="Picture 16"/>
          <p:cNvPicPr>
            <a:picLocks noChangeAspect="1"/>
          </p:cNvPicPr>
          <p:nvPr/>
        </p:nvPicPr>
        <p:blipFill>
          <a:blip r:embed="rId9"/>
          <a:stretch>
            <a:fillRect/>
          </a:stretch>
        </p:blipFill>
        <p:spPr>
          <a:xfrm>
            <a:off x="1371600" y="3277772"/>
            <a:ext cx="3302000" cy="30988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W/Z + jets</a:t>
            </a:r>
            <a:endParaRPr lang="en-US" dirty="0" smtClean="0"/>
          </a:p>
        </p:txBody>
      </p:sp>
      <p:sp>
        <p:nvSpPr>
          <p:cNvPr id="35843" name="Content Placeholder 2"/>
          <p:cNvSpPr>
            <a:spLocks noGrp="1"/>
          </p:cNvSpPr>
          <p:nvPr>
            <p:ph idx="1"/>
          </p:nvPr>
        </p:nvSpPr>
        <p:spPr>
          <a:xfrm>
            <a:off x="304800" y="914399"/>
            <a:ext cx="8382000" cy="914401"/>
          </a:xfrm>
        </p:spPr>
        <p:txBody>
          <a:bodyPr/>
          <a:lstStyle/>
          <a:p>
            <a:r>
              <a:rPr lang="en-US" dirty="0" smtClean="0"/>
              <a:t>Background for top and new physics; especially at high </a:t>
            </a:r>
            <a:r>
              <a:rPr lang="en-US" dirty="0" err="1" smtClean="0"/>
              <a:t>p</a:t>
            </a:r>
            <a:r>
              <a:rPr lang="en-US" baseline="-25000" dirty="0" err="1" smtClean="0"/>
              <a:t>T</a:t>
            </a:r>
            <a:r>
              <a:rPr lang="en-US" dirty="0" err="1" smtClean="0"/>
              <a:t>(W</a:t>
            </a:r>
            <a:r>
              <a:rPr lang="en-US" dirty="0" smtClean="0"/>
              <a:t>/Z); each jet “costs” ~</a:t>
            </a:r>
            <a:r>
              <a:rPr lang="en-US" dirty="0" smtClean="0">
                <a:latin typeface="Symbol" charset="2"/>
                <a:cs typeface="Symbol" charset="2"/>
              </a:rPr>
              <a:t>a</a:t>
            </a:r>
            <a:r>
              <a:rPr lang="en-US" baseline="-25000" dirty="0" smtClean="0"/>
              <a:t>s</a:t>
            </a:r>
          </a:p>
        </p:txBody>
      </p:sp>
      <p:sp>
        <p:nvSpPr>
          <p:cNvPr id="4" name="Date Placeholder 3"/>
          <p:cNvSpPr>
            <a:spLocks noGrp="1"/>
          </p:cNvSpPr>
          <p:nvPr>
            <p:ph type="dt" sz="half" idx="10"/>
          </p:nvPr>
        </p:nvSpPr>
        <p:spPr/>
        <p:txBody>
          <a:bodyPr/>
          <a:lstStyle/>
          <a:p>
            <a:r>
              <a:rPr lang="en-US" smtClean="0"/>
              <a:t>July 28-30, 2011</a:t>
            </a:r>
            <a:endParaRPr lang="en-US" dirty="0"/>
          </a:p>
        </p:txBody>
      </p:sp>
      <p:sp>
        <p:nvSpPr>
          <p:cNvPr id="6" name="Footer Placeholder 5"/>
          <p:cNvSpPr>
            <a:spLocks noGrp="1"/>
          </p:cNvSpPr>
          <p:nvPr>
            <p:ph type="ftr" sz="quarter" idx="11"/>
          </p:nvPr>
        </p:nvSpPr>
        <p:spPr/>
        <p:txBody>
          <a:bodyPr/>
          <a:lstStyle/>
          <a:p>
            <a:r>
              <a:rPr lang="en-US" smtClean="0"/>
              <a:t>HiggsHunting Workshop</a:t>
            </a:r>
            <a:endParaRPr lang="en-US" dirty="0"/>
          </a:p>
        </p:txBody>
      </p:sp>
      <p:sp>
        <p:nvSpPr>
          <p:cNvPr id="5" name="Slide Number Placeholder 4"/>
          <p:cNvSpPr>
            <a:spLocks noGrp="1"/>
          </p:cNvSpPr>
          <p:nvPr>
            <p:ph type="sldNum" sz="quarter" idx="12"/>
          </p:nvPr>
        </p:nvSpPr>
        <p:spPr/>
        <p:txBody>
          <a:bodyPr/>
          <a:lstStyle/>
          <a:p>
            <a:fld id="{120933B4-07C6-384A-8073-E2D1CE52D0CB}" type="slidenum">
              <a:rPr lang="en-US" smtClean="0"/>
              <a:pPr/>
              <a:t>22</a:t>
            </a:fld>
            <a:endParaRPr lang="en-US" dirty="0"/>
          </a:p>
        </p:txBody>
      </p:sp>
      <p:pic>
        <p:nvPicPr>
          <p:cNvPr id="35847" name="Picture 7" descr="Zjets_multi.pn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2668710" y="3478442"/>
            <a:ext cx="2893890" cy="3074758"/>
          </a:xfrm>
          <a:prstGeom prst="rect">
            <a:avLst/>
          </a:prstGeom>
          <a:noFill/>
          <a:ln w="9525">
            <a:noFill/>
            <a:miter lim="800000"/>
            <a:headEnd/>
            <a:tailEnd/>
          </a:ln>
        </p:spPr>
      </p:pic>
      <p:pic>
        <p:nvPicPr>
          <p:cNvPr id="35848" name="Picture 8" descr="Wjets_2ndpt.pn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5794303" y="1600200"/>
            <a:ext cx="3349697" cy="4419600"/>
          </a:xfrm>
          <a:prstGeom prst="rect">
            <a:avLst/>
          </a:prstGeom>
          <a:noFill/>
          <a:ln w="9525">
            <a:noFill/>
            <a:miter lim="800000"/>
            <a:headEnd/>
            <a:tailEnd/>
          </a:ln>
        </p:spPr>
      </p:pic>
      <p:pic>
        <p:nvPicPr>
          <p:cNvPr id="35849" name="Picture 9" descr="Wjets_mult_prel.png"/>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136525" y="3556000"/>
            <a:ext cx="2743200" cy="2921000"/>
          </a:xfrm>
          <a:prstGeom prst="rect">
            <a:avLst/>
          </a:prstGeom>
          <a:noFill/>
          <a:ln w="9525">
            <a:noFill/>
            <a:miter lim="800000"/>
            <a:headEnd/>
            <a:tailEnd/>
          </a:ln>
        </p:spPr>
      </p:pic>
      <p:sp>
        <p:nvSpPr>
          <p:cNvPr id="51" name="Content Placeholder 2"/>
          <p:cNvSpPr txBox="1">
            <a:spLocks/>
          </p:cNvSpPr>
          <p:nvPr/>
        </p:nvSpPr>
        <p:spPr bwMode="auto">
          <a:xfrm>
            <a:off x="304800" y="1828799"/>
            <a:ext cx="5715000" cy="1651001"/>
          </a:xfrm>
          <a:prstGeom prst="rect">
            <a:avLst/>
          </a:prstGeom>
          <a:noFill/>
          <a:ln w="9525">
            <a:noFill/>
            <a:miter lim="800000"/>
            <a:headEnd/>
            <a:tailEnd/>
          </a:ln>
        </p:spPr>
        <p:txBody>
          <a:bodyPr vert="horz" wrap="square" lIns="92075" tIns="46038" rIns="92075" bIns="46038"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hlink"/>
              </a:buClr>
              <a:buSzPct val="50000"/>
              <a:buFont typeface="Zapf Dingbats" charset="2"/>
              <a:buChar char="n"/>
              <a:tabLst/>
              <a:defRPr/>
            </a:pPr>
            <a:r>
              <a:rPr kumimoji="1" lang="en-US" sz="2400" b="1" i="0" u="none" strike="noStrike" kern="0" cap="none" spc="0" normalizeH="0" baseline="0" noProof="0" dirty="0" smtClean="0">
                <a:ln>
                  <a:noFill/>
                </a:ln>
                <a:solidFill>
                  <a:srgbClr val="FF0000"/>
                </a:solidFill>
                <a:effectLst/>
                <a:uLnTx/>
                <a:uFillTx/>
                <a:latin typeface="+mn-lt"/>
                <a:ea typeface="ＭＳ Ｐゴシック" charset="-128"/>
                <a:cs typeface="ＭＳ Ｐゴシック" charset="-128"/>
              </a:rPr>
              <a:t>Jet multiplicity and </a:t>
            </a:r>
            <a:r>
              <a:rPr kumimoji="1" lang="en-US" sz="2400" b="1" i="0" u="none" strike="noStrike" kern="0" cap="none" spc="0" normalizeH="0" baseline="0" noProof="0" dirty="0" err="1" smtClean="0">
                <a:ln>
                  <a:noFill/>
                </a:ln>
                <a:solidFill>
                  <a:srgbClr val="FF0000"/>
                </a:solidFill>
                <a:effectLst/>
                <a:uLnTx/>
                <a:uFillTx/>
                <a:latin typeface="+mn-lt"/>
                <a:ea typeface="ＭＳ Ｐゴシック" charset="-128"/>
                <a:cs typeface="ＭＳ Ｐゴシック" charset="-128"/>
              </a:rPr>
              <a:t>p</a:t>
            </a:r>
            <a:r>
              <a:rPr kumimoji="1" lang="en-US" sz="2400" b="1" i="0" u="none" strike="noStrike" kern="0" cap="none" spc="0" normalizeH="0" baseline="-25000" noProof="0" dirty="0" err="1" smtClean="0">
                <a:ln>
                  <a:noFill/>
                </a:ln>
                <a:solidFill>
                  <a:srgbClr val="FF0000"/>
                </a:solidFill>
                <a:effectLst/>
                <a:uLnTx/>
                <a:uFillTx/>
                <a:latin typeface="+mn-lt"/>
                <a:ea typeface="ＭＳ Ｐゴシック" charset="-128"/>
                <a:cs typeface="ＭＳ Ｐゴシック" charset="-128"/>
              </a:rPr>
              <a:t>T</a:t>
            </a:r>
            <a:r>
              <a:rPr kumimoji="1" lang="en-US" sz="2400" b="1" i="0" u="none" strike="noStrike" kern="0" cap="none" spc="0" normalizeH="0" baseline="0" noProof="0" dirty="0" smtClean="0">
                <a:ln>
                  <a:noFill/>
                </a:ln>
                <a:solidFill>
                  <a:srgbClr val="FF0000"/>
                </a:solidFill>
                <a:effectLst/>
                <a:uLnTx/>
                <a:uFillTx/>
                <a:latin typeface="+mn-lt"/>
                <a:ea typeface="ＭＳ Ｐゴシック" charset="-128"/>
                <a:cs typeface="ＭＳ Ｐゴシック" charset="-128"/>
              </a:rPr>
              <a:t> distributions</a:t>
            </a:r>
          </a:p>
          <a:p>
            <a:pPr marL="742950" marR="0" lvl="1" indent="-285750" algn="l" defTabSz="914400" rtl="0" eaLnBrk="0" fontAlgn="base" latinLnBrk="0" hangingPunct="0">
              <a:lnSpc>
                <a:spcPct val="100000"/>
              </a:lnSpc>
              <a:spcBef>
                <a:spcPct val="20000"/>
              </a:spcBef>
              <a:spcAft>
                <a:spcPct val="0"/>
              </a:spcAft>
              <a:buClr>
                <a:schemeClr val="tx2"/>
              </a:buClr>
              <a:buSzPct val="60000"/>
              <a:buFont typeface="Zapf Dingbats" charset="2"/>
              <a:buChar char="u"/>
              <a:tabLst/>
              <a:defRPr/>
            </a:pPr>
            <a:r>
              <a:rPr kumimoji="1" lang="en-US" sz="2000" b="1" i="0" u="none" strike="noStrike" kern="0" cap="none" spc="0" normalizeH="0" baseline="0" noProof="0" dirty="0" smtClean="0">
                <a:ln>
                  <a:noFill/>
                </a:ln>
                <a:solidFill>
                  <a:srgbClr val="003399"/>
                </a:solidFill>
                <a:effectLst/>
                <a:uLnTx/>
                <a:uFillTx/>
                <a:latin typeface="+mn-lt"/>
                <a:ea typeface="ＭＳ Ｐゴシック" charset="-128"/>
              </a:rPr>
              <a:t>Good description by state-of-the art QCD NLO calculations and LO multi-</a:t>
            </a:r>
            <a:r>
              <a:rPr kumimoji="1" lang="en-US" sz="2000" b="1" i="0" u="none" strike="noStrike" kern="0" cap="none" spc="0" normalizeH="0" baseline="0" noProof="0" dirty="0" err="1" smtClean="0">
                <a:ln>
                  <a:noFill/>
                </a:ln>
                <a:solidFill>
                  <a:srgbClr val="003399"/>
                </a:solidFill>
                <a:effectLst/>
                <a:uLnTx/>
                <a:uFillTx/>
                <a:latin typeface="+mn-lt"/>
                <a:ea typeface="ＭＳ Ｐゴシック" charset="-128"/>
              </a:rPr>
              <a:t>parton</a:t>
            </a:r>
            <a:r>
              <a:rPr kumimoji="1" lang="en-US" sz="2000" b="1" i="0" u="none" strike="noStrike" kern="0" cap="none" spc="0" normalizeH="0" baseline="0" noProof="0" dirty="0" smtClean="0">
                <a:ln>
                  <a:noFill/>
                </a:ln>
                <a:solidFill>
                  <a:srgbClr val="003399"/>
                </a:solidFill>
                <a:effectLst/>
                <a:uLnTx/>
                <a:uFillTx/>
                <a:latin typeface="+mn-lt"/>
                <a:ea typeface="ＭＳ Ｐゴシック" charset="-128"/>
              </a:rPr>
              <a:t> generators </a:t>
            </a:r>
          </a:p>
        </p:txBody>
      </p:sp>
      <p:sp>
        <p:nvSpPr>
          <p:cNvPr id="11" name="TextBox 10"/>
          <p:cNvSpPr txBox="1"/>
          <p:nvPr/>
        </p:nvSpPr>
        <p:spPr>
          <a:xfrm>
            <a:off x="609600" y="3240386"/>
            <a:ext cx="1185240"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b="1" dirty="0" err="1" smtClean="0">
                <a:solidFill>
                  <a:srgbClr val="000000"/>
                </a:solidFill>
              </a:rPr>
              <a:t>W+jets</a:t>
            </a:r>
            <a:endParaRPr lang="en-US" sz="2400" b="1" dirty="0">
              <a:solidFill>
                <a:srgbClr val="000000"/>
              </a:solidFill>
            </a:endParaRPr>
          </a:p>
        </p:txBody>
      </p:sp>
      <p:sp>
        <p:nvSpPr>
          <p:cNvPr id="12" name="TextBox 11"/>
          <p:cNvSpPr txBox="1"/>
          <p:nvPr/>
        </p:nvSpPr>
        <p:spPr>
          <a:xfrm>
            <a:off x="3200400" y="3240386"/>
            <a:ext cx="1082748"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b="1" dirty="0" err="1" smtClean="0">
                <a:solidFill>
                  <a:srgbClr val="000000"/>
                </a:solidFill>
              </a:rPr>
              <a:t>Z+jets</a:t>
            </a:r>
            <a:endParaRPr lang="en-US" sz="2400" b="1" dirty="0">
              <a:solidFill>
                <a:srgbClr val="00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2" name="Rectangle 3"/>
          <p:cNvSpPr>
            <a:spLocks noGrp="1" noChangeArrowheads="1"/>
          </p:cNvSpPr>
          <p:nvPr>
            <p:ph type="title"/>
          </p:nvPr>
        </p:nvSpPr>
        <p:spPr/>
        <p:txBody>
          <a:bodyPr/>
          <a:lstStyle/>
          <a:p>
            <a:r>
              <a:rPr lang="en-GB" dirty="0" smtClean="0"/>
              <a:t>LHC-specific: W polarisation in pp</a:t>
            </a:r>
            <a:endParaRPr lang="en-GB" dirty="0"/>
          </a:p>
        </p:txBody>
      </p:sp>
      <p:sp>
        <p:nvSpPr>
          <p:cNvPr id="14338" name="Rectangle 2"/>
          <p:cNvSpPr>
            <a:spLocks noGrp="1" noChangeArrowheads="1"/>
          </p:cNvSpPr>
          <p:nvPr>
            <p:ph idx="1"/>
          </p:nvPr>
        </p:nvSpPr>
        <p:spPr>
          <a:xfrm>
            <a:off x="304800" y="914399"/>
            <a:ext cx="8610600" cy="2133601"/>
          </a:xfrm>
        </p:spPr>
        <p:txBody>
          <a:bodyPr>
            <a:normAutofit lnSpcReduction="10000"/>
          </a:bodyPr>
          <a:lstStyle/>
          <a:p>
            <a:r>
              <a:rPr lang="en-GB" dirty="0" smtClean="0"/>
              <a:t>Production of high P</a:t>
            </a:r>
            <a:r>
              <a:rPr lang="en-GB" baseline="-25000" dirty="0" smtClean="0"/>
              <a:t>T</a:t>
            </a:r>
            <a:r>
              <a:rPr lang="en-GB" dirty="0" smtClean="0"/>
              <a:t> (&gt;50 </a:t>
            </a:r>
            <a:r>
              <a:rPr lang="en-GB" dirty="0" err="1" smtClean="0"/>
              <a:t>GeV</a:t>
            </a:r>
            <a:r>
              <a:rPr lang="en-GB" dirty="0" smtClean="0"/>
              <a:t>) W bosons:</a:t>
            </a:r>
          </a:p>
          <a:p>
            <a:pPr lvl="1"/>
            <a:r>
              <a:rPr lang="en-GB" dirty="0" smtClean="0"/>
              <a:t>Valence quark – gluon (</a:t>
            </a:r>
            <a:r>
              <a:rPr lang="en-GB" dirty="0" err="1" smtClean="0"/>
              <a:t>q</a:t>
            </a:r>
            <a:r>
              <a:rPr lang="en-GB" baseline="-25000" dirty="0" err="1" smtClean="0"/>
              <a:t>v</a:t>
            </a:r>
            <a:r>
              <a:rPr lang="en-GB" dirty="0" err="1" smtClean="0"/>
              <a:t>-g</a:t>
            </a:r>
            <a:r>
              <a:rPr lang="en-GB" dirty="0" smtClean="0"/>
              <a:t>) dominates. Strong polarisation effects in transverse plane at LHC expected. </a:t>
            </a:r>
          </a:p>
          <a:p>
            <a:pPr lvl="1"/>
            <a:r>
              <a:rPr lang="en-GB" dirty="0" smtClean="0"/>
              <a:t>Initial states and CP counterparts not present in equal amounts at </a:t>
            </a:r>
            <a:r>
              <a:rPr lang="en-GB" i="1" dirty="0" smtClean="0"/>
              <a:t>pp</a:t>
            </a:r>
            <a:r>
              <a:rPr lang="en-GB" dirty="0" smtClean="0"/>
              <a:t> collider in contrast to </a:t>
            </a:r>
            <a:r>
              <a:rPr lang="en-GB" i="1" dirty="0" smtClean="0"/>
              <a:t>pp</a:t>
            </a:r>
            <a:r>
              <a:rPr lang="en-GB" dirty="0" smtClean="0"/>
              <a:t>-bar (Tevatron)</a:t>
            </a:r>
          </a:p>
          <a:p>
            <a:pPr lvl="1">
              <a:buNone/>
            </a:pPr>
            <a:r>
              <a:rPr lang="en-GB" dirty="0" err="1" smtClean="0">
                <a:sym typeface="Wingdings"/>
              </a:rPr>
              <a:t></a:t>
            </a:r>
            <a:r>
              <a:rPr lang="en-GB" dirty="0" smtClean="0">
                <a:sym typeface="Wingdings"/>
              </a:rPr>
              <a:t> </a:t>
            </a:r>
            <a:r>
              <a:rPr lang="en-GB" dirty="0" smtClean="0"/>
              <a:t>W’s produced in pp are mainly left-handed.</a:t>
            </a:r>
          </a:p>
          <a:p>
            <a:pPr lvl="1"/>
            <a:endParaRPr lang="en-GB" dirty="0" smtClean="0"/>
          </a:p>
          <a:p>
            <a:pPr lvl="1">
              <a:buNone/>
            </a:pPr>
            <a:endParaRPr lang="en-GB" dirty="0"/>
          </a:p>
        </p:txBody>
      </p:sp>
      <p:sp>
        <p:nvSpPr>
          <p:cNvPr id="28" name="Date Placeholder 27"/>
          <p:cNvSpPr>
            <a:spLocks noGrp="1"/>
          </p:cNvSpPr>
          <p:nvPr>
            <p:ph type="dt" sz="half" idx="10"/>
          </p:nvPr>
        </p:nvSpPr>
        <p:spPr/>
        <p:txBody>
          <a:bodyPr/>
          <a:lstStyle/>
          <a:p>
            <a:r>
              <a:rPr lang="en-US" smtClean="0"/>
              <a:t>July 28-30, 2011</a:t>
            </a:r>
            <a:endParaRPr lang="en-US"/>
          </a:p>
        </p:txBody>
      </p:sp>
      <p:sp>
        <p:nvSpPr>
          <p:cNvPr id="29" name="Footer Placeholder 28"/>
          <p:cNvSpPr>
            <a:spLocks noGrp="1"/>
          </p:cNvSpPr>
          <p:nvPr>
            <p:ph type="ftr" sz="quarter" idx="11"/>
          </p:nvPr>
        </p:nvSpPr>
        <p:spPr/>
        <p:txBody>
          <a:bodyPr/>
          <a:lstStyle/>
          <a:p>
            <a:r>
              <a:rPr lang="en-US" smtClean="0"/>
              <a:t>HiggsHunting Workshop</a:t>
            </a:r>
            <a:endParaRPr lang="en-US"/>
          </a:p>
        </p:txBody>
      </p:sp>
      <p:sp>
        <p:nvSpPr>
          <p:cNvPr id="24" name="Slide Number Placeholder 1"/>
          <p:cNvSpPr>
            <a:spLocks noGrp="1"/>
          </p:cNvSpPr>
          <p:nvPr>
            <p:ph type="sldNum" sz="quarter" idx="12"/>
          </p:nvPr>
        </p:nvSpPr>
        <p:spPr/>
        <p:txBody>
          <a:bodyPr/>
          <a:lstStyle/>
          <a:p>
            <a:fld id="{D1267ED0-665F-B14B-9E6B-CB36D5E35054}" type="slidenum">
              <a:rPr lang="en-US" smtClean="0"/>
              <a:pPr/>
              <a:t>23</a:t>
            </a:fld>
            <a:endParaRPr lang="en-US"/>
          </a:p>
        </p:txBody>
      </p:sp>
      <p:sp>
        <p:nvSpPr>
          <p:cNvPr id="7188" name="Rectangle 22"/>
          <p:cNvSpPr>
            <a:spLocks noChangeArrowheads="1"/>
          </p:cNvSpPr>
          <p:nvPr/>
        </p:nvSpPr>
        <p:spPr bwMode="auto">
          <a:xfrm>
            <a:off x="5334793" y="-92075"/>
            <a:ext cx="3802063" cy="70788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marL="285750" indent="-285750">
              <a:buFont typeface="Arial" charset="0"/>
              <a:buChar char="•"/>
            </a:pPr>
            <a:endParaRPr lang="en-GB" sz="2000" dirty="0" smtClean="0"/>
          </a:p>
          <a:p>
            <a:pPr marL="285750" indent="-285750">
              <a:buFont typeface="Arial" charset="0"/>
              <a:buChar char="•"/>
            </a:pPr>
            <a:endParaRPr lang="en-GB" sz="2000" dirty="0"/>
          </a:p>
        </p:txBody>
      </p:sp>
      <p:grpSp>
        <p:nvGrpSpPr>
          <p:cNvPr id="30" name="Group 29"/>
          <p:cNvGrpSpPr/>
          <p:nvPr/>
        </p:nvGrpSpPr>
        <p:grpSpPr>
          <a:xfrm>
            <a:off x="152400" y="3079750"/>
            <a:ext cx="4618037" cy="3168650"/>
            <a:chOff x="430213" y="1988542"/>
            <a:chExt cx="4618037" cy="3168650"/>
          </a:xfrm>
        </p:grpSpPr>
        <p:grpSp>
          <p:nvGrpSpPr>
            <p:cNvPr id="2" name="Group 24"/>
            <p:cNvGrpSpPr>
              <a:grpSpLocks/>
            </p:cNvGrpSpPr>
            <p:nvPr/>
          </p:nvGrpSpPr>
          <p:grpSpPr bwMode="auto">
            <a:xfrm>
              <a:off x="430213" y="1988542"/>
              <a:ext cx="4618037" cy="3168650"/>
              <a:chOff x="288" y="2205"/>
              <a:chExt cx="2909" cy="1996"/>
            </a:xfrm>
          </p:grpSpPr>
          <p:sp>
            <p:nvSpPr>
              <p:cNvPr id="7174" name="Rectangle 11"/>
              <p:cNvSpPr>
                <a:spLocks noChangeArrowheads="1"/>
              </p:cNvSpPr>
              <p:nvPr/>
            </p:nvSpPr>
            <p:spPr bwMode="auto">
              <a:xfrm>
                <a:off x="290" y="2205"/>
                <a:ext cx="2857" cy="1996"/>
              </a:xfrm>
              <a:prstGeom prst="rect">
                <a:avLst/>
              </a:prstGeom>
              <a:solidFill>
                <a:schemeClr val="bg1"/>
              </a:solidFill>
              <a:ln w="19050">
                <a:solidFill>
                  <a:schemeClr val="tx1"/>
                </a:solidFill>
                <a:miter lim="800000"/>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de-DE"/>
              </a:p>
            </p:txBody>
          </p:sp>
          <p:pic>
            <p:nvPicPr>
              <p:cNvPr id="7175" name="Picture 8"/>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68481" b="65794"/>
              <a:stretch>
                <a:fillRect/>
              </a:stretch>
            </p:blipFill>
            <p:spPr bwMode="auto">
              <a:xfrm>
                <a:off x="338" y="2329"/>
                <a:ext cx="1312" cy="149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905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pic>
            <p:nvPicPr>
              <p:cNvPr id="7176" name="Picture 9"/>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51501" r="71759" b="13181"/>
              <a:stretch>
                <a:fillRect/>
              </a:stretch>
            </p:blipFill>
            <p:spPr bwMode="auto">
              <a:xfrm>
                <a:off x="1935" y="2233"/>
                <a:ext cx="1172" cy="154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905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
            <p:nvSpPr>
              <p:cNvPr id="7177" name="Text Box 10"/>
              <p:cNvSpPr txBox="1">
                <a:spLocks noChangeArrowheads="1"/>
              </p:cNvSpPr>
              <p:nvPr/>
            </p:nvSpPr>
            <p:spPr bwMode="auto">
              <a:xfrm>
                <a:off x="371" y="3782"/>
                <a:ext cx="2767" cy="40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905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25" tIns="45713" rIns="91425" bIns="45713">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pPr>
                <a:r>
                  <a:rPr lang="en-GB" sz="1800" dirty="0"/>
                  <a:t>W+1jet dominant production mechanism at LHC (not a Feynman diagram)</a:t>
                </a:r>
              </a:p>
            </p:txBody>
          </p:sp>
          <p:grpSp>
            <p:nvGrpSpPr>
              <p:cNvPr id="3" name="Group 12"/>
              <p:cNvGrpSpPr>
                <a:grpSpLocks/>
              </p:cNvGrpSpPr>
              <p:nvPr/>
            </p:nvGrpSpPr>
            <p:grpSpPr bwMode="auto">
              <a:xfrm>
                <a:off x="1405" y="2744"/>
                <a:ext cx="408" cy="260"/>
                <a:chOff x="1405" y="2381"/>
                <a:chExt cx="408" cy="260"/>
              </a:xfrm>
            </p:grpSpPr>
            <p:sp>
              <p:nvSpPr>
                <p:cNvPr id="7179" name="Text Box 13"/>
                <p:cNvSpPr txBox="1">
                  <a:spLocks noChangeArrowheads="1"/>
                </p:cNvSpPr>
                <p:nvPr/>
              </p:nvSpPr>
              <p:spPr bwMode="auto">
                <a:xfrm>
                  <a:off x="1405" y="2381"/>
                  <a:ext cx="408" cy="15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25" tIns="45713" rIns="91425" bIns="45713">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en-GB" sz="1000" b="1"/>
                    <a:t>helicity</a:t>
                  </a:r>
                </a:p>
              </p:txBody>
            </p:sp>
            <p:sp>
              <p:nvSpPr>
                <p:cNvPr id="7180" name="Line 14"/>
                <p:cNvSpPr>
                  <a:spLocks noChangeShapeType="1"/>
                </p:cNvSpPr>
                <p:nvPr/>
              </p:nvSpPr>
              <p:spPr bwMode="auto">
                <a:xfrm flipH="1">
                  <a:off x="1457" y="2488"/>
                  <a:ext cx="91" cy="153"/>
                </a:xfrm>
                <a:prstGeom prst="line">
                  <a:avLst/>
                </a:prstGeom>
                <a:noFill/>
                <a:ln w="9525">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7181" name="Text Box 15"/>
              <p:cNvSpPr txBox="1">
                <a:spLocks noChangeArrowheads="1"/>
              </p:cNvSpPr>
              <p:nvPr/>
            </p:nvSpPr>
            <p:spPr bwMode="auto">
              <a:xfrm>
                <a:off x="2789" y="3339"/>
                <a:ext cx="408" cy="15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25" tIns="45713" rIns="91425" bIns="45713">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en-GB" sz="1000" b="1"/>
                  <a:t>helicity</a:t>
                </a:r>
              </a:p>
            </p:txBody>
          </p:sp>
          <p:sp>
            <p:nvSpPr>
              <p:cNvPr id="7182" name="Line 16"/>
              <p:cNvSpPr>
                <a:spLocks noChangeShapeType="1"/>
              </p:cNvSpPr>
              <p:nvPr/>
            </p:nvSpPr>
            <p:spPr bwMode="auto">
              <a:xfrm flipV="1">
                <a:off x="2955" y="3152"/>
                <a:ext cx="46" cy="181"/>
              </a:xfrm>
              <a:prstGeom prst="line">
                <a:avLst/>
              </a:prstGeom>
              <a:noFill/>
              <a:ln w="9525">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83" name="AutoShape 17"/>
              <p:cNvSpPr>
                <a:spLocks noChangeArrowheads="1"/>
              </p:cNvSpPr>
              <p:nvPr/>
            </p:nvSpPr>
            <p:spPr bwMode="auto">
              <a:xfrm>
                <a:off x="2066" y="3223"/>
                <a:ext cx="862" cy="46"/>
              </a:xfrm>
              <a:prstGeom prst="rightArrow">
                <a:avLst>
                  <a:gd name="adj1" fmla="val 50000"/>
                  <a:gd name="adj2" fmla="val 468478"/>
                </a:avLst>
              </a:prstGeom>
              <a:solidFill>
                <a:srgbClr val="FF00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7184" name="AutoShape 18"/>
              <p:cNvSpPr>
                <a:spLocks noChangeArrowheads="1"/>
              </p:cNvSpPr>
              <p:nvPr/>
            </p:nvSpPr>
            <p:spPr bwMode="auto">
              <a:xfrm rot="5400000">
                <a:off x="552" y="3112"/>
                <a:ext cx="862" cy="46"/>
              </a:xfrm>
              <a:prstGeom prst="rightArrow">
                <a:avLst>
                  <a:gd name="adj1" fmla="val 50000"/>
                  <a:gd name="adj2" fmla="val 468478"/>
                </a:avLst>
              </a:prstGeom>
              <a:solidFill>
                <a:srgbClr val="FF00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rot="10800000" vert="eaVert" wrap="none" anchor="ctr"/>
              <a:lstStyle/>
              <a:p>
                <a:endParaRPr lang="de-DE"/>
              </a:p>
            </p:txBody>
          </p:sp>
          <p:grpSp>
            <p:nvGrpSpPr>
              <p:cNvPr id="5" name="Group 19"/>
              <p:cNvGrpSpPr>
                <a:grpSpLocks/>
              </p:cNvGrpSpPr>
              <p:nvPr/>
            </p:nvGrpSpPr>
            <p:grpSpPr bwMode="auto">
              <a:xfrm>
                <a:off x="288" y="2225"/>
                <a:ext cx="576" cy="154"/>
                <a:chOff x="1344" y="1824"/>
                <a:chExt cx="576" cy="154"/>
              </a:xfrm>
            </p:grpSpPr>
            <p:sp>
              <p:nvSpPr>
                <p:cNvPr id="7186" name="Line 20"/>
                <p:cNvSpPr>
                  <a:spLocks noChangeShapeType="1"/>
                </p:cNvSpPr>
                <p:nvPr/>
              </p:nvSpPr>
              <p:spPr bwMode="auto">
                <a:xfrm>
                  <a:off x="1416" y="1968"/>
                  <a:ext cx="336" cy="0"/>
                </a:xfrm>
                <a:prstGeom prst="line">
                  <a:avLst/>
                </a:prstGeom>
                <a:noFill/>
                <a:ln w="25400">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87" name="Text Box 21"/>
                <p:cNvSpPr txBox="1">
                  <a:spLocks noChangeArrowheads="1"/>
                </p:cNvSpPr>
                <p:nvPr/>
              </p:nvSpPr>
              <p:spPr bwMode="auto">
                <a:xfrm>
                  <a:off x="1344" y="1824"/>
                  <a:ext cx="576" cy="15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1425" tIns="45713" rIns="91425" bIns="45713">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en-GB" sz="1000" b="1"/>
                    <a:t>CMS z-dir</a:t>
                  </a:r>
                </a:p>
              </p:txBody>
            </p:sp>
          </p:grpSp>
        </p:grpSp>
        <p:sp>
          <p:nvSpPr>
            <p:cNvPr id="7189" name="TextBox 1"/>
            <p:cNvSpPr txBox="1">
              <a:spLocks noChangeArrowheads="1"/>
            </p:cNvSpPr>
            <p:nvPr/>
          </p:nvSpPr>
          <p:spPr bwMode="auto">
            <a:xfrm>
              <a:off x="1527175" y="3946525"/>
              <a:ext cx="2252663" cy="2746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r>
                <a:rPr lang="de-DE" sz="1200" b="1" dirty="0" err="1">
                  <a:solidFill>
                    <a:srgbClr val="FF0000"/>
                  </a:solidFill>
                </a:rPr>
                <a:t>Preferred</a:t>
              </a:r>
              <a:r>
                <a:rPr lang="de-DE" sz="1200" b="1" dirty="0">
                  <a:solidFill>
                    <a:srgbClr val="FF0000"/>
                  </a:solidFill>
                </a:rPr>
                <a:t> W </a:t>
              </a:r>
              <a:r>
                <a:rPr lang="de-DE" sz="1200" b="1" dirty="0" err="1">
                  <a:solidFill>
                    <a:srgbClr val="FF0000"/>
                  </a:solidFill>
                </a:rPr>
                <a:t>spin</a:t>
              </a:r>
              <a:r>
                <a:rPr lang="de-DE" sz="1200" b="1" dirty="0">
                  <a:solidFill>
                    <a:srgbClr val="FF0000"/>
                  </a:solidFill>
                </a:rPr>
                <a:t> </a:t>
              </a:r>
              <a:r>
                <a:rPr lang="de-DE" sz="1200" b="1" dirty="0" err="1">
                  <a:solidFill>
                    <a:srgbClr val="FF0000"/>
                  </a:solidFill>
                </a:rPr>
                <a:t>directions</a:t>
              </a:r>
              <a:r>
                <a:rPr lang="de-DE" sz="1200" b="1" dirty="0">
                  <a:solidFill>
                    <a:srgbClr val="FF0000"/>
                  </a:solidFill>
                </a:rPr>
                <a:t> </a:t>
              </a:r>
            </a:p>
          </p:txBody>
        </p:sp>
      </p:grpSp>
      <p:sp>
        <p:nvSpPr>
          <p:cNvPr id="7191" name="Line 23"/>
          <p:cNvSpPr>
            <a:spLocks noChangeShapeType="1"/>
          </p:cNvSpPr>
          <p:nvPr/>
        </p:nvSpPr>
        <p:spPr bwMode="auto">
          <a:xfrm>
            <a:off x="7235825" y="4292600"/>
            <a:ext cx="142875" cy="0"/>
          </a:xfrm>
          <a:prstGeom prst="line">
            <a:avLst/>
          </a:prstGeom>
          <a:noFill/>
          <a:ln w="9525">
            <a:solidFill>
              <a:schemeClr val="tx1"/>
            </a:solidFill>
            <a:round/>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endParaRPr lang="en-US"/>
          </a:p>
        </p:txBody>
      </p:sp>
      <p:pic>
        <p:nvPicPr>
          <p:cNvPr id="33" name="Picture 5" descr="icvariable_gen_both"/>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68250" y="4072236"/>
            <a:ext cx="2913750" cy="209996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4" name="Picture 6"/>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42000" y="3202286"/>
            <a:ext cx="2082800" cy="86995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grpSp>
        <p:nvGrpSpPr>
          <p:cNvPr id="32" name="Group 31"/>
          <p:cNvGrpSpPr/>
          <p:nvPr/>
        </p:nvGrpSpPr>
        <p:grpSpPr>
          <a:xfrm>
            <a:off x="5105400" y="2971800"/>
            <a:ext cx="3660775" cy="3200400"/>
            <a:chOff x="5105400" y="2971800"/>
            <a:chExt cx="3660775" cy="3200400"/>
          </a:xfrm>
        </p:grpSpPr>
        <p:pic>
          <p:nvPicPr>
            <p:cNvPr id="31" name="Picture 4" descr="costhetastar1_true_both_1"/>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05400" y="2971800"/>
              <a:ext cx="3580607" cy="2582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9" name="TextBox 48"/>
            <p:cNvSpPr txBox="1"/>
            <p:nvPr/>
          </p:nvSpPr>
          <p:spPr>
            <a:xfrm>
              <a:off x="5257800" y="5464314"/>
              <a:ext cx="3508375"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000" b="1" dirty="0" smtClean="0">
                  <a:solidFill>
                    <a:srgbClr val="000090"/>
                  </a:solidFill>
                </a:rPr>
                <a:t>However: cannot measure </a:t>
              </a:r>
              <a:r>
                <a:rPr lang="en-US" sz="2000" b="1" dirty="0" err="1" smtClean="0">
                  <a:solidFill>
                    <a:srgbClr val="000090"/>
                  </a:solidFill>
                </a:rPr>
                <a:t>cos</a:t>
              </a:r>
              <a:r>
                <a:rPr lang="el-GR" sz="2000" b="1" dirty="0" smtClean="0">
                  <a:solidFill>
                    <a:srgbClr val="000090"/>
                  </a:solidFill>
                </a:rPr>
                <a:t>θ</a:t>
              </a:r>
              <a:r>
                <a:rPr lang="en-US" sz="2000" b="1" dirty="0" smtClean="0">
                  <a:solidFill>
                    <a:srgbClr val="000090"/>
                  </a:solidFill>
                </a:rPr>
                <a:t>* (missing neutrino) </a:t>
              </a:r>
              <a:endParaRPr lang="en-US" sz="2000" b="1" dirty="0">
                <a:solidFill>
                  <a:srgbClr val="000090"/>
                </a:solidFill>
              </a:endParaRPr>
            </a:p>
          </p:txBody>
        </p:sp>
      </p:grpSp>
      <p:sp>
        <p:nvSpPr>
          <p:cNvPr id="35" name="Date Placeholder 10"/>
          <p:cNvSpPr txBox="1">
            <a:spLocks/>
          </p:cNvSpPr>
          <p:nvPr/>
        </p:nvSpPr>
        <p:spPr bwMode="auto">
          <a:xfrm>
            <a:off x="3521075" y="6153448"/>
            <a:ext cx="1905000" cy="20637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chemeClr val="tx1"/>
                </a:solidFill>
                <a:effectLst/>
                <a:uLnTx/>
                <a:uFillTx/>
                <a:latin typeface="Arial" charset="0"/>
                <a:ea typeface="+mn-ea"/>
                <a:cs typeface="+mn-cs"/>
              </a:rPr>
              <a:t>July 28-30, 2011</a:t>
            </a:r>
            <a:endParaRPr kumimoji="1" lang="en-US" sz="1200" b="0" i="0" u="none" strike="noStrike" kern="1200" cap="none" spc="0" normalizeH="0" baseline="0" noProof="0">
              <a:ln>
                <a:noFill/>
              </a:ln>
              <a:solidFill>
                <a:schemeClr val="tx1"/>
              </a:solidFill>
              <a:effectLst/>
              <a:uLnTx/>
              <a:uFillTx/>
              <a:latin typeface="Arial" charset="0"/>
              <a:ea typeface="+mn-ea"/>
              <a:cs typeface="+mn-cs"/>
            </a:endParaRPr>
          </a:p>
        </p:txBody>
      </p:sp>
      <p:sp>
        <p:nvSpPr>
          <p:cNvPr id="36" name="Footer Placeholder 11"/>
          <p:cNvSpPr txBox="1">
            <a:spLocks/>
          </p:cNvSpPr>
          <p:nvPr/>
        </p:nvSpPr>
        <p:spPr bwMode="auto">
          <a:xfrm>
            <a:off x="3028950" y="5962948"/>
            <a:ext cx="28956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smtClean="0">
                <a:ln>
                  <a:noFill/>
                </a:ln>
                <a:solidFill>
                  <a:schemeClr val="tx1"/>
                </a:solidFill>
                <a:effectLst/>
                <a:uLnTx/>
                <a:uFillTx/>
                <a:latin typeface="Arial" charset="0"/>
                <a:ea typeface="+mn-ea"/>
                <a:cs typeface="+mn-cs"/>
              </a:rPr>
              <a:t>HiggsHunting Workshop</a:t>
            </a:r>
            <a:endParaRPr kumimoji="1" lang="en-US" sz="1200" b="0" i="0" u="none" strike="noStrike" kern="1200" cap="none" spc="0" normalizeH="0" baseline="0" noProof="0">
              <a:ln>
                <a:noFill/>
              </a:ln>
              <a:solidFill>
                <a:schemeClr val="tx1"/>
              </a:solidFill>
              <a:effectLst/>
              <a:uLnTx/>
              <a:uFillTx/>
              <a:latin typeface="Arial" charset="0"/>
              <a:ea typeface="+mn-ea"/>
              <a:cs typeface="+mn-cs"/>
            </a:endParaRPr>
          </a:p>
        </p:txBody>
      </p:sp>
      <p:sp>
        <p:nvSpPr>
          <p:cNvPr id="37" name="Slide Number Placeholder 1"/>
          <p:cNvSpPr txBox="1">
            <a:spLocks/>
          </p:cNvSpPr>
          <p:nvPr/>
        </p:nvSpPr>
        <p:spPr bwMode="auto">
          <a:xfrm>
            <a:off x="7010400" y="5981700"/>
            <a:ext cx="1905000" cy="378124"/>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64B7F05-53E5-8749-A52D-9763ED31E2A7}" type="slidenum">
              <a:rPr kumimoji="1" lang="en-US" sz="12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1" lang="en-US" sz="1200" b="0" i="0" u="none" strike="noStrike" kern="1200" cap="none" spc="0" normalizeH="0" baseline="0" noProof="0">
              <a:ln>
                <a:noFill/>
              </a:ln>
              <a:solidFill>
                <a:schemeClr val="tx1"/>
              </a:solidFill>
              <a:effectLst/>
              <a:uLnTx/>
              <a:uFillTx/>
              <a:latin typeface="Arial" charset="0"/>
              <a:ea typeface="+mn-ea"/>
              <a:cs typeface="+mn-cs"/>
            </a:endParaRPr>
          </a:p>
        </p:txBody>
      </p:sp>
      <p:grpSp>
        <p:nvGrpSpPr>
          <p:cNvPr id="39" name="Group 38"/>
          <p:cNvGrpSpPr/>
          <p:nvPr/>
        </p:nvGrpSpPr>
        <p:grpSpPr>
          <a:xfrm>
            <a:off x="304800" y="3276600"/>
            <a:ext cx="5600750" cy="2743200"/>
            <a:chOff x="152400" y="3657600"/>
            <a:chExt cx="5600750" cy="2743200"/>
          </a:xfrm>
        </p:grpSpPr>
        <p:grpSp>
          <p:nvGrpSpPr>
            <p:cNvPr id="40" name="Group 26"/>
            <p:cNvGrpSpPr/>
            <p:nvPr/>
          </p:nvGrpSpPr>
          <p:grpSpPr>
            <a:xfrm>
              <a:off x="152400" y="3657600"/>
              <a:ext cx="2800350" cy="2669776"/>
              <a:chOff x="6400800" y="4081164"/>
              <a:chExt cx="2428401" cy="2315170"/>
            </a:xfrm>
          </p:grpSpPr>
          <p:pic>
            <p:nvPicPr>
              <p:cNvPr id="44" name="Picture 5"/>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00800" y="4081164"/>
                <a:ext cx="2428401" cy="231517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
            <p:nvSpPr>
              <p:cNvPr id="45" name="Text Box 14"/>
              <p:cNvSpPr txBox="1">
                <a:spLocks noChangeArrowheads="1"/>
              </p:cNvSpPr>
              <p:nvPr/>
            </p:nvSpPr>
            <p:spPr bwMode="auto">
              <a:xfrm>
                <a:off x="6771801" y="4309646"/>
                <a:ext cx="533400" cy="346966"/>
              </a:xfrm>
              <a:prstGeom prst="rect">
                <a:avLst/>
              </a:prstGeom>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style>
              <a:lnRef idx="1">
                <a:schemeClr val="accent2"/>
              </a:lnRef>
              <a:fillRef idx="2">
                <a:schemeClr val="accent2"/>
              </a:fillRef>
              <a:effectRef idx="1">
                <a:schemeClr val="accent2"/>
              </a:effectRef>
              <a:fontRef idx="minor">
                <a:schemeClr val="dk1"/>
              </a:fontRef>
            </p:style>
            <p:txBody>
              <a:bodyPr wrap="square">
                <a:spAutoFit/>
              </a:bodyPr>
              <a:lstStyle/>
              <a:p>
                <a:pPr algn="ctr">
                  <a:spcBef>
                    <a:spcPct val="50000"/>
                  </a:spcBef>
                </a:pPr>
                <a:r>
                  <a:rPr lang="en-GB" sz="2000" b="1" dirty="0">
                    <a:solidFill>
                      <a:srgbClr val="FF0000"/>
                    </a:solidFill>
                  </a:rPr>
                  <a:t>W</a:t>
                </a:r>
                <a:r>
                  <a:rPr lang="en-GB" sz="2000" b="1" baseline="30000" dirty="0">
                    <a:solidFill>
                      <a:srgbClr val="FF0000"/>
                    </a:solidFill>
                  </a:rPr>
                  <a:t>+</a:t>
                </a:r>
              </a:p>
            </p:txBody>
          </p:sp>
        </p:grpSp>
        <p:grpSp>
          <p:nvGrpSpPr>
            <p:cNvPr id="41" name="Group 30"/>
            <p:cNvGrpSpPr/>
            <p:nvPr/>
          </p:nvGrpSpPr>
          <p:grpSpPr>
            <a:xfrm>
              <a:off x="2895600" y="3659836"/>
              <a:ext cx="2857550" cy="2740964"/>
              <a:chOff x="2895600" y="3659836"/>
              <a:chExt cx="2857550" cy="2740964"/>
            </a:xfrm>
          </p:grpSpPr>
          <p:pic>
            <p:nvPicPr>
              <p:cNvPr id="42" name="Picture 4"/>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95600" y="3659836"/>
                <a:ext cx="2857550" cy="27409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
            <p:nvSpPr>
              <p:cNvPr id="43" name="Text Box 15"/>
              <p:cNvSpPr txBox="1">
                <a:spLocks noChangeArrowheads="1"/>
              </p:cNvSpPr>
              <p:nvPr/>
            </p:nvSpPr>
            <p:spPr bwMode="auto">
              <a:xfrm>
                <a:off x="3352800" y="3907366"/>
                <a:ext cx="594183" cy="400110"/>
              </a:xfrm>
              <a:prstGeom prst="rect">
                <a:avLst/>
              </a:prstGeom>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style>
              <a:lnRef idx="1">
                <a:schemeClr val="accent2"/>
              </a:lnRef>
              <a:fillRef idx="2">
                <a:schemeClr val="accent2"/>
              </a:fillRef>
              <a:effectRef idx="1">
                <a:schemeClr val="accent2"/>
              </a:effectRef>
              <a:fontRef idx="minor">
                <a:schemeClr val="dk1"/>
              </a:fontRef>
            </p:style>
            <p:txBody>
              <a:bodyPr wrap="square">
                <a:spAutoFit/>
              </a:bodyPr>
              <a:lstStyle/>
              <a:p>
                <a:pPr algn="ctr">
                  <a:spcBef>
                    <a:spcPct val="50000"/>
                  </a:spcBef>
                </a:pPr>
                <a:r>
                  <a:rPr lang="en-GB" sz="2000" b="1" dirty="0" smtClean="0">
                    <a:solidFill>
                      <a:srgbClr val="FF0000"/>
                    </a:solidFill>
                  </a:rPr>
                  <a:t>W</a:t>
                </a:r>
                <a:r>
                  <a:rPr lang="en-GB" sz="2000" b="1" baseline="30000" dirty="0" smtClean="0">
                    <a:solidFill>
                      <a:srgbClr val="FF0000"/>
                    </a:solidFill>
                  </a:rPr>
                  <a:t>–</a:t>
                </a:r>
                <a:endParaRPr lang="en-GB" sz="2000" b="1" baseline="30000" dirty="0">
                  <a:solidFill>
                    <a:srgbClr val="FF0000"/>
                  </a:solidFill>
                </a:endParaRPr>
              </a:p>
            </p:txBody>
          </p:sp>
        </p:grpSp>
      </p:grpSp>
      <p:graphicFrame>
        <p:nvGraphicFramePr>
          <p:cNvPr id="46" name="Group 57"/>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14366651"/>
              </p:ext>
            </p:extLst>
          </p:nvPr>
        </p:nvGraphicFramePr>
        <p:xfrm>
          <a:off x="3573463" y="3657600"/>
          <a:ext cx="5341937" cy="2133600"/>
        </p:xfrm>
        <a:graphic>
          <a:graphicData uri="http://schemas.openxmlformats.org/drawingml/2006/table">
            <a:tbl>
              <a:tblPr/>
              <a:tblGrid>
                <a:gridCol w="1076351"/>
                <a:gridCol w="4265586"/>
              </a:tblGrid>
              <a:tr h="180975">
                <a:tc>
                  <a:txBody>
                    <a:bodyPr/>
                    <a:lstStyle/>
                    <a:p>
                      <a:pPr marL="28575" marR="0" lvl="0" indent="0" algn="ctr" defTabSz="642938" rtl="0" eaLnBrk="1" fontAlgn="base" latinLnBrk="0" hangingPunct="1">
                        <a:lnSpc>
                          <a:spcPct val="110000"/>
                        </a:lnSpc>
                        <a:spcBef>
                          <a:spcPts val="563"/>
                        </a:spcBef>
                        <a:spcAft>
                          <a:spcPct val="0"/>
                        </a:spcAft>
                        <a:buClr>
                          <a:srgbClr val="3333CC"/>
                        </a:buClr>
                        <a:buSzPct val="80000"/>
                        <a:buFont typeface="Wingdings" charset="0"/>
                        <a:buNone/>
                        <a:tabLst/>
                      </a:pPr>
                      <a:endParaRPr kumimoji="0" lang="en-US" sz="2000" b="0" i="0" u="none" strike="noStrike" cap="none" normalizeH="0" baseline="0" dirty="0">
                        <a:ln>
                          <a:noFill/>
                        </a:ln>
                        <a:solidFill>
                          <a:srgbClr val="3333CC"/>
                        </a:solidFill>
                        <a:effectLst/>
                        <a:latin typeface="Arial" charset="0"/>
                        <a:ea typeface="ＭＳ Ｐゴシック" charset="0"/>
                        <a:sym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FD8"/>
                    </a:solidFill>
                  </a:tcPr>
                </a:tc>
                <a:tc>
                  <a:txBody>
                    <a:bodyPr/>
                    <a:lstStyle/>
                    <a:p>
                      <a:pPr marL="28575" marR="0" lvl="0" indent="0" algn="ctr" defTabSz="642938" rtl="0" eaLnBrk="1" fontAlgn="base" latinLnBrk="0" hangingPunct="1">
                        <a:lnSpc>
                          <a:spcPct val="110000"/>
                        </a:lnSpc>
                        <a:spcBef>
                          <a:spcPts val="563"/>
                        </a:spcBef>
                        <a:spcAft>
                          <a:spcPct val="0"/>
                        </a:spcAft>
                        <a:buClr>
                          <a:srgbClr val="3333CC"/>
                        </a:buClr>
                        <a:buSzPct val="80000"/>
                        <a:buFont typeface="Wingdings" charset="0"/>
                        <a:buNone/>
                        <a:tabLst/>
                      </a:pPr>
                      <a:r>
                        <a:rPr kumimoji="0" lang="en-GB" sz="2000" b="1" i="0" u="none" strike="noStrike" cap="none" normalizeH="0" baseline="0" dirty="0">
                          <a:ln>
                            <a:noFill/>
                          </a:ln>
                          <a:solidFill>
                            <a:srgbClr val="3333CC"/>
                          </a:solidFill>
                          <a:effectLst/>
                          <a:latin typeface="Arial" charset="0"/>
                          <a:ea typeface="ＭＳ Ｐゴシック" charset="0"/>
                          <a:sym typeface="Arial" charset="0"/>
                        </a:rPr>
                        <a:t>Combined 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FD8"/>
                    </a:solidFill>
                  </a:tcPr>
                </a:tc>
              </a:tr>
              <a:tr h="180975">
                <a:tc>
                  <a:txBody>
                    <a:bodyPr/>
                    <a:lstStyle/>
                    <a:p>
                      <a:pPr marL="28575" marR="0" lvl="0" indent="0" algn="ctr" defTabSz="642938" rtl="0" eaLnBrk="1" fontAlgn="base" latinLnBrk="0" hangingPunct="1">
                        <a:lnSpc>
                          <a:spcPct val="110000"/>
                        </a:lnSpc>
                        <a:spcBef>
                          <a:spcPts val="563"/>
                        </a:spcBef>
                        <a:spcAft>
                          <a:spcPct val="0"/>
                        </a:spcAft>
                        <a:buClr>
                          <a:srgbClr val="3333CC"/>
                        </a:buClr>
                        <a:buSzPct val="80000"/>
                        <a:buFont typeface="Wingdings" charset="0"/>
                        <a:buNone/>
                        <a:tabLst/>
                      </a:pPr>
                      <a:r>
                        <a:rPr kumimoji="0" lang="en-GB" sz="2000" b="0" i="0" u="none" strike="noStrike" cap="none" normalizeH="0" baseline="0" dirty="0">
                          <a:ln>
                            <a:noFill/>
                          </a:ln>
                          <a:solidFill>
                            <a:srgbClr val="3333CC"/>
                          </a:solidFill>
                          <a:effectLst/>
                          <a:latin typeface="Arial" charset="0"/>
                          <a:ea typeface="ＭＳ Ｐゴシック" charset="0"/>
                          <a:sym typeface="Arial" charset="0"/>
                        </a:rPr>
                        <a:t>(</a:t>
                      </a:r>
                      <a:r>
                        <a:rPr kumimoji="0" lang="en-GB" sz="2000" b="0" i="0" u="none" strike="noStrike" cap="none" normalizeH="0" baseline="0" dirty="0" err="1">
                          <a:ln>
                            <a:noFill/>
                          </a:ln>
                          <a:solidFill>
                            <a:srgbClr val="3333CC"/>
                          </a:solidFill>
                          <a:effectLst/>
                          <a:latin typeface="Arial" charset="0"/>
                          <a:ea typeface="ＭＳ Ｐゴシック" charset="0"/>
                          <a:sym typeface="Arial" charset="0"/>
                        </a:rPr>
                        <a:t>f</a:t>
                      </a:r>
                      <a:r>
                        <a:rPr kumimoji="0" lang="en-GB" sz="2000" b="0" i="0" u="none" strike="noStrike" cap="none" normalizeH="0" baseline="-25000" dirty="0" err="1">
                          <a:ln>
                            <a:noFill/>
                          </a:ln>
                          <a:solidFill>
                            <a:srgbClr val="3333CC"/>
                          </a:solidFill>
                          <a:effectLst/>
                          <a:latin typeface="Arial" charset="0"/>
                          <a:ea typeface="ＭＳ Ｐゴシック" charset="0"/>
                          <a:sym typeface="Arial" charset="0"/>
                        </a:rPr>
                        <a:t>L</a:t>
                      </a:r>
                      <a:r>
                        <a:rPr kumimoji="0" lang="en-GB" sz="2000" b="0" i="0" u="none" strike="noStrike" cap="none" normalizeH="0" baseline="0" dirty="0" err="1">
                          <a:ln>
                            <a:noFill/>
                          </a:ln>
                          <a:solidFill>
                            <a:srgbClr val="3333CC"/>
                          </a:solidFill>
                          <a:effectLst/>
                          <a:latin typeface="Arial" charset="0"/>
                          <a:ea typeface="ＭＳ Ｐゴシック" charset="0"/>
                          <a:sym typeface="Arial" charset="0"/>
                        </a:rPr>
                        <a:t>-f</a:t>
                      </a:r>
                      <a:r>
                        <a:rPr kumimoji="0" lang="en-GB" sz="2000" b="0" i="0" u="none" strike="noStrike" cap="none" normalizeH="0" baseline="-25000" dirty="0" err="1">
                          <a:ln>
                            <a:noFill/>
                          </a:ln>
                          <a:solidFill>
                            <a:srgbClr val="3333CC"/>
                          </a:solidFill>
                          <a:effectLst/>
                          <a:latin typeface="Arial" charset="0"/>
                          <a:ea typeface="ＭＳ Ｐゴシック" charset="0"/>
                          <a:sym typeface="Arial" charset="0"/>
                        </a:rPr>
                        <a:t>R</a:t>
                      </a:r>
                      <a:r>
                        <a:rPr kumimoji="0" lang="en-GB" sz="2000" b="0" i="0" u="none" strike="noStrike" cap="none" normalizeH="0" baseline="0" dirty="0" smtClean="0">
                          <a:ln>
                            <a:noFill/>
                          </a:ln>
                          <a:solidFill>
                            <a:srgbClr val="3333CC"/>
                          </a:solidFill>
                          <a:effectLst/>
                          <a:latin typeface="Arial" charset="0"/>
                          <a:ea typeface="ＭＳ Ｐゴシック" charset="0"/>
                          <a:sym typeface="Arial" charset="0"/>
                        </a:rPr>
                        <a:t>)</a:t>
                      </a:r>
                      <a:r>
                        <a:rPr kumimoji="0" lang="en-GB" sz="2000" b="0" i="0" u="none" strike="noStrike" cap="none" normalizeH="0" baseline="30000" dirty="0" smtClean="0">
                          <a:ln>
                            <a:noFill/>
                          </a:ln>
                          <a:solidFill>
                            <a:srgbClr val="3333CC"/>
                          </a:solidFill>
                          <a:effectLst/>
                          <a:latin typeface="Arial" charset="0"/>
                          <a:ea typeface="ＭＳ Ｐゴシック" charset="0"/>
                          <a:sym typeface="Arial" charset="0"/>
                        </a:rPr>
                        <a:t>–</a:t>
                      </a:r>
                      <a:endParaRPr kumimoji="0" lang="en-GB" sz="2000" b="0" i="0" u="none" strike="noStrike" cap="none" normalizeH="0" baseline="30000" dirty="0">
                        <a:ln>
                          <a:noFill/>
                        </a:ln>
                        <a:solidFill>
                          <a:srgbClr val="3333CC"/>
                        </a:solidFill>
                        <a:effectLst/>
                        <a:latin typeface="Arial" charset="0"/>
                        <a:ea typeface="ＭＳ Ｐゴシック" charset="0"/>
                        <a:sym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FD8"/>
                    </a:solidFill>
                  </a:tcPr>
                </a:tc>
                <a:tc>
                  <a:txBody>
                    <a:bodyPr/>
                    <a:lstStyle/>
                    <a:p>
                      <a:pPr marL="28575" marR="0" lvl="0" indent="0" algn="ctr" defTabSz="642938" rtl="0" eaLnBrk="1" fontAlgn="base" latinLnBrk="0" hangingPunct="1">
                        <a:lnSpc>
                          <a:spcPct val="110000"/>
                        </a:lnSpc>
                        <a:spcBef>
                          <a:spcPts val="563"/>
                        </a:spcBef>
                        <a:spcAft>
                          <a:spcPct val="0"/>
                        </a:spcAft>
                        <a:buClr>
                          <a:srgbClr val="3333CC"/>
                        </a:buClr>
                        <a:buSzPct val="80000"/>
                        <a:buFont typeface="Wingdings" charset="0"/>
                        <a:buNone/>
                        <a:tabLst/>
                      </a:pPr>
                      <a:r>
                        <a:rPr kumimoji="0" lang="en-GB" sz="2000" b="0" i="0" u="none" strike="noStrike" cap="none" normalizeH="0" baseline="0" dirty="0">
                          <a:ln>
                            <a:noFill/>
                          </a:ln>
                          <a:solidFill>
                            <a:srgbClr val="3333CC"/>
                          </a:solidFill>
                          <a:effectLst/>
                          <a:latin typeface="Arial" charset="0"/>
                          <a:ea typeface="ＭＳ Ｐゴシック" charset="0"/>
                          <a:sym typeface="Arial" charset="0"/>
                        </a:rPr>
                        <a:t>0.226 </a:t>
                      </a:r>
                      <a:r>
                        <a:rPr kumimoji="0" lang="en-GB" sz="2000" b="0" i="0" u="none" strike="noStrike" cap="none" normalizeH="0" baseline="0" dirty="0">
                          <a:ln>
                            <a:noFill/>
                          </a:ln>
                          <a:solidFill>
                            <a:srgbClr val="3333CC"/>
                          </a:solidFill>
                          <a:effectLst/>
                          <a:latin typeface="Arial" charset="0"/>
                          <a:ea typeface="ＭＳ Ｐゴシック" charset="0"/>
                          <a:cs typeface="Arial" charset="0"/>
                          <a:sym typeface="Arial" charset="0"/>
                        </a:rPr>
                        <a:t>±</a:t>
                      </a:r>
                      <a:r>
                        <a:rPr kumimoji="0" lang="en-GB" sz="2000" b="0" i="0" u="none" strike="noStrike" cap="none" normalizeH="0" baseline="0" dirty="0">
                          <a:ln>
                            <a:noFill/>
                          </a:ln>
                          <a:solidFill>
                            <a:srgbClr val="3333CC"/>
                          </a:solidFill>
                          <a:effectLst/>
                          <a:latin typeface="Arial" charset="0"/>
                          <a:ea typeface="ＭＳ Ｐゴシック" charset="0"/>
                          <a:sym typeface="Arial" charset="0"/>
                        </a:rPr>
                        <a:t> 0.031 (stat) </a:t>
                      </a:r>
                      <a:r>
                        <a:rPr kumimoji="0" lang="en-GB" sz="2000" b="0" i="0" u="none" strike="noStrike" cap="none" normalizeH="0" baseline="0" dirty="0">
                          <a:ln>
                            <a:noFill/>
                          </a:ln>
                          <a:solidFill>
                            <a:srgbClr val="3333CC"/>
                          </a:solidFill>
                          <a:effectLst/>
                          <a:latin typeface="Arial" charset="0"/>
                          <a:ea typeface="ＭＳ Ｐゴシック" charset="0"/>
                          <a:cs typeface="Arial" charset="0"/>
                          <a:sym typeface="Arial" charset="0"/>
                        </a:rPr>
                        <a:t>± 0.050 (</a:t>
                      </a:r>
                      <a:r>
                        <a:rPr kumimoji="0" lang="en-GB" sz="2000" b="0" i="0" u="none" strike="noStrike" cap="none" normalizeH="0" baseline="0" dirty="0" err="1">
                          <a:ln>
                            <a:noFill/>
                          </a:ln>
                          <a:solidFill>
                            <a:srgbClr val="3333CC"/>
                          </a:solidFill>
                          <a:effectLst/>
                          <a:latin typeface="Arial" charset="0"/>
                          <a:ea typeface="ＭＳ Ｐゴシック" charset="0"/>
                          <a:cs typeface="Arial" charset="0"/>
                          <a:sym typeface="Arial" charset="0"/>
                        </a:rPr>
                        <a:t>syst</a:t>
                      </a:r>
                      <a:r>
                        <a:rPr kumimoji="0" lang="en-GB" sz="2000" b="0" i="0" u="none" strike="noStrike" cap="none" normalizeH="0" baseline="0" dirty="0">
                          <a:ln>
                            <a:noFill/>
                          </a:ln>
                          <a:solidFill>
                            <a:srgbClr val="3333CC"/>
                          </a:solidFill>
                          <a:effectLst/>
                          <a:latin typeface="Arial" charset="0"/>
                          <a:ea typeface="ＭＳ Ｐゴシック" charset="0"/>
                          <a:cs typeface="Arial" charset="0"/>
                          <a:sym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FD8"/>
                    </a:solidFill>
                  </a:tcPr>
                </a:tc>
              </a:tr>
              <a:tr h="180975">
                <a:tc>
                  <a:txBody>
                    <a:bodyPr/>
                    <a:lstStyle/>
                    <a:p>
                      <a:pPr marL="28575" marR="0" lvl="0" indent="0" algn="ctr" defTabSz="642938" rtl="0" eaLnBrk="1" fontAlgn="base" latinLnBrk="0" hangingPunct="1">
                        <a:lnSpc>
                          <a:spcPct val="110000"/>
                        </a:lnSpc>
                        <a:spcBef>
                          <a:spcPts val="563"/>
                        </a:spcBef>
                        <a:spcAft>
                          <a:spcPct val="0"/>
                        </a:spcAft>
                        <a:buClr>
                          <a:srgbClr val="3333CC"/>
                        </a:buClr>
                        <a:buSzPct val="80000"/>
                        <a:buFont typeface="Wingdings" charset="0"/>
                        <a:buNone/>
                        <a:tabLst/>
                      </a:pPr>
                      <a:r>
                        <a:rPr kumimoji="0" lang="en-GB" sz="2000" b="0" i="0" u="none" strike="noStrike" cap="none" normalizeH="0" baseline="0" dirty="0">
                          <a:ln>
                            <a:noFill/>
                          </a:ln>
                          <a:solidFill>
                            <a:srgbClr val="3333CC"/>
                          </a:solidFill>
                          <a:effectLst/>
                          <a:latin typeface="Arial" charset="0"/>
                          <a:ea typeface="ＭＳ Ｐゴシック" charset="0"/>
                          <a:sym typeface="Arial" charset="0"/>
                        </a:rPr>
                        <a:t>(f</a:t>
                      </a:r>
                      <a:r>
                        <a:rPr kumimoji="0" lang="en-GB" sz="2000" b="0" i="0" u="none" strike="noStrike" cap="none" normalizeH="0" baseline="-25000" dirty="0">
                          <a:ln>
                            <a:noFill/>
                          </a:ln>
                          <a:solidFill>
                            <a:srgbClr val="3333CC"/>
                          </a:solidFill>
                          <a:effectLst/>
                          <a:latin typeface="Arial" charset="0"/>
                          <a:ea typeface="ＭＳ Ｐゴシック" charset="0"/>
                          <a:sym typeface="Arial" charset="0"/>
                        </a:rPr>
                        <a:t>0</a:t>
                      </a:r>
                      <a:r>
                        <a:rPr kumimoji="0" lang="en-GB" sz="2000" b="0" i="0" u="none" strike="noStrike" cap="none" normalizeH="0" baseline="0" dirty="0" smtClean="0">
                          <a:ln>
                            <a:noFill/>
                          </a:ln>
                          <a:solidFill>
                            <a:srgbClr val="3333CC"/>
                          </a:solidFill>
                          <a:effectLst/>
                          <a:latin typeface="Arial" charset="0"/>
                          <a:ea typeface="ＭＳ Ｐゴシック" charset="0"/>
                          <a:sym typeface="Arial" charset="0"/>
                        </a:rPr>
                        <a:t>)</a:t>
                      </a:r>
                      <a:r>
                        <a:rPr kumimoji="0" lang="en-GB" sz="2000" b="0" i="0" u="none" strike="noStrike" cap="none" normalizeH="0" baseline="30000" dirty="0" smtClean="0">
                          <a:ln>
                            <a:noFill/>
                          </a:ln>
                          <a:solidFill>
                            <a:srgbClr val="3333CC"/>
                          </a:solidFill>
                          <a:effectLst/>
                          <a:latin typeface="Arial" charset="0"/>
                          <a:ea typeface="ＭＳ Ｐゴシック" charset="0"/>
                          <a:sym typeface="Arial" charset="0"/>
                        </a:rPr>
                        <a:t>–</a:t>
                      </a:r>
                      <a:endParaRPr kumimoji="0" lang="en-GB" sz="2000" b="0" i="0" u="none" strike="noStrike" cap="none" normalizeH="0" baseline="30000" dirty="0">
                        <a:ln>
                          <a:noFill/>
                        </a:ln>
                        <a:solidFill>
                          <a:srgbClr val="3333CC"/>
                        </a:solidFill>
                        <a:effectLst/>
                        <a:latin typeface="Arial" charset="0"/>
                        <a:ea typeface="ＭＳ Ｐゴシック" charset="0"/>
                        <a:sym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FD8"/>
                    </a:solidFill>
                  </a:tcPr>
                </a:tc>
                <a:tc>
                  <a:txBody>
                    <a:bodyPr/>
                    <a:lstStyle/>
                    <a:p>
                      <a:pPr marL="28575" marR="0" lvl="0" indent="0" algn="ctr" defTabSz="642938" rtl="0" eaLnBrk="1" fontAlgn="base" latinLnBrk="0" hangingPunct="1">
                        <a:lnSpc>
                          <a:spcPct val="110000"/>
                        </a:lnSpc>
                        <a:spcBef>
                          <a:spcPts val="563"/>
                        </a:spcBef>
                        <a:spcAft>
                          <a:spcPct val="0"/>
                        </a:spcAft>
                        <a:buClr>
                          <a:srgbClr val="3333CC"/>
                        </a:buClr>
                        <a:buSzPct val="80000"/>
                        <a:buFont typeface="Wingdings" charset="0"/>
                        <a:buNone/>
                        <a:tabLst/>
                      </a:pPr>
                      <a:r>
                        <a:rPr kumimoji="0" lang="en-GB" sz="2000" b="0" i="0" u="none" strike="noStrike" cap="none" normalizeH="0" baseline="0" dirty="0">
                          <a:ln>
                            <a:noFill/>
                          </a:ln>
                          <a:solidFill>
                            <a:srgbClr val="3333CC"/>
                          </a:solidFill>
                          <a:effectLst/>
                          <a:latin typeface="Arial" charset="0"/>
                          <a:ea typeface="ＭＳ Ｐゴシック" charset="0"/>
                          <a:sym typeface="Arial" charset="0"/>
                        </a:rPr>
                        <a:t>0.162 </a:t>
                      </a:r>
                      <a:r>
                        <a:rPr kumimoji="0" lang="en-GB" sz="2000" b="0" i="0" u="none" strike="noStrike" cap="none" normalizeH="0" baseline="0" dirty="0">
                          <a:ln>
                            <a:noFill/>
                          </a:ln>
                          <a:solidFill>
                            <a:srgbClr val="3333CC"/>
                          </a:solidFill>
                          <a:effectLst/>
                          <a:latin typeface="Arial" charset="0"/>
                          <a:ea typeface="ＭＳ Ｐゴシック" charset="0"/>
                          <a:cs typeface="Arial" charset="0"/>
                          <a:sym typeface="Arial" charset="0"/>
                        </a:rPr>
                        <a:t>±</a:t>
                      </a:r>
                      <a:r>
                        <a:rPr kumimoji="0" lang="en-GB" sz="2000" b="0" i="0" u="none" strike="noStrike" cap="none" normalizeH="0" baseline="0" dirty="0">
                          <a:ln>
                            <a:noFill/>
                          </a:ln>
                          <a:solidFill>
                            <a:srgbClr val="3333CC"/>
                          </a:solidFill>
                          <a:effectLst/>
                          <a:latin typeface="Arial" charset="0"/>
                          <a:ea typeface="ＭＳ Ｐゴシック" charset="0"/>
                          <a:sym typeface="Arial" charset="0"/>
                        </a:rPr>
                        <a:t> 0.078 (stat) </a:t>
                      </a:r>
                      <a:r>
                        <a:rPr kumimoji="0" lang="en-GB" sz="2000" b="0" i="0" u="none" strike="noStrike" cap="none" normalizeH="0" baseline="0" dirty="0">
                          <a:ln>
                            <a:noFill/>
                          </a:ln>
                          <a:solidFill>
                            <a:srgbClr val="3333CC"/>
                          </a:solidFill>
                          <a:effectLst/>
                          <a:latin typeface="Arial" charset="0"/>
                          <a:ea typeface="ＭＳ Ｐゴシック" charset="0"/>
                          <a:cs typeface="Arial" charset="0"/>
                          <a:sym typeface="Arial" charset="0"/>
                        </a:rPr>
                        <a:t>± 0.136 (</a:t>
                      </a:r>
                      <a:r>
                        <a:rPr kumimoji="0" lang="en-GB" sz="2000" b="0" i="0" u="none" strike="noStrike" cap="none" normalizeH="0" baseline="0" dirty="0" err="1">
                          <a:ln>
                            <a:noFill/>
                          </a:ln>
                          <a:solidFill>
                            <a:srgbClr val="3333CC"/>
                          </a:solidFill>
                          <a:effectLst/>
                          <a:latin typeface="Arial" charset="0"/>
                          <a:ea typeface="ＭＳ Ｐゴシック" charset="0"/>
                          <a:cs typeface="Arial" charset="0"/>
                          <a:sym typeface="Arial" charset="0"/>
                        </a:rPr>
                        <a:t>syst</a:t>
                      </a:r>
                      <a:r>
                        <a:rPr kumimoji="0" lang="en-GB" sz="2000" b="0" i="0" u="none" strike="noStrike" cap="none" normalizeH="0" baseline="0" dirty="0">
                          <a:ln>
                            <a:noFill/>
                          </a:ln>
                          <a:solidFill>
                            <a:srgbClr val="3333CC"/>
                          </a:solidFill>
                          <a:effectLst/>
                          <a:latin typeface="Arial" charset="0"/>
                          <a:ea typeface="ＭＳ Ｐゴシック" charset="0"/>
                          <a:cs typeface="Arial" charset="0"/>
                          <a:sym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FD8"/>
                    </a:solidFill>
                  </a:tcPr>
                </a:tc>
              </a:tr>
              <a:tr h="180975">
                <a:tc>
                  <a:txBody>
                    <a:bodyPr/>
                    <a:lstStyle/>
                    <a:p>
                      <a:pPr marL="28575" marR="0" lvl="0" indent="0" algn="ctr" defTabSz="642938" rtl="0" eaLnBrk="1" fontAlgn="base" latinLnBrk="0" hangingPunct="1">
                        <a:lnSpc>
                          <a:spcPct val="110000"/>
                        </a:lnSpc>
                        <a:spcBef>
                          <a:spcPts val="563"/>
                        </a:spcBef>
                        <a:spcAft>
                          <a:spcPct val="0"/>
                        </a:spcAft>
                        <a:buClr>
                          <a:srgbClr val="3333CC"/>
                        </a:buClr>
                        <a:buSzPct val="80000"/>
                        <a:buFont typeface="Wingdings" charset="0"/>
                        <a:buNone/>
                        <a:tabLst/>
                      </a:pPr>
                      <a:r>
                        <a:rPr kumimoji="0" lang="en-GB" sz="2000" b="0" i="0" u="none" strike="noStrike" cap="none" normalizeH="0" baseline="0" dirty="0">
                          <a:ln>
                            <a:noFill/>
                          </a:ln>
                          <a:solidFill>
                            <a:srgbClr val="3333CC"/>
                          </a:solidFill>
                          <a:effectLst/>
                          <a:latin typeface="Arial" charset="0"/>
                          <a:ea typeface="ＭＳ Ｐゴシック" charset="0"/>
                          <a:sym typeface="Arial" charset="0"/>
                        </a:rPr>
                        <a:t>(</a:t>
                      </a:r>
                      <a:r>
                        <a:rPr kumimoji="0" lang="en-GB" sz="2000" b="0" i="0" u="none" strike="noStrike" cap="none" normalizeH="0" baseline="0" dirty="0" err="1">
                          <a:ln>
                            <a:noFill/>
                          </a:ln>
                          <a:solidFill>
                            <a:srgbClr val="3333CC"/>
                          </a:solidFill>
                          <a:effectLst/>
                          <a:latin typeface="Arial" charset="0"/>
                          <a:ea typeface="ＭＳ Ｐゴシック" charset="0"/>
                          <a:sym typeface="Arial" charset="0"/>
                        </a:rPr>
                        <a:t>f</a:t>
                      </a:r>
                      <a:r>
                        <a:rPr kumimoji="0" lang="en-GB" sz="2000" b="0" i="0" u="none" strike="noStrike" cap="none" normalizeH="0" baseline="-25000" dirty="0" err="1">
                          <a:ln>
                            <a:noFill/>
                          </a:ln>
                          <a:solidFill>
                            <a:srgbClr val="3333CC"/>
                          </a:solidFill>
                          <a:effectLst/>
                          <a:latin typeface="Arial" charset="0"/>
                          <a:ea typeface="ＭＳ Ｐゴシック" charset="0"/>
                          <a:sym typeface="Arial" charset="0"/>
                        </a:rPr>
                        <a:t>L</a:t>
                      </a:r>
                      <a:r>
                        <a:rPr kumimoji="0" lang="en-GB" sz="2000" b="0" i="0" u="none" strike="noStrike" cap="none" normalizeH="0" baseline="0" dirty="0" err="1">
                          <a:ln>
                            <a:noFill/>
                          </a:ln>
                          <a:solidFill>
                            <a:srgbClr val="3333CC"/>
                          </a:solidFill>
                          <a:effectLst/>
                          <a:latin typeface="Arial" charset="0"/>
                          <a:ea typeface="ＭＳ Ｐゴシック" charset="0"/>
                          <a:sym typeface="Arial" charset="0"/>
                        </a:rPr>
                        <a:t>-f</a:t>
                      </a:r>
                      <a:r>
                        <a:rPr kumimoji="0" lang="en-GB" sz="2000" b="0" i="0" u="none" strike="noStrike" cap="none" normalizeH="0" baseline="-25000" dirty="0" err="1">
                          <a:ln>
                            <a:noFill/>
                          </a:ln>
                          <a:solidFill>
                            <a:srgbClr val="3333CC"/>
                          </a:solidFill>
                          <a:effectLst/>
                          <a:latin typeface="Arial" charset="0"/>
                          <a:ea typeface="ＭＳ Ｐゴシック" charset="0"/>
                          <a:sym typeface="Arial" charset="0"/>
                        </a:rPr>
                        <a:t>R</a:t>
                      </a:r>
                      <a:r>
                        <a:rPr kumimoji="0" lang="en-GB" sz="2000" b="0" i="0" u="none" strike="noStrike" cap="none" normalizeH="0" baseline="0" dirty="0" smtClean="0">
                          <a:ln>
                            <a:noFill/>
                          </a:ln>
                          <a:solidFill>
                            <a:srgbClr val="3333CC"/>
                          </a:solidFill>
                          <a:effectLst/>
                          <a:latin typeface="Arial" charset="0"/>
                          <a:ea typeface="ＭＳ Ｐゴシック" charset="0"/>
                          <a:sym typeface="Arial" charset="0"/>
                        </a:rPr>
                        <a:t>)</a:t>
                      </a:r>
                      <a:r>
                        <a:rPr kumimoji="0" lang="en-GB" sz="2000" b="0" i="0" u="none" strike="noStrike" cap="none" normalizeH="0" baseline="30000" dirty="0" smtClean="0">
                          <a:ln>
                            <a:noFill/>
                          </a:ln>
                          <a:solidFill>
                            <a:srgbClr val="3333CC"/>
                          </a:solidFill>
                          <a:effectLst/>
                          <a:latin typeface="Arial" charset="0"/>
                          <a:ea typeface="ＭＳ Ｐゴシック" charset="0"/>
                          <a:sym typeface="Arial" charset="0"/>
                        </a:rPr>
                        <a:t>+</a:t>
                      </a:r>
                      <a:endParaRPr kumimoji="0" lang="en-GB" sz="2000" b="0" i="0" u="none" strike="noStrike" cap="none" normalizeH="0" baseline="30000" dirty="0">
                        <a:ln>
                          <a:noFill/>
                        </a:ln>
                        <a:solidFill>
                          <a:srgbClr val="3333CC"/>
                        </a:solidFill>
                        <a:effectLst/>
                        <a:latin typeface="Arial" charset="0"/>
                        <a:ea typeface="ＭＳ Ｐゴシック" charset="0"/>
                        <a:sym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FD8"/>
                    </a:solidFill>
                  </a:tcPr>
                </a:tc>
                <a:tc>
                  <a:txBody>
                    <a:bodyPr/>
                    <a:lstStyle/>
                    <a:p>
                      <a:pPr marL="28575" marR="0" lvl="0" indent="0" algn="ctr" defTabSz="642938" rtl="0" eaLnBrk="1" fontAlgn="base" latinLnBrk="0" hangingPunct="1">
                        <a:lnSpc>
                          <a:spcPct val="110000"/>
                        </a:lnSpc>
                        <a:spcBef>
                          <a:spcPts val="563"/>
                        </a:spcBef>
                        <a:spcAft>
                          <a:spcPct val="0"/>
                        </a:spcAft>
                        <a:buClr>
                          <a:srgbClr val="3333CC"/>
                        </a:buClr>
                        <a:buSzPct val="80000"/>
                        <a:buFont typeface="Wingdings" charset="0"/>
                        <a:buNone/>
                        <a:tabLst/>
                      </a:pPr>
                      <a:r>
                        <a:rPr kumimoji="0" lang="en-GB" sz="2000" b="0" i="0" u="none" strike="noStrike" cap="none" normalizeH="0" baseline="0" dirty="0">
                          <a:ln>
                            <a:noFill/>
                          </a:ln>
                          <a:solidFill>
                            <a:srgbClr val="3333CC"/>
                          </a:solidFill>
                          <a:effectLst/>
                          <a:latin typeface="Arial" charset="0"/>
                          <a:ea typeface="ＭＳ Ｐゴシック" charset="0"/>
                          <a:sym typeface="Arial" charset="0"/>
                        </a:rPr>
                        <a:t>0.300 </a:t>
                      </a:r>
                      <a:r>
                        <a:rPr kumimoji="0" lang="en-GB" sz="2000" b="0" i="0" u="none" strike="noStrike" cap="none" normalizeH="0" baseline="0" dirty="0">
                          <a:ln>
                            <a:noFill/>
                          </a:ln>
                          <a:solidFill>
                            <a:srgbClr val="3333CC"/>
                          </a:solidFill>
                          <a:effectLst/>
                          <a:latin typeface="Arial" charset="0"/>
                          <a:ea typeface="ＭＳ Ｐゴシック" charset="0"/>
                          <a:cs typeface="Arial" charset="0"/>
                          <a:sym typeface="Arial" charset="0"/>
                        </a:rPr>
                        <a:t>±</a:t>
                      </a:r>
                      <a:r>
                        <a:rPr kumimoji="0" lang="en-GB" sz="2000" b="0" i="0" u="none" strike="noStrike" cap="none" normalizeH="0" baseline="0" dirty="0">
                          <a:ln>
                            <a:noFill/>
                          </a:ln>
                          <a:solidFill>
                            <a:srgbClr val="3333CC"/>
                          </a:solidFill>
                          <a:effectLst/>
                          <a:latin typeface="Arial" charset="0"/>
                          <a:ea typeface="ＭＳ Ｐゴシック" charset="0"/>
                          <a:sym typeface="Arial" charset="0"/>
                        </a:rPr>
                        <a:t> 0.031 (stat) </a:t>
                      </a:r>
                      <a:r>
                        <a:rPr kumimoji="0" lang="en-GB" sz="2000" b="0" i="0" u="none" strike="noStrike" cap="none" normalizeH="0" baseline="0" dirty="0">
                          <a:ln>
                            <a:noFill/>
                          </a:ln>
                          <a:solidFill>
                            <a:srgbClr val="3333CC"/>
                          </a:solidFill>
                          <a:effectLst/>
                          <a:latin typeface="Arial" charset="0"/>
                          <a:ea typeface="ＭＳ Ｐゴシック" charset="0"/>
                          <a:cs typeface="Arial" charset="0"/>
                          <a:sym typeface="Arial" charset="0"/>
                        </a:rPr>
                        <a:t>± 0.034 (</a:t>
                      </a:r>
                      <a:r>
                        <a:rPr kumimoji="0" lang="en-GB" sz="2000" b="0" i="0" u="none" strike="noStrike" cap="none" normalizeH="0" baseline="0" dirty="0" err="1">
                          <a:ln>
                            <a:noFill/>
                          </a:ln>
                          <a:solidFill>
                            <a:srgbClr val="3333CC"/>
                          </a:solidFill>
                          <a:effectLst/>
                          <a:latin typeface="Arial" charset="0"/>
                          <a:ea typeface="ＭＳ Ｐゴシック" charset="0"/>
                          <a:cs typeface="Arial" charset="0"/>
                          <a:sym typeface="Arial" charset="0"/>
                        </a:rPr>
                        <a:t>syst</a:t>
                      </a:r>
                      <a:r>
                        <a:rPr kumimoji="0" lang="en-GB" sz="2000" b="0" i="0" u="none" strike="noStrike" cap="none" normalizeH="0" baseline="0" dirty="0">
                          <a:ln>
                            <a:noFill/>
                          </a:ln>
                          <a:solidFill>
                            <a:srgbClr val="3333CC"/>
                          </a:solidFill>
                          <a:effectLst/>
                          <a:latin typeface="Arial" charset="0"/>
                          <a:ea typeface="ＭＳ Ｐゴシック" charset="0"/>
                          <a:cs typeface="Arial" charset="0"/>
                          <a:sym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FD8"/>
                    </a:solidFill>
                  </a:tcPr>
                </a:tc>
              </a:tr>
              <a:tr h="180975">
                <a:tc>
                  <a:txBody>
                    <a:bodyPr/>
                    <a:lstStyle/>
                    <a:p>
                      <a:pPr marL="28575" marR="0" lvl="0" indent="0" algn="ctr" defTabSz="642938" rtl="0" eaLnBrk="1" fontAlgn="base" latinLnBrk="0" hangingPunct="1">
                        <a:lnSpc>
                          <a:spcPct val="110000"/>
                        </a:lnSpc>
                        <a:spcBef>
                          <a:spcPts val="563"/>
                        </a:spcBef>
                        <a:spcAft>
                          <a:spcPct val="0"/>
                        </a:spcAft>
                        <a:buClr>
                          <a:srgbClr val="3333CC"/>
                        </a:buClr>
                        <a:buSzPct val="80000"/>
                        <a:buFont typeface="Wingdings" charset="0"/>
                        <a:buNone/>
                        <a:tabLst/>
                      </a:pPr>
                      <a:r>
                        <a:rPr kumimoji="0" lang="en-GB" sz="2000" b="0" i="0" u="none" strike="noStrike" cap="none" normalizeH="0" baseline="0" dirty="0">
                          <a:ln>
                            <a:noFill/>
                          </a:ln>
                          <a:solidFill>
                            <a:srgbClr val="3333CC"/>
                          </a:solidFill>
                          <a:effectLst/>
                          <a:latin typeface="Arial" charset="0"/>
                          <a:ea typeface="ＭＳ Ｐゴシック" charset="0"/>
                          <a:sym typeface="Arial" charset="0"/>
                        </a:rPr>
                        <a:t>(f</a:t>
                      </a:r>
                      <a:r>
                        <a:rPr kumimoji="0" lang="en-GB" sz="2000" b="0" i="0" u="none" strike="noStrike" cap="none" normalizeH="0" baseline="-25000" dirty="0">
                          <a:ln>
                            <a:noFill/>
                          </a:ln>
                          <a:solidFill>
                            <a:srgbClr val="3333CC"/>
                          </a:solidFill>
                          <a:effectLst/>
                          <a:latin typeface="Arial" charset="0"/>
                          <a:ea typeface="ＭＳ Ｐゴシック" charset="0"/>
                          <a:sym typeface="Arial" charset="0"/>
                        </a:rPr>
                        <a:t>0</a:t>
                      </a:r>
                      <a:r>
                        <a:rPr kumimoji="0" lang="en-GB" sz="2000" b="0" i="0" u="none" strike="noStrike" cap="none" normalizeH="0" baseline="0" dirty="0">
                          <a:ln>
                            <a:noFill/>
                          </a:ln>
                          <a:solidFill>
                            <a:srgbClr val="3333CC"/>
                          </a:solidFill>
                          <a:effectLst/>
                          <a:latin typeface="Arial" charset="0"/>
                          <a:ea typeface="ＭＳ Ｐゴシック" charset="0"/>
                          <a:sym typeface="Arial" charset="0"/>
                        </a:rPr>
                        <a:t>)</a:t>
                      </a:r>
                      <a:r>
                        <a:rPr kumimoji="0" lang="en-GB" sz="2000" b="0" i="0" u="none" strike="noStrike" cap="none" normalizeH="0" baseline="30000" dirty="0">
                          <a:ln>
                            <a:noFill/>
                          </a:ln>
                          <a:solidFill>
                            <a:srgbClr val="3333CC"/>
                          </a:solidFill>
                          <a:effectLst/>
                          <a:latin typeface="Arial" charset="0"/>
                          <a:ea typeface="ＭＳ Ｐゴシック" charset="0"/>
                          <a:sym typeface="Arial"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8FFD8"/>
                    </a:solidFill>
                  </a:tcPr>
                </a:tc>
                <a:tc>
                  <a:txBody>
                    <a:bodyPr/>
                    <a:lstStyle/>
                    <a:p>
                      <a:pPr marL="28575" marR="0" lvl="0" indent="0" algn="ctr" defTabSz="642938" rtl="0" eaLnBrk="1" fontAlgn="base" latinLnBrk="0" hangingPunct="1">
                        <a:lnSpc>
                          <a:spcPct val="110000"/>
                        </a:lnSpc>
                        <a:spcBef>
                          <a:spcPts val="563"/>
                        </a:spcBef>
                        <a:spcAft>
                          <a:spcPct val="0"/>
                        </a:spcAft>
                        <a:buClr>
                          <a:srgbClr val="3333CC"/>
                        </a:buClr>
                        <a:buSzPct val="80000"/>
                        <a:buFont typeface="Wingdings" charset="0"/>
                        <a:buNone/>
                        <a:tabLst/>
                      </a:pPr>
                      <a:r>
                        <a:rPr kumimoji="0" lang="en-GB" sz="2000" b="0" i="0" u="none" strike="noStrike" cap="none" normalizeH="0" baseline="0" dirty="0">
                          <a:ln>
                            <a:noFill/>
                          </a:ln>
                          <a:solidFill>
                            <a:srgbClr val="3333CC"/>
                          </a:solidFill>
                          <a:effectLst/>
                          <a:latin typeface="Arial" charset="0"/>
                          <a:ea typeface="ＭＳ Ｐゴシック" charset="0"/>
                          <a:sym typeface="Arial" charset="0"/>
                        </a:rPr>
                        <a:t>0.192 </a:t>
                      </a:r>
                      <a:r>
                        <a:rPr kumimoji="0" lang="en-GB" sz="2000" b="0" i="0" u="none" strike="noStrike" cap="none" normalizeH="0" baseline="0" dirty="0">
                          <a:ln>
                            <a:noFill/>
                          </a:ln>
                          <a:solidFill>
                            <a:srgbClr val="3333CC"/>
                          </a:solidFill>
                          <a:effectLst/>
                          <a:latin typeface="Arial" charset="0"/>
                          <a:ea typeface="ＭＳ Ｐゴシック" charset="0"/>
                          <a:cs typeface="Arial" charset="0"/>
                          <a:sym typeface="Arial" charset="0"/>
                        </a:rPr>
                        <a:t>±</a:t>
                      </a:r>
                      <a:r>
                        <a:rPr kumimoji="0" lang="en-GB" sz="2000" b="0" i="0" u="none" strike="noStrike" cap="none" normalizeH="0" baseline="0" dirty="0">
                          <a:ln>
                            <a:noFill/>
                          </a:ln>
                          <a:solidFill>
                            <a:srgbClr val="3333CC"/>
                          </a:solidFill>
                          <a:effectLst/>
                          <a:latin typeface="Arial" charset="0"/>
                          <a:ea typeface="ＭＳ Ｐゴシック" charset="0"/>
                          <a:sym typeface="Arial" charset="0"/>
                        </a:rPr>
                        <a:t> 0.075 (stat) </a:t>
                      </a:r>
                      <a:r>
                        <a:rPr kumimoji="0" lang="en-GB" sz="2000" b="0" i="0" u="none" strike="noStrike" cap="none" normalizeH="0" baseline="0" dirty="0">
                          <a:ln>
                            <a:noFill/>
                          </a:ln>
                          <a:solidFill>
                            <a:srgbClr val="3333CC"/>
                          </a:solidFill>
                          <a:effectLst/>
                          <a:latin typeface="Arial" charset="0"/>
                          <a:ea typeface="ＭＳ Ｐゴシック" charset="0"/>
                          <a:cs typeface="Arial" charset="0"/>
                          <a:sym typeface="Arial" charset="0"/>
                        </a:rPr>
                        <a:t>± 0.089 (</a:t>
                      </a:r>
                      <a:r>
                        <a:rPr kumimoji="0" lang="en-GB" sz="2000" b="0" i="0" u="none" strike="noStrike" cap="none" normalizeH="0" baseline="0" dirty="0" err="1">
                          <a:ln>
                            <a:noFill/>
                          </a:ln>
                          <a:solidFill>
                            <a:srgbClr val="3333CC"/>
                          </a:solidFill>
                          <a:effectLst/>
                          <a:latin typeface="Arial" charset="0"/>
                          <a:ea typeface="ＭＳ Ｐゴシック" charset="0"/>
                          <a:cs typeface="Arial" charset="0"/>
                          <a:sym typeface="Arial" charset="0"/>
                        </a:rPr>
                        <a:t>syst</a:t>
                      </a:r>
                      <a:r>
                        <a:rPr kumimoji="0" lang="en-GB" sz="2000" b="0" i="0" u="none" strike="noStrike" cap="none" normalizeH="0" baseline="0" dirty="0">
                          <a:ln>
                            <a:noFill/>
                          </a:ln>
                          <a:solidFill>
                            <a:srgbClr val="3333CC"/>
                          </a:solidFill>
                          <a:effectLst/>
                          <a:latin typeface="Arial" charset="0"/>
                          <a:ea typeface="ＭＳ Ｐゴシック" charset="0"/>
                          <a:cs typeface="Arial" charset="0"/>
                          <a:sym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8FFD8"/>
                    </a:solidFill>
                  </a:tcPr>
                </a:tc>
              </a:tr>
            </a:tbl>
          </a:graphicData>
        </a:graphic>
      </p:graphicFrame>
      <p:pic>
        <p:nvPicPr>
          <p:cNvPr id="47" name="Picture 46" descr="Screen shot 2011-03-22 at 13.16.52.png"/>
          <p:cNvPicPr>
            <a:picLocks noChangeAspect="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35100" y="851485"/>
            <a:ext cx="5943600" cy="250449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51332127"/>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119966"/>
    </mc:Choice>
    <mc:Fallback>
      <p:transition spd="slow" advTm="1199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2"/>
                                        </p:tgtEl>
                                      </p:cBhvr>
                                    </p:animEffect>
                                    <p:set>
                                      <p:cBhvr>
                                        <p:cTn id="7" dur="1" fill="hold">
                                          <p:stCondLst>
                                            <p:cond delay="1999"/>
                                          </p:stCondLst>
                                        </p:cTn>
                                        <p:tgtEl>
                                          <p:spTgt spid="3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0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2"/>
          <p:cNvSpPr>
            <a:spLocks noGrp="1" noChangeArrowheads="1"/>
          </p:cNvSpPr>
          <p:nvPr>
            <p:ph type="ctrTitle" idx="4294967295"/>
          </p:nvPr>
        </p:nvSpPr>
        <p:spPr>
          <a:xfrm>
            <a:off x="685800" y="2130425"/>
            <a:ext cx="7772400" cy="1470025"/>
          </a:xfrm>
          <a:noFill/>
        </p:spPr>
        <p:txBody>
          <a:bodyPr>
            <a:normAutofit/>
          </a:bodyPr>
          <a:lstStyle/>
          <a:p>
            <a:pPr>
              <a:lnSpc>
                <a:spcPct val="80000"/>
              </a:lnSpc>
              <a:defRPr/>
            </a:pPr>
            <a:r>
              <a:rPr lang="en-US" sz="4000" dirty="0" smtClean="0"/>
              <a:t>Top physics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top</a:t>
            </a:r>
            <a:endParaRPr lang="en-US" dirty="0"/>
          </a:p>
        </p:txBody>
      </p:sp>
      <p:sp>
        <p:nvSpPr>
          <p:cNvPr id="3" name="Content Placeholder 2"/>
          <p:cNvSpPr>
            <a:spLocks noGrp="1"/>
          </p:cNvSpPr>
          <p:nvPr>
            <p:ph idx="1"/>
          </p:nvPr>
        </p:nvSpPr>
        <p:spPr/>
        <p:txBody>
          <a:bodyPr/>
          <a:lstStyle/>
          <a:p>
            <a:r>
              <a:rPr lang="en-US" dirty="0" smtClean="0"/>
              <a:t>If the J/</a:t>
            </a:r>
            <a:r>
              <a:rPr lang="el-GR" dirty="0" smtClean="0"/>
              <a:t>ψ</a:t>
            </a:r>
            <a:r>
              <a:rPr lang="en-US" dirty="0" smtClean="0"/>
              <a:t>, Y, W and Z are standard candles, then the top is a candelabra*</a:t>
            </a:r>
            <a:endParaRPr lang="el-GR" dirty="0" smtClean="0"/>
          </a:p>
          <a:p>
            <a:pPr lvl="1"/>
            <a:r>
              <a:rPr lang="en-US" dirty="0" smtClean="0"/>
              <a:t>Leptons, missing E</a:t>
            </a:r>
            <a:r>
              <a:rPr lang="en-US" baseline="-25000" dirty="0" smtClean="0"/>
              <a:t>T</a:t>
            </a:r>
            <a:r>
              <a:rPr lang="en-US" dirty="0" smtClean="0"/>
              <a:t>, additional jets; and </a:t>
            </a:r>
            <a:r>
              <a:rPr lang="en-US" dirty="0" err="1" smtClean="0"/>
              <a:t>b</a:t>
            </a:r>
            <a:r>
              <a:rPr lang="en-US" dirty="0" smtClean="0"/>
              <a:t>-tagging</a:t>
            </a:r>
          </a:p>
          <a:p>
            <a:pPr lvl="1"/>
            <a:r>
              <a:rPr lang="en-US" dirty="0" smtClean="0"/>
              <a:t>Analysis requires all that has gone into the W and Z, plus increased QCD background (because of higher jet multiplicity).</a:t>
            </a:r>
          </a:p>
          <a:p>
            <a:pPr lvl="2"/>
            <a:r>
              <a:rPr lang="en-US" dirty="0" smtClean="0"/>
              <a:t>Plus interplay with W/</a:t>
            </a:r>
            <a:r>
              <a:rPr lang="en-US" dirty="0" err="1" smtClean="0"/>
              <a:t>Z+jets</a:t>
            </a:r>
            <a:r>
              <a:rPr lang="en-US" dirty="0" smtClean="0"/>
              <a:t> production   </a:t>
            </a:r>
          </a:p>
          <a:p>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25</a:t>
            </a:fld>
            <a:endParaRPr lang="en-US"/>
          </a:p>
        </p:txBody>
      </p:sp>
      <p:sp>
        <p:nvSpPr>
          <p:cNvPr id="7" name="TextBox 6"/>
          <p:cNvSpPr txBox="1"/>
          <p:nvPr/>
        </p:nvSpPr>
        <p:spPr>
          <a:xfrm>
            <a:off x="4175973" y="5955268"/>
            <a:ext cx="4968027" cy="338554"/>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1600" b="1" dirty="0" smtClean="0">
                <a:solidFill>
                  <a:srgbClr val="000090"/>
                </a:solidFill>
              </a:rPr>
              <a:t>*: first heard this from Ken Bloom, U of Nebraska  </a:t>
            </a:r>
            <a:endParaRPr lang="en-US" sz="1600" b="1" dirty="0">
              <a:solidFill>
                <a:srgbClr val="000090"/>
              </a:solidFill>
            </a:endParaRPr>
          </a:p>
        </p:txBody>
      </p:sp>
      <p:pic>
        <p:nvPicPr>
          <p:cNvPr id="8" name="Picture 12" descr="top_0"/>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21075" y="3421551"/>
            <a:ext cx="2116204" cy="2495258"/>
          </a:xfrm>
          <a:prstGeom prst="rect">
            <a:avLst/>
          </a:prstGeom>
          <a:noFill/>
          <a:ln w="9525">
            <a:noFill/>
            <a:miter lim="800000"/>
            <a:headEnd/>
            <a:tailEnd/>
          </a:ln>
        </p:spPr>
      </p:pic>
      <p:grpSp>
        <p:nvGrpSpPr>
          <p:cNvPr id="9" name="Group 8"/>
          <p:cNvGrpSpPr/>
          <p:nvPr/>
        </p:nvGrpSpPr>
        <p:grpSpPr>
          <a:xfrm>
            <a:off x="5867017" y="3558178"/>
            <a:ext cx="2286765" cy="2231785"/>
            <a:chOff x="5315839" y="2590800"/>
            <a:chExt cx="3201165" cy="3124200"/>
          </a:xfrm>
        </p:grpSpPr>
        <p:pic>
          <p:nvPicPr>
            <p:cNvPr id="10" name="Picture 12" descr="top_0"/>
            <p:cNvPicPr>
              <a:picLocks noChangeAspect="1" noChangeArrowheads="1"/>
            </p:cNvPicPr>
            <p:nvPr/>
          </p:nvPicPr>
          <p:blipFill>
            <a:blip r:embed="rId2" cstate="print">
              <a:clrChange>
                <a:clrFrom>
                  <a:srgbClr val="FFFFFF"/>
                </a:clrFrom>
                <a:clrTo>
                  <a:srgbClr val="FFFFFF">
                    <a:alpha val="0"/>
                  </a:srgbClr>
                </a:clrTo>
              </a:clrChange>
            </a:blip>
            <a:srcRect l="23034"/>
            <a:stretch>
              <a:fillRect/>
            </a:stretch>
          </p:blipFill>
          <p:spPr bwMode="auto">
            <a:xfrm>
              <a:off x="6477712" y="2590800"/>
              <a:ext cx="2039292" cy="3124200"/>
            </a:xfrm>
            <a:prstGeom prst="rect">
              <a:avLst/>
            </a:prstGeom>
            <a:noFill/>
            <a:ln w="9525">
              <a:noFill/>
              <a:miter lim="800000"/>
              <a:headEnd/>
              <a:tailEnd/>
            </a:ln>
          </p:spPr>
        </p:pic>
        <p:pic>
          <p:nvPicPr>
            <p:cNvPr id="11" name="Picture 12" descr="top_0"/>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3671695">
              <a:off x="5506339" y="4591940"/>
              <a:ext cx="838200" cy="1219200"/>
            </a:xfrm>
            <a:prstGeom prst="rect">
              <a:avLst/>
            </a:prstGeom>
            <a:noFill/>
            <a:ln w="9525">
              <a:noFill/>
              <a:miter lim="800000"/>
              <a:headEnd/>
              <a:tailEnd/>
            </a:ln>
          </p:spPr>
        </p:pic>
        <p:sp>
          <p:nvSpPr>
            <p:cNvPr id="12" name="Rectangle 11"/>
            <p:cNvSpPr/>
            <p:nvPr/>
          </p:nvSpPr>
          <p:spPr bwMode="auto">
            <a:xfrm>
              <a:off x="5715000" y="4724400"/>
              <a:ext cx="1524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400" b="1" i="0" u="none" strike="noStrike" cap="none" normalizeH="0" baseline="0" smtClean="0">
                <a:ln>
                  <a:noFill/>
                </a:ln>
                <a:solidFill>
                  <a:schemeClr val="tx1"/>
                </a:solidFill>
                <a:effectLst/>
                <a:latin typeface="Verdana" pitchFamily="34" charset="0"/>
              </a:endParaRPr>
            </a:p>
          </p:txBody>
        </p:sp>
        <p:pic>
          <p:nvPicPr>
            <p:cNvPr id="13" name="Picture 12" descr="top_0"/>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931493" y="4684520"/>
              <a:ext cx="152400" cy="228600"/>
            </a:xfrm>
            <a:prstGeom prst="rect">
              <a:avLst/>
            </a:prstGeom>
            <a:noFill/>
            <a:ln w="9525">
              <a:noFill/>
              <a:miter lim="800000"/>
              <a:headEnd/>
              <a:tailEnd/>
            </a:ln>
          </p:spPr>
        </p:pic>
        <p:pic>
          <p:nvPicPr>
            <p:cNvPr id="14" name="Picture 12" descr="top_0"/>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324600" y="5181600"/>
              <a:ext cx="152400" cy="228600"/>
            </a:xfrm>
            <a:prstGeom prst="rect">
              <a:avLst/>
            </a:prstGeom>
            <a:noFill/>
            <a:ln w="9525">
              <a:noFill/>
              <a:miter lim="800000"/>
              <a:headEnd/>
              <a:tailEnd/>
            </a:ln>
          </p:spPr>
        </p:pic>
      </p:grpSp>
      <p:grpSp>
        <p:nvGrpSpPr>
          <p:cNvPr id="15" name="Group 14"/>
          <p:cNvGrpSpPr/>
          <p:nvPr/>
        </p:nvGrpSpPr>
        <p:grpSpPr>
          <a:xfrm>
            <a:off x="685800" y="3048000"/>
            <a:ext cx="2354699" cy="2911909"/>
            <a:chOff x="381001" y="2362200"/>
            <a:chExt cx="2649604" cy="3276600"/>
          </a:xfrm>
        </p:grpSpPr>
        <p:pic>
          <p:nvPicPr>
            <p:cNvPr id="16" name="Picture 12" descr="top_0"/>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81001" y="2514600"/>
              <a:ext cx="2649604" cy="3124200"/>
            </a:xfrm>
            <a:prstGeom prst="rect">
              <a:avLst/>
            </a:prstGeom>
            <a:noFill/>
            <a:ln w="9525">
              <a:noFill/>
              <a:miter lim="800000"/>
              <a:headEnd/>
              <a:tailEnd/>
            </a:ln>
          </p:spPr>
        </p:pic>
        <p:sp>
          <p:nvSpPr>
            <p:cNvPr id="17" name="Rectangle 16"/>
            <p:cNvSpPr/>
            <p:nvPr/>
          </p:nvSpPr>
          <p:spPr bwMode="auto">
            <a:xfrm>
              <a:off x="1143000" y="2362200"/>
              <a:ext cx="12192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400" b="1" i="0" u="none" strike="noStrike" cap="none" normalizeH="0" baseline="0" smtClean="0">
                <a:ln>
                  <a:noFill/>
                </a:ln>
                <a:solidFill>
                  <a:schemeClr val="tx1"/>
                </a:solidFill>
                <a:effectLst/>
                <a:latin typeface="Verdana" pitchFamily="34" charset="0"/>
              </a:endParaRPr>
            </a:p>
          </p:txBody>
        </p:sp>
        <p:pic>
          <p:nvPicPr>
            <p:cNvPr id="18" name="Picture 12" descr="top_0"/>
            <p:cNvPicPr>
              <a:picLocks noChangeAspect="1" noChangeArrowheads="1"/>
            </p:cNvPicPr>
            <p:nvPr/>
          </p:nvPicPr>
          <p:blipFill>
            <a:blip r:embed="rId5" cstate="print">
              <a:clrChange>
                <a:clrFrom>
                  <a:srgbClr val="FFFFFF"/>
                </a:clrFrom>
                <a:clrTo>
                  <a:srgbClr val="FFFFFF">
                    <a:alpha val="0"/>
                  </a:srgbClr>
                </a:clrTo>
              </a:clrChange>
            </a:blip>
            <a:srcRect l="-10408"/>
            <a:stretch>
              <a:fillRect/>
            </a:stretch>
          </p:blipFill>
          <p:spPr bwMode="auto">
            <a:xfrm rot="7531703">
              <a:off x="1486275" y="3014744"/>
              <a:ext cx="694889" cy="557349"/>
            </a:xfrm>
            <a:prstGeom prst="rect">
              <a:avLst/>
            </a:prstGeom>
            <a:noFill/>
            <a:ln w="9525">
              <a:noFill/>
              <a:miter lim="800000"/>
              <a:headEnd/>
              <a:tailEnd/>
            </a:ln>
          </p:spPr>
        </p:pic>
        <p:sp>
          <p:nvSpPr>
            <p:cNvPr id="19" name="Rectangle 18"/>
            <p:cNvSpPr/>
            <p:nvPr/>
          </p:nvSpPr>
          <p:spPr bwMode="auto">
            <a:xfrm>
              <a:off x="1447800" y="3124200"/>
              <a:ext cx="2286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0" name="Rectangle 19"/>
            <p:cNvSpPr/>
            <p:nvPr/>
          </p:nvSpPr>
          <p:spPr bwMode="auto">
            <a:xfrm>
              <a:off x="2133600" y="3276600"/>
              <a:ext cx="2286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400" b="1" i="0" u="none" strike="noStrike" cap="none" normalizeH="0" baseline="0" smtClean="0">
                <a:ln>
                  <a:noFill/>
                </a:ln>
                <a:solidFill>
                  <a:schemeClr val="tx1"/>
                </a:solidFill>
                <a:effectLst/>
                <a:latin typeface="Verdana" pitchFamily="34" charset="0"/>
              </a:endParaRPr>
            </a:p>
          </p:txBody>
        </p:sp>
        <p:pic>
          <p:nvPicPr>
            <p:cNvPr id="21" name="Picture 12" descr="top_0"/>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56971" y="3124200"/>
              <a:ext cx="363604" cy="141514"/>
            </a:xfrm>
            <a:prstGeom prst="rect">
              <a:avLst/>
            </a:prstGeom>
            <a:noFill/>
            <a:ln w="9525">
              <a:noFill/>
              <a:miter lim="800000"/>
              <a:headEnd/>
              <a:tailEnd/>
            </a:ln>
          </p:spPr>
        </p:pic>
        <p:pic>
          <p:nvPicPr>
            <p:cNvPr id="22" name="Picture 12" descr="top_0"/>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447800" y="3124200"/>
              <a:ext cx="192677" cy="166551"/>
            </a:xfrm>
            <a:prstGeom prst="rect">
              <a:avLst/>
            </a:prstGeom>
            <a:noFill/>
            <a:ln w="9525">
              <a:noFill/>
              <a:miter lim="800000"/>
              <a:headEnd/>
              <a:tailEnd/>
            </a:ln>
          </p:spPr>
        </p:pic>
      </p:grpSp>
      <p:sp>
        <p:nvSpPr>
          <p:cNvPr id="23" name="TextBox 22"/>
          <p:cNvSpPr txBox="1"/>
          <p:nvPr/>
        </p:nvSpPr>
        <p:spPr>
          <a:xfrm>
            <a:off x="76200" y="3242846"/>
            <a:ext cx="3293078"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b="1" dirty="0" err="1" smtClean="0">
                <a:solidFill>
                  <a:srgbClr val="000090"/>
                </a:solidFill>
              </a:rPr>
              <a:t>Dilepton</a:t>
            </a:r>
            <a:r>
              <a:rPr lang="en-US" sz="1600" b="1" dirty="0" smtClean="0">
                <a:solidFill>
                  <a:srgbClr val="000090"/>
                </a:solidFill>
              </a:rPr>
              <a:t>: cleanest but Br~4/81</a:t>
            </a:r>
            <a:endParaRPr lang="en-US" sz="1600" b="1" dirty="0">
              <a:solidFill>
                <a:srgbClr val="000090"/>
              </a:solidFill>
            </a:endParaRPr>
          </a:p>
        </p:txBody>
      </p:sp>
      <p:sp>
        <p:nvSpPr>
          <p:cNvPr id="24" name="TextBox 23"/>
          <p:cNvSpPr txBox="1"/>
          <p:nvPr/>
        </p:nvSpPr>
        <p:spPr>
          <a:xfrm>
            <a:off x="3580797" y="3242846"/>
            <a:ext cx="3048603"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b="1" dirty="0" smtClean="0">
                <a:solidFill>
                  <a:srgbClr val="000090"/>
                </a:solidFill>
              </a:rPr>
              <a:t>1-lepton: semi-clean; Br~8/27</a:t>
            </a:r>
            <a:endParaRPr lang="en-US" sz="1600" b="1" dirty="0">
              <a:solidFill>
                <a:srgbClr val="000090"/>
              </a:solidFill>
            </a:endParaRPr>
          </a:p>
        </p:txBody>
      </p:sp>
      <p:sp>
        <p:nvSpPr>
          <p:cNvPr id="25" name="TextBox 24"/>
          <p:cNvSpPr txBox="1"/>
          <p:nvPr/>
        </p:nvSpPr>
        <p:spPr>
          <a:xfrm>
            <a:off x="7619397" y="2996624"/>
            <a:ext cx="1524603" cy="58477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b="1" dirty="0" smtClean="0">
                <a:solidFill>
                  <a:srgbClr val="000090"/>
                </a:solidFill>
              </a:rPr>
              <a:t>0-lepton: not-clean; Br~4/9</a:t>
            </a:r>
            <a:endParaRPr lang="en-US" sz="1600" b="1" dirty="0">
              <a:solidFill>
                <a:srgbClr val="00009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smtClean="0"/>
              <a:t>Top cross-section measurements (I)</a:t>
            </a:r>
          </a:p>
        </p:txBody>
      </p:sp>
      <p:sp>
        <p:nvSpPr>
          <p:cNvPr id="37891" name="Content Placeholder 2"/>
          <p:cNvSpPr>
            <a:spLocks noGrp="1"/>
          </p:cNvSpPr>
          <p:nvPr>
            <p:ph idx="1"/>
          </p:nvPr>
        </p:nvSpPr>
        <p:spPr>
          <a:xfrm>
            <a:off x="304800" y="914399"/>
            <a:ext cx="5791200" cy="2209801"/>
          </a:xfrm>
        </p:spPr>
        <p:txBody>
          <a:bodyPr>
            <a:normAutofit fontScale="77500" lnSpcReduction="20000"/>
          </a:bodyPr>
          <a:lstStyle/>
          <a:p>
            <a:r>
              <a:rPr lang="en-US" dirty="0" smtClean="0"/>
              <a:t>Simplest measurement from </a:t>
            </a:r>
            <a:r>
              <a:rPr lang="en-US" dirty="0" err="1" smtClean="0"/>
              <a:t>dilepton</a:t>
            </a:r>
            <a:r>
              <a:rPr lang="en-US" dirty="0" smtClean="0"/>
              <a:t> channel</a:t>
            </a:r>
          </a:p>
          <a:p>
            <a:pPr lvl="1"/>
            <a:r>
              <a:rPr lang="en-GB" dirty="0" err="1" smtClean="0">
                <a:sym typeface="Symbol" charset="2"/>
              </a:rPr>
              <a:t>ttWbWblνblνb</a:t>
            </a:r>
            <a:r>
              <a:rPr lang="en-GB" dirty="0" smtClean="0">
                <a:sym typeface="Symbol" charset="2"/>
              </a:rPr>
              <a:t> with </a:t>
            </a:r>
            <a:r>
              <a:rPr lang="en-GB" dirty="0" err="1" smtClean="0">
                <a:sym typeface="Symbol" charset="2"/>
              </a:rPr>
              <a:t>l</a:t>
            </a:r>
            <a:r>
              <a:rPr lang="en-GB" dirty="0" smtClean="0">
                <a:sym typeface="Symbol" charset="2"/>
              </a:rPr>
              <a:t>=</a:t>
            </a:r>
            <a:r>
              <a:rPr lang="en-GB" dirty="0" err="1" smtClean="0">
                <a:sym typeface="Symbol" charset="2"/>
              </a:rPr>
              <a:t>e</a:t>
            </a:r>
            <a:r>
              <a:rPr lang="en-GB" dirty="0" smtClean="0">
                <a:sym typeface="Symbol" charset="2"/>
              </a:rPr>
              <a:t> or </a:t>
            </a:r>
            <a:r>
              <a:rPr lang="en-GB" dirty="0" err="1" smtClean="0">
                <a:sym typeface="Symbol" charset="2"/>
              </a:rPr>
              <a:t>μ</a:t>
            </a:r>
            <a:r>
              <a:rPr lang="en-GB" dirty="0" smtClean="0">
                <a:sym typeface="Symbol" charset="2"/>
              </a:rPr>
              <a:t>   (5% of </a:t>
            </a:r>
            <a:r>
              <a:rPr lang="en-GB" dirty="0" err="1" smtClean="0">
                <a:sym typeface="Symbol" charset="2"/>
              </a:rPr>
              <a:t>tt</a:t>
            </a:r>
            <a:r>
              <a:rPr lang="en-GB" dirty="0" smtClean="0">
                <a:sym typeface="Symbol" charset="2"/>
              </a:rPr>
              <a:t> events)</a:t>
            </a:r>
          </a:p>
          <a:p>
            <a:pPr lvl="1"/>
            <a:r>
              <a:rPr lang="en-GB" dirty="0" smtClean="0">
                <a:sym typeface="Symbol" charset="2"/>
              </a:rPr>
              <a:t>Relatively clean final state – backgrounds from Z/</a:t>
            </a:r>
            <a:r>
              <a:rPr lang="en-GB" dirty="0" err="1" smtClean="0">
                <a:latin typeface="Symbol" charset="2"/>
                <a:cs typeface="Symbol" charset="2"/>
                <a:sym typeface="Symbol" charset="2"/>
              </a:rPr>
              <a:t>g</a:t>
            </a:r>
            <a:r>
              <a:rPr lang="en-GB" dirty="0" smtClean="0">
                <a:sym typeface="Symbol" charset="2"/>
              </a:rPr>
              <a:t>*+jets or fake leptons estimated from data control samples</a:t>
            </a:r>
          </a:p>
          <a:p>
            <a:pPr lvl="2"/>
            <a:r>
              <a:rPr lang="en-GB" dirty="0" smtClean="0">
                <a:sym typeface="Symbol" charset="2"/>
              </a:rPr>
              <a:t>Signal in </a:t>
            </a:r>
            <a:r>
              <a:rPr lang="en-GB" dirty="0" err="1" smtClean="0">
                <a:sym typeface="Symbol" charset="2"/>
              </a:rPr>
              <a:t>ll</a:t>
            </a:r>
            <a:r>
              <a:rPr lang="en-GB" dirty="0" smtClean="0">
                <a:sym typeface="Symbol" charset="2"/>
              </a:rPr>
              <a:t>+</a:t>
            </a:r>
            <a:r>
              <a:rPr lang="en-US" dirty="0" smtClean="0">
                <a:sym typeface="Symbol" charset="2"/>
              </a:rPr>
              <a:t>≥2</a:t>
            </a:r>
            <a:r>
              <a:rPr lang="en-GB" dirty="0" smtClean="0">
                <a:sym typeface="Symbol" charset="2"/>
              </a:rPr>
              <a:t> jets (no </a:t>
            </a:r>
            <a:r>
              <a:rPr lang="en-GB" dirty="0" err="1" smtClean="0">
                <a:sym typeface="Symbol" charset="2"/>
              </a:rPr>
              <a:t>b</a:t>
            </a:r>
            <a:r>
              <a:rPr lang="en-GB" dirty="0" smtClean="0">
                <a:sym typeface="Symbol" charset="2"/>
              </a:rPr>
              <a:t>-tagging), especially </a:t>
            </a:r>
            <a:r>
              <a:rPr lang="en-GB" dirty="0" err="1" smtClean="0">
                <a:sym typeface="Symbol" charset="2"/>
              </a:rPr>
              <a:t>e-</a:t>
            </a:r>
            <a:r>
              <a:rPr lang="en-GB" dirty="0" err="1" smtClean="0">
                <a:latin typeface="Symbol" charset="2"/>
                <a:cs typeface="Symbol" charset="2"/>
                <a:sym typeface="Symbol" charset="2"/>
              </a:rPr>
              <a:t>m</a:t>
            </a:r>
            <a:r>
              <a:rPr lang="en-GB" dirty="0" smtClean="0">
                <a:sym typeface="Symbol" charset="2"/>
              </a:rPr>
              <a:t> channel</a:t>
            </a:r>
          </a:p>
          <a:p>
            <a:pPr lvl="1"/>
            <a:r>
              <a:rPr lang="en-GB" dirty="0" smtClean="0">
                <a:sym typeface="Symbol" charset="2"/>
              </a:rPr>
              <a:t>O(100) events in 2010 data – statistics limited</a:t>
            </a:r>
          </a:p>
          <a:p>
            <a:r>
              <a:rPr lang="en-GB" dirty="0" smtClean="0">
                <a:sym typeface="Symbol" charset="2"/>
              </a:rPr>
              <a:t>Higher statistics in </a:t>
            </a:r>
            <a:r>
              <a:rPr lang="en-GB" dirty="0" err="1" smtClean="0">
                <a:sym typeface="Symbol" charset="2"/>
              </a:rPr>
              <a:t>semileptonic</a:t>
            </a:r>
            <a:r>
              <a:rPr lang="en-GB" dirty="0" smtClean="0">
                <a:sym typeface="Symbol" charset="2"/>
              </a:rPr>
              <a:t> channel</a:t>
            </a:r>
            <a:endParaRPr lang="en-US" dirty="0" smtClean="0"/>
          </a:p>
        </p:txBody>
      </p:sp>
      <p:sp>
        <p:nvSpPr>
          <p:cNvPr id="4" name="Date Placeholder 3"/>
          <p:cNvSpPr>
            <a:spLocks noGrp="1"/>
          </p:cNvSpPr>
          <p:nvPr>
            <p:ph type="dt" sz="quarter" idx="10"/>
          </p:nvPr>
        </p:nvSpPr>
        <p:spPr/>
        <p:txBody>
          <a:bodyPr/>
          <a:lstStyle/>
          <a:p>
            <a:r>
              <a:rPr lang="en-US" smtClean="0"/>
              <a:t>July 28-30, 2011</a:t>
            </a:r>
            <a:endParaRPr lang="en-US"/>
          </a:p>
        </p:txBody>
      </p:sp>
      <p:sp>
        <p:nvSpPr>
          <p:cNvPr id="5" name="Slide Number Placeholder 4"/>
          <p:cNvSpPr>
            <a:spLocks noGrp="1"/>
          </p:cNvSpPr>
          <p:nvPr>
            <p:ph type="sldNum" sz="quarter" idx="11"/>
          </p:nvPr>
        </p:nvSpPr>
        <p:spPr/>
        <p:txBody>
          <a:bodyPr/>
          <a:lstStyle/>
          <a:p>
            <a:fld id="{46B4F542-A71A-4543-AC88-C800A057C951}" type="slidenum">
              <a:rPr lang="en-US" smtClean="0"/>
              <a:pPr/>
              <a:t>26</a:t>
            </a:fld>
            <a:endParaRPr lang="en-US"/>
          </a:p>
        </p:txBody>
      </p:sp>
      <p:sp>
        <p:nvSpPr>
          <p:cNvPr id="6" name="Footer Placeholder 5"/>
          <p:cNvSpPr>
            <a:spLocks noGrp="1"/>
          </p:cNvSpPr>
          <p:nvPr>
            <p:ph type="ftr" sz="quarter" idx="12"/>
          </p:nvPr>
        </p:nvSpPr>
        <p:spPr/>
        <p:txBody>
          <a:bodyPr/>
          <a:lstStyle/>
          <a:p>
            <a:r>
              <a:rPr lang="en-US" smtClean="0"/>
              <a:t>HiggsHunting Workshop</a:t>
            </a:r>
            <a:endParaRPr lang="en-US"/>
          </a:p>
        </p:txBody>
      </p:sp>
      <p:pic>
        <p:nvPicPr>
          <p:cNvPr id="37895" name="Picture 6" descr="top_dilepton.pn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6214697" y="914400"/>
            <a:ext cx="2718288" cy="2895600"/>
          </a:xfrm>
          <a:prstGeom prst="rect">
            <a:avLst/>
          </a:prstGeom>
          <a:noFill/>
          <a:ln w="9525">
            <a:noFill/>
            <a:miter lim="800000"/>
            <a:headEnd/>
            <a:tailEnd/>
          </a:ln>
        </p:spPr>
      </p:pic>
      <p:pic>
        <p:nvPicPr>
          <p:cNvPr id="37896" name="Picture 7" descr="top_nbtag_elec.pn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6541477" y="3657601"/>
            <a:ext cx="2499946" cy="2970213"/>
          </a:xfrm>
          <a:prstGeom prst="rect">
            <a:avLst/>
          </a:prstGeom>
          <a:noFill/>
          <a:ln w="9525">
            <a:noFill/>
            <a:miter lim="800000"/>
            <a:headEnd/>
            <a:tailEnd/>
          </a:ln>
        </p:spPr>
      </p:pic>
      <p:pic>
        <p:nvPicPr>
          <p:cNvPr id="37897" name="Picture 8" descr="top_mjjj_elec.png"/>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76200" y="3124200"/>
            <a:ext cx="2885343" cy="3429000"/>
          </a:xfrm>
          <a:prstGeom prst="rect">
            <a:avLst/>
          </a:prstGeom>
          <a:noFill/>
          <a:ln w="9525">
            <a:noFill/>
            <a:miter lim="800000"/>
            <a:headEnd/>
            <a:tailEnd/>
          </a:ln>
        </p:spPr>
      </p:pic>
      <p:sp>
        <p:nvSpPr>
          <p:cNvPr id="37898" name="Content Placeholder 2"/>
          <p:cNvSpPr txBox="1">
            <a:spLocks/>
          </p:cNvSpPr>
          <p:nvPr/>
        </p:nvSpPr>
        <p:spPr bwMode="auto">
          <a:xfrm>
            <a:off x="2932235" y="3581400"/>
            <a:ext cx="3609242" cy="25908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prstTxWarp prst="textNoShape">
              <a:avLst/>
            </a:prstTxWarp>
          </a:bodyPr>
          <a:lstStyle/>
          <a:p>
            <a:pPr marL="342900" indent="-342900">
              <a:spcBef>
                <a:spcPct val="20000"/>
              </a:spcBef>
              <a:buClr>
                <a:schemeClr val="accent2"/>
              </a:buClr>
            </a:pPr>
            <a:r>
              <a:rPr kumimoji="1" lang="en-US" sz="1800" b="1" dirty="0" err="1">
                <a:solidFill>
                  <a:srgbClr val="0000CC"/>
                </a:solidFill>
              </a:rPr>
              <a:t>ttWbWblνbjjb</a:t>
            </a:r>
            <a:r>
              <a:rPr kumimoji="1" lang="en-US" sz="1800" b="1" dirty="0">
                <a:solidFill>
                  <a:srgbClr val="0000CC"/>
                </a:solidFill>
              </a:rPr>
              <a:t>, </a:t>
            </a:r>
            <a:r>
              <a:rPr kumimoji="1" lang="en-US" sz="1800" b="1" dirty="0" err="1">
                <a:solidFill>
                  <a:srgbClr val="0000CC"/>
                </a:solidFill>
              </a:rPr>
              <a:t>l</a:t>
            </a:r>
            <a:r>
              <a:rPr kumimoji="1" lang="en-US" sz="1800" b="1" dirty="0">
                <a:solidFill>
                  <a:srgbClr val="0000CC"/>
                </a:solidFill>
              </a:rPr>
              <a:t>=</a:t>
            </a:r>
            <a:r>
              <a:rPr kumimoji="1" lang="en-US" sz="1800" b="1" dirty="0" err="1">
                <a:solidFill>
                  <a:srgbClr val="0000CC"/>
                </a:solidFill>
              </a:rPr>
              <a:t>e/μ</a:t>
            </a:r>
            <a:r>
              <a:rPr kumimoji="1" lang="en-US" sz="1800" b="1" dirty="0">
                <a:solidFill>
                  <a:srgbClr val="0000CC"/>
                </a:solidFill>
              </a:rPr>
              <a:t> (30%)</a:t>
            </a:r>
          </a:p>
          <a:p>
            <a:pPr marL="342900" indent="-342900">
              <a:spcBef>
                <a:spcPct val="20000"/>
              </a:spcBef>
              <a:buClr>
                <a:schemeClr val="accent2"/>
              </a:buClr>
            </a:pPr>
            <a:r>
              <a:rPr kumimoji="1" lang="en-GB" sz="1800" b="1" dirty="0">
                <a:solidFill>
                  <a:srgbClr val="0000CC"/>
                </a:solidFill>
                <a:sym typeface="Symbol" charset="2"/>
              </a:rPr>
              <a:t>Lepton+≥4 jets selection</a:t>
            </a:r>
            <a:r>
              <a:rPr kumimoji="1" lang="en-GB" sz="1800" b="1" dirty="0" smtClean="0">
                <a:solidFill>
                  <a:srgbClr val="0000CC"/>
                </a:solidFill>
                <a:sym typeface="Symbol" charset="2"/>
              </a:rPr>
              <a:t>, re-construct </a:t>
            </a:r>
            <a:r>
              <a:rPr kumimoji="1" lang="en-GB" sz="1800" b="1" dirty="0" err="1">
                <a:solidFill>
                  <a:srgbClr val="0000CC"/>
                </a:solidFill>
                <a:sym typeface="Symbol" charset="2"/>
              </a:rPr>
              <a:t>m</a:t>
            </a:r>
            <a:r>
              <a:rPr kumimoji="1" lang="en-GB" sz="1800" b="1" baseline="-25000" dirty="0" err="1">
                <a:solidFill>
                  <a:srgbClr val="0000CC"/>
                </a:solidFill>
                <a:sym typeface="Symbol" charset="2"/>
              </a:rPr>
              <a:t>top</a:t>
            </a:r>
            <a:r>
              <a:rPr kumimoji="1" lang="en-GB" sz="1800" b="1" dirty="0">
                <a:solidFill>
                  <a:srgbClr val="0000CC"/>
                </a:solidFill>
                <a:sym typeface="Symbol" charset="2"/>
              </a:rPr>
              <a:t> from 3 jets</a:t>
            </a:r>
          </a:p>
          <a:p>
            <a:pPr marL="342900" indent="-342900">
              <a:spcBef>
                <a:spcPct val="20000"/>
              </a:spcBef>
              <a:buClr>
                <a:schemeClr val="accent2"/>
              </a:buClr>
            </a:pPr>
            <a:r>
              <a:rPr kumimoji="1" lang="en-GB" sz="1800" b="1" dirty="0" err="1" smtClean="0">
                <a:solidFill>
                  <a:srgbClr val="0000CC"/>
                </a:solidFill>
                <a:sym typeface="Symbol" charset="2"/>
              </a:rPr>
              <a:t>Bkgs</a:t>
            </a:r>
            <a:r>
              <a:rPr kumimoji="1" lang="en-GB" sz="1800" b="1" dirty="0" smtClean="0">
                <a:solidFill>
                  <a:srgbClr val="0000CC"/>
                </a:solidFill>
                <a:sym typeface="Symbol" charset="2"/>
              </a:rPr>
              <a:t>: </a:t>
            </a:r>
            <a:r>
              <a:rPr kumimoji="1" lang="en-GB" sz="1800" b="1" dirty="0" err="1" smtClean="0">
                <a:solidFill>
                  <a:srgbClr val="0000CC"/>
                </a:solidFill>
                <a:sym typeface="Symbol" charset="2"/>
              </a:rPr>
              <a:t>W</a:t>
            </a:r>
            <a:r>
              <a:rPr kumimoji="1" lang="en-GB" sz="1800" b="1" dirty="0" err="1">
                <a:solidFill>
                  <a:srgbClr val="0000CC"/>
                </a:solidFill>
                <a:sym typeface="Symbol" charset="2"/>
              </a:rPr>
              <a:t>+jets</a:t>
            </a:r>
            <a:r>
              <a:rPr kumimoji="1" lang="en-GB" sz="1800" b="1" dirty="0">
                <a:solidFill>
                  <a:srgbClr val="0000CC"/>
                </a:solidFill>
                <a:sym typeface="Symbol" charset="2"/>
              </a:rPr>
              <a:t>,</a:t>
            </a:r>
            <a:r>
              <a:rPr kumimoji="1" lang="en-GB" sz="1800" b="1" dirty="0" smtClean="0">
                <a:solidFill>
                  <a:srgbClr val="0000CC"/>
                </a:solidFill>
                <a:sym typeface="Symbol" charset="2"/>
              </a:rPr>
              <a:t> QCD </a:t>
            </a:r>
            <a:r>
              <a:rPr kumimoji="1" lang="en-GB" sz="1800" b="1" dirty="0">
                <a:solidFill>
                  <a:srgbClr val="0000CC"/>
                </a:solidFill>
                <a:sym typeface="Symbol" charset="2"/>
              </a:rPr>
              <a:t>(fake lepton)</a:t>
            </a:r>
            <a:endParaRPr kumimoji="1" lang="en-GB" sz="1800" b="1" dirty="0" smtClean="0">
              <a:solidFill>
                <a:srgbClr val="0000CC"/>
              </a:solidFill>
              <a:sym typeface="Symbol" charset="2"/>
            </a:endParaRPr>
          </a:p>
          <a:p>
            <a:pPr marL="342900" indent="-342900">
              <a:spcBef>
                <a:spcPct val="20000"/>
              </a:spcBef>
              <a:buClr>
                <a:schemeClr val="accent2"/>
              </a:buClr>
            </a:pPr>
            <a:r>
              <a:rPr kumimoji="1" lang="en-GB" sz="1800" b="1" dirty="0" smtClean="0">
                <a:solidFill>
                  <a:srgbClr val="0000CC"/>
                </a:solidFill>
                <a:sym typeface="Symbol" charset="2"/>
              </a:rPr>
              <a:t>Combined </a:t>
            </a:r>
            <a:r>
              <a:rPr kumimoji="1" lang="en-GB" sz="1800" b="1" dirty="0">
                <a:solidFill>
                  <a:srgbClr val="0000CC"/>
                </a:solidFill>
                <a:sym typeface="Symbol" charset="2"/>
              </a:rPr>
              <a:t>analysis of 3 and ≥4 jet samples with 0,1,2 </a:t>
            </a:r>
            <a:r>
              <a:rPr kumimoji="1" lang="en-GB" sz="1800" b="1" dirty="0" err="1">
                <a:solidFill>
                  <a:srgbClr val="0000CC"/>
                </a:solidFill>
                <a:sym typeface="Symbol" charset="2"/>
              </a:rPr>
              <a:t>b</a:t>
            </a:r>
            <a:r>
              <a:rPr kumimoji="1" lang="en-GB" sz="1800" b="1" dirty="0">
                <a:solidFill>
                  <a:srgbClr val="0000CC"/>
                </a:solidFill>
                <a:sym typeface="Symbol" charset="2"/>
              </a:rPr>
              <a:t>-tags to </a:t>
            </a:r>
            <a:r>
              <a:rPr kumimoji="1" lang="en-GB" sz="1800" b="1" dirty="0" smtClean="0">
                <a:solidFill>
                  <a:srgbClr val="0000CC"/>
                </a:solidFill>
                <a:sym typeface="Symbol" charset="2"/>
              </a:rPr>
              <a:t>maximize </a:t>
            </a:r>
            <a:r>
              <a:rPr kumimoji="1" lang="en-GB" sz="1800" b="1" dirty="0">
                <a:solidFill>
                  <a:srgbClr val="0000CC"/>
                </a:solidFill>
                <a:sym typeface="Symbol" charset="2"/>
              </a:rPr>
              <a:t>sensitivity</a:t>
            </a:r>
            <a:endParaRPr kumimoji="1" lang="en-US" sz="18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biggest new tool: jet substructure</a:t>
            </a:r>
            <a:endParaRPr lang="en-US" dirty="0"/>
          </a:p>
        </p:txBody>
      </p:sp>
      <p:sp>
        <p:nvSpPr>
          <p:cNvPr id="15" name="Content Placeholder 14"/>
          <p:cNvSpPr>
            <a:spLocks noGrp="1"/>
          </p:cNvSpPr>
          <p:nvPr>
            <p:ph idx="1"/>
          </p:nvPr>
        </p:nvSpPr>
        <p:spPr/>
        <p:txBody>
          <a:bodyPr/>
          <a:lstStyle/>
          <a:p>
            <a:r>
              <a:rPr lang="en-GB" dirty="0" smtClean="0"/>
              <a:t>Reconstruct </a:t>
            </a:r>
            <a:r>
              <a:rPr lang="en-GB" dirty="0" err="1" smtClean="0"/>
              <a:t>semileptonic</a:t>
            </a:r>
            <a:r>
              <a:rPr lang="en-GB" dirty="0" smtClean="0"/>
              <a:t> </a:t>
            </a:r>
            <a:r>
              <a:rPr lang="en-GB" dirty="0" err="1" smtClean="0"/>
              <a:t>tt</a:t>
            </a:r>
            <a:r>
              <a:rPr lang="en-GB" dirty="0" smtClean="0"/>
              <a:t> events; look in </a:t>
            </a:r>
            <a:r>
              <a:rPr lang="en-GB" dirty="0" err="1" smtClean="0"/>
              <a:t>m(t-tbar</a:t>
            </a:r>
            <a:r>
              <a:rPr lang="en-GB" dirty="0" smtClean="0"/>
              <a:t>) distribution for possible resonances</a:t>
            </a:r>
          </a:p>
          <a:p>
            <a:endParaRPr lang="en-US" dirty="0"/>
          </a:p>
        </p:txBody>
      </p:sp>
      <p:sp>
        <p:nvSpPr>
          <p:cNvPr id="4" name="Date Placeholder 3"/>
          <p:cNvSpPr>
            <a:spLocks noGrp="1"/>
          </p:cNvSpPr>
          <p:nvPr>
            <p:ph type="dt" sz="half" idx="10"/>
          </p:nvPr>
        </p:nvSpPr>
        <p:spPr/>
        <p:txBody>
          <a:bodyPr/>
          <a:lstStyle/>
          <a:p>
            <a:r>
              <a:rPr lang="en-US" smtClean="0"/>
              <a:t>July 28-30, 2011</a:t>
            </a:r>
            <a:endParaRPr lang="en-US"/>
          </a:p>
        </p:txBody>
      </p:sp>
      <p:sp>
        <p:nvSpPr>
          <p:cNvPr id="5" name="Footer Placeholder 4"/>
          <p:cNvSpPr>
            <a:spLocks noGrp="1"/>
          </p:cNvSpPr>
          <p:nvPr>
            <p:ph type="ftr" sz="quarter" idx="11"/>
          </p:nvPr>
        </p:nvSpPr>
        <p:spPr/>
        <p:txBody>
          <a:bodyPr/>
          <a:lstStyle/>
          <a:p>
            <a:r>
              <a:rPr lang="en-US" smtClean="0"/>
              <a:t>HiggsHunting Workshop</a:t>
            </a:r>
            <a:endParaRPr lang="en-US"/>
          </a:p>
        </p:txBody>
      </p:sp>
      <p:sp>
        <p:nvSpPr>
          <p:cNvPr id="6" name="Slide Number Placeholder 5"/>
          <p:cNvSpPr>
            <a:spLocks noGrp="1"/>
          </p:cNvSpPr>
          <p:nvPr>
            <p:ph type="sldNum" sz="quarter" idx="12"/>
          </p:nvPr>
        </p:nvSpPr>
        <p:spPr/>
        <p:txBody>
          <a:bodyPr/>
          <a:lstStyle/>
          <a:p>
            <a:fld id="{2A5C9F68-F49B-5D4E-905C-059A66AA1446}" type="slidenum">
              <a:rPr lang="en-US" smtClean="0"/>
              <a:pPr/>
              <a:t>27</a:t>
            </a:fld>
            <a:endParaRPr lang="en-US"/>
          </a:p>
        </p:txBody>
      </p:sp>
      <p:pic>
        <p:nvPicPr>
          <p:cNvPr id="7" name="Picture 3"/>
          <p:cNvPicPr>
            <a:picLocks noChangeAspect="1" noChangeArrowheads="1"/>
          </p:cNvPicPr>
          <p:nvPr/>
        </p:nvPicPr>
        <p:blipFill>
          <a:blip r:embed="rId2"/>
          <a:srcRect/>
          <a:stretch>
            <a:fillRect/>
          </a:stretch>
        </p:blipFill>
        <p:spPr bwMode="auto">
          <a:xfrm>
            <a:off x="76200" y="2252663"/>
            <a:ext cx="5303838" cy="3538537"/>
          </a:xfrm>
          <a:prstGeom prst="rect">
            <a:avLst/>
          </a:prstGeom>
          <a:noFill/>
          <a:ln w="9525">
            <a:noFill/>
            <a:round/>
            <a:headEnd/>
            <a:tailEnd/>
          </a:ln>
          <a:effectLst/>
        </p:spPr>
      </p:pic>
      <p:pic>
        <p:nvPicPr>
          <p:cNvPr id="9" name="Picture 5"/>
          <p:cNvPicPr>
            <a:picLocks noChangeAspect="1" noChangeArrowheads="1"/>
          </p:cNvPicPr>
          <p:nvPr/>
        </p:nvPicPr>
        <p:blipFill>
          <a:blip r:embed="rId3"/>
          <a:srcRect/>
          <a:stretch>
            <a:fillRect/>
          </a:stretch>
        </p:blipFill>
        <p:spPr bwMode="auto">
          <a:xfrm>
            <a:off x="5557837" y="2252663"/>
            <a:ext cx="3357563" cy="3303588"/>
          </a:xfrm>
          <a:prstGeom prst="rect">
            <a:avLst/>
          </a:prstGeom>
          <a:noFill/>
          <a:ln w="9525">
            <a:noFill/>
            <a:round/>
            <a:headEnd/>
            <a:tailEnd/>
          </a:ln>
          <a:effectLst/>
        </p:spPr>
      </p:pic>
      <p:grpSp>
        <p:nvGrpSpPr>
          <p:cNvPr id="24" name="Group 23"/>
          <p:cNvGrpSpPr/>
          <p:nvPr/>
        </p:nvGrpSpPr>
        <p:grpSpPr>
          <a:xfrm>
            <a:off x="946150" y="1066800"/>
            <a:ext cx="7588250" cy="5307883"/>
            <a:chOff x="946150" y="1066800"/>
            <a:chExt cx="7588250" cy="5307883"/>
          </a:xfrm>
        </p:grpSpPr>
        <p:sp>
          <p:nvSpPr>
            <p:cNvPr id="21" name="Rectangle 9"/>
            <p:cNvSpPr>
              <a:spLocks noChangeArrowheads="1"/>
            </p:cNvSpPr>
            <p:nvPr/>
          </p:nvSpPr>
          <p:spPr bwMode="auto">
            <a:xfrm>
              <a:off x="946150" y="1066800"/>
              <a:ext cx="7588250" cy="5307883"/>
            </a:xfrm>
            <a:prstGeom prst="rect">
              <a:avLst/>
            </a:prstGeom>
            <a:solidFill>
              <a:srgbClr val="333333"/>
            </a:solidFill>
            <a:ln w="72000">
              <a:solidFill>
                <a:srgbClr val="800000"/>
              </a:solidFill>
              <a:round/>
              <a:headEnd/>
              <a:tailEnd/>
            </a:ln>
            <a:effectLst/>
          </p:spPr>
          <p:txBody>
            <a:bodyPr wrap="none" anchor="ctr">
              <a:prstTxWarp prst="textNoShape">
                <a:avLst/>
              </a:prstTxWarp>
            </a:bodyPr>
            <a:lstStyle/>
            <a:p>
              <a:endParaRPr lang="en-US"/>
            </a:p>
          </p:txBody>
        </p:sp>
        <p:pic>
          <p:nvPicPr>
            <p:cNvPr id="22" name="Picture 10"/>
            <p:cNvPicPr>
              <a:picLocks noChangeAspect="1" noChangeArrowheads="1"/>
            </p:cNvPicPr>
            <p:nvPr/>
          </p:nvPicPr>
          <p:blipFill>
            <a:blip r:embed="rId4"/>
            <a:srcRect/>
            <a:stretch>
              <a:fillRect/>
            </a:stretch>
          </p:blipFill>
          <p:spPr bwMode="auto">
            <a:xfrm>
              <a:off x="1009650" y="1627188"/>
              <a:ext cx="4300538" cy="4149725"/>
            </a:xfrm>
            <a:prstGeom prst="rect">
              <a:avLst/>
            </a:prstGeom>
            <a:noFill/>
            <a:ln w="9525">
              <a:noFill/>
              <a:round/>
              <a:headEnd/>
              <a:tailEnd/>
            </a:ln>
            <a:effectLst/>
          </p:spPr>
        </p:pic>
        <p:sp>
          <p:nvSpPr>
            <p:cNvPr id="23" name="Text Box 11"/>
            <p:cNvSpPr txBox="1">
              <a:spLocks noChangeArrowheads="1"/>
            </p:cNvSpPr>
            <p:nvPr/>
          </p:nvSpPr>
          <p:spPr bwMode="auto">
            <a:xfrm>
              <a:off x="5583238" y="2103438"/>
              <a:ext cx="2782888" cy="3067050"/>
            </a:xfrm>
            <a:prstGeom prst="rect">
              <a:avLst/>
            </a:prstGeom>
            <a:noFill/>
            <a:ln w="9525">
              <a:noFill/>
              <a:round/>
              <a:headEnd/>
              <a:tailEnd/>
            </a:ln>
            <a:effectLst/>
          </p:spPr>
          <p:txBody>
            <a:bodyPr lIns="0" tIns="6803" rIns="0" bIns="0">
              <a:prstTxWarp prst="textNoShape">
                <a:avLst/>
              </a:prstTxWarp>
            </a:bodyPr>
            <a:lstStyle/>
            <a:p>
              <a:pPr>
                <a:lnSpc>
                  <a:spcPct val="97000"/>
                </a:lnSpc>
                <a:tabLst>
                  <a:tab pos="723900" algn="l"/>
                  <a:tab pos="1447800" algn="l"/>
                  <a:tab pos="2171700" algn="l"/>
                </a:tabLst>
              </a:pPr>
              <a:r>
                <a:rPr lang="en-GB" sz="1800" dirty="0">
                  <a:solidFill>
                    <a:srgbClr val="FFFFFF"/>
                  </a:solidFill>
                  <a:latin typeface="Trebuchet MS" charset="0"/>
                  <a:ea typeface="Tahoma" charset="0"/>
                  <a:cs typeface="Tahoma" charset="0"/>
                </a:rPr>
                <a:t>Events with W</a:t>
              </a:r>
              <a:r>
                <a:rPr lang="en-GB" sz="1800" dirty="0">
                  <a:solidFill>
                    <a:srgbClr val="FFFFFF"/>
                  </a:solidFill>
                  <a:latin typeface="Arial" charset="0"/>
                  <a:ea typeface="Arial" charset="0"/>
                  <a:cs typeface="Arial" charset="0"/>
                </a:rPr>
                <a:t>→</a:t>
              </a:r>
              <a:r>
                <a:rPr lang="en-GB" sz="1800" dirty="0">
                  <a:solidFill>
                    <a:srgbClr val="FFFFFF"/>
                  </a:solidFill>
                  <a:latin typeface="Trebuchet MS" charset="0"/>
                  <a:ea typeface="Trebuchet MS" charset="0"/>
                  <a:cs typeface="Trebuchet MS" charset="0"/>
                </a:rPr>
                <a:t>ℓ</a:t>
              </a:r>
              <a:r>
                <a:rPr lang="en-GB" sz="1800" dirty="0">
                  <a:solidFill>
                    <a:srgbClr val="FFFFFF"/>
                  </a:solidFill>
                  <a:ea typeface="Times New Roman" charset="0"/>
                  <a:cs typeface="Times New Roman" charset="0"/>
                </a:rPr>
                <a:t>ν</a:t>
              </a:r>
              <a:r>
                <a:rPr lang="en-GB" sz="1800" dirty="0">
                  <a:solidFill>
                    <a:srgbClr val="FFFFFF"/>
                  </a:solidFill>
                  <a:latin typeface="Trebuchet MS" charset="0"/>
                  <a:ea typeface="Times New Roman" charset="0"/>
                  <a:cs typeface="Times New Roman" charset="0"/>
                </a:rPr>
                <a:t> </a:t>
              </a:r>
              <a:r>
                <a:rPr lang="en-GB" sz="1800" dirty="0">
                  <a:solidFill>
                    <a:srgbClr val="FFFFFF"/>
                  </a:solidFill>
                  <a:latin typeface="Trebuchet MS" charset="0"/>
                  <a:ea typeface="Tahoma" charset="0"/>
                  <a:cs typeface="Tahoma" charset="0"/>
                </a:rPr>
                <a:t> with </a:t>
              </a:r>
              <a:r>
                <a:rPr lang="en-GB" sz="1800" dirty="0" err="1">
                  <a:solidFill>
                    <a:srgbClr val="FFFFFF"/>
                  </a:solidFill>
                  <a:latin typeface="Trebuchet MS" charset="0"/>
                  <a:ea typeface="Tahoma" charset="0"/>
                  <a:cs typeface="Tahoma" charset="0"/>
                </a:rPr>
                <a:t>p</a:t>
              </a:r>
              <a:r>
                <a:rPr lang="en-GB" sz="1800" baseline="-33000" dirty="0" err="1">
                  <a:solidFill>
                    <a:srgbClr val="FFFFFF"/>
                  </a:solidFill>
                  <a:latin typeface="Trebuchet MS" charset="0"/>
                  <a:ea typeface="Tahoma" charset="0"/>
                  <a:cs typeface="Tahoma" charset="0"/>
                </a:rPr>
                <a:t>T</a:t>
              </a:r>
              <a:r>
                <a:rPr lang="en-GB" sz="1800" dirty="0" err="1">
                  <a:solidFill>
                    <a:srgbClr val="FFFFFF"/>
                  </a:solidFill>
                  <a:latin typeface="Trebuchet MS" charset="0"/>
                  <a:ea typeface="Tahoma" charset="0"/>
                  <a:cs typeface="Tahoma" charset="0"/>
                </a:rPr>
                <a:t>(W</a:t>
              </a:r>
              <a:r>
                <a:rPr lang="en-GB" sz="1800" dirty="0">
                  <a:solidFill>
                    <a:srgbClr val="FFFFFF"/>
                  </a:solidFill>
                  <a:latin typeface="Trebuchet MS" charset="0"/>
                  <a:ea typeface="Tahoma" charset="0"/>
                  <a:cs typeface="Tahoma" charset="0"/>
                </a:rPr>
                <a:t>)&gt;200 GeV</a:t>
              </a:r>
            </a:p>
            <a:p>
              <a:pPr>
                <a:lnSpc>
                  <a:spcPct val="97000"/>
                </a:lnSpc>
                <a:tabLst>
                  <a:tab pos="723900" algn="l"/>
                  <a:tab pos="1447800" algn="l"/>
                  <a:tab pos="2171700" algn="l"/>
                </a:tabLst>
              </a:pPr>
              <a:endParaRPr lang="en-GB" sz="1800" dirty="0">
                <a:solidFill>
                  <a:srgbClr val="FFFFFF"/>
                </a:solidFill>
                <a:latin typeface="Trebuchet MS" charset="0"/>
                <a:ea typeface="Tahoma" charset="0"/>
                <a:cs typeface="Tahoma" charset="0"/>
              </a:endParaRPr>
            </a:p>
            <a:p>
              <a:pPr>
                <a:lnSpc>
                  <a:spcPct val="97000"/>
                </a:lnSpc>
                <a:tabLst>
                  <a:tab pos="723900" algn="l"/>
                  <a:tab pos="1447800" algn="l"/>
                  <a:tab pos="2171700" algn="l"/>
                </a:tabLst>
              </a:pPr>
              <a:r>
                <a:rPr lang="en-GB" sz="1800" dirty="0">
                  <a:solidFill>
                    <a:srgbClr val="FFFFFF"/>
                  </a:solidFill>
                  <a:latin typeface="Trebuchet MS" charset="0"/>
                  <a:ea typeface="Tahoma" charset="0"/>
                  <a:cs typeface="Tahoma" charset="0"/>
                </a:rPr>
                <a:t>Mass distribution of split &amp; filtered </a:t>
              </a:r>
              <a:r>
                <a:rPr lang="en-GB" sz="1800" dirty="0" err="1">
                  <a:solidFill>
                    <a:srgbClr val="FFFFFF"/>
                  </a:solidFill>
                  <a:latin typeface="Trebuchet MS" charset="0"/>
                  <a:ea typeface="Tahoma" charset="0"/>
                  <a:cs typeface="Tahoma" charset="0"/>
                </a:rPr>
                <a:t>subjets</a:t>
              </a:r>
              <a:r>
                <a:rPr lang="en-GB" sz="1800" dirty="0">
                  <a:solidFill>
                    <a:srgbClr val="FFFFFF"/>
                  </a:solidFill>
                  <a:latin typeface="Trebuchet MS" charset="0"/>
                  <a:ea typeface="Tahoma" charset="0"/>
                  <a:cs typeface="Tahoma" charset="0"/>
                </a:rPr>
                <a:t> with </a:t>
              </a:r>
              <a:r>
                <a:rPr lang="en-GB" sz="1800" dirty="0" err="1">
                  <a:solidFill>
                    <a:srgbClr val="FFFFFF"/>
                  </a:solidFill>
                  <a:latin typeface="Trebuchet MS" charset="0"/>
                  <a:ea typeface="Tahoma" charset="0"/>
                  <a:cs typeface="Tahoma" charset="0"/>
                </a:rPr>
                <a:t>p</a:t>
              </a:r>
              <a:r>
                <a:rPr lang="en-GB" sz="1800" baseline="-33000" dirty="0" err="1">
                  <a:solidFill>
                    <a:srgbClr val="FFFFFF"/>
                  </a:solidFill>
                  <a:latin typeface="Trebuchet MS" charset="0"/>
                  <a:ea typeface="Tahoma" charset="0"/>
                  <a:cs typeface="Tahoma" charset="0"/>
                </a:rPr>
                <a:t>T</a:t>
              </a:r>
              <a:r>
                <a:rPr lang="en-GB" sz="1800" dirty="0">
                  <a:solidFill>
                    <a:srgbClr val="FFFFFF"/>
                  </a:solidFill>
                  <a:latin typeface="Trebuchet MS" charset="0"/>
                  <a:ea typeface="Tahoma" charset="0"/>
                  <a:cs typeface="Tahoma" charset="0"/>
                </a:rPr>
                <a:t>&gt;180 GeV</a:t>
              </a:r>
            </a:p>
            <a:p>
              <a:pPr>
                <a:lnSpc>
                  <a:spcPct val="97000"/>
                </a:lnSpc>
                <a:tabLst>
                  <a:tab pos="723900" algn="l"/>
                  <a:tab pos="1447800" algn="l"/>
                  <a:tab pos="2171700" algn="l"/>
                </a:tabLst>
              </a:pPr>
              <a:endParaRPr lang="en-GB" sz="1800" dirty="0">
                <a:solidFill>
                  <a:srgbClr val="FFFFFF"/>
                </a:solidFill>
                <a:latin typeface="Trebuchet MS" charset="0"/>
                <a:ea typeface="Tahoma" charset="0"/>
                <a:cs typeface="Tahoma" charset="0"/>
              </a:endParaRPr>
            </a:p>
            <a:p>
              <a:pPr>
                <a:lnSpc>
                  <a:spcPct val="97000"/>
                </a:lnSpc>
                <a:tabLst>
                  <a:tab pos="723900" algn="l"/>
                  <a:tab pos="1447800" algn="l"/>
                  <a:tab pos="2171700" algn="l"/>
                </a:tabLst>
              </a:pPr>
              <a:r>
                <a:rPr lang="en-GB" sz="1800" dirty="0">
                  <a:solidFill>
                    <a:srgbClr val="FFFFFF"/>
                  </a:solidFill>
                  <a:latin typeface="Trebuchet MS" charset="0"/>
                  <a:ea typeface="Tahoma" charset="0"/>
                  <a:cs typeface="Tahoma" charset="0"/>
                </a:rPr>
                <a:t>Evident hadronic W peak from boosted </a:t>
              </a:r>
              <a:r>
                <a:rPr lang="en-GB" sz="1800" dirty="0" err="1">
                  <a:solidFill>
                    <a:srgbClr val="FFFFFF"/>
                  </a:solidFill>
                  <a:latin typeface="Trebuchet MS" charset="0"/>
                  <a:ea typeface="Tahoma" charset="0"/>
                  <a:cs typeface="Tahoma" charset="0"/>
                </a:rPr>
                <a:t>tt</a:t>
              </a:r>
              <a:endParaRPr lang="en-GB" sz="1800" dirty="0">
                <a:solidFill>
                  <a:srgbClr val="FFFFFF"/>
                </a:solidFill>
                <a:latin typeface="Trebuchet MS" charset="0"/>
                <a:ea typeface="Tahoma" charset="0"/>
                <a:cs typeface="Tahoma" charset="0"/>
              </a:endParaRPr>
            </a:p>
            <a:p>
              <a:pPr>
                <a:lnSpc>
                  <a:spcPct val="97000"/>
                </a:lnSpc>
                <a:tabLst>
                  <a:tab pos="723900" algn="l"/>
                  <a:tab pos="1447800" algn="l"/>
                  <a:tab pos="2171700" algn="l"/>
                </a:tabLst>
              </a:pPr>
              <a:endParaRPr lang="en-GB" sz="1800" dirty="0">
                <a:solidFill>
                  <a:srgbClr val="FFFFFF"/>
                </a:solidFill>
                <a:latin typeface="Trebuchet MS" charset="0"/>
                <a:ea typeface="Tahoma" charset="0"/>
                <a:cs typeface="Tahoma" charset="0"/>
              </a:endParaRPr>
            </a:p>
            <a:p>
              <a:pPr>
                <a:lnSpc>
                  <a:spcPct val="97000"/>
                </a:lnSpc>
                <a:tabLst>
                  <a:tab pos="723900" algn="l"/>
                  <a:tab pos="1447800" algn="l"/>
                  <a:tab pos="2171700" algn="l"/>
                </a:tabLst>
              </a:pPr>
              <a:r>
                <a:rPr lang="en-GB" sz="1800" dirty="0">
                  <a:solidFill>
                    <a:srgbClr val="FFFFFF"/>
                  </a:solidFill>
                  <a:latin typeface="Trebuchet MS" charset="0"/>
                  <a:ea typeface="Tahoma" charset="0"/>
                  <a:cs typeface="Tahoma" charset="0"/>
                </a:rPr>
                <a:t>Promising for the future</a:t>
              </a:r>
            </a:p>
          </p:txBody>
        </p:sp>
      </p:grpSp>
      <p:sp>
        <p:nvSpPr>
          <p:cNvPr id="25" name="TextBox 24"/>
          <p:cNvSpPr txBox="1"/>
          <p:nvPr/>
        </p:nvSpPr>
        <p:spPr>
          <a:xfrm>
            <a:off x="2339902" y="5816024"/>
            <a:ext cx="4614965" cy="584776"/>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b="1" dirty="0" smtClean="0">
                <a:solidFill>
                  <a:srgbClr val="FF0000"/>
                </a:solidFill>
              </a:rPr>
              <a:t>Next stop: High-P</a:t>
            </a:r>
            <a:r>
              <a:rPr lang="en-US" b="1" baseline="-25000" dirty="0" smtClean="0">
                <a:solidFill>
                  <a:srgbClr val="FF0000"/>
                </a:solidFill>
              </a:rPr>
              <a:t>T</a:t>
            </a:r>
            <a:r>
              <a:rPr lang="en-US" b="1" dirty="0" smtClean="0">
                <a:solidFill>
                  <a:srgbClr val="FF0000"/>
                </a:solidFill>
              </a:rPr>
              <a:t> VH!</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ctrTitle" idx="4294967295"/>
          </p:nvPr>
        </p:nvSpPr>
        <p:spPr>
          <a:xfrm>
            <a:off x="685800" y="1752600"/>
            <a:ext cx="7772400" cy="2670175"/>
          </a:xfrm>
          <a:noFill/>
        </p:spPr>
        <p:txBody>
          <a:bodyPr/>
          <a:lstStyle/>
          <a:p>
            <a:pPr>
              <a:lnSpc>
                <a:spcPct val="80000"/>
              </a:lnSpc>
            </a:pPr>
            <a:r>
              <a:rPr lang="en-US" sz="4000" dirty="0" smtClean="0"/>
              <a:t>Closing in on the Higgs</a:t>
            </a:r>
            <a:br>
              <a:rPr lang="en-US" sz="4000" dirty="0" smtClean="0"/>
            </a:br>
            <a:r>
              <a:rPr lang="en-US" sz="4000" dirty="0" smtClean="0"/>
              <a:t>(accounting for both </a:t>
            </a:r>
            <a:br>
              <a:rPr lang="en-US" sz="4000" dirty="0" smtClean="0"/>
            </a:br>
            <a:r>
              <a:rPr lang="en-US" sz="4000" dirty="0" smtClean="0"/>
              <a:t>1</a:t>
            </a:r>
            <a:r>
              <a:rPr lang="en-US" sz="4000" baseline="30000" dirty="0" smtClean="0"/>
              <a:t>st</a:t>
            </a:r>
            <a:r>
              <a:rPr lang="en-US" sz="4000" dirty="0" smtClean="0"/>
              <a:t>-gen &amp; 2</a:t>
            </a:r>
            <a:r>
              <a:rPr lang="en-US" sz="4000" baseline="30000" dirty="0" smtClean="0"/>
              <a:t>nd</a:t>
            </a:r>
            <a:r>
              <a:rPr lang="en-US" sz="4000" dirty="0" smtClean="0"/>
              <a:t>-gen LEE)</a:t>
            </a:r>
            <a:endParaRPr lang="en-US" sz="4000" baseline="30000"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Higgs[?]</a:t>
            </a:r>
            <a:endParaRPr lang="en-US" dirty="0"/>
          </a:p>
        </p:txBody>
      </p:sp>
      <p:sp>
        <p:nvSpPr>
          <p:cNvPr id="3" name="Content Placeholder 2"/>
          <p:cNvSpPr>
            <a:spLocks noGrp="1"/>
          </p:cNvSpPr>
          <p:nvPr>
            <p:ph idx="1"/>
          </p:nvPr>
        </p:nvSpPr>
        <p:spPr>
          <a:xfrm>
            <a:off x="304800" y="914399"/>
            <a:ext cx="3810000" cy="5481935"/>
          </a:xfrm>
        </p:spPr>
        <p:txBody>
          <a:bodyPr/>
          <a:lstStyle/>
          <a:p>
            <a:r>
              <a:rPr lang="en-US" dirty="0" smtClean="0"/>
              <a:t>Both experiments have a ~2</a:t>
            </a:r>
            <a:r>
              <a:rPr lang="en-US" dirty="0" smtClean="0">
                <a:latin typeface="Symbol" charset="2"/>
                <a:cs typeface="Symbol" charset="2"/>
              </a:rPr>
              <a:t>s</a:t>
            </a:r>
            <a:r>
              <a:rPr lang="en-US" dirty="0" smtClean="0"/>
              <a:t> excess over a broad M</a:t>
            </a:r>
            <a:r>
              <a:rPr lang="en-US" baseline="-25000" dirty="0" smtClean="0"/>
              <a:t>H</a:t>
            </a:r>
            <a:r>
              <a:rPr lang="en-US" dirty="0" smtClean="0"/>
              <a:t>  range of ~40 GeV</a:t>
            </a:r>
          </a:p>
          <a:p>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29</a:t>
            </a:fld>
            <a:endParaRPr lang="en-US"/>
          </a:p>
        </p:txBody>
      </p:sp>
      <p:sp>
        <p:nvSpPr>
          <p:cNvPr id="8" name="Content Placeholder 2"/>
          <p:cNvSpPr txBox="1">
            <a:spLocks/>
          </p:cNvSpPr>
          <p:nvPr/>
        </p:nvSpPr>
        <p:spPr bwMode="auto">
          <a:xfrm>
            <a:off x="3733800" y="914400"/>
            <a:ext cx="5181600" cy="548193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hlink"/>
              </a:buClr>
              <a:buSzPct val="50000"/>
              <a:buFont typeface="Zapf Dingbats" charset="2"/>
              <a:buChar char="n"/>
              <a:tabLst/>
              <a:defRPr/>
            </a:pPr>
            <a:r>
              <a:rPr lang="en-US" sz="2400" b="1" kern="0" dirty="0" smtClean="0">
                <a:solidFill>
                  <a:srgbClr val="FF0000"/>
                </a:solidFill>
                <a:latin typeface="+mn-lt"/>
                <a:ea typeface="ＭＳ Ｐゴシック" charset="-128"/>
                <a:cs typeface="ＭＳ Ｐゴシック" charset="-128"/>
              </a:rPr>
              <a:t>Are we seeing the hair on the Higgs boson?</a:t>
            </a:r>
          </a:p>
          <a:p>
            <a:pPr marL="342900" marR="0" lvl="0" indent="-342900" algn="l" defTabSz="914400" rtl="0" eaLnBrk="0" fontAlgn="base" latinLnBrk="0" hangingPunct="0">
              <a:lnSpc>
                <a:spcPct val="100000"/>
              </a:lnSpc>
              <a:spcBef>
                <a:spcPct val="20000"/>
              </a:spcBef>
              <a:spcAft>
                <a:spcPct val="0"/>
              </a:spcAft>
              <a:buClr>
                <a:schemeClr val="hlink"/>
              </a:buClr>
              <a:buSzPct val="50000"/>
              <a:buFont typeface="Zapf Dingbats" charset="2"/>
              <a:buChar char="n"/>
              <a:tabLst/>
              <a:defRPr/>
            </a:pPr>
            <a:r>
              <a:rPr lang="en-US" sz="2400" b="1" kern="0" dirty="0" smtClean="0">
                <a:solidFill>
                  <a:srgbClr val="FF0000"/>
                </a:solidFill>
                <a:latin typeface="+mn-lt"/>
                <a:ea typeface="ＭＳ Ｐゴシック" charset="-128"/>
                <a:cs typeface="ＭＳ Ｐゴシック" charset="-128"/>
              </a:rPr>
              <a:t>A</a:t>
            </a:r>
            <a:r>
              <a:rPr kumimoji="1" lang="en-US" sz="2400" b="1" i="0" u="none" strike="noStrike" kern="0" cap="none" spc="0" normalizeH="0" noProof="0" dirty="0" smtClean="0">
                <a:ln>
                  <a:noFill/>
                </a:ln>
                <a:solidFill>
                  <a:srgbClr val="FF0000"/>
                </a:solidFill>
                <a:effectLst/>
                <a:uLnTx/>
                <a:uFillTx/>
                <a:latin typeface="+mn-lt"/>
                <a:ea typeface="ＭＳ Ｐゴシック" charset="-128"/>
                <a:cs typeface="ＭＳ Ｐゴシック" charset="-128"/>
              </a:rPr>
              <a:t> common systematic (aka mistake)?</a:t>
            </a:r>
          </a:p>
          <a:p>
            <a:pPr marL="342900" marR="0" lvl="0" indent="-342900" algn="l" defTabSz="914400" rtl="0" eaLnBrk="0" fontAlgn="base" latinLnBrk="0" hangingPunct="0">
              <a:lnSpc>
                <a:spcPct val="100000"/>
              </a:lnSpc>
              <a:spcBef>
                <a:spcPct val="20000"/>
              </a:spcBef>
              <a:spcAft>
                <a:spcPct val="0"/>
              </a:spcAft>
              <a:buClr>
                <a:schemeClr val="hlink"/>
              </a:buClr>
              <a:buSzPct val="50000"/>
              <a:buFont typeface="Zapf Dingbats" charset="2"/>
              <a:buChar char="n"/>
              <a:tabLst/>
              <a:defRPr/>
            </a:pPr>
            <a:r>
              <a:rPr lang="en-US" sz="2400" b="1" kern="0" baseline="0" dirty="0" smtClean="0">
                <a:solidFill>
                  <a:srgbClr val="FF0000"/>
                </a:solidFill>
                <a:latin typeface="+mn-lt"/>
                <a:ea typeface="ＭＳ Ｐゴシック" charset="-128"/>
                <a:cs typeface="ＭＳ Ｐゴシック" charset="-128"/>
              </a:rPr>
              <a:t>Can always blame Statistics</a:t>
            </a:r>
            <a:r>
              <a:rPr lang="en-US" sz="2400" b="1" kern="0" dirty="0" smtClean="0">
                <a:solidFill>
                  <a:srgbClr val="FF0000"/>
                </a:solidFill>
                <a:latin typeface="+mn-lt"/>
                <a:ea typeface="ＭＳ Ｐゴシック" charset="-128"/>
                <a:cs typeface="ＭＳ Ｐゴシック" charset="-128"/>
              </a:rPr>
              <a:t>!  </a:t>
            </a:r>
            <a:r>
              <a:rPr lang="en-US" sz="2400" b="1" kern="0" dirty="0" err="1" smtClean="0">
                <a:solidFill>
                  <a:srgbClr val="FF0000"/>
                </a:solidFill>
                <a:latin typeface="+mn-lt"/>
                <a:ea typeface="ＭＳ Ｐゴシック" charset="-128"/>
                <a:cs typeface="ＭＳ Ｐゴシック" charset="-128"/>
                <a:sym typeface="Wingdings"/>
              </a:rPr>
              <a:t></a:t>
            </a:r>
            <a:r>
              <a:rPr lang="en-US" sz="2400" b="1" kern="0" dirty="0" smtClean="0">
                <a:solidFill>
                  <a:srgbClr val="FF0000"/>
                </a:solidFill>
                <a:latin typeface="+mn-lt"/>
                <a:ea typeface="ＭＳ Ｐゴシック" charset="-128"/>
                <a:cs typeface="ＭＳ Ｐゴシック" charset="-128"/>
                <a:sym typeface="Wingdings"/>
              </a:rPr>
              <a:t> </a:t>
            </a:r>
            <a:endParaRPr kumimoji="1" lang="en-US" sz="2400" b="1" i="0" u="none" strike="noStrike" kern="0" cap="none" spc="0" normalizeH="0" baseline="0" noProof="0" dirty="0" smtClean="0">
              <a:ln>
                <a:noFill/>
              </a:ln>
              <a:solidFill>
                <a:srgbClr val="FF0000"/>
              </a:solidFill>
              <a:effectLst/>
              <a:uLnTx/>
              <a:uFillTx/>
              <a:latin typeface="+mn-lt"/>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
                <a:schemeClr val="hlink"/>
              </a:buClr>
              <a:buSzPct val="50000"/>
              <a:buFont typeface="Zapf Dingbats" charset="2"/>
              <a:buChar char="n"/>
              <a:tabLst/>
              <a:defRPr/>
            </a:pPr>
            <a:endParaRPr kumimoji="1" lang="en-US" sz="2400" b="1" i="0" u="none" strike="noStrike" kern="0" cap="none" spc="0" normalizeH="0" baseline="0" noProof="0" dirty="0">
              <a:ln>
                <a:noFill/>
              </a:ln>
              <a:solidFill>
                <a:srgbClr val="FF0000"/>
              </a:solidFill>
              <a:effectLst/>
              <a:uLnTx/>
              <a:uFillTx/>
              <a:latin typeface="+mn-lt"/>
              <a:ea typeface="ＭＳ Ｐゴシック" charset="-128"/>
              <a:cs typeface="ＭＳ Ｐゴシック" charset="-128"/>
            </a:endParaRPr>
          </a:p>
        </p:txBody>
      </p:sp>
      <p:pic>
        <p:nvPicPr>
          <p:cNvPr id="9" name="Picture 8"/>
          <p:cNvPicPr>
            <a:picLocks noChangeAspect="1"/>
          </p:cNvPicPr>
          <p:nvPr/>
        </p:nvPicPr>
        <p:blipFill>
          <a:blip r:embed="rId2"/>
          <a:stretch>
            <a:fillRect/>
          </a:stretch>
        </p:blipFill>
        <p:spPr>
          <a:xfrm>
            <a:off x="1447800" y="3013364"/>
            <a:ext cx="6477000" cy="346363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t>
            </a:r>
            <a:r>
              <a:rPr lang="en-US" baseline="30000" dirty="0" smtClean="0"/>
              <a:t>st</a:t>
            </a:r>
            <a:r>
              <a:rPr lang="en-US" dirty="0" smtClean="0"/>
              <a:t>-gen Look Elsewhere Effect</a:t>
            </a:r>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3</a:t>
            </a:fld>
            <a:endParaRPr lang="en-US"/>
          </a:p>
        </p:txBody>
      </p:sp>
      <p:pic>
        <p:nvPicPr>
          <p:cNvPr id="7" name="Picture 6"/>
          <p:cNvPicPr>
            <a:picLocks noChangeAspect="1"/>
          </p:cNvPicPr>
          <p:nvPr/>
        </p:nvPicPr>
        <p:blipFill>
          <a:blip r:embed="rId2"/>
          <a:stretch>
            <a:fillRect/>
          </a:stretch>
        </p:blipFill>
        <p:spPr>
          <a:xfrm>
            <a:off x="2501900" y="987401"/>
            <a:ext cx="3797300" cy="5362599"/>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common [?] “systematic” [?]</a:t>
            </a:r>
            <a:endParaRPr lang="en-US" dirty="0"/>
          </a:p>
        </p:txBody>
      </p:sp>
      <p:sp>
        <p:nvSpPr>
          <p:cNvPr id="3" name="Content Placeholder 2"/>
          <p:cNvSpPr>
            <a:spLocks noGrp="1"/>
          </p:cNvSpPr>
          <p:nvPr>
            <p:ph idx="1"/>
          </p:nvPr>
        </p:nvSpPr>
        <p:spPr>
          <a:xfrm>
            <a:off x="304800" y="914400"/>
            <a:ext cx="3216275" cy="2452235"/>
          </a:xfrm>
        </p:spPr>
        <p:txBody>
          <a:bodyPr>
            <a:normAutofit fontScale="92500" lnSpcReduction="20000"/>
          </a:bodyPr>
          <a:lstStyle/>
          <a:p>
            <a:r>
              <a:rPr lang="en-US" dirty="0" smtClean="0"/>
              <a:t>Both CMS and ATLAS: some “rattling” in the distributions</a:t>
            </a:r>
          </a:p>
          <a:p>
            <a:r>
              <a:rPr lang="en-US" dirty="0" smtClean="0"/>
              <a:t>Not exactly what (only) the Higgs would really look like</a:t>
            </a:r>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30</a:t>
            </a:fld>
            <a:endParaRPr lang="en-US"/>
          </a:p>
        </p:txBody>
      </p:sp>
      <p:pic>
        <p:nvPicPr>
          <p:cNvPr id="7" name="Picture 6"/>
          <p:cNvPicPr>
            <a:picLocks noChangeAspect="1"/>
          </p:cNvPicPr>
          <p:nvPr/>
        </p:nvPicPr>
        <p:blipFill>
          <a:blip r:embed="rId2"/>
          <a:stretch>
            <a:fillRect/>
          </a:stretch>
        </p:blipFill>
        <p:spPr>
          <a:xfrm>
            <a:off x="3141744" y="990600"/>
            <a:ext cx="5621256" cy="2361932"/>
          </a:xfrm>
          <a:prstGeom prst="rect">
            <a:avLst/>
          </a:prstGeom>
        </p:spPr>
      </p:pic>
      <p:pic>
        <p:nvPicPr>
          <p:cNvPr id="8" name="Picture 7"/>
          <p:cNvPicPr>
            <a:picLocks noChangeAspect="1"/>
          </p:cNvPicPr>
          <p:nvPr/>
        </p:nvPicPr>
        <p:blipFill>
          <a:blip r:embed="rId3"/>
          <a:stretch>
            <a:fillRect/>
          </a:stretch>
        </p:blipFill>
        <p:spPr>
          <a:xfrm>
            <a:off x="457200" y="3366635"/>
            <a:ext cx="8299450" cy="295796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signal? Would look broad indeed</a:t>
            </a:r>
            <a:endParaRPr lang="en-US" dirty="0"/>
          </a:p>
        </p:txBody>
      </p:sp>
      <p:sp>
        <p:nvSpPr>
          <p:cNvPr id="3" name="Content Placeholder 2"/>
          <p:cNvSpPr>
            <a:spLocks noGrp="1"/>
          </p:cNvSpPr>
          <p:nvPr>
            <p:ph idx="1"/>
          </p:nvPr>
        </p:nvSpPr>
        <p:spPr/>
        <p:txBody>
          <a:bodyPr/>
          <a:lstStyle/>
          <a:p>
            <a:r>
              <a:rPr lang="en-US" dirty="0" smtClean="0"/>
              <a:t>Injecting a signal at different masses…</a:t>
            </a:r>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31</a:t>
            </a:fld>
            <a:endParaRPr lang="en-US"/>
          </a:p>
        </p:txBody>
      </p:sp>
      <p:pic>
        <p:nvPicPr>
          <p:cNvPr id="7" name="Picture 6" descr="limits_0j_1000_mh120_1.png"/>
          <p:cNvPicPr>
            <a:picLocks noChangeAspect="1"/>
          </p:cNvPicPr>
          <p:nvPr/>
        </p:nvPicPr>
        <p:blipFill>
          <a:blip r:embed="rId2"/>
          <a:stretch>
            <a:fillRect/>
          </a:stretch>
        </p:blipFill>
        <p:spPr>
          <a:xfrm>
            <a:off x="914400" y="1333500"/>
            <a:ext cx="3556748" cy="2555854"/>
          </a:xfrm>
          <a:prstGeom prst="rect">
            <a:avLst/>
          </a:prstGeom>
        </p:spPr>
      </p:pic>
      <p:pic>
        <p:nvPicPr>
          <p:cNvPr id="8" name="Picture 7" descr="limits_0j_1000_mh130_1.png"/>
          <p:cNvPicPr>
            <a:picLocks noChangeAspect="1"/>
          </p:cNvPicPr>
          <p:nvPr/>
        </p:nvPicPr>
        <p:blipFill>
          <a:blip r:embed="rId3"/>
          <a:stretch>
            <a:fillRect/>
          </a:stretch>
        </p:blipFill>
        <p:spPr>
          <a:xfrm>
            <a:off x="4556760" y="1333500"/>
            <a:ext cx="3556748" cy="2555854"/>
          </a:xfrm>
          <a:prstGeom prst="rect">
            <a:avLst/>
          </a:prstGeom>
        </p:spPr>
      </p:pic>
      <p:sp>
        <p:nvSpPr>
          <p:cNvPr id="9" name="TextBox 8"/>
          <p:cNvSpPr txBox="1"/>
          <p:nvPr/>
        </p:nvSpPr>
        <p:spPr>
          <a:xfrm>
            <a:off x="-2438400" y="-1371600"/>
            <a:ext cx="184666" cy="584776"/>
          </a:xfrm>
          <a:prstGeom prst="rect">
            <a:avLst/>
          </a:prstGeom>
          <a:noFill/>
        </p:spPr>
        <p:txBody>
          <a:bodyPr wrap="none" rtlCol="0">
            <a:spAutoFit/>
          </a:bodyPr>
          <a:lstStyle/>
          <a:p>
            <a:endParaRPr lang="en-US" dirty="0"/>
          </a:p>
        </p:txBody>
      </p:sp>
      <p:pic>
        <p:nvPicPr>
          <p:cNvPr id="10" name="Picture 9" descr="limits_0j_1000_mh140_1.png"/>
          <p:cNvPicPr>
            <a:picLocks noChangeAspect="1"/>
          </p:cNvPicPr>
          <p:nvPr/>
        </p:nvPicPr>
        <p:blipFill>
          <a:blip r:embed="rId4"/>
          <a:stretch>
            <a:fillRect/>
          </a:stretch>
        </p:blipFill>
        <p:spPr>
          <a:xfrm>
            <a:off x="914400" y="3726180"/>
            <a:ext cx="3556748" cy="2555854"/>
          </a:xfrm>
          <a:prstGeom prst="rect">
            <a:avLst/>
          </a:prstGeom>
        </p:spPr>
      </p:pic>
      <p:pic>
        <p:nvPicPr>
          <p:cNvPr id="11" name="Picture 10" descr="limits_0j_1000_mh150_1.png"/>
          <p:cNvPicPr>
            <a:picLocks noChangeAspect="1"/>
          </p:cNvPicPr>
          <p:nvPr/>
        </p:nvPicPr>
        <p:blipFill>
          <a:blip r:embed="rId5"/>
          <a:stretch>
            <a:fillRect/>
          </a:stretch>
        </p:blipFill>
        <p:spPr>
          <a:xfrm>
            <a:off x="4556760" y="3726180"/>
            <a:ext cx="3556748" cy="2555854"/>
          </a:xfrm>
          <a:prstGeom prst="rect">
            <a:avLst/>
          </a:prstGeom>
        </p:spPr>
      </p:pic>
      <p:sp>
        <p:nvSpPr>
          <p:cNvPr id="12" name="TextBox 11"/>
          <p:cNvSpPr txBox="1"/>
          <p:nvPr/>
        </p:nvSpPr>
        <p:spPr>
          <a:xfrm>
            <a:off x="2786695" y="2152590"/>
            <a:ext cx="1099505" cy="40011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000" b="1" dirty="0" smtClean="0">
                <a:solidFill>
                  <a:srgbClr val="000090"/>
                </a:solidFill>
              </a:rPr>
              <a:t>M</a:t>
            </a:r>
            <a:r>
              <a:rPr lang="en-US" sz="2000" b="1" baseline="-25000" dirty="0" smtClean="0">
                <a:solidFill>
                  <a:srgbClr val="000090"/>
                </a:solidFill>
              </a:rPr>
              <a:t>H</a:t>
            </a:r>
            <a:r>
              <a:rPr lang="en-US" sz="2000" b="1" dirty="0" smtClean="0">
                <a:solidFill>
                  <a:srgbClr val="000090"/>
                </a:solidFill>
              </a:rPr>
              <a:t>=120</a:t>
            </a:r>
            <a:endParaRPr lang="en-US" sz="2000" b="1" dirty="0">
              <a:solidFill>
                <a:srgbClr val="000090"/>
              </a:solidFill>
            </a:endParaRPr>
          </a:p>
        </p:txBody>
      </p:sp>
      <p:sp>
        <p:nvSpPr>
          <p:cNvPr id="13" name="TextBox 12"/>
          <p:cNvSpPr txBox="1"/>
          <p:nvPr/>
        </p:nvSpPr>
        <p:spPr>
          <a:xfrm>
            <a:off x="6444295" y="2171700"/>
            <a:ext cx="1099505" cy="40011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000" b="1" dirty="0" smtClean="0">
                <a:solidFill>
                  <a:srgbClr val="000090"/>
                </a:solidFill>
              </a:rPr>
              <a:t>M</a:t>
            </a:r>
            <a:r>
              <a:rPr lang="en-US" sz="2000" b="1" baseline="-25000" dirty="0" smtClean="0">
                <a:solidFill>
                  <a:srgbClr val="000090"/>
                </a:solidFill>
              </a:rPr>
              <a:t>H</a:t>
            </a:r>
            <a:r>
              <a:rPr lang="en-US" sz="2000" b="1" dirty="0" smtClean="0">
                <a:solidFill>
                  <a:srgbClr val="000090"/>
                </a:solidFill>
              </a:rPr>
              <a:t>=130</a:t>
            </a:r>
            <a:endParaRPr lang="en-US" sz="2000" b="1" dirty="0">
              <a:solidFill>
                <a:srgbClr val="000090"/>
              </a:solidFill>
            </a:endParaRPr>
          </a:p>
        </p:txBody>
      </p:sp>
      <p:sp>
        <p:nvSpPr>
          <p:cNvPr id="14" name="TextBox 13"/>
          <p:cNvSpPr txBox="1"/>
          <p:nvPr/>
        </p:nvSpPr>
        <p:spPr>
          <a:xfrm>
            <a:off x="2743200" y="4533900"/>
            <a:ext cx="1099505" cy="40011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000" b="1" dirty="0" smtClean="0">
                <a:solidFill>
                  <a:srgbClr val="000090"/>
                </a:solidFill>
              </a:rPr>
              <a:t>M</a:t>
            </a:r>
            <a:r>
              <a:rPr lang="en-US" sz="2000" b="1" baseline="-25000" dirty="0" smtClean="0">
                <a:solidFill>
                  <a:srgbClr val="000090"/>
                </a:solidFill>
              </a:rPr>
              <a:t>H</a:t>
            </a:r>
            <a:r>
              <a:rPr lang="en-US" sz="2000" b="1" dirty="0" smtClean="0">
                <a:solidFill>
                  <a:srgbClr val="000090"/>
                </a:solidFill>
              </a:rPr>
              <a:t>=140</a:t>
            </a:r>
            <a:endParaRPr lang="en-US" sz="2000" b="1" dirty="0">
              <a:solidFill>
                <a:srgbClr val="000090"/>
              </a:solidFill>
            </a:endParaRPr>
          </a:p>
        </p:txBody>
      </p:sp>
      <p:sp>
        <p:nvSpPr>
          <p:cNvPr id="15" name="TextBox 14"/>
          <p:cNvSpPr txBox="1"/>
          <p:nvPr/>
        </p:nvSpPr>
        <p:spPr>
          <a:xfrm>
            <a:off x="6444295" y="4533900"/>
            <a:ext cx="1099505" cy="40011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000" b="1" dirty="0" smtClean="0">
                <a:solidFill>
                  <a:srgbClr val="000090"/>
                </a:solidFill>
              </a:rPr>
              <a:t>M</a:t>
            </a:r>
            <a:r>
              <a:rPr lang="en-US" sz="2000" b="1" baseline="-25000" dirty="0" smtClean="0">
                <a:solidFill>
                  <a:srgbClr val="000090"/>
                </a:solidFill>
              </a:rPr>
              <a:t>H</a:t>
            </a:r>
            <a:r>
              <a:rPr lang="en-US" sz="2000" b="1" dirty="0" smtClean="0">
                <a:solidFill>
                  <a:srgbClr val="000090"/>
                </a:solidFill>
              </a:rPr>
              <a:t>=150</a:t>
            </a:r>
            <a:endParaRPr lang="en-US" sz="2000" b="1" dirty="0">
              <a:solidFill>
                <a:srgbClr val="00009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the LHC was </a:t>
            </a:r>
            <a:r>
              <a:rPr lang="en-US" i="1" dirty="0" smtClean="0"/>
              <a:t>really </a:t>
            </a:r>
            <a:r>
              <a:rPr lang="en-US" dirty="0" smtClean="0"/>
              <a:t>built for</a:t>
            </a:r>
            <a:endParaRPr lang="en-US" dirty="0"/>
          </a:p>
        </p:txBody>
      </p:sp>
      <p:sp>
        <p:nvSpPr>
          <p:cNvPr id="3" name="Content Placeholder 2"/>
          <p:cNvSpPr>
            <a:spLocks noGrp="1"/>
          </p:cNvSpPr>
          <p:nvPr>
            <p:ph idx="1"/>
          </p:nvPr>
        </p:nvSpPr>
        <p:spPr/>
        <p:txBody>
          <a:bodyPr/>
          <a:lstStyle/>
          <a:p>
            <a:r>
              <a:rPr lang="en-US" dirty="0" smtClean="0"/>
              <a:t>The LHC was not built to “find the Higgs”.  It was built to provide direct information [aka probe] EWK Symmetry Breaking</a:t>
            </a:r>
          </a:p>
          <a:p>
            <a:r>
              <a:rPr lang="en-US" dirty="0" smtClean="0"/>
              <a:t>A definitive statement on this front meant having a machine that would probe the TeV mass scale</a:t>
            </a:r>
          </a:p>
          <a:p>
            <a:pPr lvl="1"/>
            <a:r>
              <a:rPr lang="en-US" dirty="0" smtClean="0"/>
              <a:t>Because </a:t>
            </a:r>
            <a:r>
              <a:rPr lang="en-US" dirty="0" err="1" smtClean="0"/>
              <a:t>unitarity</a:t>
            </a:r>
            <a:r>
              <a:rPr lang="en-US" dirty="0" smtClean="0"/>
              <a:t> needs something by 1 TeV scale</a:t>
            </a:r>
          </a:p>
          <a:p>
            <a:r>
              <a:rPr lang="en-US" dirty="0" smtClean="0"/>
              <a:t>LHC no-lose theorem: expect discoveries at TeV scale</a:t>
            </a:r>
          </a:p>
          <a:p>
            <a:pPr lvl="1"/>
            <a:r>
              <a:rPr lang="en-US" dirty="0" smtClean="0"/>
              <a:t>BIG discovery: if there is no Higgs, this is big news for the Standard Model; Technicolor? Strong WW scattering? ???</a:t>
            </a:r>
          </a:p>
          <a:p>
            <a:pPr lvl="1"/>
            <a:r>
              <a:rPr lang="en-US" dirty="0" smtClean="0"/>
              <a:t>BIG discovery: if there is a Higgs, someone must stabilize it</a:t>
            </a:r>
          </a:p>
          <a:p>
            <a:r>
              <a:rPr lang="en-US" dirty="0" smtClean="0"/>
              <a:t>So, quickly, the mission statement of the LHC became “provide a definitive answer to what governs physics at the TeV scale”.  </a:t>
            </a:r>
          </a:p>
          <a:p>
            <a:pPr lvl="1"/>
            <a:r>
              <a:rPr lang="en-US" dirty="0" smtClean="0"/>
              <a:t>Grand hope was [still is] that a lot of “stuff” happens at ~TeV.  </a:t>
            </a:r>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Reasons to vote for Physics BSM</a:t>
            </a:r>
            <a:endParaRPr lang="en-US" dirty="0"/>
          </a:p>
        </p:txBody>
      </p:sp>
      <p:sp>
        <p:nvSpPr>
          <p:cNvPr id="3" name="Content Placeholder 2"/>
          <p:cNvSpPr>
            <a:spLocks noGrp="1"/>
          </p:cNvSpPr>
          <p:nvPr>
            <p:ph idx="1"/>
          </p:nvPr>
        </p:nvSpPr>
        <p:spPr/>
        <p:txBody>
          <a:bodyPr/>
          <a:lstStyle/>
          <a:p>
            <a:r>
              <a:rPr lang="en-US" dirty="0" smtClean="0"/>
              <a:t>List is very well known (it’s been around for so long – too long in fact – there are multiple versions of it)</a:t>
            </a:r>
          </a:p>
          <a:p>
            <a:pPr lvl="1">
              <a:buNone/>
            </a:pPr>
            <a:r>
              <a:rPr lang="en-US" dirty="0" smtClean="0"/>
              <a:t>1. What is the dynamics of electroweak symmetry breaking ?</a:t>
            </a:r>
          </a:p>
          <a:p>
            <a:pPr lvl="1">
              <a:buNone/>
            </a:pPr>
            <a:r>
              <a:rPr lang="en-US" dirty="0" smtClean="0"/>
              <a:t>2. What is the nature of dark matter ?</a:t>
            </a:r>
          </a:p>
          <a:p>
            <a:pPr lvl="1">
              <a:buNone/>
            </a:pPr>
            <a:r>
              <a:rPr lang="en-US" dirty="0" smtClean="0"/>
              <a:t>3. What physics is associated with the vacuum energy ?</a:t>
            </a:r>
          </a:p>
          <a:p>
            <a:pPr lvl="1">
              <a:buNone/>
            </a:pPr>
            <a:r>
              <a:rPr lang="en-US" dirty="0" smtClean="0"/>
              <a:t>4. Does or how does gravity enter the picture ?</a:t>
            </a:r>
          </a:p>
          <a:p>
            <a:pPr lvl="1">
              <a:buNone/>
            </a:pPr>
            <a:r>
              <a:rPr lang="en-US" dirty="0" smtClean="0"/>
              <a:t>5. What causes the hierarchy of </a:t>
            </a:r>
            <a:r>
              <a:rPr lang="en-US" dirty="0" err="1" smtClean="0"/>
              <a:t>fermion</a:t>
            </a:r>
            <a:r>
              <a:rPr lang="en-US" dirty="0" smtClean="0"/>
              <a:t> masses and mixings ?</a:t>
            </a:r>
          </a:p>
          <a:p>
            <a:pPr lvl="1">
              <a:buNone/>
            </a:pPr>
            <a:r>
              <a:rPr lang="en-US" dirty="0" smtClean="0"/>
              <a:t>6. Why three generations ?</a:t>
            </a:r>
          </a:p>
          <a:p>
            <a:pPr lvl="1">
              <a:buNone/>
            </a:pPr>
            <a:r>
              <a:rPr lang="en-US" dirty="0" smtClean="0"/>
              <a:t>7. What is the origin of the matter-antimatter asymmetry ?</a:t>
            </a:r>
          </a:p>
          <a:p>
            <a:pPr lvl="1">
              <a:buNone/>
            </a:pPr>
            <a:r>
              <a:rPr lang="en-US" dirty="0" smtClean="0"/>
              <a:t>8. What scale are neutrino masses set at ?</a:t>
            </a:r>
          </a:p>
          <a:p>
            <a:pPr lvl="1">
              <a:buNone/>
            </a:pPr>
            <a:r>
              <a:rPr lang="en-US" dirty="0" smtClean="0"/>
              <a:t>9. What resolves the strong CP problem ?</a:t>
            </a:r>
          </a:p>
          <a:p>
            <a:pPr lvl="1">
              <a:buNone/>
            </a:pPr>
            <a:r>
              <a:rPr lang="en-US" dirty="0" smtClean="0"/>
              <a:t>10. What questions have we not asked ?</a:t>
            </a:r>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the new physics?</a:t>
            </a:r>
            <a:endParaRPr lang="en-US" dirty="0"/>
          </a:p>
        </p:txBody>
      </p:sp>
      <p:sp>
        <p:nvSpPr>
          <p:cNvPr id="3" name="Content Placeholder 2"/>
          <p:cNvSpPr>
            <a:spLocks noGrp="1"/>
          </p:cNvSpPr>
          <p:nvPr>
            <p:ph idx="1"/>
          </p:nvPr>
        </p:nvSpPr>
        <p:spPr>
          <a:xfrm>
            <a:off x="304800" y="914399"/>
            <a:ext cx="4343400" cy="5481935"/>
          </a:xfrm>
        </p:spPr>
        <p:txBody>
          <a:bodyPr/>
          <a:lstStyle/>
          <a:p>
            <a:r>
              <a:rPr lang="en-US" dirty="0" smtClean="0"/>
              <a:t>One major point from theory colleagues:</a:t>
            </a:r>
          </a:p>
          <a:p>
            <a:r>
              <a:rPr lang="en-US" dirty="0" smtClean="0"/>
              <a:t>The Higgs shows the way</a:t>
            </a:r>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34</a:t>
            </a:fld>
            <a:endParaRPr lang="en-US"/>
          </a:p>
        </p:txBody>
      </p:sp>
      <p:pic>
        <p:nvPicPr>
          <p:cNvPr id="7" name="Picture 6"/>
          <p:cNvPicPr>
            <a:picLocks noChangeAspect="1"/>
          </p:cNvPicPr>
          <p:nvPr/>
        </p:nvPicPr>
        <p:blipFill>
          <a:blip r:embed="rId2"/>
          <a:stretch>
            <a:fillRect/>
          </a:stretch>
        </p:blipFill>
        <p:spPr>
          <a:xfrm>
            <a:off x="4648200" y="993749"/>
            <a:ext cx="4038600" cy="5407051"/>
          </a:xfrm>
          <a:prstGeom prst="rect">
            <a:avLst/>
          </a:prstGeom>
        </p:spPr>
      </p:pic>
      <p:sp>
        <p:nvSpPr>
          <p:cNvPr id="8" name="Bent Arrow 7"/>
          <p:cNvSpPr/>
          <p:nvPr/>
        </p:nvSpPr>
        <p:spPr bwMode="auto">
          <a:xfrm rot="10800000">
            <a:off x="2057401" y="2209800"/>
            <a:ext cx="2285999" cy="2895600"/>
          </a:xfrm>
          <a:prstGeom prst="bentArrow">
            <a:avLst/>
          </a:prstGeom>
          <a:solidFill>
            <a:schemeClr val="accent1"/>
          </a:solidFill>
          <a:ln w="952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en-US" sz="3200" b="0" i="0" u="none" strike="noStrike" cap="none" normalizeH="0" baseline="0" dirty="0" smtClean="0">
                <a:ln>
                  <a:noFill/>
                </a:ln>
                <a:solidFill>
                  <a:schemeClr val="tx1"/>
                </a:solidFill>
                <a:effectLst/>
                <a:latin typeface="Arial" charset="0"/>
              </a:rPr>
              <a:t>\</a:t>
            </a:r>
            <a:endParaRPr kumimoji="1" lang="en-US" sz="3200" b="0" i="0" u="none" strike="noStrike" cap="none" normalizeH="0" baseline="0" dirty="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61" name="Rectangle 35"/>
          <p:cNvSpPr>
            <a:spLocks noChangeArrowheads="1"/>
          </p:cNvSpPr>
          <p:nvPr/>
        </p:nvSpPr>
        <p:spPr bwMode="auto">
          <a:xfrm>
            <a:off x="76200" y="939800"/>
            <a:ext cx="3787775" cy="5334000"/>
          </a:xfrm>
          <a:prstGeom prst="rect">
            <a:avLst/>
          </a:prstGeom>
          <a:solidFill>
            <a:srgbClr val="FFF5DE">
              <a:alpha val="18823"/>
            </a:srgbClr>
          </a:solidFill>
          <a:ln w="9525">
            <a:noFill/>
            <a:round/>
            <a:headEnd/>
            <a:tailEnd/>
          </a:ln>
        </p:spPr>
        <p:txBody>
          <a:bodyPr>
            <a:prstTxWarp prst="textNoShape">
              <a:avLst/>
            </a:prstTxWarp>
          </a:bodyPr>
          <a:lstStyle/>
          <a:p>
            <a:endParaRPr lang="en-US"/>
          </a:p>
        </p:txBody>
      </p:sp>
      <p:sp>
        <p:nvSpPr>
          <p:cNvPr id="19462" name="Title 1"/>
          <p:cNvSpPr>
            <a:spLocks noGrp="1"/>
          </p:cNvSpPr>
          <p:nvPr>
            <p:ph type="title"/>
          </p:nvPr>
        </p:nvSpPr>
        <p:spPr/>
        <p:txBody>
          <a:bodyPr/>
          <a:lstStyle/>
          <a:p>
            <a:r>
              <a:rPr lang="en-US" dirty="0" smtClean="0"/>
              <a:t>Scale of New Physics = F(M</a:t>
            </a:r>
            <a:r>
              <a:rPr lang="en-US" baseline="-25000" dirty="0" smtClean="0"/>
              <a:t>H</a:t>
            </a:r>
            <a:r>
              <a:rPr lang="en-US" dirty="0" smtClean="0"/>
              <a:t>)</a:t>
            </a:r>
          </a:p>
        </p:txBody>
      </p:sp>
      <p:sp>
        <p:nvSpPr>
          <p:cNvPr id="19463" name="Date Placeholder 11"/>
          <p:cNvSpPr>
            <a:spLocks noGrp="1"/>
          </p:cNvSpPr>
          <p:nvPr>
            <p:ph type="dt" sz="quarter" idx="10"/>
          </p:nvPr>
        </p:nvSpPr>
        <p:spPr>
          <a:noFill/>
        </p:spPr>
        <p:txBody>
          <a:bodyPr/>
          <a:lstStyle/>
          <a:p>
            <a:r>
              <a:rPr lang="en-US" smtClean="0"/>
              <a:t>July 28-30, 2011</a:t>
            </a:r>
          </a:p>
        </p:txBody>
      </p:sp>
      <p:sp>
        <p:nvSpPr>
          <p:cNvPr id="19464" name="Footer Placeholder 13"/>
          <p:cNvSpPr>
            <a:spLocks noGrp="1"/>
          </p:cNvSpPr>
          <p:nvPr>
            <p:ph type="ftr" sz="quarter" idx="11"/>
          </p:nvPr>
        </p:nvSpPr>
        <p:spPr>
          <a:noFill/>
        </p:spPr>
        <p:txBody>
          <a:bodyPr/>
          <a:lstStyle/>
          <a:p>
            <a:r>
              <a:rPr lang="en-US" smtClean="0"/>
              <a:t>HiggsHunting Workshop</a:t>
            </a:r>
          </a:p>
        </p:txBody>
      </p:sp>
      <p:pic>
        <p:nvPicPr>
          <p:cNvPr id="19465" name="Picture 4"/>
          <p:cNvPicPr>
            <a:picLocks noChangeAspect="1" noChangeArrowheads="1"/>
          </p:cNvPicPr>
          <p:nvPr/>
        </p:nvPicPr>
        <p:blipFill>
          <a:blip r:embed="rId2"/>
          <a:srcRect/>
          <a:stretch>
            <a:fillRect/>
          </a:stretch>
        </p:blipFill>
        <p:spPr bwMode="auto">
          <a:xfrm>
            <a:off x="136525" y="3124200"/>
            <a:ext cx="3521075" cy="720725"/>
          </a:xfrm>
          <a:prstGeom prst="rect">
            <a:avLst/>
          </a:prstGeom>
          <a:noFill/>
          <a:ln w="9525">
            <a:noFill/>
            <a:miter lim="800000"/>
            <a:headEnd/>
            <a:tailEnd/>
          </a:ln>
        </p:spPr>
      </p:pic>
      <p:pic>
        <p:nvPicPr>
          <p:cNvPr id="473090" name="Picture 2"/>
          <p:cNvPicPr>
            <a:picLocks noChangeAspect="1" noChangeArrowheads="1"/>
          </p:cNvPicPr>
          <p:nvPr/>
        </p:nvPicPr>
        <mc:AlternateContent xmlns:ma="http://schemas.microsoft.com/office/mac/drawingml/2008/main">
          <mc:Choice Requires="ma">
            <p:blipFill>
              <a:blip r:embed="rId3"/>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rcRect/>
              <a:stretch>
                <a:fillRect/>
              </a:stretch>
            </p:blipFill>
          </mc:Fallback>
        </mc:AlternateContent>
        <p:spPr bwMode="auto">
          <a:xfrm>
            <a:off x="5003800" y="990600"/>
            <a:ext cx="3530600" cy="776288"/>
          </a:xfrm>
          <a:prstGeom prst="rect">
            <a:avLst/>
          </a:prstGeom>
          <a:noFill/>
          <a:ln w="9525">
            <a:miter lim="800000"/>
            <a:headEnd/>
            <a:tailEnd/>
          </a:ln>
          <a:effectLst/>
        </p:spPr>
      </p:pic>
      <p:grpSp>
        <p:nvGrpSpPr>
          <p:cNvPr id="2" name="Group 5"/>
          <p:cNvGrpSpPr>
            <a:grpSpLocks/>
          </p:cNvGrpSpPr>
          <p:nvPr/>
        </p:nvGrpSpPr>
        <p:grpSpPr bwMode="auto">
          <a:xfrm>
            <a:off x="228600" y="914400"/>
            <a:ext cx="2743200" cy="1905000"/>
            <a:chOff x="768" y="1968"/>
            <a:chExt cx="1728" cy="1200"/>
          </a:xfrm>
        </p:grpSpPr>
        <p:sp>
          <p:nvSpPr>
            <p:cNvPr id="19486" name="Line 6"/>
            <p:cNvSpPr>
              <a:spLocks noChangeShapeType="1"/>
            </p:cNvSpPr>
            <p:nvPr/>
          </p:nvSpPr>
          <p:spPr bwMode="auto">
            <a:xfrm>
              <a:off x="1200" y="2064"/>
              <a:ext cx="0" cy="110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9487" name="Line 7"/>
            <p:cNvSpPr>
              <a:spLocks noChangeShapeType="1"/>
            </p:cNvSpPr>
            <p:nvPr/>
          </p:nvSpPr>
          <p:spPr bwMode="auto">
            <a:xfrm>
              <a:off x="1008" y="2832"/>
              <a:ext cx="1488"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19488" name="Arc 8"/>
            <p:cNvSpPr>
              <a:spLocks/>
            </p:cNvSpPr>
            <p:nvPr/>
          </p:nvSpPr>
          <p:spPr bwMode="auto">
            <a:xfrm>
              <a:off x="1199" y="2541"/>
              <a:ext cx="212" cy="387"/>
            </a:xfrm>
            <a:custGeom>
              <a:avLst/>
              <a:gdLst>
                <a:gd name="T0" fmla="*/ 0 w 19122"/>
                <a:gd name="T1" fmla="*/ 0 h 21600"/>
                <a:gd name="T2" fmla="*/ 0 w 19122"/>
                <a:gd name="T3" fmla="*/ 0 h 21600"/>
                <a:gd name="T4" fmla="*/ 0 w 19122"/>
                <a:gd name="T5" fmla="*/ 0 h 21600"/>
                <a:gd name="T6" fmla="*/ 0 60000 65536"/>
                <a:gd name="T7" fmla="*/ 0 60000 65536"/>
                <a:gd name="T8" fmla="*/ 0 60000 65536"/>
                <a:gd name="T9" fmla="*/ 0 w 19122"/>
                <a:gd name="T10" fmla="*/ 0 h 21600"/>
                <a:gd name="T11" fmla="*/ 19122 w 19122"/>
                <a:gd name="T12" fmla="*/ 21600 h 21600"/>
              </a:gdLst>
              <a:ahLst/>
              <a:cxnLst>
                <a:cxn ang="T6">
                  <a:pos x="T0" y="T1"/>
                </a:cxn>
                <a:cxn ang="T7">
                  <a:pos x="T2" y="T3"/>
                </a:cxn>
                <a:cxn ang="T8">
                  <a:pos x="T4" y="T5"/>
                </a:cxn>
              </a:cxnLst>
              <a:rect l="T9" t="T10" r="T11" b="T12"/>
              <a:pathLst>
                <a:path w="19122" h="21600" fill="none" extrusionOk="0">
                  <a:moveTo>
                    <a:pt x="-1" y="0"/>
                  </a:moveTo>
                  <a:cubicBezTo>
                    <a:pt x="50" y="0"/>
                    <a:pt x="101" y="-1"/>
                    <a:pt x="152" y="-1"/>
                  </a:cubicBezTo>
                  <a:cubicBezTo>
                    <a:pt x="8062" y="-1"/>
                    <a:pt x="15339" y="4323"/>
                    <a:pt x="19122" y="11270"/>
                  </a:cubicBezTo>
                </a:path>
                <a:path w="19122" h="21600" stroke="0" extrusionOk="0">
                  <a:moveTo>
                    <a:pt x="-1" y="0"/>
                  </a:moveTo>
                  <a:cubicBezTo>
                    <a:pt x="50" y="0"/>
                    <a:pt x="101" y="-1"/>
                    <a:pt x="152" y="-1"/>
                  </a:cubicBezTo>
                  <a:cubicBezTo>
                    <a:pt x="8062" y="-1"/>
                    <a:pt x="15339" y="4323"/>
                    <a:pt x="19122" y="11270"/>
                  </a:cubicBezTo>
                  <a:lnTo>
                    <a:pt x="152" y="21600"/>
                  </a:lnTo>
                  <a:close/>
                </a:path>
              </a:pathLst>
            </a:custGeom>
            <a:noFill/>
            <a:ln w="12700">
              <a:solidFill>
                <a:schemeClr val="tx1"/>
              </a:solidFill>
              <a:round/>
              <a:headEnd/>
              <a:tailEnd/>
            </a:ln>
          </p:spPr>
          <p:txBody>
            <a:bodyPr wrap="none" anchor="ctr">
              <a:prstTxWarp prst="textNoShape">
                <a:avLst/>
              </a:prstTxWarp>
            </a:bodyPr>
            <a:lstStyle/>
            <a:p>
              <a:endParaRPr lang="en-US"/>
            </a:p>
          </p:txBody>
        </p:sp>
        <p:sp>
          <p:nvSpPr>
            <p:cNvPr id="19489" name="Arc 9"/>
            <p:cNvSpPr>
              <a:spLocks/>
            </p:cNvSpPr>
            <p:nvPr/>
          </p:nvSpPr>
          <p:spPr bwMode="auto">
            <a:xfrm rot="16115928" flipH="1">
              <a:off x="1458" y="2570"/>
              <a:ext cx="448" cy="542"/>
            </a:xfrm>
            <a:custGeom>
              <a:avLst/>
              <a:gdLst>
                <a:gd name="T0" fmla="*/ 0 w 21600"/>
                <a:gd name="T1" fmla="*/ 0 h 41070"/>
                <a:gd name="T2" fmla="*/ 0 w 21600"/>
                <a:gd name="T3" fmla="*/ 0 h 41070"/>
                <a:gd name="T4" fmla="*/ 0 w 21600"/>
                <a:gd name="T5" fmla="*/ 0 h 41070"/>
                <a:gd name="T6" fmla="*/ 0 60000 65536"/>
                <a:gd name="T7" fmla="*/ 0 60000 65536"/>
                <a:gd name="T8" fmla="*/ 0 60000 65536"/>
                <a:gd name="T9" fmla="*/ 0 w 21600"/>
                <a:gd name="T10" fmla="*/ 0 h 41070"/>
                <a:gd name="T11" fmla="*/ 21600 w 21600"/>
                <a:gd name="T12" fmla="*/ 41070 h 41070"/>
              </a:gdLst>
              <a:ahLst/>
              <a:cxnLst>
                <a:cxn ang="T6">
                  <a:pos x="T0" y="T1"/>
                </a:cxn>
                <a:cxn ang="T7">
                  <a:pos x="T2" y="T3"/>
                </a:cxn>
                <a:cxn ang="T8">
                  <a:pos x="T4" y="T5"/>
                </a:cxn>
              </a:cxnLst>
              <a:rect l="T9" t="T10" r="T11" b="T12"/>
              <a:pathLst>
                <a:path w="21600" h="41070" fill="none" extrusionOk="0">
                  <a:moveTo>
                    <a:pt x="5722" y="-1"/>
                  </a:moveTo>
                  <a:cubicBezTo>
                    <a:pt x="15100" y="2576"/>
                    <a:pt x="21600" y="11102"/>
                    <a:pt x="21600" y="20828"/>
                  </a:cubicBezTo>
                  <a:cubicBezTo>
                    <a:pt x="21600" y="29849"/>
                    <a:pt x="15993" y="37920"/>
                    <a:pt x="7538" y="41069"/>
                  </a:cubicBezTo>
                </a:path>
                <a:path w="21600" h="41070" stroke="0" extrusionOk="0">
                  <a:moveTo>
                    <a:pt x="5722" y="-1"/>
                  </a:moveTo>
                  <a:cubicBezTo>
                    <a:pt x="15100" y="2576"/>
                    <a:pt x="21600" y="11102"/>
                    <a:pt x="21600" y="20828"/>
                  </a:cubicBezTo>
                  <a:cubicBezTo>
                    <a:pt x="21600" y="29849"/>
                    <a:pt x="15993" y="37920"/>
                    <a:pt x="7538" y="41069"/>
                  </a:cubicBezTo>
                  <a:lnTo>
                    <a:pt x="0" y="20828"/>
                  </a:lnTo>
                  <a:close/>
                </a:path>
              </a:pathLst>
            </a:custGeom>
            <a:noFill/>
            <a:ln w="12700">
              <a:solidFill>
                <a:schemeClr val="tx1"/>
              </a:solidFill>
              <a:round/>
              <a:headEnd/>
              <a:tailEnd/>
            </a:ln>
          </p:spPr>
          <p:txBody>
            <a:bodyPr wrap="none" anchor="ctr">
              <a:prstTxWarp prst="textNoShape">
                <a:avLst/>
              </a:prstTxWarp>
            </a:bodyPr>
            <a:lstStyle/>
            <a:p>
              <a:endParaRPr lang="en-US"/>
            </a:p>
          </p:txBody>
        </p:sp>
        <p:sp>
          <p:nvSpPr>
            <p:cNvPr id="19490" name="Line 10"/>
            <p:cNvSpPr>
              <a:spLocks noChangeShapeType="1"/>
            </p:cNvSpPr>
            <p:nvPr/>
          </p:nvSpPr>
          <p:spPr bwMode="auto">
            <a:xfrm flipV="1">
              <a:off x="1950" y="2352"/>
              <a:ext cx="114" cy="432"/>
            </a:xfrm>
            <a:prstGeom prst="line">
              <a:avLst/>
            </a:prstGeom>
            <a:noFill/>
            <a:ln w="12700">
              <a:solidFill>
                <a:schemeClr val="tx1"/>
              </a:solidFill>
              <a:round/>
              <a:headEnd/>
              <a:tailEnd/>
            </a:ln>
          </p:spPr>
          <p:txBody>
            <a:bodyPr>
              <a:prstTxWarp prst="textNoShape">
                <a:avLst/>
              </a:prstTxWarp>
            </a:bodyPr>
            <a:lstStyle/>
            <a:p>
              <a:endParaRPr lang="en-US"/>
            </a:p>
          </p:txBody>
        </p:sp>
        <p:sp>
          <p:nvSpPr>
            <p:cNvPr id="19491" name="Text Box 11"/>
            <p:cNvSpPr txBox="1">
              <a:spLocks noChangeArrowheads="1"/>
            </p:cNvSpPr>
            <p:nvPr/>
          </p:nvSpPr>
          <p:spPr bwMode="auto">
            <a:xfrm>
              <a:off x="2198" y="2784"/>
              <a:ext cx="217" cy="291"/>
            </a:xfrm>
            <a:prstGeom prst="rect">
              <a:avLst/>
            </a:prstGeom>
            <a:noFill/>
            <a:ln w="12700">
              <a:noFill/>
              <a:miter lim="800000"/>
              <a:headEnd/>
              <a:tailEnd/>
            </a:ln>
          </p:spPr>
          <p:txBody>
            <a:bodyPr wrap="none">
              <a:prstTxWarp prst="textNoShape">
                <a:avLst/>
              </a:prstTxWarp>
              <a:spAutoFit/>
            </a:bodyPr>
            <a:lstStyle/>
            <a:p>
              <a:r>
                <a:rPr kumimoji="0" lang="en-US" sz="2400">
                  <a:solidFill>
                    <a:srgbClr val="0099FF"/>
                  </a:solidFill>
                  <a:latin typeface="Symbol" charset="2"/>
                </a:rPr>
                <a:t>f</a:t>
              </a:r>
              <a:endParaRPr kumimoji="0" lang="en-US" sz="2800">
                <a:solidFill>
                  <a:srgbClr val="0099FF"/>
                </a:solidFill>
                <a:latin typeface="Symbol" charset="2"/>
              </a:endParaRPr>
            </a:p>
          </p:txBody>
        </p:sp>
        <p:sp>
          <p:nvSpPr>
            <p:cNvPr id="19492" name="Text Box 12"/>
            <p:cNvSpPr txBox="1">
              <a:spLocks noChangeArrowheads="1"/>
            </p:cNvSpPr>
            <p:nvPr/>
          </p:nvSpPr>
          <p:spPr bwMode="auto">
            <a:xfrm>
              <a:off x="768" y="1968"/>
              <a:ext cx="476" cy="291"/>
            </a:xfrm>
            <a:prstGeom prst="rect">
              <a:avLst/>
            </a:prstGeom>
            <a:noFill/>
            <a:ln w="9525">
              <a:noFill/>
              <a:miter lim="800000"/>
              <a:headEnd/>
              <a:tailEnd/>
            </a:ln>
          </p:spPr>
          <p:txBody>
            <a:bodyPr wrap="none">
              <a:prstTxWarp prst="textNoShape">
                <a:avLst/>
              </a:prstTxWarp>
              <a:spAutoFit/>
            </a:bodyPr>
            <a:lstStyle/>
            <a:p>
              <a:r>
                <a:rPr kumimoji="0" lang="en-US" sz="2400">
                  <a:solidFill>
                    <a:srgbClr val="0099FF"/>
                  </a:solidFill>
                </a:rPr>
                <a:t>V</a:t>
              </a:r>
              <a:r>
                <a:rPr kumimoji="0" lang="en-US" sz="2400">
                  <a:solidFill>
                    <a:srgbClr val="0099FF"/>
                  </a:solidFill>
                  <a:latin typeface="Symbol" charset="2"/>
                </a:rPr>
                <a:t>(f)</a:t>
              </a:r>
            </a:p>
          </p:txBody>
        </p:sp>
      </p:grpSp>
      <p:pic>
        <p:nvPicPr>
          <p:cNvPr id="473091" name="Picture 3"/>
          <p:cNvPicPr>
            <a:picLocks noChangeAspect="1" noChangeArrowheads="1"/>
          </p:cNvPicPr>
          <p:nvPr/>
        </p:nvPicPr>
        <p:blipFill>
          <a:blip r:embed="rId5"/>
          <a:srcRect/>
          <a:stretch>
            <a:fillRect/>
          </a:stretch>
        </p:blipFill>
        <p:spPr bwMode="auto">
          <a:xfrm>
            <a:off x="1435100" y="1104900"/>
            <a:ext cx="2222500" cy="647700"/>
          </a:xfrm>
          <a:prstGeom prst="rect">
            <a:avLst/>
          </a:prstGeom>
          <a:noFill/>
        </p:spPr>
      </p:pic>
      <p:grpSp>
        <p:nvGrpSpPr>
          <p:cNvPr id="3" name="Group 30"/>
          <p:cNvGrpSpPr>
            <a:grpSpLocks/>
          </p:cNvGrpSpPr>
          <p:nvPr/>
        </p:nvGrpSpPr>
        <p:grpSpPr bwMode="auto">
          <a:xfrm>
            <a:off x="268288" y="4343400"/>
            <a:ext cx="3084512" cy="1905000"/>
            <a:chOff x="228600" y="3962400"/>
            <a:chExt cx="3084513" cy="1905000"/>
          </a:xfrm>
        </p:grpSpPr>
        <p:sp>
          <p:nvSpPr>
            <p:cNvPr id="19478" name="Line 16"/>
            <p:cNvSpPr>
              <a:spLocks noChangeShapeType="1"/>
            </p:cNvSpPr>
            <p:nvPr/>
          </p:nvSpPr>
          <p:spPr bwMode="auto">
            <a:xfrm>
              <a:off x="914400" y="4114800"/>
              <a:ext cx="0" cy="1752600"/>
            </a:xfrm>
            <a:prstGeom prst="line">
              <a:avLst/>
            </a:prstGeom>
            <a:noFill/>
            <a:ln w="12700">
              <a:solidFill>
                <a:schemeClr val="tx1"/>
              </a:solidFill>
              <a:round/>
              <a:headEnd/>
              <a:tailEnd/>
            </a:ln>
          </p:spPr>
          <p:txBody>
            <a:bodyPr>
              <a:prstTxWarp prst="textNoShape">
                <a:avLst/>
              </a:prstTxWarp>
            </a:bodyPr>
            <a:lstStyle/>
            <a:p>
              <a:endParaRPr lang="en-US"/>
            </a:p>
          </p:txBody>
        </p:sp>
        <p:sp>
          <p:nvSpPr>
            <p:cNvPr id="19479" name="Line 17"/>
            <p:cNvSpPr>
              <a:spLocks noChangeShapeType="1"/>
            </p:cNvSpPr>
            <p:nvPr/>
          </p:nvSpPr>
          <p:spPr bwMode="auto">
            <a:xfrm>
              <a:off x="609600" y="5334000"/>
              <a:ext cx="2362200"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19480" name="Arc 18"/>
            <p:cNvSpPr>
              <a:spLocks/>
            </p:cNvSpPr>
            <p:nvPr/>
          </p:nvSpPr>
          <p:spPr bwMode="auto">
            <a:xfrm>
              <a:off x="912813" y="4872038"/>
              <a:ext cx="336550" cy="614362"/>
            </a:xfrm>
            <a:custGeom>
              <a:avLst/>
              <a:gdLst>
                <a:gd name="T0" fmla="*/ 0 w 19122"/>
                <a:gd name="T1" fmla="*/ 2147483647 h 21600"/>
                <a:gd name="T2" fmla="*/ 2147483647 w 19122"/>
                <a:gd name="T3" fmla="*/ 2147483647 h 21600"/>
                <a:gd name="T4" fmla="*/ 2147483647 w 19122"/>
                <a:gd name="T5" fmla="*/ 2147483647 h 21600"/>
                <a:gd name="T6" fmla="*/ 0 60000 65536"/>
                <a:gd name="T7" fmla="*/ 0 60000 65536"/>
                <a:gd name="T8" fmla="*/ 0 60000 65536"/>
                <a:gd name="T9" fmla="*/ 0 w 19122"/>
                <a:gd name="T10" fmla="*/ 0 h 21600"/>
                <a:gd name="T11" fmla="*/ 19122 w 19122"/>
                <a:gd name="T12" fmla="*/ 21600 h 21600"/>
              </a:gdLst>
              <a:ahLst/>
              <a:cxnLst>
                <a:cxn ang="T6">
                  <a:pos x="T0" y="T1"/>
                </a:cxn>
                <a:cxn ang="T7">
                  <a:pos x="T2" y="T3"/>
                </a:cxn>
                <a:cxn ang="T8">
                  <a:pos x="T4" y="T5"/>
                </a:cxn>
              </a:cxnLst>
              <a:rect l="T9" t="T10" r="T11" b="T12"/>
              <a:pathLst>
                <a:path w="19122" h="21600" fill="none" extrusionOk="0">
                  <a:moveTo>
                    <a:pt x="-1" y="0"/>
                  </a:moveTo>
                  <a:cubicBezTo>
                    <a:pt x="50" y="0"/>
                    <a:pt x="101" y="-1"/>
                    <a:pt x="152" y="-1"/>
                  </a:cubicBezTo>
                  <a:cubicBezTo>
                    <a:pt x="8062" y="-1"/>
                    <a:pt x="15339" y="4323"/>
                    <a:pt x="19122" y="11270"/>
                  </a:cubicBezTo>
                </a:path>
                <a:path w="19122" h="21600" stroke="0" extrusionOk="0">
                  <a:moveTo>
                    <a:pt x="-1" y="0"/>
                  </a:moveTo>
                  <a:cubicBezTo>
                    <a:pt x="50" y="0"/>
                    <a:pt x="101" y="-1"/>
                    <a:pt x="152" y="-1"/>
                  </a:cubicBezTo>
                  <a:cubicBezTo>
                    <a:pt x="8062" y="-1"/>
                    <a:pt x="15339" y="4323"/>
                    <a:pt x="19122" y="11270"/>
                  </a:cubicBezTo>
                  <a:lnTo>
                    <a:pt x="152" y="21600"/>
                  </a:lnTo>
                  <a:close/>
                </a:path>
              </a:pathLst>
            </a:custGeom>
            <a:noFill/>
            <a:ln w="12700">
              <a:solidFill>
                <a:schemeClr val="tx1"/>
              </a:solidFill>
              <a:round/>
              <a:headEnd/>
              <a:tailEnd/>
            </a:ln>
          </p:spPr>
          <p:txBody>
            <a:bodyPr wrap="none" anchor="ctr">
              <a:prstTxWarp prst="textNoShape">
                <a:avLst/>
              </a:prstTxWarp>
            </a:bodyPr>
            <a:lstStyle/>
            <a:p>
              <a:endParaRPr lang="en-US"/>
            </a:p>
          </p:txBody>
        </p:sp>
        <p:sp>
          <p:nvSpPr>
            <p:cNvPr id="19481" name="Arc 19"/>
            <p:cNvSpPr>
              <a:spLocks/>
            </p:cNvSpPr>
            <p:nvPr/>
          </p:nvSpPr>
          <p:spPr bwMode="auto">
            <a:xfrm rot="16115928" flipH="1">
              <a:off x="1323976" y="4918075"/>
              <a:ext cx="711200" cy="860425"/>
            </a:xfrm>
            <a:custGeom>
              <a:avLst/>
              <a:gdLst>
                <a:gd name="T0" fmla="*/ 2147483647 w 21600"/>
                <a:gd name="T1" fmla="*/ 0 h 41070"/>
                <a:gd name="T2" fmla="*/ 2147483647 w 21600"/>
                <a:gd name="T3" fmla="*/ 2147483647 h 41070"/>
                <a:gd name="T4" fmla="*/ 0 w 21600"/>
                <a:gd name="T5" fmla="*/ 2147483647 h 41070"/>
                <a:gd name="T6" fmla="*/ 0 60000 65536"/>
                <a:gd name="T7" fmla="*/ 0 60000 65536"/>
                <a:gd name="T8" fmla="*/ 0 60000 65536"/>
                <a:gd name="T9" fmla="*/ 0 w 21600"/>
                <a:gd name="T10" fmla="*/ 0 h 41070"/>
                <a:gd name="T11" fmla="*/ 21600 w 21600"/>
                <a:gd name="T12" fmla="*/ 41070 h 41070"/>
              </a:gdLst>
              <a:ahLst/>
              <a:cxnLst>
                <a:cxn ang="T6">
                  <a:pos x="T0" y="T1"/>
                </a:cxn>
                <a:cxn ang="T7">
                  <a:pos x="T2" y="T3"/>
                </a:cxn>
                <a:cxn ang="T8">
                  <a:pos x="T4" y="T5"/>
                </a:cxn>
              </a:cxnLst>
              <a:rect l="T9" t="T10" r="T11" b="T12"/>
              <a:pathLst>
                <a:path w="21600" h="41070" fill="none" extrusionOk="0">
                  <a:moveTo>
                    <a:pt x="5722" y="-1"/>
                  </a:moveTo>
                  <a:cubicBezTo>
                    <a:pt x="15100" y="2576"/>
                    <a:pt x="21600" y="11102"/>
                    <a:pt x="21600" y="20828"/>
                  </a:cubicBezTo>
                  <a:cubicBezTo>
                    <a:pt x="21600" y="29849"/>
                    <a:pt x="15993" y="37920"/>
                    <a:pt x="7538" y="41069"/>
                  </a:cubicBezTo>
                </a:path>
                <a:path w="21600" h="41070" stroke="0" extrusionOk="0">
                  <a:moveTo>
                    <a:pt x="5722" y="-1"/>
                  </a:moveTo>
                  <a:cubicBezTo>
                    <a:pt x="15100" y="2576"/>
                    <a:pt x="21600" y="11102"/>
                    <a:pt x="21600" y="20828"/>
                  </a:cubicBezTo>
                  <a:cubicBezTo>
                    <a:pt x="21600" y="29849"/>
                    <a:pt x="15993" y="37920"/>
                    <a:pt x="7538" y="41069"/>
                  </a:cubicBezTo>
                  <a:lnTo>
                    <a:pt x="0" y="20828"/>
                  </a:lnTo>
                  <a:close/>
                </a:path>
              </a:pathLst>
            </a:custGeom>
            <a:noFill/>
            <a:ln w="12700">
              <a:solidFill>
                <a:schemeClr val="tx1"/>
              </a:solidFill>
              <a:round/>
              <a:headEnd/>
              <a:tailEnd/>
            </a:ln>
          </p:spPr>
          <p:txBody>
            <a:bodyPr wrap="none" anchor="ctr">
              <a:prstTxWarp prst="textNoShape">
                <a:avLst/>
              </a:prstTxWarp>
            </a:bodyPr>
            <a:lstStyle/>
            <a:p>
              <a:endParaRPr lang="en-US"/>
            </a:p>
          </p:txBody>
        </p:sp>
        <p:sp>
          <p:nvSpPr>
            <p:cNvPr id="19482" name="Text Box 20"/>
            <p:cNvSpPr txBox="1">
              <a:spLocks noChangeArrowheads="1"/>
            </p:cNvSpPr>
            <p:nvPr/>
          </p:nvSpPr>
          <p:spPr bwMode="auto">
            <a:xfrm>
              <a:off x="2498725" y="5257800"/>
              <a:ext cx="345016" cy="461665"/>
            </a:xfrm>
            <a:prstGeom prst="rect">
              <a:avLst/>
            </a:prstGeom>
            <a:noFill/>
            <a:ln w="12700">
              <a:noFill/>
              <a:miter lim="800000"/>
              <a:headEnd/>
              <a:tailEnd/>
            </a:ln>
          </p:spPr>
          <p:txBody>
            <a:bodyPr wrap="none">
              <a:prstTxWarp prst="textNoShape">
                <a:avLst/>
              </a:prstTxWarp>
              <a:spAutoFit/>
            </a:bodyPr>
            <a:lstStyle/>
            <a:p>
              <a:r>
                <a:rPr kumimoji="0" lang="en-US" sz="2400">
                  <a:solidFill>
                    <a:srgbClr val="0099FF"/>
                  </a:solidFill>
                  <a:latin typeface="Symbol" charset="2"/>
                </a:rPr>
                <a:t>f</a:t>
              </a:r>
            </a:p>
          </p:txBody>
        </p:sp>
        <p:sp>
          <p:nvSpPr>
            <p:cNvPr id="19483" name="Text Box 21"/>
            <p:cNvSpPr txBox="1">
              <a:spLocks noChangeArrowheads="1"/>
            </p:cNvSpPr>
            <p:nvPr/>
          </p:nvSpPr>
          <p:spPr bwMode="auto">
            <a:xfrm>
              <a:off x="228600" y="3962400"/>
              <a:ext cx="755285" cy="461665"/>
            </a:xfrm>
            <a:prstGeom prst="rect">
              <a:avLst/>
            </a:prstGeom>
            <a:noFill/>
            <a:ln w="9525">
              <a:noFill/>
              <a:miter lim="800000"/>
              <a:headEnd/>
              <a:tailEnd/>
            </a:ln>
          </p:spPr>
          <p:txBody>
            <a:bodyPr wrap="none">
              <a:prstTxWarp prst="textNoShape">
                <a:avLst/>
              </a:prstTxWarp>
              <a:spAutoFit/>
            </a:bodyPr>
            <a:lstStyle/>
            <a:p>
              <a:r>
                <a:rPr kumimoji="0" lang="en-US" sz="2400">
                  <a:solidFill>
                    <a:srgbClr val="0099FF"/>
                  </a:solidFill>
                </a:rPr>
                <a:t>V</a:t>
              </a:r>
              <a:r>
                <a:rPr kumimoji="0" lang="en-US" sz="2400">
                  <a:solidFill>
                    <a:srgbClr val="0099FF"/>
                  </a:solidFill>
                  <a:latin typeface="Symbol" charset="2"/>
                </a:rPr>
                <a:t>(f)</a:t>
              </a:r>
            </a:p>
          </p:txBody>
        </p:sp>
        <p:sp>
          <p:nvSpPr>
            <p:cNvPr id="19484" name="Arc 22"/>
            <p:cNvSpPr>
              <a:spLocks/>
            </p:cNvSpPr>
            <p:nvPr/>
          </p:nvSpPr>
          <p:spPr bwMode="auto">
            <a:xfrm rot="5400000" flipH="1" flipV="1">
              <a:off x="2301082" y="4720431"/>
              <a:ext cx="304800" cy="696913"/>
            </a:xfrm>
            <a:custGeom>
              <a:avLst/>
              <a:gdLst>
                <a:gd name="T0" fmla="*/ 0 w 21600"/>
                <a:gd name="T1" fmla="*/ 0 h 39478"/>
                <a:gd name="T2" fmla="*/ 2147483647 w 21600"/>
                <a:gd name="T3" fmla="*/ 2147483647 h 39478"/>
                <a:gd name="T4" fmla="*/ 0 w 21600"/>
                <a:gd name="T5" fmla="*/ 2147483647 h 39478"/>
                <a:gd name="T6" fmla="*/ 0 60000 65536"/>
                <a:gd name="T7" fmla="*/ 0 60000 65536"/>
                <a:gd name="T8" fmla="*/ 0 60000 65536"/>
                <a:gd name="T9" fmla="*/ 0 w 21600"/>
                <a:gd name="T10" fmla="*/ 0 h 39478"/>
                <a:gd name="T11" fmla="*/ 21600 w 21600"/>
                <a:gd name="T12" fmla="*/ 39478 h 39478"/>
              </a:gdLst>
              <a:ahLst/>
              <a:cxnLst>
                <a:cxn ang="T6">
                  <a:pos x="T0" y="T1"/>
                </a:cxn>
                <a:cxn ang="T7">
                  <a:pos x="T2" y="T3"/>
                </a:cxn>
                <a:cxn ang="T8">
                  <a:pos x="T4" y="T5"/>
                </a:cxn>
              </a:cxnLst>
              <a:rect l="T9" t="T10" r="T11" b="T12"/>
              <a:pathLst>
                <a:path w="21600" h="39478" fill="none" extrusionOk="0">
                  <a:moveTo>
                    <a:pt x="0" y="-1"/>
                  </a:moveTo>
                  <a:cubicBezTo>
                    <a:pt x="11929" y="0"/>
                    <a:pt x="21600" y="9670"/>
                    <a:pt x="21600" y="21600"/>
                  </a:cubicBezTo>
                  <a:cubicBezTo>
                    <a:pt x="21600" y="28762"/>
                    <a:pt x="18049" y="35458"/>
                    <a:pt x="12121" y="39477"/>
                  </a:cubicBezTo>
                </a:path>
                <a:path w="21600" h="39478" stroke="0" extrusionOk="0">
                  <a:moveTo>
                    <a:pt x="0" y="-1"/>
                  </a:moveTo>
                  <a:cubicBezTo>
                    <a:pt x="11929" y="0"/>
                    <a:pt x="21600" y="9670"/>
                    <a:pt x="21600" y="21600"/>
                  </a:cubicBezTo>
                  <a:cubicBezTo>
                    <a:pt x="21600" y="28762"/>
                    <a:pt x="18049" y="35458"/>
                    <a:pt x="12121" y="39477"/>
                  </a:cubicBezTo>
                  <a:lnTo>
                    <a:pt x="0" y="21600"/>
                  </a:lnTo>
                  <a:close/>
                </a:path>
              </a:pathLst>
            </a:custGeom>
            <a:noFill/>
            <a:ln w="12700">
              <a:solidFill>
                <a:schemeClr val="tx1"/>
              </a:solidFill>
              <a:round/>
              <a:headEnd/>
              <a:tailEnd/>
            </a:ln>
          </p:spPr>
          <p:txBody>
            <a:bodyPr wrap="none" anchor="ctr">
              <a:prstTxWarp prst="textNoShape">
                <a:avLst/>
              </a:prstTxWarp>
            </a:bodyPr>
            <a:lstStyle/>
            <a:p>
              <a:endParaRPr lang="en-US"/>
            </a:p>
          </p:txBody>
        </p:sp>
        <p:sp>
          <p:nvSpPr>
            <p:cNvPr id="19485" name="Line 23"/>
            <p:cNvSpPr>
              <a:spLocks noChangeShapeType="1"/>
            </p:cNvSpPr>
            <p:nvPr/>
          </p:nvSpPr>
          <p:spPr bwMode="auto">
            <a:xfrm>
              <a:off x="2779713" y="5029200"/>
              <a:ext cx="533400" cy="609600"/>
            </a:xfrm>
            <a:prstGeom prst="line">
              <a:avLst/>
            </a:prstGeom>
            <a:noFill/>
            <a:ln w="12700">
              <a:solidFill>
                <a:schemeClr val="tx1"/>
              </a:solidFill>
              <a:round/>
              <a:headEnd/>
              <a:tailEnd/>
            </a:ln>
          </p:spPr>
          <p:txBody>
            <a:bodyPr>
              <a:prstTxWarp prst="textNoShape">
                <a:avLst/>
              </a:prstTxWarp>
            </a:bodyPr>
            <a:lstStyle/>
            <a:p>
              <a:endParaRPr lang="en-US"/>
            </a:p>
          </p:txBody>
        </p:sp>
      </p:grpSp>
      <p:sp>
        <p:nvSpPr>
          <p:cNvPr id="19468" name="TextBox 31"/>
          <p:cNvSpPr txBox="1">
            <a:spLocks noChangeArrowheads="1"/>
          </p:cNvSpPr>
          <p:nvPr/>
        </p:nvSpPr>
        <p:spPr bwMode="auto">
          <a:xfrm>
            <a:off x="1573213" y="2590800"/>
            <a:ext cx="484187" cy="708025"/>
          </a:xfrm>
          <a:prstGeom prst="rect">
            <a:avLst/>
          </a:prstGeom>
          <a:noFill/>
          <a:ln w="9525">
            <a:noFill/>
            <a:miter lim="800000"/>
            <a:headEnd/>
            <a:tailEnd/>
          </a:ln>
        </p:spPr>
        <p:txBody>
          <a:bodyPr wrap="none">
            <a:prstTxWarp prst="textNoShape">
              <a:avLst/>
            </a:prstTxWarp>
            <a:spAutoFit/>
          </a:bodyPr>
          <a:lstStyle/>
          <a:p>
            <a:r>
              <a:rPr lang="en-US" sz="4000">
                <a:solidFill>
                  <a:srgbClr val="FF0000"/>
                </a:solidFill>
              </a:rPr>
              <a:t>+</a:t>
            </a:r>
          </a:p>
        </p:txBody>
      </p:sp>
      <p:pic>
        <p:nvPicPr>
          <p:cNvPr id="473092" name="Picture 4"/>
          <p:cNvPicPr>
            <a:picLocks noChangeAspect="1" noChangeArrowheads="1"/>
          </p:cNvPicPr>
          <p:nvPr/>
        </p:nvPicPr>
        <p:blipFill>
          <a:blip r:embed="rId6"/>
          <a:srcRect/>
          <a:stretch>
            <a:fillRect/>
          </a:stretch>
        </p:blipFill>
        <p:spPr bwMode="auto">
          <a:xfrm>
            <a:off x="6705600" y="1900238"/>
            <a:ext cx="2101850" cy="690562"/>
          </a:xfrm>
          <a:prstGeom prst="rect">
            <a:avLst/>
          </a:prstGeom>
          <a:noFill/>
        </p:spPr>
      </p:pic>
      <p:grpSp>
        <p:nvGrpSpPr>
          <p:cNvPr id="4" name="Group 38"/>
          <p:cNvGrpSpPr>
            <a:grpSpLocks/>
          </p:cNvGrpSpPr>
          <p:nvPr/>
        </p:nvGrpSpPr>
        <p:grpSpPr bwMode="auto">
          <a:xfrm>
            <a:off x="4383088" y="2605088"/>
            <a:ext cx="3998912" cy="3884612"/>
            <a:chOff x="3886200" y="2605291"/>
            <a:chExt cx="3998912" cy="3884409"/>
          </a:xfrm>
        </p:grpSpPr>
        <p:pic>
          <p:nvPicPr>
            <p:cNvPr id="19476" name="Picture 3"/>
            <p:cNvPicPr>
              <a:picLocks noChangeAspect="1" noChangeArrowheads="1"/>
            </p:cNvPicPr>
            <p:nvPr/>
          </p:nvPicPr>
          <p:blipFill>
            <a:blip r:embed="rId7"/>
            <a:srcRect/>
            <a:stretch>
              <a:fillRect/>
            </a:stretch>
          </p:blipFill>
          <p:spPr bwMode="auto">
            <a:xfrm>
              <a:off x="3886200" y="2605291"/>
              <a:ext cx="3998912" cy="3884409"/>
            </a:xfrm>
            <a:prstGeom prst="rect">
              <a:avLst/>
            </a:prstGeom>
            <a:noFill/>
            <a:ln w="9525">
              <a:noFill/>
              <a:miter lim="800000"/>
              <a:headEnd/>
              <a:tailEnd/>
            </a:ln>
          </p:spPr>
        </p:pic>
        <p:sp>
          <p:nvSpPr>
            <p:cNvPr id="19477" name="Rectangle 36"/>
            <p:cNvSpPr>
              <a:spLocks noChangeArrowheads="1"/>
            </p:cNvSpPr>
            <p:nvPr/>
          </p:nvSpPr>
          <p:spPr bwMode="auto">
            <a:xfrm>
              <a:off x="3886200" y="2669489"/>
              <a:ext cx="3998912" cy="3655111"/>
            </a:xfrm>
            <a:prstGeom prst="rect">
              <a:avLst/>
            </a:prstGeom>
            <a:solidFill>
              <a:schemeClr val="accent1">
                <a:alpha val="18823"/>
              </a:schemeClr>
            </a:solidFill>
            <a:ln w="9525">
              <a:solidFill>
                <a:schemeClr val="tx1"/>
              </a:solidFill>
              <a:round/>
              <a:headEnd/>
              <a:tailEnd/>
            </a:ln>
          </p:spPr>
          <p:txBody>
            <a:bodyPr>
              <a:prstTxWarp prst="textNoShape">
                <a:avLst/>
              </a:prstTxWarp>
            </a:bodyPr>
            <a:lstStyle/>
            <a:p>
              <a:endParaRPr lang="en-US"/>
            </a:p>
          </p:txBody>
        </p:sp>
      </p:grpSp>
      <p:sp>
        <p:nvSpPr>
          <p:cNvPr id="19470" name="Rectangle 37"/>
          <p:cNvSpPr>
            <a:spLocks noChangeArrowheads="1"/>
          </p:cNvSpPr>
          <p:nvPr/>
        </p:nvSpPr>
        <p:spPr bwMode="auto">
          <a:xfrm>
            <a:off x="1600200" y="3962400"/>
            <a:ext cx="484188" cy="708025"/>
          </a:xfrm>
          <a:prstGeom prst="rect">
            <a:avLst/>
          </a:prstGeom>
          <a:noFill/>
          <a:ln w="9525">
            <a:noFill/>
            <a:miter lim="800000"/>
            <a:headEnd/>
            <a:tailEnd/>
          </a:ln>
        </p:spPr>
        <p:txBody>
          <a:bodyPr wrap="none">
            <a:prstTxWarp prst="textNoShape">
              <a:avLst/>
            </a:prstTxWarp>
            <a:spAutoFit/>
          </a:bodyPr>
          <a:lstStyle/>
          <a:p>
            <a:r>
              <a:rPr lang="en-US" sz="4000">
                <a:solidFill>
                  <a:srgbClr val="FF0000"/>
                </a:solidFill>
              </a:rPr>
              <a:t>≠</a:t>
            </a:r>
          </a:p>
        </p:txBody>
      </p:sp>
      <p:sp>
        <p:nvSpPr>
          <p:cNvPr id="19471" name="Rectangle 39"/>
          <p:cNvSpPr>
            <a:spLocks noChangeArrowheads="1"/>
          </p:cNvSpPr>
          <p:nvPr/>
        </p:nvSpPr>
        <p:spPr bwMode="auto">
          <a:xfrm>
            <a:off x="4051300" y="990600"/>
            <a:ext cx="4864100" cy="1679575"/>
          </a:xfrm>
          <a:prstGeom prst="rect">
            <a:avLst/>
          </a:prstGeom>
          <a:solidFill>
            <a:srgbClr val="FFCC99">
              <a:alpha val="18039"/>
            </a:srgbClr>
          </a:solidFill>
          <a:ln w="9525">
            <a:solidFill>
              <a:schemeClr val="tx1"/>
            </a:solidFill>
            <a:round/>
            <a:headEnd/>
            <a:tailEnd/>
          </a:ln>
        </p:spPr>
        <p:txBody>
          <a:bodyPr>
            <a:prstTxWarp prst="textNoShape">
              <a:avLst/>
            </a:prstTxWarp>
          </a:bodyPr>
          <a:lstStyle/>
          <a:p>
            <a:endParaRPr lang="en-US"/>
          </a:p>
        </p:txBody>
      </p:sp>
      <p:sp>
        <p:nvSpPr>
          <p:cNvPr id="19472" name="Rectangle 40"/>
          <p:cNvSpPr>
            <a:spLocks noChangeArrowheads="1"/>
          </p:cNvSpPr>
          <p:nvPr/>
        </p:nvSpPr>
        <p:spPr bwMode="auto">
          <a:xfrm>
            <a:off x="4289425" y="1989138"/>
            <a:ext cx="2117725" cy="461962"/>
          </a:xfrm>
          <a:prstGeom prst="rect">
            <a:avLst/>
          </a:prstGeom>
          <a:noFill/>
          <a:ln w="9525">
            <a:noFill/>
            <a:miter lim="800000"/>
            <a:headEnd/>
            <a:tailEnd/>
          </a:ln>
        </p:spPr>
        <p:txBody>
          <a:bodyPr wrap="none">
            <a:prstTxWarp prst="textNoShape">
              <a:avLst/>
            </a:prstTxWarp>
            <a:spAutoFit/>
          </a:bodyPr>
          <a:lstStyle/>
          <a:p>
            <a:r>
              <a:rPr lang="en-US" sz="2400" i="1">
                <a:latin typeface="Times" charset="0"/>
                <a:ea typeface="Times" charset="0"/>
                <a:cs typeface="Times" charset="0"/>
              </a:rPr>
              <a:t>Q</a:t>
            </a:r>
            <a:r>
              <a:rPr lang="en-US" sz="2400" baseline="30000"/>
              <a:t>2</a:t>
            </a:r>
            <a:r>
              <a:rPr lang="en-US" sz="2400">
                <a:sym typeface="Symbol" charset="2"/>
              </a:rPr>
              <a:t>, </a:t>
            </a:r>
            <a:r>
              <a:rPr lang="en-US" sz="2400" i="1">
                <a:latin typeface="Symbol" charset="2"/>
                <a:sym typeface="Symbol" charset="2"/>
              </a:rPr>
              <a:t>l</a:t>
            </a:r>
            <a:r>
              <a:rPr lang="en-US" sz="2400">
                <a:sym typeface="Symbol" charset="2"/>
              </a:rPr>
              <a:t> !</a:t>
            </a:r>
            <a:endParaRPr lang="en-US" sz="2400"/>
          </a:p>
        </p:txBody>
      </p:sp>
      <p:cxnSp>
        <p:nvCxnSpPr>
          <p:cNvPr id="19473" name="Straight Arrow Connector 42"/>
          <p:cNvCxnSpPr>
            <a:cxnSpLocks noChangeShapeType="1"/>
          </p:cNvCxnSpPr>
          <p:nvPr/>
        </p:nvCxnSpPr>
        <p:spPr bwMode="auto">
          <a:xfrm>
            <a:off x="3521075" y="4114800"/>
            <a:ext cx="1905000" cy="914400"/>
          </a:xfrm>
          <a:prstGeom prst="straightConnector1">
            <a:avLst/>
          </a:prstGeom>
          <a:noFill/>
          <a:ln w="76200">
            <a:solidFill>
              <a:srgbClr val="FF0000"/>
            </a:solidFill>
            <a:round/>
            <a:headEnd/>
            <a:tailEnd type="arrow" w="med" len="med"/>
          </a:ln>
        </p:spPr>
      </p:cxnSp>
      <p:cxnSp>
        <p:nvCxnSpPr>
          <p:cNvPr id="19474" name="Straight Arrow Connector 46"/>
          <p:cNvCxnSpPr>
            <a:cxnSpLocks noChangeShapeType="1"/>
          </p:cNvCxnSpPr>
          <p:nvPr/>
        </p:nvCxnSpPr>
        <p:spPr bwMode="auto">
          <a:xfrm rot="5400000">
            <a:off x="7277100" y="3086100"/>
            <a:ext cx="1676400" cy="838200"/>
          </a:xfrm>
          <a:prstGeom prst="straightConnector1">
            <a:avLst/>
          </a:prstGeom>
          <a:noFill/>
          <a:ln w="76200">
            <a:solidFill>
              <a:srgbClr val="FF0000"/>
            </a:solidFill>
            <a:round/>
            <a:headEnd/>
            <a:tailEnd type="arrow" w="med" len="med"/>
          </a:ln>
        </p:spPr>
      </p:cxnSp>
      <p:sp>
        <p:nvSpPr>
          <p:cNvPr id="19475" name="Slide Number Placeholder 36"/>
          <p:cNvSpPr>
            <a:spLocks noGrp="1"/>
          </p:cNvSpPr>
          <p:nvPr>
            <p:ph type="sldNum" sz="quarter" idx="12"/>
          </p:nvPr>
        </p:nvSpPr>
        <p:spPr>
          <a:noFill/>
        </p:spPr>
        <p:txBody>
          <a:bodyPr/>
          <a:lstStyle/>
          <a:p>
            <a:fld id="{2A026927-4A39-A249-B181-B1225FD9E950}" type="slidenum">
              <a:rPr lang="en-US" smtClean="0"/>
              <a:pPr/>
              <a:t>35</a:t>
            </a:fld>
            <a:endParaRPr lang="en-US"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ctrTitle" idx="4294967295"/>
          </p:nvPr>
        </p:nvSpPr>
        <p:spPr>
          <a:xfrm>
            <a:off x="685800" y="1600200"/>
            <a:ext cx="7772400" cy="2670175"/>
          </a:xfrm>
          <a:noFill/>
        </p:spPr>
        <p:txBody>
          <a:bodyPr/>
          <a:lstStyle/>
          <a:p>
            <a:pPr>
              <a:lnSpc>
                <a:spcPct val="80000"/>
              </a:lnSpc>
            </a:pPr>
            <a:r>
              <a:rPr lang="en-US" sz="4000" dirty="0" smtClean="0"/>
              <a:t>Searches for signs of </a:t>
            </a:r>
            <a:br>
              <a:rPr lang="en-US" sz="4000" dirty="0" smtClean="0"/>
            </a:br>
            <a:r>
              <a:rPr lang="en-US" sz="4000" dirty="0" smtClean="0"/>
              <a:t>exotic New Physics</a:t>
            </a:r>
            <a:endParaRPr lang="en-US" sz="4000" baseline="300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dirty="0" smtClean="0"/>
              <a:t>Many (many) possibilities</a:t>
            </a:r>
          </a:p>
        </p:txBody>
      </p:sp>
      <p:sp>
        <p:nvSpPr>
          <p:cNvPr id="87043" name="Content Placeholder 2"/>
          <p:cNvSpPr>
            <a:spLocks noGrp="1"/>
          </p:cNvSpPr>
          <p:nvPr>
            <p:ph idx="1"/>
          </p:nvPr>
        </p:nvSpPr>
        <p:spPr/>
        <p:txBody>
          <a:bodyPr>
            <a:normAutofit lnSpcReduction="10000"/>
          </a:bodyPr>
          <a:lstStyle/>
          <a:p>
            <a:r>
              <a:rPr lang="en-US" dirty="0" smtClean="0"/>
              <a:t>Compositeness; new contact </a:t>
            </a:r>
            <a:r>
              <a:rPr lang="en-US" dirty="0" err="1" smtClean="0"/>
              <a:t>interaction(s</a:t>
            </a:r>
            <a:r>
              <a:rPr lang="en-US" dirty="0" smtClean="0"/>
              <a:t>)</a:t>
            </a:r>
          </a:p>
          <a:p>
            <a:r>
              <a:rPr lang="en-US" dirty="0" smtClean="0"/>
              <a:t>Exotica:</a:t>
            </a:r>
          </a:p>
          <a:p>
            <a:pPr lvl="1"/>
            <a:r>
              <a:rPr lang="en-US" dirty="0" err="1" smtClean="0"/>
              <a:t>Leptoquarks</a:t>
            </a:r>
            <a:endParaRPr lang="en-US" dirty="0" smtClean="0"/>
          </a:p>
          <a:p>
            <a:pPr lvl="1"/>
            <a:r>
              <a:rPr lang="en-US" dirty="0" smtClean="0"/>
              <a:t>New gauge bosons (W’, Z’) – or resonances</a:t>
            </a:r>
          </a:p>
          <a:p>
            <a:pPr lvl="1"/>
            <a:r>
              <a:rPr lang="en-US" dirty="0" smtClean="0"/>
              <a:t>Fourth generation (</a:t>
            </a:r>
            <a:r>
              <a:rPr lang="en-US" dirty="0" err="1" smtClean="0"/>
              <a:t>b</a:t>
            </a:r>
            <a:r>
              <a:rPr lang="en-US" dirty="0" smtClean="0"/>
              <a:t>’)</a:t>
            </a:r>
          </a:p>
          <a:p>
            <a:pPr lvl="1"/>
            <a:r>
              <a:rPr lang="en-US" dirty="0" smtClean="0"/>
              <a:t>TeV-scale gravity: Black Holes; mono-jets; mono-photons; UED</a:t>
            </a:r>
          </a:p>
          <a:p>
            <a:pPr lvl="2"/>
            <a:r>
              <a:rPr lang="en-US" dirty="0" smtClean="0"/>
              <a:t>Universal Extra dimensions (</a:t>
            </a:r>
            <a:r>
              <a:rPr lang="en-US" dirty="0" err="1" smtClean="0"/>
              <a:t>diphotons</a:t>
            </a:r>
            <a:r>
              <a:rPr lang="en-US" dirty="0" smtClean="0"/>
              <a:t>) </a:t>
            </a:r>
          </a:p>
          <a:p>
            <a:r>
              <a:rPr lang="en-US" dirty="0" err="1" smtClean="0"/>
              <a:t>Supersymmetry</a:t>
            </a:r>
            <a:endParaRPr lang="en-US" dirty="0" smtClean="0"/>
          </a:p>
          <a:p>
            <a:pPr lvl="1"/>
            <a:r>
              <a:rPr lang="en-US" dirty="0" err="1" smtClean="0"/>
              <a:t>Squarks</a:t>
            </a:r>
            <a:r>
              <a:rPr lang="en-US" dirty="0" smtClean="0"/>
              <a:t> and </a:t>
            </a:r>
            <a:r>
              <a:rPr lang="en-US" dirty="0" err="1" smtClean="0"/>
              <a:t>gluinos</a:t>
            </a:r>
            <a:r>
              <a:rPr lang="en-US" dirty="0" smtClean="0"/>
              <a:t> </a:t>
            </a:r>
          </a:p>
          <a:p>
            <a:pPr lvl="2"/>
            <a:r>
              <a:rPr lang="en-US" dirty="0" smtClean="0"/>
              <a:t>Decays into jets and MET plus 0, 1 or 2 leptons</a:t>
            </a:r>
          </a:p>
          <a:p>
            <a:pPr lvl="2"/>
            <a:r>
              <a:rPr lang="en-US" dirty="0" smtClean="0"/>
              <a:t>Decays into photons (GMSB)</a:t>
            </a:r>
          </a:p>
          <a:p>
            <a:r>
              <a:rPr lang="en-US" dirty="0" smtClean="0"/>
              <a:t>SUSY-based exotica</a:t>
            </a:r>
          </a:p>
          <a:p>
            <a:pPr lvl="1"/>
            <a:r>
              <a:rPr lang="en-US" dirty="0" smtClean="0"/>
              <a:t>Long-lived particles</a:t>
            </a:r>
          </a:p>
          <a:p>
            <a:r>
              <a:rPr lang="en-US" dirty="0" smtClean="0"/>
              <a:t>The totally unexpected</a:t>
            </a:r>
          </a:p>
          <a:p>
            <a:pPr lvl="1"/>
            <a:endParaRPr lang="en-US" dirty="0" smtClean="0"/>
          </a:p>
        </p:txBody>
      </p:sp>
      <p:sp>
        <p:nvSpPr>
          <p:cNvPr id="87044" name="Date Placeholder 3"/>
          <p:cNvSpPr>
            <a:spLocks noGrp="1"/>
          </p:cNvSpPr>
          <p:nvPr>
            <p:ph type="dt" sz="quarter" idx="10"/>
          </p:nvPr>
        </p:nvSpPr>
        <p:spPr>
          <a:noFill/>
        </p:spPr>
        <p:txBody>
          <a:bodyPr/>
          <a:lstStyle/>
          <a:p>
            <a:r>
              <a:rPr lang="en-US" smtClean="0"/>
              <a:t>July 28-30, 2011</a:t>
            </a:r>
          </a:p>
        </p:txBody>
      </p:sp>
      <p:sp>
        <p:nvSpPr>
          <p:cNvPr id="87045" name="Footer Placeholder 4"/>
          <p:cNvSpPr>
            <a:spLocks noGrp="1"/>
          </p:cNvSpPr>
          <p:nvPr>
            <p:ph type="ftr" sz="quarter" idx="11"/>
          </p:nvPr>
        </p:nvSpPr>
        <p:spPr>
          <a:noFill/>
        </p:spPr>
        <p:txBody>
          <a:bodyPr/>
          <a:lstStyle/>
          <a:p>
            <a:r>
              <a:rPr lang="en-US" smtClean="0"/>
              <a:t>HiggsHunting Workshop</a:t>
            </a:r>
          </a:p>
        </p:txBody>
      </p:sp>
      <p:sp>
        <p:nvSpPr>
          <p:cNvPr id="87046" name="Slide Number Placeholder 5"/>
          <p:cNvSpPr>
            <a:spLocks noGrp="1"/>
          </p:cNvSpPr>
          <p:nvPr>
            <p:ph type="sldNum" sz="quarter" idx="12"/>
          </p:nvPr>
        </p:nvSpPr>
        <p:spPr>
          <a:noFill/>
        </p:spPr>
        <p:txBody>
          <a:bodyPr/>
          <a:lstStyle/>
          <a:p>
            <a:fld id="{148A1A9D-4694-294D-AEF3-5D4F17F6CFAB}" type="slidenum">
              <a:rPr lang="en-US" smtClean="0"/>
              <a:pPr/>
              <a:t>37</a:t>
            </a:fld>
            <a:endParaRPr lang="en-US"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7" name="Title 1"/>
          <p:cNvSpPr>
            <a:spLocks noGrp="1"/>
          </p:cNvSpPr>
          <p:nvPr>
            <p:ph type="title"/>
          </p:nvPr>
        </p:nvSpPr>
        <p:spPr/>
        <p:txBody>
          <a:bodyPr/>
          <a:lstStyle/>
          <a:p>
            <a:r>
              <a:rPr lang="en-US" dirty="0" smtClean="0"/>
              <a:t>Dijet mass (and null search)</a:t>
            </a:r>
          </a:p>
        </p:txBody>
      </p:sp>
      <p:sp>
        <p:nvSpPr>
          <p:cNvPr id="52228" name="Date Placeholder 3"/>
          <p:cNvSpPr>
            <a:spLocks noGrp="1"/>
          </p:cNvSpPr>
          <p:nvPr>
            <p:ph type="dt" sz="quarter" idx="10"/>
          </p:nvPr>
        </p:nvSpPr>
        <p:spPr>
          <a:noFill/>
        </p:spPr>
        <p:txBody>
          <a:bodyPr/>
          <a:lstStyle/>
          <a:p>
            <a:r>
              <a:rPr lang="en-US" smtClean="0"/>
              <a:t>July 28-30, 2011</a:t>
            </a:r>
          </a:p>
        </p:txBody>
      </p:sp>
      <p:sp>
        <p:nvSpPr>
          <p:cNvPr id="52229" name="Footer Placeholder 4"/>
          <p:cNvSpPr>
            <a:spLocks noGrp="1"/>
          </p:cNvSpPr>
          <p:nvPr>
            <p:ph type="ftr" sz="quarter" idx="11"/>
          </p:nvPr>
        </p:nvSpPr>
        <p:spPr>
          <a:noFill/>
        </p:spPr>
        <p:txBody>
          <a:bodyPr/>
          <a:lstStyle/>
          <a:p>
            <a:r>
              <a:rPr lang="en-US" smtClean="0"/>
              <a:t>HiggsHunting Workshop</a:t>
            </a:r>
          </a:p>
        </p:txBody>
      </p:sp>
      <p:sp>
        <p:nvSpPr>
          <p:cNvPr id="52230" name="Slide Number Placeholder 5"/>
          <p:cNvSpPr>
            <a:spLocks noGrp="1"/>
          </p:cNvSpPr>
          <p:nvPr>
            <p:ph type="sldNum" sz="quarter" idx="12"/>
          </p:nvPr>
        </p:nvSpPr>
        <p:spPr>
          <a:noFill/>
        </p:spPr>
        <p:txBody>
          <a:bodyPr/>
          <a:lstStyle/>
          <a:p>
            <a:fld id="{24811FE4-83BF-5C48-A9B2-E4BB4C5692BD}" type="slidenum">
              <a:rPr lang="en-US" smtClean="0"/>
              <a:pPr/>
              <a:t>38</a:t>
            </a:fld>
            <a:endParaRPr lang="en-US" smtClean="0"/>
          </a:p>
        </p:txBody>
      </p:sp>
      <p:pic>
        <p:nvPicPr>
          <p:cNvPr id="52231" name="Picture 6"/>
          <p:cNvPicPr>
            <a:picLocks noChangeAspect="1"/>
          </p:cNvPicPr>
          <p:nvPr/>
        </p:nvPicPr>
        <p:blipFill>
          <a:blip r:embed="rId3"/>
          <a:srcRect/>
          <a:stretch>
            <a:fillRect/>
          </a:stretch>
        </p:blipFill>
        <p:spPr bwMode="auto">
          <a:xfrm>
            <a:off x="228600" y="2667000"/>
            <a:ext cx="3813175" cy="3609975"/>
          </a:xfrm>
          <a:prstGeom prst="rect">
            <a:avLst/>
          </a:prstGeom>
          <a:noFill/>
          <a:ln w="9525">
            <a:noFill/>
            <a:miter lim="800000"/>
            <a:headEnd/>
            <a:tailEnd/>
          </a:ln>
        </p:spPr>
      </p:pic>
      <p:pic>
        <p:nvPicPr>
          <p:cNvPr id="52232" name="Picture 7"/>
          <p:cNvPicPr>
            <a:picLocks noChangeAspect="1"/>
          </p:cNvPicPr>
          <p:nvPr/>
        </p:nvPicPr>
        <p:blipFill>
          <a:blip r:embed="rId4"/>
          <a:srcRect/>
          <a:stretch>
            <a:fillRect/>
          </a:stretch>
        </p:blipFill>
        <p:spPr bwMode="auto">
          <a:xfrm>
            <a:off x="4724400" y="990600"/>
            <a:ext cx="4267200" cy="1644650"/>
          </a:xfrm>
          <a:prstGeom prst="rect">
            <a:avLst/>
          </a:prstGeom>
          <a:noFill/>
          <a:ln w="9525">
            <a:noFill/>
            <a:miter lim="800000"/>
            <a:headEnd/>
            <a:tailEnd/>
          </a:ln>
        </p:spPr>
      </p:pic>
      <p:pic>
        <p:nvPicPr>
          <p:cNvPr id="52233" name="Picture 8"/>
          <p:cNvPicPr>
            <a:picLocks noChangeAspect="1"/>
          </p:cNvPicPr>
          <p:nvPr/>
        </p:nvPicPr>
        <p:blipFill>
          <a:blip r:embed="rId5"/>
          <a:srcRect/>
          <a:stretch>
            <a:fillRect/>
          </a:stretch>
        </p:blipFill>
        <p:spPr bwMode="auto">
          <a:xfrm>
            <a:off x="6375400" y="3276600"/>
            <a:ext cx="2692400" cy="2819400"/>
          </a:xfrm>
          <a:prstGeom prst="rect">
            <a:avLst/>
          </a:prstGeom>
          <a:noFill/>
          <a:ln w="9525">
            <a:noFill/>
            <a:miter lim="800000"/>
            <a:headEnd/>
            <a:tailEnd/>
          </a:ln>
        </p:spPr>
      </p:pic>
      <p:sp>
        <p:nvSpPr>
          <p:cNvPr id="52234" name="Content Placeholder 2"/>
          <p:cNvSpPr>
            <a:spLocks noGrp="1"/>
          </p:cNvSpPr>
          <p:nvPr>
            <p:ph idx="1"/>
          </p:nvPr>
        </p:nvSpPr>
        <p:spPr>
          <a:xfrm>
            <a:off x="304800" y="914400"/>
            <a:ext cx="5121275" cy="1720850"/>
          </a:xfrm>
        </p:spPr>
        <p:txBody>
          <a:bodyPr/>
          <a:lstStyle/>
          <a:p>
            <a:pPr>
              <a:lnSpc>
                <a:spcPct val="90000"/>
              </a:lnSpc>
            </a:pPr>
            <a:r>
              <a:rPr lang="en-US" sz="2200" smtClean="0"/>
              <a:t>Very early search for numerous resonances BSM: string resonance, excited quarks, axi-gluons, colorons, E6 diquarks, W’ &amp; Z’, RS gravitons</a:t>
            </a:r>
          </a:p>
        </p:txBody>
      </p:sp>
      <p:sp>
        <p:nvSpPr>
          <p:cNvPr id="12" name="TextBox 11"/>
          <p:cNvSpPr txBox="1"/>
          <p:nvPr/>
        </p:nvSpPr>
        <p:spPr>
          <a:xfrm>
            <a:off x="4191000" y="2895600"/>
            <a:ext cx="2057400" cy="1016000"/>
          </a:xfrm>
          <a:prstGeom prst="rect">
            <a:avLst/>
          </a:prstGeom>
        </p:spPr>
        <p:style>
          <a:lnRef idx="1">
            <a:schemeClr val="accent2"/>
          </a:lnRef>
          <a:fillRef idx="2">
            <a:schemeClr val="accent2"/>
          </a:fillRef>
          <a:effectRef idx="1">
            <a:schemeClr val="accent2"/>
          </a:effectRef>
          <a:fontRef idx="minor">
            <a:schemeClr val="dk1"/>
          </a:fontRef>
        </p:style>
        <p:txBody>
          <a:bodyPr>
            <a:prstTxWarp prst="textNoShape">
              <a:avLst/>
            </a:prstTxWarp>
            <a:spAutoFit/>
          </a:bodyPr>
          <a:lstStyle/>
          <a:p>
            <a:pPr>
              <a:defRPr/>
            </a:pPr>
            <a:r>
              <a:rPr lang="en-US" sz="2000" b="1" dirty="0">
                <a:solidFill>
                  <a:srgbClr val="000090"/>
                </a:solidFill>
              </a:rPr>
              <a:t>Four-parameter fit to describe QCD shape</a:t>
            </a:r>
          </a:p>
        </p:txBody>
      </p:sp>
      <p:graphicFrame>
        <p:nvGraphicFramePr>
          <p:cNvPr id="52226" name="Object 2"/>
          <p:cNvGraphicFramePr>
            <a:graphicFrameLocks noChangeAspect="1"/>
          </p:cNvGraphicFramePr>
          <p:nvPr/>
        </p:nvGraphicFramePr>
        <p:xfrm>
          <a:off x="4114800" y="4019550"/>
          <a:ext cx="2206625" cy="2076450"/>
        </p:xfrm>
        <a:graphic>
          <a:graphicData uri="http://schemas.openxmlformats.org/presentationml/2006/ole">
            <p:oleObj spid="_x0000_s567298" name="Equation" r:id="rId6" imgW="1257300" imgH="1181100" progId="Equation.3">
              <p:embed/>
            </p:oleObj>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dirty="0" smtClean="0"/>
              <a:t>Contact interactions (null search)</a:t>
            </a:r>
          </a:p>
        </p:txBody>
      </p:sp>
      <p:sp>
        <p:nvSpPr>
          <p:cNvPr id="56323" name="Content Placeholder 14"/>
          <p:cNvSpPr>
            <a:spLocks noGrp="1"/>
          </p:cNvSpPr>
          <p:nvPr>
            <p:ph idx="1"/>
          </p:nvPr>
        </p:nvSpPr>
        <p:spPr>
          <a:xfrm>
            <a:off x="3794125" y="965200"/>
            <a:ext cx="5121275" cy="2057400"/>
          </a:xfrm>
        </p:spPr>
        <p:txBody>
          <a:bodyPr>
            <a:normAutofit fontScale="92500" lnSpcReduction="10000"/>
          </a:bodyPr>
          <a:lstStyle/>
          <a:p>
            <a:r>
              <a:rPr lang="en-US" dirty="0" smtClean="0"/>
              <a:t>The </a:t>
            </a:r>
            <a:r>
              <a:rPr lang="el-GR" i="1" dirty="0" smtClean="0">
                <a:latin typeface="Times"/>
                <a:cs typeface="Times"/>
              </a:rPr>
              <a:t>χ</a:t>
            </a:r>
            <a:r>
              <a:rPr lang="en-US" dirty="0" smtClean="0"/>
              <a:t> distributions do not exhibit any excess at low </a:t>
            </a:r>
            <a:r>
              <a:rPr lang="el-GR" i="1" dirty="0" smtClean="0">
                <a:latin typeface="Times"/>
                <a:cs typeface="Times"/>
              </a:rPr>
              <a:t>χ</a:t>
            </a:r>
            <a:r>
              <a:rPr lang="en-US" dirty="0" smtClean="0"/>
              <a:t>.  Good description by QCD.</a:t>
            </a:r>
          </a:p>
          <a:p>
            <a:r>
              <a:rPr lang="en-US" dirty="0" smtClean="0"/>
              <a:t>Lower limit on scale of contact interaction </a:t>
            </a:r>
            <a:r>
              <a:rPr lang="en-US" dirty="0" err="1" smtClean="0">
                <a:latin typeface="Times"/>
                <a:cs typeface="Times"/>
              </a:rPr>
              <a:t>Λ</a:t>
            </a:r>
            <a:r>
              <a:rPr lang="en-US" dirty="0" smtClean="0"/>
              <a:t>=5.6 </a:t>
            </a:r>
            <a:r>
              <a:rPr lang="en-US" dirty="0" err="1" smtClean="0"/>
              <a:t>TeV</a:t>
            </a:r>
            <a:r>
              <a:rPr lang="en-US" dirty="0" smtClean="0"/>
              <a:t> (95% CL) Most stringent limit to date.</a:t>
            </a:r>
          </a:p>
          <a:p>
            <a:endParaRPr lang="en-US" dirty="0" smtClean="0"/>
          </a:p>
        </p:txBody>
      </p:sp>
      <p:sp>
        <p:nvSpPr>
          <p:cNvPr id="56324" name="Date Placeholder 3"/>
          <p:cNvSpPr>
            <a:spLocks noGrp="1"/>
          </p:cNvSpPr>
          <p:nvPr>
            <p:ph type="dt" sz="quarter" idx="10"/>
          </p:nvPr>
        </p:nvSpPr>
        <p:spPr>
          <a:noFill/>
        </p:spPr>
        <p:txBody>
          <a:bodyPr/>
          <a:lstStyle/>
          <a:p>
            <a:r>
              <a:rPr lang="en-US" smtClean="0"/>
              <a:t>July 28-30, 2011</a:t>
            </a:r>
          </a:p>
        </p:txBody>
      </p:sp>
      <p:sp>
        <p:nvSpPr>
          <p:cNvPr id="56325" name="Footer Placeholder 4"/>
          <p:cNvSpPr>
            <a:spLocks noGrp="1"/>
          </p:cNvSpPr>
          <p:nvPr>
            <p:ph type="ftr" sz="quarter" idx="11"/>
          </p:nvPr>
        </p:nvSpPr>
        <p:spPr>
          <a:noFill/>
        </p:spPr>
        <p:txBody>
          <a:bodyPr/>
          <a:lstStyle/>
          <a:p>
            <a:r>
              <a:rPr lang="en-US" smtClean="0"/>
              <a:t>HiggsHunting Workshop</a:t>
            </a:r>
          </a:p>
        </p:txBody>
      </p:sp>
      <p:sp>
        <p:nvSpPr>
          <p:cNvPr id="56326" name="Slide Number Placeholder 5"/>
          <p:cNvSpPr>
            <a:spLocks noGrp="1"/>
          </p:cNvSpPr>
          <p:nvPr>
            <p:ph type="sldNum" sz="quarter" idx="12"/>
          </p:nvPr>
        </p:nvSpPr>
        <p:spPr>
          <a:noFill/>
        </p:spPr>
        <p:txBody>
          <a:bodyPr/>
          <a:lstStyle/>
          <a:p>
            <a:fld id="{A4C31856-A6C5-E448-85FE-AA09F2933737}" type="slidenum">
              <a:rPr lang="en-US" smtClean="0"/>
              <a:pPr/>
              <a:t>39</a:t>
            </a:fld>
            <a:endParaRPr lang="en-US" smtClean="0"/>
          </a:p>
        </p:txBody>
      </p:sp>
      <p:pic>
        <p:nvPicPr>
          <p:cNvPr id="56327" name="Picture 3"/>
          <p:cNvPicPr>
            <a:picLocks noChangeAspect="1"/>
          </p:cNvPicPr>
          <p:nvPr/>
        </p:nvPicPr>
        <p:blipFill>
          <a:blip r:embed="rId2"/>
          <a:srcRect l="6047" t="2797"/>
          <a:stretch>
            <a:fillRect/>
          </a:stretch>
        </p:blipFill>
        <p:spPr bwMode="auto">
          <a:xfrm>
            <a:off x="457200" y="1143000"/>
            <a:ext cx="3625361" cy="4572000"/>
          </a:xfrm>
          <a:prstGeom prst="rect">
            <a:avLst/>
          </a:prstGeom>
          <a:noFill/>
          <a:ln w="9525">
            <a:noFill/>
            <a:miter lim="800000"/>
            <a:headEnd/>
            <a:tailEnd/>
          </a:ln>
        </p:spPr>
      </p:pic>
      <p:pic>
        <p:nvPicPr>
          <p:cNvPr id="56328" name="Picture 4"/>
          <p:cNvPicPr>
            <a:picLocks noChangeAspect="1"/>
          </p:cNvPicPr>
          <p:nvPr/>
        </p:nvPicPr>
        <p:blipFill>
          <a:blip r:embed="rId3"/>
          <a:srcRect t="5061"/>
          <a:stretch>
            <a:fillRect/>
          </a:stretch>
        </p:blipFill>
        <p:spPr bwMode="auto">
          <a:xfrm>
            <a:off x="4430714" y="3022600"/>
            <a:ext cx="3325812" cy="3302000"/>
          </a:xfrm>
          <a:prstGeom prst="rect">
            <a:avLst/>
          </a:prstGeom>
          <a:noFill/>
          <a:ln w="9525">
            <a:noFill/>
            <a:miter lim="800000"/>
            <a:headEnd/>
            <a:tailEnd/>
          </a:ln>
        </p:spPr>
      </p:pic>
      <p:sp>
        <p:nvSpPr>
          <p:cNvPr id="10" name="TextBox 8"/>
          <p:cNvSpPr txBox="1">
            <a:spLocks noChangeArrowheads="1"/>
          </p:cNvSpPr>
          <p:nvPr/>
        </p:nvSpPr>
        <p:spPr bwMode="auto">
          <a:xfrm>
            <a:off x="1733550" y="4567238"/>
            <a:ext cx="1085850" cy="46196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prstTxWarp prst="textNoShape">
              <a:avLst/>
            </a:prstTxWarp>
            <a:spAutoFit/>
          </a:bodyPr>
          <a:lstStyle/>
          <a:p>
            <a:pPr>
              <a:defRPr/>
            </a:pPr>
            <a:r>
              <a:rPr lang="en-US" sz="2400" b="1">
                <a:solidFill>
                  <a:srgbClr val="FF0000"/>
                </a:solidFill>
              </a:rPr>
              <a:t>36pb</a:t>
            </a:r>
            <a:r>
              <a:rPr lang="en-US" sz="2400" b="1" baseline="30000">
                <a:solidFill>
                  <a:srgbClr val="FF0000"/>
                </a:solidFill>
              </a:rPr>
              <a:t>-1</a:t>
            </a:r>
            <a:endParaRPr lang="en-US" sz="2400" b="1" baseline="30000">
              <a:solidFill>
                <a:srgbClr val="FF0000"/>
              </a:solidFill>
              <a:latin typeface="Symbol" charset="2"/>
              <a:ea typeface="Symbol" charset="2"/>
              <a:cs typeface="Symbol" charset="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Bibliography</a:t>
            </a:r>
            <a:endParaRPr lang="en-US" dirty="0"/>
          </a:p>
        </p:txBody>
      </p:sp>
      <p:sp>
        <p:nvSpPr>
          <p:cNvPr id="3" name="Content Placeholder 2"/>
          <p:cNvSpPr>
            <a:spLocks noGrp="1"/>
          </p:cNvSpPr>
          <p:nvPr>
            <p:ph idx="1"/>
          </p:nvPr>
        </p:nvSpPr>
        <p:spPr/>
        <p:txBody>
          <a:bodyPr/>
          <a:lstStyle/>
          <a:p>
            <a:r>
              <a:rPr lang="en-US" dirty="0" err="1" smtClean="0"/>
              <a:t>Googled</a:t>
            </a:r>
            <a:r>
              <a:rPr lang="en-US" dirty="0" smtClean="0"/>
              <a:t> “sleeping during seminar”; top hit was    </a:t>
            </a:r>
            <a:r>
              <a:rPr lang="en-US" dirty="0" smtClean="0">
                <a:hlinkClick r:id="rId2"/>
              </a:rPr>
              <a:t>http://physics.illinois.edu/events/sleeping.asp</a:t>
            </a:r>
            <a:endParaRPr lang="en-US" dirty="0" smtClean="0"/>
          </a:p>
          <a:p>
            <a:r>
              <a:rPr lang="en-US" dirty="0" smtClean="0"/>
              <a:t>“The Art of Sleeping in Seminars</a:t>
            </a:r>
          </a:p>
          <a:p>
            <a:pPr lvl="1"/>
            <a:r>
              <a:rPr lang="en-US" dirty="0" smtClean="0"/>
              <a:t>Through long years of experience, we have accumulated the following useful set of rules. These should be helpful to beginning research students. However, we have also observed seasoned veterans making some of these simple errors. For advanced students, these rules can also be applied to regular courses. </a:t>
            </a:r>
          </a:p>
          <a:p>
            <a:pPr marL="1371600" lvl="2" indent="-457200">
              <a:buFont typeface="+mj-lt"/>
              <a:buAutoNum type="arabicPeriod"/>
            </a:pPr>
            <a:r>
              <a:rPr lang="en-US" dirty="0" smtClean="0"/>
              <a:t>Always lean forward, not backward. If you lean backward, your mouth will fall open and you'll snore. </a:t>
            </a:r>
          </a:p>
          <a:p>
            <a:pPr marL="1371600" lvl="2" indent="-457200">
              <a:buFont typeface="+mj-lt"/>
              <a:buAutoNum type="arabicPeriod"/>
            </a:pPr>
            <a:r>
              <a:rPr lang="en-US" dirty="0" smtClean="0"/>
              <a:t>Never sit back against a wall. Your head will bang against it, waking the rest of the audience. (Similar remarks apply to desks.) </a:t>
            </a:r>
          </a:p>
          <a:p>
            <a:pPr lvl="2"/>
            <a:r>
              <a:rPr lang="en-US" dirty="0" smtClean="0"/>
              <a:t>Plus 9 more very useful pieces of advice</a:t>
            </a:r>
          </a:p>
          <a:p>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(Null) search for W′</a:t>
            </a:r>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40</a:t>
            </a:fld>
            <a:endParaRPr lang="en-US"/>
          </a:p>
        </p:txBody>
      </p:sp>
      <p:grpSp>
        <p:nvGrpSpPr>
          <p:cNvPr id="13" name="Group 12"/>
          <p:cNvGrpSpPr/>
          <p:nvPr/>
        </p:nvGrpSpPr>
        <p:grpSpPr>
          <a:xfrm>
            <a:off x="228600" y="914400"/>
            <a:ext cx="5257800" cy="5527634"/>
            <a:chOff x="304800" y="914400"/>
            <a:chExt cx="5257800" cy="5527634"/>
          </a:xfrm>
        </p:grpSpPr>
        <p:pic>
          <p:nvPicPr>
            <p:cNvPr id="7"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914400"/>
              <a:ext cx="5257800" cy="286351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8" name="Rectangle 7"/>
            <p:cNvSpPr/>
            <p:nvPr/>
          </p:nvSpPr>
          <p:spPr>
            <a:xfrm>
              <a:off x="3810000" y="1625024"/>
              <a:ext cx="1431793" cy="58477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600" b="0" kern="0" dirty="0" smtClean="0">
                  <a:solidFill>
                    <a:srgbClr val="0000FF"/>
                  </a:solidFill>
                  <a:latin typeface="+mj-lt"/>
                </a:rPr>
                <a:t>2011 update:  </a:t>
              </a:r>
            </a:p>
            <a:p>
              <a:r>
                <a:rPr lang="en-US" sz="1600" b="0" kern="0" dirty="0" smtClean="0">
                  <a:solidFill>
                    <a:srgbClr val="0000FF"/>
                  </a:solidFill>
                  <a:latin typeface="+mj-lt"/>
                </a:rPr>
                <a:t>1.03 </a:t>
              </a:r>
              <a:r>
                <a:rPr lang="en-US" sz="1600" b="0" kern="0" dirty="0">
                  <a:solidFill>
                    <a:srgbClr val="0000FF"/>
                  </a:solidFill>
                  <a:latin typeface="+mj-lt"/>
                </a:rPr>
                <a:t>f</a:t>
              </a:r>
              <a:r>
                <a:rPr lang="en-US" sz="1600" b="0" kern="0" dirty="0" smtClean="0">
                  <a:solidFill>
                    <a:srgbClr val="0000FF"/>
                  </a:solidFill>
                  <a:latin typeface="+mj-lt"/>
                </a:rPr>
                <a:t>b</a:t>
              </a:r>
              <a:r>
                <a:rPr lang="en-US" sz="1600" b="0" kern="0" baseline="30000" dirty="0" smtClean="0">
                  <a:solidFill>
                    <a:srgbClr val="0000FF"/>
                  </a:solidFill>
                  <a:latin typeface="+mj-lt"/>
                </a:rPr>
                <a:t>-1</a:t>
              </a:r>
              <a:endParaRPr lang="en-US" sz="1600" baseline="30000" dirty="0">
                <a:solidFill>
                  <a:srgbClr val="0000FF"/>
                </a:solidFill>
                <a:latin typeface="+mj-lt"/>
              </a:endParaRPr>
            </a:p>
          </p:txBody>
        </p:sp>
        <p:pic>
          <p:nvPicPr>
            <p:cNvPr id="9"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3596777"/>
              <a:ext cx="5257799" cy="284525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0" name="Rectangle 9"/>
            <p:cNvSpPr/>
            <p:nvPr/>
          </p:nvSpPr>
          <p:spPr>
            <a:xfrm>
              <a:off x="3749807" y="4368224"/>
              <a:ext cx="1431793" cy="58477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600" b="0" kern="0" dirty="0" smtClean="0">
                  <a:solidFill>
                    <a:srgbClr val="0000FF"/>
                  </a:solidFill>
                  <a:latin typeface="+mj-lt"/>
                </a:rPr>
                <a:t>2011 update:  </a:t>
              </a:r>
            </a:p>
            <a:p>
              <a:r>
                <a:rPr lang="en-US" sz="1600" b="0" kern="0" dirty="0" smtClean="0">
                  <a:solidFill>
                    <a:srgbClr val="0000FF"/>
                  </a:solidFill>
                  <a:latin typeface="+mj-lt"/>
                </a:rPr>
                <a:t>1.13 </a:t>
              </a:r>
              <a:r>
                <a:rPr lang="en-US" sz="1600" b="0" kern="0" dirty="0">
                  <a:solidFill>
                    <a:srgbClr val="0000FF"/>
                  </a:solidFill>
                  <a:latin typeface="+mj-lt"/>
                </a:rPr>
                <a:t>f</a:t>
              </a:r>
              <a:r>
                <a:rPr lang="en-US" sz="1600" b="0" kern="0" dirty="0" smtClean="0">
                  <a:solidFill>
                    <a:srgbClr val="0000FF"/>
                  </a:solidFill>
                  <a:latin typeface="+mj-lt"/>
                </a:rPr>
                <a:t>b</a:t>
              </a:r>
              <a:r>
                <a:rPr lang="en-US" sz="1600" b="0" kern="0" baseline="30000" dirty="0" smtClean="0">
                  <a:solidFill>
                    <a:srgbClr val="0000FF"/>
                  </a:solidFill>
                  <a:latin typeface="+mj-lt"/>
                </a:rPr>
                <a:t>-1</a:t>
              </a:r>
              <a:endParaRPr lang="en-US" sz="1600" baseline="30000" dirty="0">
                <a:solidFill>
                  <a:srgbClr val="0000FF"/>
                </a:solidFill>
                <a:latin typeface="+mj-lt"/>
              </a:endParaRPr>
            </a:p>
          </p:txBody>
        </p:sp>
      </p:grpSp>
      <p:pic>
        <p:nvPicPr>
          <p:cNvPr id="11" name="Picture 2"/>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43600" y="914400"/>
            <a:ext cx="2745290" cy="268237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5" name="TextBox 14"/>
          <p:cNvSpPr txBox="1"/>
          <p:nvPr/>
        </p:nvSpPr>
        <p:spPr>
          <a:xfrm>
            <a:off x="5486400" y="3992940"/>
            <a:ext cx="3467415" cy="156966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b="1" dirty="0" smtClean="0">
                <a:solidFill>
                  <a:srgbClr val="000090"/>
                </a:solidFill>
              </a:rPr>
              <a:t>Combined (SSM) limit:</a:t>
            </a:r>
          </a:p>
          <a:p>
            <a:r>
              <a:rPr lang="en-US" sz="2400" b="1" dirty="0" smtClean="0">
                <a:solidFill>
                  <a:srgbClr val="000090"/>
                </a:solidFill>
              </a:rPr>
              <a:t>M(W’)&gt;2.20 TeV </a:t>
            </a:r>
            <a:r>
              <a:rPr lang="en-US" sz="2400" b="1" dirty="0" err="1" smtClean="0">
                <a:solidFill>
                  <a:srgbClr val="000090"/>
                </a:solidFill>
              </a:rPr>
              <a:t>obs</a:t>
            </a:r>
            <a:endParaRPr lang="en-US" sz="2400" b="1" dirty="0" smtClean="0">
              <a:solidFill>
                <a:srgbClr val="000090"/>
              </a:solidFill>
            </a:endParaRPr>
          </a:p>
          <a:p>
            <a:r>
              <a:rPr lang="en-US" sz="2400" b="1" dirty="0" smtClean="0">
                <a:solidFill>
                  <a:srgbClr val="000090"/>
                </a:solidFill>
              </a:rPr>
              <a:t>M(W’)&gt;2.27 TeV exp</a:t>
            </a:r>
          </a:p>
          <a:p>
            <a:endParaRPr lang="en-US" sz="2400" b="1" dirty="0">
              <a:solidFill>
                <a:srgbClr val="00009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dirty="0" smtClean="0"/>
              <a:t>(Null) search for </a:t>
            </a:r>
            <a:r>
              <a:rPr lang="en-US" dirty="0" err="1" smtClean="0"/>
              <a:t>BHs</a:t>
            </a:r>
            <a:endParaRPr lang="en-US" dirty="0" smtClean="0"/>
          </a:p>
        </p:txBody>
      </p:sp>
      <p:sp>
        <p:nvSpPr>
          <p:cNvPr id="95235" name="Content Placeholder 2"/>
          <p:cNvSpPr>
            <a:spLocks noGrp="1"/>
          </p:cNvSpPr>
          <p:nvPr>
            <p:ph idx="1"/>
          </p:nvPr>
        </p:nvSpPr>
        <p:spPr>
          <a:xfrm>
            <a:off x="304800" y="914399"/>
            <a:ext cx="6272260" cy="3025367"/>
          </a:xfrm>
        </p:spPr>
        <p:txBody>
          <a:bodyPr>
            <a:normAutofit fontScale="85000" lnSpcReduction="10000"/>
          </a:bodyPr>
          <a:lstStyle/>
          <a:p>
            <a:r>
              <a:rPr lang="en-US" dirty="0" smtClean="0"/>
              <a:t>Expect lots of activity in the event, so </a:t>
            </a:r>
          </a:p>
          <a:p>
            <a:pPr lvl="1"/>
            <a:r>
              <a:rPr lang="en-US" dirty="0" smtClean="0"/>
              <a:t>Use S</a:t>
            </a:r>
            <a:r>
              <a:rPr lang="en-US" baseline="-25000" dirty="0" smtClean="0"/>
              <a:t>T </a:t>
            </a:r>
            <a:r>
              <a:rPr lang="en-US" dirty="0" smtClean="0"/>
              <a:t>= Sum E</a:t>
            </a:r>
            <a:r>
              <a:rPr lang="en-US" baseline="-25000" dirty="0" smtClean="0"/>
              <a:t>T </a:t>
            </a:r>
            <a:r>
              <a:rPr lang="en-US" dirty="0" smtClean="0"/>
              <a:t>of all objects (including ME</a:t>
            </a:r>
            <a:r>
              <a:rPr lang="en-US" baseline="-25000" dirty="0" smtClean="0"/>
              <a:t>T</a:t>
            </a:r>
            <a:r>
              <a:rPr lang="en-US" dirty="0" smtClean="0"/>
              <a:t>) with E</a:t>
            </a:r>
            <a:r>
              <a:rPr lang="en-US" baseline="-25000" dirty="0" smtClean="0"/>
              <a:t>T</a:t>
            </a:r>
            <a:r>
              <a:rPr lang="en-US" dirty="0" smtClean="0"/>
              <a:t>&gt;50 </a:t>
            </a:r>
            <a:r>
              <a:rPr lang="en-US" dirty="0" err="1" smtClean="0"/>
              <a:t>GeV</a:t>
            </a:r>
            <a:r>
              <a:rPr lang="en-US" dirty="0" smtClean="0"/>
              <a:t>.</a:t>
            </a:r>
          </a:p>
          <a:p>
            <a:pPr lvl="2"/>
            <a:r>
              <a:rPr lang="en-US" dirty="0" smtClean="0"/>
              <a:t>Great against pileup (in the future as well)</a:t>
            </a:r>
          </a:p>
          <a:p>
            <a:r>
              <a:rPr lang="en-US" dirty="0" smtClean="0"/>
              <a:t>Key for search: S</a:t>
            </a:r>
            <a:r>
              <a:rPr lang="en-US" baseline="-25000" dirty="0" smtClean="0"/>
              <a:t>T</a:t>
            </a:r>
            <a:r>
              <a:rPr lang="en-US" dirty="0" smtClean="0"/>
              <a:t>-invariance of final state multiplicity</a:t>
            </a:r>
          </a:p>
          <a:p>
            <a:pPr lvl="1"/>
            <a:r>
              <a:rPr lang="en-US" dirty="0" smtClean="0"/>
              <a:t>A posteriori wisdom: FSR/ISR collinear do not affect S</a:t>
            </a:r>
            <a:r>
              <a:rPr lang="en-US" baseline="-25000" dirty="0" smtClean="0"/>
              <a:t>T</a:t>
            </a:r>
            <a:r>
              <a:rPr lang="en-US" dirty="0" smtClean="0"/>
              <a:t> a lot</a:t>
            </a:r>
          </a:p>
          <a:p>
            <a:r>
              <a:rPr lang="en-US" dirty="0" smtClean="0"/>
              <a:t>Use N=2 shape (with uncertainties) to fit higher multiplicities – where signal more prominent</a:t>
            </a:r>
            <a:endParaRPr lang="en-US" sz="1600" dirty="0" smtClean="0"/>
          </a:p>
          <a:p>
            <a:pPr lvl="1"/>
            <a:endParaRPr lang="en-US" dirty="0" smtClean="0"/>
          </a:p>
        </p:txBody>
      </p:sp>
      <p:sp>
        <p:nvSpPr>
          <p:cNvPr id="95236" name="Date Placeholder 3"/>
          <p:cNvSpPr>
            <a:spLocks noGrp="1"/>
          </p:cNvSpPr>
          <p:nvPr>
            <p:ph type="dt" sz="quarter" idx="10"/>
          </p:nvPr>
        </p:nvSpPr>
        <p:spPr>
          <a:noFill/>
        </p:spPr>
        <p:txBody>
          <a:bodyPr/>
          <a:lstStyle/>
          <a:p>
            <a:r>
              <a:rPr lang="en-US" smtClean="0"/>
              <a:t>July 28-30, 2011</a:t>
            </a:r>
          </a:p>
        </p:txBody>
      </p:sp>
      <p:sp>
        <p:nvSpPr>
          <p:cNvPr id="95237" name="Footer Placeholder 4"/>
          <p:cNvSpPr>
            <a:spLocks noGrp="1"/>
          </p:cNvSpPr>
          <p:nvPr>
            <p:ph type="ftr" sz="quarter" idx="11"/>
          </p:nvPr>
        </p:nvSpPr>
        <p:spPr>
          <a:noFill/>
        </p:spPr>
        <p:txBody>
          <a:bodyPr/>
          <a:lstStyle/>
          <a:p>
            <a:r>
              <a:rPr lang="en-US" smtClean="0"/>
              <a:t>HiggsHunting Workshop</a:t>
            </a:r>
          </a:p>
        </p:txBody>
      </p:sp>
      <p:sp>
        <p:nvSpPr>
          <p:cNvPr id="95238" name="Slide Number Placeholder 5"/>
          <p:cNvSpPr>
            <a:spLocks noGrp="1"/>
          </p:cNvSpPr>
          <p:nvPr>
            <p:ph type="sldNum" sz="quarter" idx="12"/>
          </p:nvPr>
        </p:nvSpPr>
        <p:spPr>
          <a:noFill/>
        </p:spPr>
        <p:txBody>
          <a:bodyPr/>
          <a:lstStyle/>
          <a:p>
            <a:fld id="{25F5748A-71B1-9741-A490-80F4940DA72F}" type="slidenum">
              <a:rPr lang="en-US" smtClean="0"/>
              <a:pPr/>
              <a:t>41</a:t>
            </a:fld>
            <a:endParaRPr lang="en-US" smtClean="0"/>
          </a:p>
        </p:txBody>
      </p:sp>
      <p:pic>
        <p:nvPicPr>
          <p:cNvPr id="95239" name="Picture 6"/>
          <p:cNvPicPr>
            <a:picLocks noChangeAspect="1"/>
          </p:cNvPicPr>
          <p:nvPr/>
        </p:nvPicPr>
        <p:blipFill>
          <a:blip r:embed="rId2"/>
          <a:srcRect/>
          <a:stretch>
            <a:fillRect/>
          </a:stretch>
        </p:blipFill>
        <p:spPr bwMode="auto">
          <a:xfrm>
            <a:off x="780861" y="3939766"/>
            <a:ext cx="5010339" cy="2384834"/>
          </a:xfrm>
          <a:prstGeom prst="rect">
            <a:avLst/>
          </a:prstGeom>
          <a:noFill/>
          <a:ln w="9525">
            <a:noFill/>
            <a:miter lim="800000"/>
            <a:headEnd/>
            <a:tailEnd/>
          </a:ln>
        </p:spPr>
      </p:pic>
      <p:sp>
        <p:nvSpPr>
          <p:cNvPr id="8" name="Rectangle 7"/>
          <p:cNvSpPr/>
          <p:nvPr/>
        </p:nvSpPr>
        <p:spPr>
          <a:xfrm>
            <a:off x="7150100" y="544513"/>
            <a:ext cx="1917700" cy="369887"/>
          </a:xfrm>
          <a:prstGeom prst="rect">
            <a:avLst/>
          </a:prstGeom>
        </p:spPr>
        <p:style>
          <a:lnRef idx="1">
            <a:schemeClr val="accent1"/>
          </a:lnRef>
          <a:fillRef idx="2">
            <a:schemeClr val="accent1"/>
          </a:fillRef>
          <a:effectRef idx="1">
            <a:schemeClr val="accent1"/>
          </a:effectRef>
          <a:fontRef idx="minor">
            <a:schemeClr val="dk1"/>
          </a:fontRef>
        </p:style>
        <p:txBody>
          <a:bodyPr wrap="none">
            <a:prstTxWarp prst="textNoShape">
              <a:avLst/>
            </a:prstTxWarp>
            <a:spAutoFit/>
          </a:bodyPr>
          <a:lstStyle/>
          <a:p>
            <a:pPr>
              <a:defRPr/>
            </a:pPr>
            <a:r>
              <a:rPr lang="en-US" sz="1800" b="1">
                <a:solidFill>
                  <a:srgbClr val="000090"/>
                </a:solidFill>
              </a:rPr>
              <a:t>arXiv:1012.3375 </a:t>
            </a:r>
          </a:p>
        </p:txBody>
      </p:sp>
      <p:pic>
        <p:nvPicPr>
          <p:cNvPr id="95241" name="Picture 13"/>
          <p:cNvPicPr>
            <a:picLocks noChangeAspect="1"/>
          </p:cNvPicPr>
          <p:nvPr/>
        </p:nvPicPr>
        <p:blipFill>
          <a:blip r:embed="rId3"/>
          <a:srcRect/>
          <a:stretch>
            <a:fillRect/>
          </a:stretch>
        </p:blipFill>
        <p:spPr bwMode="auto">
          <a:xfrm>
            <a:off x="6553200" y="1066800"/>
            <a:ext cx="2338340" cy="2209800"/>
          </a:xfrm>
          <a:prstGeom prst="rect">
            <a:avLst/>
          </a:prstGeom>
          <a:noFill/>
          <a:ln w="9525">
            <a:noFill/>
            <a:miter lim="800000"/>
            <a:headEnd/>
            <a:tailEnd/>
          </a:ln>
        </p:spPr>
      </p:pic>
      <p:grpSp>
        <p:nvGrpSpPr>
          <p:cNvPr id="21" name="Group 20"/>
          <p:cNvGrpSpPr/>
          <p:nvPr/>
        </p:nvGrpSpPr>
        <p:grpSpPr>
          <a:xfrm>
            <a:off x="763040" y="3942967"/>
            <a:ext cx="5028160" cy="2381633"/>
            <a:chOff x="763040" y="3942967"/>
            <a:chExt cx="5028160" cy="2381633"/>
          </a:xfrm>
        </p:grpSpPr>
        <p:pic>
          <p:nvPicPr>
            <p:cNvPr id="11" name="Picture 9"/>
            <p:cNvPicPr>
              <a:picLocks noChangeAspect="1"/>
            </p:cNvPicPr>
            <p:nvPr/>
          </p:nvPicPr>
          <p:blipFill>
            <a:blip r:embed="rId4"/>
            <a:srcRect/>
            <a:stretch>
              <a:fillRect/>
            </a:stretch>
          </p:blipFill>
          <p:spPr bwMode="auto">
            <a:xfrm>
              <a:off x="3276600" y="3942967"/>
              <a:ext cx="2514600" cy="2381633"/>
            </a:xfrm>
            <a:prstGeom prst="rect">
              <a:avLst/>
            </a:prstGeom>
            <a:noFill/>
            <a:ln w="9525">
              <a:noFill/>
              <a:miter lim="800000"/>
              <a:headEnd/>
              <a:tailEnd/>
            </a:ln>
          </p:spPr>
        </p:pic>
        <p:pic>
          <p:nvPicPr>
            <p:cNvPr id="20" name="Picture 19" descr="Results_Inclusive_Mul3.pdf"/>
            <p:cNvPicPr>
              <a:picLocks noChangeAspect="1"/>
            </p:cNvPicPr>
            <p:nvPr/>
          </p:nvPicPr>
          <p:blipFill>
            <a:blip r:embed="rId5"/>
            <a:stretch>
              <a:fillRect/>
            </a:stretch>
          </p:blipFill>
          <p:spPr>
            <a:xfrm>
              <a:off x="763040" y="3949699"/>
              <a:ext cx="2513559" cy="2371700"/>
            </a:xfrm>
            <a:prstGeom prst="rect">
              <a:avLst/>
            </a:prstGeom>
          </p:spPr>
        </p:pic>
      </p:grpSp>
      <p:sp>
        <p:nvSpPr>
          <p:cNvPr id="14" name="Rectangle 13"/>
          <p:cNvSpPr/>
          <p:nvPr/>
        </p:nvSpPr>
        <p:spPr>
          <a:xfrm rot="19800000">
            <a:off x="1375293" y="4809264"/>
            <a:ext cx="3724276" cy="70788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en-US" sz="2000" b="1" dirty="0" smtClean="0">
                <a:solidFill>
                  <a:srgbClr val="000090"/>
                </a:solidFill>
              </a:rPr>
              <a:t>No excess, so set limits on minimum M</a:t>
            </a:r>
            <a:r>
              <a:rPr lang="en-US" sz="2000" b="1" baseline="-25000" dirty="0" smtClean="0">
                <a:solidFill>
                  <a:srgbClr val="000090"/>
                </a:solidFill>
              </a:rPr>
              <a:t>BH</a:t>
            </a:r>
            <a:endParaRPr lang="en-US" sz="2000" b="1" dirty="0">
              <a:solidFill>
                <a:srgbClr val="000090"/>
              </a:solidFill>
            </a:endParaRPr>
          </a:p>
        </p:txBody>
      </p:sp>
      <p:grpSp>
        <p:nvGrpSpPr>
          <p:cNvPr id="16" name="Group 15"/>
          <p:cNvGrpSpPr/>
          <p:nvPr/>
        </p:nvGrpSpPr>
        <p:grpSpPr>
          <a:xfrm>
            <a:off x="6400800" y="3373966"/>
            <a:ext cx="4104217" cy="3026834"/>
            <a:chOff x="6400800" y="3373966"/>
            <a:chExt cx="4104217" cy="3026834"/>
          </a:xfrm>
        </p:grpSpPr>
        <p:pic>
          <p:nvPicPr>
            <p:cNvPr id="12" name="Picture 11"/>
            <p:cNvPicPr>
              <a:picLocks noChangeAspect="1"/>
            </p:cNvPicPr>
            <p:nvPr/>
          </p:nvPicPr>
          <p:blipFill>
            <a:blip r:embed="rId6"/>
            <a:srcRect/>
            <a:stretch>
              <a:fillRect/>
            </a:stretch>
          </p:blipFill>
          <p:spPr bwMode="auto">
            <a:xfrm>
              <a:off x="6400800" y="4057650"/>
              <a:ext cx="2498725" cy="2343150"/>
            </a:xfrm>
            <a:prstGeom prst="rect">
              <a:avLst/>
            </a:prstGeom>
            <a:noFill/>
            <a:ln w="9525">
              <a:noFill/>
              <a:miter lim="800000"/>
              <a:headEnd/>
              <a:tailEnd/>
            </a:ln>
          </p:spPr>
        </p:pic>
        <p:sp>
          <p:nvSpPr>
            <p:cNvPr id="15" name="Rectangle 14"/>
            <p:cNvSpPr/>
            <p:nvPr/>
          </p:nvSpPr>
          <p:spPr>
            <a:xfrm>
              <a:off x="6999817" y="3373966"/>
              <a:ext cx="3505200" cy="830997"/>
            </a:xfrm>
            <a:prstGeom prst="rect">
              <a:avLst/>
            </a:prstGeom>
          </p:spPr>
          <p:txBody>
            <a:bodyPr wrap="square">
              <a:spAutoFit/>
            </a:bodyPr>
            <a:lstStyle/>
            <a:p>
              <a:pPr>
                <a:defRPr/>
              </a:pPr>
              <a:r>
                <a:rPr lang="en-US" sz="1600" b="1" dirty="0" smtClean="0">
                  <a:solidFill>
                    <a:srgbClr val="000090"/>
                  </a:solidFill>
                </a:rPr>
                <a:t>M</a:t>
              </a:r>
              <a:r>
                <a:rPr lang="en-US" sz="1600" b="1" baseline="-25000" dirty="0" smtClean="0">
                  <a:solidFill>
                    <a:srgbClr val="000090"/>
                  </a:solidFill>
                </a:rPr>
                <a:t>BH</a:t>
              </a:r>
              <a:r>
                <a:rPr lang="en-US" sz="1600" b="1" dirty="0" smtClean="0">
                  <a:solidFill>
                    <a:srgbClr val="000090"/>
                  </a:solidFill>
                </a:rPr>
                <a:t>&gt; 3.5-4.5 TeV </a:t>
              </a:r>
            </a:p>
            <a:p>
              <a:pPr>
                <a:defRPr/>
              </a:pPr>
              <a:r>
                <a:rPr lang="en-US" sz="1600" b="1" dirty="0" smtClean="0">
                  <a:solidFill>
                    <a:srgbClr val="000090"/>
                  </a:solidFill>
                </a:rPr>
                <a:t>(semi-classical </a:t>
              </a:r>
            </a:p>
            <a:p>
              <a:pPr>
                <a:defRPr/>
              </a:pPr>
              <a:r>
                <a:rPr lang="en-US" sz="1600" b="1" dirty="0" smtClean="0">
                  <a:solidFill>
                    <a:srgbClr val="000090"/>
                  </a:solidFill>
                </a:rPr>
                <a:t>approximation) </a:t>
              </a:r>
              <a:endParaRPr lang="en-US" sz="1600" b="1" dirty="0">
                <a:solidFill>
                  <a:srgbClr val="000090"/>
                </a:solidFill>
              </a:endParaRPr>
            </a:p>
          </p:txBody>
        </p:sp>
      </p:grpSp>
      <p:grpSp>
        <p:nvGrpSpPr>
          <p:cNvPr id="17" name="Group 16"/>
          <p:cNvGrpSpPr/>
          <p:nvPr/>
        </p:nvGrpSpPr>
        <p:grpSpPr>
          <a:xfrm>
            <a:off x="990600" y="1819110"/>
            <a:ext cx="7239000" cy="4516073"/>
            <a:chOff x="457200" y="1066800"/>
            <a:chExt cx="8305800" cy="5181600"/>
          </a:xfrm>
        </p:grpSpPr>
        <p:pic>
          <p:nvPicPr>
            <p:cNvPr id="18" name="Picture 17"/>
            <p:cNvPicPr>
              <a:picLocks noChangeAspect="1"/>
            </p:cNvPicPr>
            <p:nvPr/>
          </p:nvPicPr>
          <p:blipFill>
            <a:blip r:embed="rId7"/>
            <a:srcRect b="3429"/>
            <a:stretch>
              <a:fillRect/>
            </a:stretch>
          </p:blipFill>
          <p:spPr>
            <a:xfrm>
              <a:off x="1119474" y="1676400"/>
              <a:ext cx="7033926" cy="4572000"/>
            </a:xfrm>
            <a:prstGeom prst="rect">
              <a:avLst/>
            </a:prstGeom>
          </p:spPr>
        </p:pic>
        <p:sp>
          <p:nvSpPr>
            <p:cNvPr id="19" name="TextBox 18"/>
            <p:cNvSpPr txBox="1"/>
            <p:nvPr/>
          </p:nvSpPr>
          <p:spPr>
            <a:xfrm>
              <a:off x="457200" y="1066800"/>
              <a:ext cx="8305800" cy="52970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b="1" dirty="0" smtClean="0">
                  <a:solidFill>
                    <a:srgbClr val="000090"/>
                  </a:solidFill>
                </a:rPr>
                <a:t>A candidate event with 10 jets and S</a:t>
              </a:r>
              <a:r>
                <a:rPr lang="en-US" sz="2400" b="1" baseline="-25000" dirty="0" smtClean="0">
                  <a:solidFill>
                    <a:srgbClr val="000090"/>
                  </a:solidFill>
                </a:rPr>
                <a:t>T</a:t>
              </a:r>
              <a:r>
                <a:rPr lang="en-US" sz="2400" b="1" dirty="0" smtClean="0">
                  <a:solidFill>
                    <a:srgbClr val="000090"/>
                  </a:solidFill>
                </a:rPr>
                <a:t> = 1.3 TeV</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2000"/>
                                        <p:tgtEl>
                                          <p:spTgt spid="17"/>
                                        </p:tgtEl>
                                      </p:cBhvr>
                                    </p:animEffect>
                                    <p:set>
                                      <p:cBhvr>
                                        <p:cTn id="14" dur="1" fill="hold">
                                          <p:stCondLst>
                                            <p:cond delay="1999"/>
                                          </p:stCondLst>
                                        </p:cTn>
                                        <p:tgtEl>
                                          <p:spTgt spid="1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952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Monojets</a:t>
            </a:r>
            <a:r>
              <a:rPr lang="en-US" dirty="0" smtClean="0"/>
              <a:t>? Nothing beyond SM</a:t>
            </a:r>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42</a:t>
            </a:fld>
            <a:endParaRPr lang="en-US"/>
          </a:p>
        </p:txBody>
      </p:sp>
      <p:pic>
        <p:nvPicPr>
          <p:cNvPr id="7" name="Picture 1"/>
          <p:cNvPicPr>
            <a:picLocks noChangeAspect="1" noChangeArrowheads="1"/>
          </p:cNvPicPr>
          <p:nvPr/>
        </p:nvPicPr>
        <p:blipFill>
          <a:blip r:embed="rId2"/>
          <a:srcRect/>
          <a:stretch>
            <a:fillRect/>
          </a:stretch>
        </p:blipFill>
        <p:spPr bwMode="auto">
          <a:xfrm>
            <a:off x="588962" y="990600"/>
            <a:ext cx="8021638" cy="5348180"/>
          </a:xfrm>
          <a:prstGeom prst="rect">
            <a:avLst/>
          </a:prstGeom>
          <a:noFill/>
          <a:ln w="9525">
            <a:noFill/>
            <a:round/>
            <a:headEnd/>
            <a:tailEnd/>
          </a:ln>
          <a:effectLst/>
        </p:spPr>
      </p:pic>
      <p:sp>
        <p:nvSpPr>
          <p:cNvPr id="10" name="Text Box 2"/>
          <p:cNvSpPr txBox="1">
            <a:spLocks noChangeArrowheads="1"/>
          </p:cNvSpPr>
          <p:nvPr/>
        </p:nvSpPr>
        <p:spPr bwMode="auto">
          <a:xfrm>
            <a:off x="588962" y="5959368"/>
            <a:ext cx="4190999" cy="37941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lIns="0" tIns="7560" rIns="0" bIns="0">
            <a:prstTxWarp prst="textNoShape">
              <a:avLst/>
            </a:prstTxWarp>
          </a:bodyPr>
          <a:lstStyle/>
          <a:p>
            <a:pPr algn="ctr">
              <a:lnSpc>
                <a:spcPct val="97000"/>
              </a:lnSpc>
              <a:tabLst>
                <a:tab pos="723900" algn="l"/>
                <a:tab pos="1447800" algn="l"/>
                <a:tab pos="2171700" algn="l"/>
                <a:tab pos="2895600" algn="l"/>
                <a:tab pos="3619500" algn="l"/>
                <a:tab pos="4343400" algn="l"/>
                <a:tab pos="5067300" algn="l"/>
                <a:tab pos="5791200" algn="l"/>
                <a:tab pos="6515100" algn="l"/>
              </a:tabLst>
            </a:pPr>
            <a:r>
              <a:rPr lang="en-GB" sz="2000" b="1" dirty="0" smtClean="0">
                <a:solidFill>
                  <a:srgbClr val="000090"/>
                </a:solidFill>
                <a:latin typeface="Trebuchet MS" charset="0"/>
                <a:ea typeface="Tahoma" charset="0"/>
                <a:cs typeface="Tahoma" charset="0"/>
              </a:rPr>
              <a:t>SM interpretation: Z </a:t>
            </a:r>
            <a:r>
              <a:rPr lang="en-GB" sz="2000" b="1" dirty="0">
                <a:solidFill>
                  <a:srgbClr val="000090"/>
                </a:solidFill>
                <a:latin typeface="Trebuchet MS" charset="0"/>
                <a:ea typeface="Times New Roman" charset="0"/>
                <a:cs typeface="Times New Roman" charset="0"/>
              </a:rPr>
              <a:t>→ </a:t>
            </a:r>
            <a:r>
              <a:rPr lang="en-GB" sz="2000" b="1" dirty="0" err="1">
                <a:solidFill>
                  <a:srgbClr val="000090"/>
                </a:solidFill>
                <a:ea typeface="Times New Roman" charset="0"/>
                <a:cs typeface="Times New Roman" charset="0"/>
              </a:rPr>
              <a:t>νν</a:t>
            </a:r>
            <a:r>
              <a:rPr lang="en-GB" sz="2000" b="1" dirty="0">
                <a:solidFill>
                  <a:srgbClr val="000090"/>
                </a:solidFill>
                <a:latin typeface="Trebuchet MS" charset="0"/>
                <a:ea typeface="Times New Roman" charset="0"/>
                <a:cs typeface="Times New Roman" charset="0"/>
              </a:rPr>
              <a:t> + jet</a:t>
            </a:r>
          </a:p>
        </p:txBody>
      </p:sp>
      <p:sp>
        <p:nvSpPr>
          <p:cNvPr id="11" name="Text Box 3"/>
          <p:cNvSpPr txBox="1">
            <a:spLocks noChangeArrowheads="1"/>
          </p:cNvSpPr>
          <p:nvPr/>
        </p:nvSpPr>
        <p:spPr bwMode="auto">
          <a:xfrm>
            <a:off x="7086601" y="1614488"/>
            <a:ext cx="1828799" cy="59531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lIns="0" tIns="7560" rIns="0" bIns="0">
            <a:prstTxWarp prst="textNoShape">
              <a:avLst/>
            </a:prstTxWarp>
          </a:bodyPr>
          <a:lstStyle/>
          <a:p>
            <a:pPr algn="ctr">
              <a:lnSpc>
                <a:spcPct val="97000"/>
              </a:lnSpc>
              <a:tabLst>
                <a:tab pos="723900" algn="l"/>
                <a:tab pos="1447800" algn="l"/>
              </a:tabLst>
            </a:pPr>
            <a:r>
              <a:rPr lang="en-GB" sz="1800" b="1" dirty="0" err="1">
                <a:solidFill>
                  <a:srgbClr val="000090"/>
                </a:solidFill>
                <a:latin typeface="Trebuchet MS" charset="0"/>
                <a:ea typeface="Tahoma" charset="0"/>
                <a:cs typeface="Tahoma" charset="0"/>
              </a:rPr>
              <a:t>p</a:t>
            </a:r>
            <a:r>
              <a:rPr lang="en-GB" sz="1800" b="1" baseline="-33000" dirty="0" err="1">
                <a:solidFill>
                  <a:srgbClr val="000090"/>
                </a:solidFill>
                <a:latin typeface="Trebuchet MS" charset="0"/>
                <a:ea typeface="Tahoma" charset="0"/>
                <a:cs typeface="Tahoma" charset="0"/>
              </a:rPr>
              <a:t>T</a:t>
            </a:r>
            <a:r>
              <a:rPr lang="en-GB" sz="1800" b="1" baseline="33000" dirty="0" err="1">
                <a:solidFill>
                  <a:srgbClr val="000090"/>
                </a:solidFill>
                <a:latin typeface="Trebuchet MS" charset="0"/>
                <a:ea typeface="Tahoma" charset="0"/>
                <a:cs typeface="Tahoma" charset="0"/>
              </a:rPr>
              <a:t>jet</a:t>
            </a:r>
            <a:r>
              <a:rPr lang="en-GB" sz="1800" b="1" dirty="0">
                <a:solidFill>
                  <a:srgbClr val="000090"/>
                </a:solidFill>
                <a:latin typeface="Trebuchet MS" charset="0"/>
                <a:ea typeface="Tahoma" charset="0"/>
                <a:cs typeface="Tahoma" charset="0"/>
              </a:rPr>
              <a:t> = 602 GeV</a:t>
            </a:r>
          </a:p>
          <a:p>
            <a:pPr algn="ctr">
              <a:lnSpc>
                <a:spcPct val="97000"/>
              </a:lnSpc>
              <a:tabLst>
                <a:tab pos="723900" algn="l"/>
                <a:tab pos="1447800" algn="l"/>
              </a:tabLst>
            </a:pPr>
            <a:r>
              <a:rPr lang="en-GB" sz="1800" b="1" dirty="0" err="1">
                <a:solidFill>
                  <a:srgbClr val="000090"/>
                </a:solidFill>
                <a:latin typeface="Trebuchet MS" charset="0"/>
                <a:ea typeface="Tahoma" charset="0"/>
                <a:cs typeface="Tahoma" charset="0"/>
              </a:rPr>
              <a:t>E</a:t>
            </a:r>
            <a:r>
              <a:rPr lang="en-GB" sz="1800" b="1" baseline="-33000" dirty="0" err="1">
                <a:solidFill>
                  <a:srgbClr val="000090"/>
                </a:solidFill>
                <a:latin typeface="Trebuchet MS" charset="0"/>
                <a:ea typeface="Tahoma" charset="0"/>
                <a:cs typeface="Tahoma" charset="0"/>
              </a:rPr>
              <a:t>T</a:t>
            </a:r>
            <a:r>
              <a:rPr lang="en-GB" sz="1800" b="1" baseline="33000" dirty="0" err="1">
                <a:solidFill>
                  <a:srgbClr val="000090"/>
                </a:solidFill>
                <a:latin typeface="Trebuchet MS" charset="0"/>
                <a:ea typeface="Tahoma" charset="0"/>
                <a:cs typeface="Tahoma" charset="0"/>
              </a:rPr>
              <a:t>miss</a:t>
            </a:r>
            <a:r>
              <a:rPr lang="en-GB" sz="1800" b="1" dirty="0">
                <a:solidFill>
                  <a:srgbClr val="000090"/>
                </a:solidFill>
                <a:latin typeface="Trebuchet MS" charset="0"/>
                <a:ea typeface="Tahoma" charset="0"/>
                <a:cs typeface="Tahoma" charset="0"/>
              </a:rPr>
              <a:t> = 523 GeV</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ctrTitle" idx="4294967295"/>
          </p:nvPr>
        </p:nvSpPr>
        <p:spPr>
          <a:xfrm>
            <a:off x="685800" y="2130425"/>
            <a:ext cx="7772400" cy="2670175"/>
          </a:xfrm>
          <a:noFill/>
        </p:spPr>
        <p:txBody>
          <a:bodyPr/>
          <a:lstStyle/>
          <a:p>
            <a:pPr>
              <a:lnSpc>
                <a:spcPct val="80000"/>
              </a:lnSpc>
            </a:pPr>
            <a:r>
              <a:rPr lang="en-US" sz="4000" dirty="0" smtClean="0"/>
              <a:t>Real BSM Searches</a:t>
            </a:r>
            <a:br>
              <a:rPr lang="en-US" sz="4000" dirty="0" smtClean="0"/>
            </a:br>
            <a:r>
              <a:rPr lang="en-US" sz="4000" dirty="0" smtClean="0"/>
              <a:t>(Beyond Standard Minimalism)</a:t>
            </a:r>
            <a:endParaRPr lang="en-US" sz="4000" baseline="30000"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W+(jet</a:t>
            </a:r>
            <a:r>
              <a:rPr lang="en-US" dirty="0" smtClean="0"/>
              <a:t>-jet) (Tevatron)</a:t>
            </a:r>
            <a:endParaRPr lang="en-US" dirty="0"/>
          </a:p>
        </p:txBody>
      </p:sp>
      <p:sp>
        <p:nvSpPr>
          <p:cNvPr id="3" name="Content Placeholder 2"/>
          <p:cNvSpPr>
            <a:spLocks noGrp="1"/>
          </p:cNvSpPr>
          <p:nvPr>
            <p:ph idx="1"/>
          </p:nvPr>
        </p:nvSpPr>
        <p:spPr/>
        <p:txBody>
          <a:bodyPr/>
          <a:lstStyle/>
          <a:p>
            <a:r>
              <a:rPr lang="en-US" dirty="0" smtClean="0"/>
              <a:t>CDF: </a:t>
            </a:r>
            <a:r>
              <a:rPr lang="en-US" dirty="0" smtClean="0">
                <a:ea typeface="Arial" charset="0"/>
                <a:cs typeface="Arial" charset="0"/>
              </a:rPr>
              <a:t>arXiv:1101.6079</a:t>
            </a:r>
            <a:endParaRPr lang="en-US" dirty="0" smtClean="0">
              <a:latin typeface="Calibri" charset="0"/>
            </a:endParaRPr>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44</a:t>
            </a:fld>
            <a:endParaRPr lang="en-US"/>
          </a:p>
        </p:txBody>
      </p:sp>
      <p:pic>
        <p:nvPicPr>
          <p:cNvPr id="9" name="Picture 8"/>
          <p:cNvPicPr>
            <a:picLocks noChangeAspect="1"/>
          </p:cNvPicPr>
          <p:nvPr/>
        </p:nvPicPr>
        <p:blipFill>
          <a:blip r:embed="rId2"/>
          <a:stretch>
            <a:fillRect/>
          </a:stretch>
        </p:blipFill>
        <p:spPr>
          <a:xfrm>
            <a:off x="3733800" y="1502687"/>
            <a:ext cx="5264150" cy="4735934"/>
          </a:xfrm>
          <a:prstGeom prst="rect">
            <a:avLst/>
          </a:prstGeom>
        </p:spPr>
      </p:pic>
      <p:sp>
        <p:nvSpPr>
          <p:cNvPr id="10" name="Rectangle 9"/>
          <p:cNvSpPr/>
          <p:nvPr/>
        </p:nvSpPr>
        <p:spPr>
          <a:xfrm>
            <a:off x="228600" y="1430953"/>
            <a:ext cx="3413125" cy="4893647"/>
          </a:xfrm>
          <a:prstGeom prst="rect">
            <a:avLst/>
          </a:prstGeom>
          <a:solidFill>
            <a:srgbClr val="FFFFCC"/>
          </a:solidFill>
        </p:spPr>
        <p:txBody>
          <a:bodyPr wrap="square">
            <a:spAutoFit/>
          </a:bodyPr>
          <a:lstStyle/>
          <a:p>
            <a:r>
              <a:rPr lang="en-US" sz="2400" b="1" dirty="0" smtClean="0">
                <a:solidFill>
                  <a:srgbClr val="000090"/>
                </a:solidFill>
              </a:rPr>
              <a:t>Dijet mass: excess (“bump”) of 253  </a:t>
            </a:r>
            <a:r>
              <a:rPr lang="en-US" sz="2400" b="1" dirty="0" err="1" smtClean="0">
                <a:solidFill>
                  <a:srgbClr val="000090"/>
                </a:solidFill>
              </a:rPr>
              <a:t>evts</a:t>
            </a:r>
            <a:r>
              <a:rPr lang="en-US" sz="2400" b="1" dirty="0" smtClean="0">
                <a:solidFill>
                  <a:srgbClr val="000090"/>
                </a:solidFill>
              </a:rPr>
              <a:t> in mass window 120−160 GeV. </a:t>
            </a:r>
          </a:p>
          <a:p>
            <a:r>
              <a:rPr lang="en-US" sz="2400" b="1" dirty="0" smtClean="0">
                <a:solidFill>
                  <a:srgbClr val="000090"/>
                </a:solidFill>
              </a:rPr>
              <a:t>Significance was 3.2σ</a:t>
            </a:r>
          </a:p>
          <a:p>
            <a:r>
              <a:rPr lang="en-US" sz="2400" b="1" dirty="0" smtClean="0">
                <a:solidFill>
                  <a:srgbClr val="000090"/>
                </a:solidFill>
              </a:rPr>
              <a:t>Then &gt;4</a:t>
            </a:r>
            <a:r>
              <a:rPr lang="en-US" sz="2400" b="1" dirty="0" smtClean="0">
                <a:solidFill>
                  <a:srgbClr val="000090"/>
                </a:solidFill>
                <a:latin typeface="Symbol" charset="2"/>
                <a:cs typeface="Symbol" charset="2"/>
              </a:rPr>
              <a:t>s</a:t>
            </a:r>
            <a:r>
              <a:rPr lang="en-US" sz="2400" b="1" dirty="0" smtClean="0">
                <a:solidFill>
                  <a:srgbClr val="000090"/>
                </a:solidFill>
              </a:rPr>
              <a:t>.</a:t>
            </a:r>
          </a:p>
          <a:p>
            <a:endParaRPr lang="en-US" sz="2400" b="1" dirty="0" smtClean="0">
              <a:solidFill>
                <a:srgbClr val="000090"/>
              </a:solidFill>
            </a:endParaRPr>
          </a:p>
          <a:p>
            <a:r>
              <a:rPr lang="en-US" sz="2400" b="1" dirty="0" smtClean="0">
                <a:solidFill>
                  <a:srgbClr val="000090"/>
                </a:solidFill>
              </a:rPr>
              <a:t>Bump compatible</a:t>
            </a:r>
          </a:p>
          <a:p>
            <a:r>
              <a:rPr lang="en-US" sz="2400" b="1" dirty="0" smtClean="0">
                <a:solidFill>
                  <a:srgbClr val="000090"/>
                </a:solidFill>
              </a:rPr>
              <a:t>with a particle of M=150 </a:t>
            </a:r>
            <a:r>
              <a:rPr lang="en-US" sz="2400" b="1" dirty="0" err="1" smtClean="0">
                <a:solidFill>
                  <a:srgbClr val="000090"/>
                </a:solidFill>
              </a:rPr>
              <a:t>GeV</a:t>
            </a:r>
            <a:r>
              <a:rPr lang="en-US" sz="2400" b="1" dirty="0" smtClean="0">
                <a:solidFill>
                  <a:srgbClr val="000090"/>
                </a:solidFill>
              </a:rPr>
              <a:t>, </a:t>
            </a:r>
            <a:r>
              <a:rPr lang="en-US" sz="2400" b="1" dirty="0" smtClean="0">
                <a:solidFill>
                  <a:srgbClr val="000090"/>
                </a:solidFill>
                <a:latin typeface="Symbol" charset="2"/>
                <a:cs typeface="Symbol" charset="2"/>
              </a:rPr>
              <a:t>G</a:t>
            </a:r>
            <a:r>
              <a:rPr lang="en-US" sz="2400" b="1" dirty="0" smtClean="0">
                <a:solidFill>
                  <a:srgbClr val="000090"/>
                </a:solidFill>
              </a:rPr>
              <a:t>=14 </a:t>
            </a:r>
            <a:r>
              <a:rPr lang="en-US" sz="2400" b="1" dirty="0" err="1" smtClean="0">
                <a:solidFill>
                  <a:srgbClr val="000090"/>
                </a:solidFill>
              </a:rPr>
              <a:t>GeV</a:t>
            </a:r>
            <a:r>
              <a:rPr lang="en-US" sz="2400" b="1" dirty="0" smtClean="0">
                <a:solidFill>
                  <a:srgbClr val="000090"/>
                </a:solidFill>
              </a:rPr>
              <a:t>. </a:t>
            </a:r>
          </a:p>
          <a:p>
            <a:endParaRPr lang="en-US" sz="2400" b="1" dirty="0" smtClean="0">
              <a:solidFill>
                <a:srgbClr val="000090"/>
              </a:solidFill>
            </a:endParaRPr>
          </a:p>
          <a:p>
            <a:r>
              <a:rPr lang="en-US" sz="2400" b="1" dirty="0" smtClean="0">
                <a:solidFill>
                  <a:srgbClr val="000090"/>
                </a:solidFill>
              </a:rPr>
              <a:t>Not compatible with</a:t>
            </a:r>
          </a:p>
          <a:p>
            <a:r>
              <a:rPr lang="en-US" sz="2400" b="1" dirty="0" smtClean="0">
                <a:solidFill>
                  <a:srgbClr val="000090"/>
                </a:solidFill>
              </a:rPr>
              <a:t>SM Higgs boson.</a:t>
            </a:r>
            <a:endParaRPr lang="en-US" sz="2400" b="1" dirty="0">
              <a:solidFill>
                <a:srgbClr val="000090"/>
              </a:solidFill>
            </a:endParaRPr>
          </a:p>
        </p:txBody>
      </p:sp>
      <p:sp>
        <p:nvSpPr>
          <p:cNvPr id="13" name="Rectangle 12"/>
          <p:cNvSpPr/>
          <p:nvPr/>
        </p:nvSpPr>
        <p:spPr>
          <a:xfrm>
            <a:off x="4191000" y="2286000"/>
            <a:ext cx="4784725" cy="3046988"/>
          </a:xfrm>
          <a:prstGeom prst="rect">
            <a:avLst/>
          </a:prstGeom>
          <a:solidFill>
            <a:srgbClr val="FFFFCC"/>
          </a:solidFill>
        </p:spPr>
        <p:txBody>
          <a:bodyPr wrap="square">
            <a:spAutoFit/>
          </a:bodyPr>
          <a:lstStyle/>
          <a:p>
            <a:r>
              <a:rPr lang="en-US" sz="2400" b="1" dirty="0" smtClean="0">
                <a:solidFill>
                  <a:srgbClr val="000090"/>
                </a:solidFill>
              </a:rPr>
              <a:t>Light Z’ boson?</a:t>
            </a:r>
          </a:p>
          <a:p>
            <a:r>
              <a:rPr lang="en-US" sz="2400" b="1" dirty="0" smtClean="0">
                <a:solidFill>
                  <a:srgbClr val="000090"/>
                </a:solidFill>
              </a:rPr>
              <a:t>Color-octet axial-vector boson?</a:t>
            </a:r>
          </a:p>
          <a:p>
            <a:r>
              <a:rPr lang="en-US" sz="2400" b="1" dirty="0" smtClean="0">
                <a:solidFill>
                  <a:srgbClr val="000090"/>
                </a:solidFill>
              </a:rPr>
              <a:t>Technicolor? (</a:t>
            </a:r>
            <a:r>
              <a:rPr lang="en-US" sz="2400" b="1" dirty="0" err="1" smtClean="0">
                <a:solidFill>
                  <a:srgbClr val="000090"/>
                </a:solidFill>
                <a:latin typeface="Symbol" charset="2"/>
                <a:cs typeface="Symbol" charset="2"/>
              </a:rPr>
              <a:t>r</a:t>
            </a:r>
            <a:r>
              <a:rPr lang="en-US" sz="2400" b="1" baseline="-25000" dirty="0" err="1" smtClean="0">
                <a:solidFill>
                  <a:srgbClr val="000090"/>
                </a:solidFill>
              </a:rPr>
              <a:t>T</a:t>
            </a:r>
            <a:r>
              <a:rPr lang="en-US" sz="2400" b="1" dirty="0" err="1" smtClean="0">
                <a:solidFill>
                  <a:srgbClr val="000090"/>
                </a:solidFill>
                <a:latin typeface="Symbol" charset="2"/>
                <a:cs typeface="Symbol" charset="2"/>
              </a:rPr>
              <a:t>®</a:t>
            </a:r>
            <a:r>
              <a:rPr lang="en-US" sz="2400" b="1" dirty="0" err="1" smtClean="0">
                <a:solidFill>
                  <a:srgbClr val="000090"/>
                </a:solidFill>
              </a:rPr>
              <a:t>WZ</a:t>
            </a:r>
            <a:r>
              <a:rPr lang="en-US" sz="2400" b="1" dirty="0" smtClean="0">
                <a:solidFill>
                  <a:srgbClr val="000090"/>
                </a:solidFill>
              </a:rPr>
              <a:t>) </a:t>
            </a:r>
          </a:p>
          <a:p>
            <a:r>
              <a:rPr lang="en-US" sz="2400" b="1" dirty="0" smtClean="0">
                <a:solidFill>
                  <a:srgbClr val="000090"/>
                </a:solidFill>
              </a:rPr>
              <a:t>SUSY?</a:t>
            </a:r>
          </a:p>
          <a:p>
            <a:r>
              <a:rPr lang="en-US" sz="2400" b="1" dirty="0" smtClean="0">
                <a:solidFill>
                  <a:srgbClr val="000090"/>
                </a:solidFill>
              </a:rPr>
              <a:t>New (“unified”) flavor symmetry?</a:t>
            </a:r>
          </a:p>
          <a:p>
            <a:r>
              <a:rPr lang="en-US" sz="2400" b="1" dirty="0" smtClean="0">
                <a:solidFill>
                  <a:srgbClr val="000090"/>
                </a:solidFill>
              </a:rPr>
              <a:t>Scalar doublet (no </a:t>
            </a:r>
            <a:r>
              <a:rPr lang="en-US" sz="2400" b="1" dirty="0" err="1" smtClean="0">
                <a:solidFill>
                  <a:srgbClr val="000090"/>
                </a:solidFill>
              </a:rPr>
              <a:t>vev</a:t>
            </a:r>
            <a:r>
              <a:rPr lang="en-US" sz="2400" b="1" dirty="0" smtClean="0">
                <a:solidFill>
                  <a:srgbClr val="000090"/>
                </a:solidFill>
              </a:rPr>
              <a:t>)?</a:t>
            </a:r>
          </a:p>
          <a:p>
            <a:r>
              <a:rPr lang="en-US" sz="2400" b="1" dirty="0" smtClean="0">
                <a:solidFill>
                  <a:srgbClr val="000090"/>
                </a:solidFill>
              </a:rPr>
              <a:t>…</a:t>
            </a:r>
          </a:p>
        </p:txBody>
      </p:sp>
      <p:pic>
        <p:nvPicPr>
          <p:cNvPr id="12" name="Picture 11"/>
          <p:cNvPicPr>
            <a:picLocks noChangeAspect="1"/>
          </p:cNvPicPr>
          <p:nvPr/>
        </p:nvPicPr>
        <p:blipFill>
          <a:blip r:embed="rId3"/>
          <a:stretch>
            <a:fillRect/>
          </a:stretch>
        </p:blipFill>
        <p:spPr>
          <a:xfrm>
            <a:off x="1944172" y="1732299"/>
            <a:ext cx="5294828" cy="38303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ctrTitle" idx="4294967295"/>
          </p:nvPr>
        </p:nvSpPr>
        <p:spPr>
          <a:xfrm>
            <a:off x="685800" y="2130425"/>
            <a:ext cx="7772400" cy="2670175"/>
          </a:xfrm>
          <a:noFill/>
        </p:spPr>
        <p:txBody>
          <a:bodyPr/>
          <a:lstStyle/>
          <a:p>
            <a:pPr>
              <a:lnSpc>
                <a:spcPct val="80000"/>
              </a:lnSpc>
            </a:pPr>
            <a:r>
              <a:rPr lang="en-US" sz="4000" dirty="0" err="1" smtClean="0"/>
              <a:t>Supersymmetry</a:t>
            </a:r>
            <a:endParaRPr lang="en-US" sz="4000" baseline="30000"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 name="Content Placeholder 48"/>
          <p:cNvSpPr>
            <a:spLocks noGrp="1"/>
          </p:cNvSpPr>
          <p:nvPr>
            <p:ph idx="1"/>
          </p:nvPr>
        </p:nvSpPr>
        <p:spPr>
          <a:xfrm>
            <a:off x="307056" y="931565"/>
            <a:ext cx="8610600" cy="5481935"/>
          </a:xfrm>
        </p:spPr>
        <p:txBody>
          <a:bodyPr>
            <a:normAutofit fontScale="92500" lnSpcReduction="10000"/>
          </a:bodyPr>
          <a:lstStyle/>
          <a:p>
            <a:r>
              <a:rPr lang="en-US" dirty="0" smtClean="0"/>
              <a:t>For a small price increase (600% in number of parameters plus an unknown SB mechanism), achieves quite a lot:  </a:t>
            </a:r>
          </a:p>
          <a:p>
            <a:pPr lvl="1"/>
            <a:r>
              <a:rPr lang="en-US" dirty="0" smtClean="0"/>
              <a:t>No fine-tuning (large </a:t>
            </a:r>
            <a:r>
              <a:rPr lang="en-US" dirty="0" err="1" smtClean="0"/>
              <a:t>radiative</a:t>
            </a:r>
            <a:r>
              <a:rPr lang="en-US" dirty="0" smtClean="0"/>
              <a:t> corrections cancel)</a:t>
            </a:r>
          </a:p>
          <a:p>
            <a:pPr lvl="1"/>
            <a:r>
              <a:rPr lang="en-US" dirty="0" smtClean="0"/>
              <a:t>If Lightest SUSY Particle stable: offers “natural” dark-matter </a:t>
            </a:r>
          </a:p>
          <a:p>
            <a:pPr lvl="1"/>
            <a:r>
              <a:rPr lang="en-US" dirty="0" smtClean="0"/>
              <a:t>Equality of Strong, Weak and EM couplings at ~10</a:t>
            </a:r>
            <a:r>
              <a:rPr lang="en-US" baseline="30000" dirty="0" smtClean="0"/>
              <a:t>16</a:t>
            </a:r>
            <a:r>
              <a:rPr lang="en-US" dirty="0" smtClean="0"/>
              <a:t> GeV</a:t>
            </a:r>
          </a:p>
          <a:p>
            <a:r>
              <a:rPr lang="en-US" dirty="0" smtClean="0"/>
              <a:t>Despite conventional wisdom, SUSY is actually quite predictive: it specifies spins &amp; couplings of </a:t>
            </a:r>
            <a:r>
              <a:rPr lang="en-US" dirty="0" err="1" smtClean="0"/>
              <a:t>superpartners</a:t>
            </a:r>
            <a:endParaRPr lang="en-US" dirty="0" smtClean="0"/>
          </a:p>
          <a:p>
            <a:pPr lvl="1"/>
            <a:r>
              <a:rPr lang="en-US" dirty="0" smtClean="0"/>
              <a:t>Unfortunately, it tells us nothing about the masses</a:t>
            </a:r>
          </a:p>
          <a:p>
            <a:pPr lvl="2"/>
            <a:r>
              <a:rPr lang="en-US" sz="1730" dirty="0" smtClean="0"/>
              <a:t>For this depends on the SUSY breaking mechanism</a:t>
            </a:r>
          </a:p>
          <a:p>
            <a:pPr lvl="1"/>
            <a:r>
              <a:rPr lang="en-US" dirty="0" smtClean="0"/>
              <a:t>End result: large space of signatures, dependent on models</a:t>
            </a:r>
          </a:p>
          <a:p>
            <a:r>
              <a:rPr lang="en-US" dirty="0" smtClean="0"/>
              <a:t>Huge number of theoretical models</a:t>
            </a:r>
          </a:p>
          <a:p>
            <a:pPr lvl="1"/>
            <a:r>
              <a:rPr lang="en-US" dirty="0" smtClean="0"/>
              <a:t>MSSM-124. Hard work to study particular scenario. Reduce complexity: use model of dynamical SYSY breaking</a:t>
            </a:r>
          </a:p>
          <a:p>
            <a:pPr lvl="2"/>
            <a:r>
              <a:rPr lang="en-US" dirty="0" err="1" smtClean="0"/>
              <a:t>mSUGRA</a:t>
            </a:r>
            <a:r>
              <a:rPr lang="en-US" dirty="0" smtClean="0"/>
              <a:t> (gravity-mediated)</a:t>
            </a:r>
          </a:p>
          <a:p>
            <a:pPr lvl="2"/>
            <a:r>
              <a:rPr lang="en-US" dirty="0" smtClean="0"/>
              <a:t>GMSB (gauge-mediated)</a:t>
            </a:r>
          </a:p>
          <a:p>
            <a:pPr lvl="2"/>
            <a:r>
              <a:rPr lang="en-US" dirty="0" smtClean="0"/>
              <a:t>AMSB (anomaly-mediated; studied in less detail)</a:t>
            </a:r>
          </a:p>
          <a:p>
            <a:pPr lvl="1"/>
            <a:endParaRPr lang="en-US" dirty="0" smtClean="0"/>
          </a:p>
        </p:txBody>
      </p:sp>
      <p:sp>
        <p:nvSpPr>
          <p:cNvPr id="4" name="3 Marcador de fecha"/>
          <p:cNvSpPr>
            <a:spLocks noGrp="1"/>
          </p:cNvSpPr>
          <p:nvPr>
            <p:ph type="dt" sz="half" idx="10"/>
          </p:nvPr>
        </p:nvSpPr>
        <p:spPr/>
        <p:txBody>
          <a:bodyPr/>
          <a:lstStyle/>
          <a:p>
            <a:r>
              <a:rPr lang="en-US" smtClean="0"/>
              <a:t>July 28-30, 2011</a:t>
            </a:r>
            <a:endParaRPr lang="es-ES" dirty="0"/>
          </a:p>
        </p:txBody>
      </p:sp>
      <p:sp>
        <p:nvSpPr>
          <p:cNvPr id="5" name="4 Marcador de pie de página"/>
          <p:cNvSpPr>
            <a:spLocks noGrp="1"/>
          </p:cNvSpPr>
          <p:nvPr>
            <p:ph type="ftr" sz="quarter" idx="11"/>
          </p:nvPr>
        </p:nvSpPr>
        <p:spPr/>
        <p:txBody>
          <a:bodyPr/>
          <a:lstStyle/>
          <a:p>
            <a:r>
              <a:rPr lang="en-US" smtClean="0"/>
              <a:t>HiggsHunting Workshop</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46</a:t>
            </a:fld>
            <a:endParaRPr lang="es-ES" dirty="0"/>
          </a:p>
        </p:txBody>
      </p:sp>
      <p:sp>
        <p:nvSpPr>
          <p:cNvPr id="47" name="Rectangle 46"/>
          <p:cNvSpPr/>
          <p:nvPr/>
        </p:nvSpPr>
        <p:spPr>
          <a:xfrm>
            <a:off x="6203542" y="206061"/>
            <a:ext cx="4572000" cy="584776"/>
          </a:xfrm>
          <a:prstGeom prst="rect">
            <a:avLst/>
          </a:prstGeom>
        </p:spPr>
        <p:txBody>
          <a:bodyPr>
            <a:spAutoFit/>
          </a:bodyPr>
          <a:lstStyle/>
          <a:p>
            <a:r>
              <a:rPr lang="en-US" dirty="0" smtClean="0">
                <a:latin typeface="Comic Sans MS" pitchFamily="66" charset="0"/>
              </a:rPr>
              <a:t>spin </a:t>
            </a:r>
            <a:endParaRPr lang="en-US" dirty="0">
              <a:solidFill>
                <a:srgbClr val="C00000"/>
              </a:solidFill>
              <a:latin typeface="Comic Sans MS" pitchFamily="66" charset="0"/>
            </a:endParaRPr>
          </a:p>
        </p:txBody>
      </p:sp>
      <p:sp>
        <p:nvSpPr>
          <p:cNvPr id="72" name="Title 71"/>
          <p:cNvSpPr>
            <a:spLocks noGrp="1"/>
          </p:cNvSpPr>
          <p:nvPr>
            <p:ph type="title"/>
          </p:nvPr>
        </p:nvSpPr>
        <p:spPr/>
        <p:txBody>
          <a:bodyPr/>
          <a:lstStyle/>
          <a:p>
            <a:r>
              <a:rPr lang="en-US" dirty="0" smtClean="0"/>
              <a:t>Supersymmetry: TO“E” at the Weak Scale</a:t>
            </a:r>
            <a:endParaRPr lang="en-US" dirty="0"/>
          </a:p>
        </p:txBody>
      </p:sp>
      <p:grpSp>
        <p:nvGrpSpPr>
          <p:cNvPr id="74" name="Group 73"/>
          <p:cNvGrpSpPr/>
          <p:nvPr/>
        </p:nvGrpSpPr>
        <p:grpSpPr>
          <a:xfrm>
            <a:off x="2046817" y="4032004"/>
            <a:ext cx="5181600" cy="2381498"/>
            <a:chOff x="2362200" y="1953438"/>
            <a:chExt cx="5181600" cy="2381498"/>
          </a:xfrm>
        </p:grpSpPr>
        <p:sp>
          <p:nvSpPr>
            <p:cNvPr id="75" name="Rectangle 74"/>
            <p:cNvSpPr/>
            <p:nvPr/>
          </p:nvSpPr>
          <p:spPr bwMode="auto">
            <a:xfrm>
              <a:off x="2362200" y="1953438"/>
              <a:ext cx="5181600" cy="2381498"/>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Arial" charset="0"/>
              </a:endParaRPr>
            </a:p>
          </p:txBody>
        </p:sp>
        <p:grpSp>
          <p:nvGrpSpPr>
            <p:cNvPr id="76" name="Group 54"/>
            <p:cNvGrpSpPr/>
            <p:nvPr/>
          </p:nvGrpSpPr>
          <p:grpSpPr>
            <a:xfrm>
              <a:off x="2498724" y="2038282"/>
              <a:ext cx="4930117" cy="1134422"/>
              <a:chOff x="2498724" y="2038282"/>
              <a:chExt cx="4930117" cy="1134422"/>
            </a:xfrm>
          </p:grpSpPr>
          <p:grpSp>
            <p:nvGrpSpPr>
              <p:cNvPr id="96" name="Group 45"/>
              <p:cNvGrpSpPr/>
              <p:nvPr/>
            </p:nvGrpSpPr>
            <p:grpSpPr>
              <a:xfrm>
                <a:off x="2498724" y="2038282"/>
                <a:ext cx="1743710" cy="1054318"/>
                <a:chOff x="2498724" y="2038282"/>
                <a:chExt cx="1743710" cy="1054318"/>
              </a:xfrm>
            </p:grpSpPr>
            <p:grpSp>
              <p:nvGrpSpPr>
                <p:cNvPr id="109" name="Group 22"/>
                <p:cNvGrpSpPr/>
                <p:nvPr/>
              </p:nvGrpSpPr>
              <p:grpSpPr>
                <a:xfrm>
                  <a:off x="2498724" y="2038282"/>
                  <a:ext cx="1432333" cy="816082"/>
                  <a:chOff x="1524000" y="1505604"/>
                  <a:chExt cx="1752600" cy="998412"/>
                </a:xfrm>
              </p:grpSpPr>
              <p:cxnSp>
                <p:nvCxnSpPr>
                  <p:cNvPr id="112" name="Straight Connector 111"/>
                  <p:cNvCxnSpPr/>
                  <p:nvPr/>
                </p:nvCxnSpPr>
                <p:spPr bwMode="auto">
                  <a:xfrm>
                    <a:off x="1524000" y="2438400"/>
                    <a:ext cx="17526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13" name="Oval 9"/>
                  <p:cNvSpPr/>
                  <p:nvPr/>
                </p:nvSpPr>
                <p:spPr bwMode="auto">
                  <a:xfrm>
                    <a:off x="1905000" y="1505604"/>
                    <a:ext cx="895350" cy="911629"/>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Arial" charset="0"/>
                    </a:endParaRPr>
                  </a:p>
                </p:txBody>
              </p:sp>
              <p:sp>
                <p:nvSpPr>
                  <p:cNvPr id="114" name="Oval 113"/>
                  <p:cNvSpPr/>
                  <p:nvPr/>
                </p:nvSpPr>
                <p:spPr bwMode="auto">
                  <a:xfrm>
                    <a:off x="2286000" y="2372783"/>
                    <a:ext cx="136525" cy="131233"/>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Arial" charset="0"/>
                    </a:endParaRPr>
                  </a:p>
                </p:txBody>
              </p:sp>
            </p:grpSp>
            <p:sp>
              <p:nvSpPr>
                <p:cNvPr id="110" name="TextBox 33"/>
                <p:cNvSpPr txBox="1"/>
                <p:nvPr/>
              </p:nvSpPr>
              <p:spPr>
                <a:xfrm>
                  <a:off x="3520404" y="2099794"/>
                  <a:ext cx="722030" cy="307777"/>
                </a:xfrm>
                <a:prstGeom prst="rect">
                  <a:avLst/>
                </a:prstGeom>
                <a:noFill/>
              </p:spPr>
              <p:txBody>
                <a:bodyPr wrap="square" rtlCol="0">
                  <a:spAutoFit/>
                </a:bodyPr>
                <a:lstStyle/>
                <a:p>
                  <a:r>
                    <a:rPr lang="en-US" sz="1400" dirty="0" smtClean="0"/>
                    <a:t>boson</a:t>
                  </a:r>
                  <a:endParaRPr lang="en-US" sz="1400" dirty="0"/>
                </a:p>
              </p:txBody>
            </p:sp>
            <p:sp>
              <p:nvSpPr>
                <p:cNvPr id="111" name="TextBox 110"/>
                <p:cNvSpPr txBox="1"/>
                <p:nvPr/>
              </p:nvSpPr>
              <p:spPr>
                <a:xfrm>
                  <a:off x="3183753" y="2784823"/>
                  <a:ext cx="343678" cy="307777"/>
                </a:xfrm>
                <a:prstGeom prst="rect">
                  <a:avLst/>
                </a:prstGeom>
                <a:noFill/>
              </p:spPr>
              <p:txBody>
                <a:bodyPr wrap="square" rtlCol="0">
                  <a:spAutoFit/>
                </a:bodyPr>
                <a:lstStyle/>
                <a:p>
                  <a:r>
                    <a:rPr lang="en-US" sz="1400" dirty="0" smtClean="0">
                      <a:solidFill>
                        <a:srgbClr val="FF0000"/>
                      </a:solidFill>
                      <a:latin typeface="Symbol" charset="2"/>
                      <a:cs typeface="Symbol" charset="2"/>
                    </a:rPr>
                    <a:t>l</a:t>
                  </a:r>
                  <a:r>
                    <a:rPr lang="en-US" sz="1400" baseline="30000" dirty="0" smtClean="0">
                      <a:solidFill>
                        <a:srgbClr val="FF0000"/>
                      </a:solidFill>
                      <a:latin typeface="Times"/>
                      <a:cs typeface="Times"/>
                    </a:rPr>
                    <a:t>2</a:t>
                  </a:r>
                  <a:endParaRPr lang="en-US" sz="1400" baseline="30000" dirty="0">
                    <a:solidFill>
                      <a:srgbClr val="FF0000"/>
                    </a:solidFill>
                    <a:latin typeface="Times"/>
                    <a:cs typeface="Times"/>
                  </a:endParaRPr>
                </a:p>
              </p:txBody>
            </p:sp>
          </p:grpSp>
          <p:grpSp>
            <p:nvGrpSpPr>
              <p:cNvPr id="97" name="Group 46"/>
              <p:cNvGrpSpPr/>
              <p:nvPr/>
            </p:nvGrpSpPr>
            <p:grpSpPr>
              <a:xfrm>
                <a:off x="4429262" y="2153420"/>
                <a:ext cx="2219921" cy="1019284"/>
                <a:chOff x="4429262" y="2153420"/>
                <a:chExt cx="2219921" cy="1019284"/>
              </a:xfrm>
            </p:grpSpPr>
            <p:grpSp>
              <p:nvGrpSpPr>
                <p:cNvPr id="100" name="Group 21"/>
                <p:cNvGrpSpPr/>
                <p:nvPr/>
              </p:nvGrpSpPr>
              <p:grpSpPr>
                <a:xfrm>
                  <a:off x="4429262" y="2427556"/>
                  <a:ext cx="1743711" cy="745148"/>
                  <a:chOff x="3886200" y="1981852"/>
                  <a:chExt cx="2133600" cy="911629"/>
                </a:xfrm>
              </p:grpSpPr>
              <p:cxnSp>
                <p:nvCxnSpPr>
                  <p:cNvPr id="104" name="Straight Connector 103"/>
                  <p:cNvCxnSpPr/>
                  <p:nvPr/>
                </p:nvCxnSpPr>
                <p:spPr bwMode="auto">
                  <a:xfrm>
                    <a:off x="3886200" y="2458384"/>
                    <a:ext cx="6096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05" name="Oval 104"/>
                  <p:cNvSpPr/>
                  <p:nvPr/>
                </p:nvSpPr>
                <p:spPr bwMode="auto">
                  <a:xfrm>
                    <a:off x="4506383" y="1981852"/>
                    <a:ext cx="895350" cy="911629"/>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Arial" charset="0"/>
                    </a:endParaRPr>
                  </a:p>
                </p:txBody>
              </p:sp>
              <p:sp>
                <p:nvSpPr>
                  <p:cNvPr id="106" name="Oval 105"/>
                  <p:cNvSpPr/>
                  <p:nvPr/>
                </p:nvSpPr>
                <p:spPr bwMode="auto">
                  <a:xfrm>
                    <a:off x="4435475" y="2391179"/>
                    <a:ext cx="136525" cy="131233"/>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Arial" charset="0"/>
                    </a:endParaRPr>
                  </a:p>
                </p:txBody>
              </p:sp>
              <p:cxnSp>
                <p:nvCxnSpPr>
                  <p:cNvPr id="107" name="Straight Connector 106"/>
                  <p:cNvCxnSpPr/>
                  <p:nvPr/>
                </p:nvCxnSpPr>
                <p:spPr bwMode="auto">
                  <a:xfrm>
                    <a:off x="5410200" y="2438400"/>
                    <a:ext cx="6096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08" name="Oval 107"/>
                  <p:cNvSpPr/>
                  <p:nvPr/>
                </p:nvSpPr>
                <p:spPr bwMode="auto">
                  <a:xfrm>
                    <a:off x="5337173" y="2372783"/>
                    <a:ext cx="136525" cy="131233"/>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Arial" charset="0"/>
                    </a:endParaRPr>
                  </a:p>
                </p:txBody>
              </p:sp>
            </p:grpSp>
            <p:sp>
              <p:nvSpPr>
                <p:cNvPr id="101" name="TextBox 100"/>
                <p:cNvSpPr txBox="1"/>
                <p:nvPr/>
              </p:nvSpPr>
              <p:spPr>
                <a:xfrm>
                  <a:off x="5799318" y="2153420"/>
                  <a:ext cx="849865" cy="307777"/>
                </a:xfrm>
                <a:prstGeom prst="rect">
                  <a:avLst/>
                </a:prstGeom>
                <a:noFill/>
              </p:spPr>
              <p:txBody>
                <a:bodyPr wrap="square" rtlCol="0">
                  <a:spAutoFit/>
                </a:bodyPr>
                <a:lstStyle/>
                <a:p>
                  <a:r>
                    <a:rPr lang="en-US" sz="1400" dirty="0" err="1" smtClean="0"/>
                    <a:t>fermion</a:t>
                  </a:r>
                  <a:endParaRPr lang="en-US" sz="1400" dirty="0"/>
                </a:p>
              </p:txBody>
            </p:sp>
            <p:sp>
              <p:nvSpPr>
                <p:cNvPr id="102" name="TextBox 101"/>
                <p:cNvSpPr txBox="1"/>
                <p:nvPr/>
              </p:nvSpPr>
              <p:spPr>
                <a:xfrm>
                  <a:off x="4678362" y="2784823"/>
                  <a:ext cx="320025" cy="307777"/>
                </a:xfrm>
                <a:prstGeom prst="rect">
                  <a:avLst/>
                </a:prstGeom>
                <a:noFill/>
              </p:spPr>
              <p:txBody>
                <a:bodyPr wrap="square" rtlCol="0">
                  <a:spAutoFit/>
                </a:bodyPr>
                <a:lstStyle/>
                <a:p>
                  <a:r>
                    <a:rPr lang="en-US" sz="1400" dirty="0" err="1" smtClean="0">
                      <a:solidFill>
                        <a:srgbClr val="FF0000"/>
                      </a:solidFill>
                      <a:latin typeface="Symbol" charset="2"/>
                      <a:cs typeface="Symbol" charset="2"/>
                    </a:rPr>
                    <a:t>l</a:t>
                  </a:r>
                  <a:endParaRPr lang="en-US" sz="1400" baseline="30000" dirty="0">
                    <a:solidFill>
                      <a:srgbClr val="FF0000"/>
                    </a:solidFill>
                    <a:latin typeface="Times"/>
                    <a:cs typeface="Times"/>
                  </a:endParaRPr>
                </a:p>
              </p:txBody>
            </p:sp>
            <p:sp>
              <p:nvSpPr>
                <p:cNvPr id="103" name="TextBox 102"/>
                <p:cNvSpPr txBox="1"/>
                <p:nvPr/>
              </p:nvSpPr>
              <p:spPr>
                <a:xfrm>
                  <a:off x="5666311" y="2772762"/>
                  <a:ext cx="320025" cy="307777"/>
                </a:xfrm>
                <a:prstGeom prst="rect">
                  <a:avLst/>
                </a:prstGeom>
                <a:noFill/>
              </p:spPr>
              <p:txBody>
                <a:bodyPr wrap="square" rtlCol="0">
                  <a:spAutoFit/>
                </a:bodyPr>
                <a:lstStyle/>
                <a:p>
                  <a:r>
                    <a:rPr lang="en-US" sz="1400" dirty="0" err="1" smtClean="0">
                      <a:solidFill>
                        <a:srgbClr val="FF0000"/>
                      </a:solidFill>
                      <a:latin typeface="Symbol" charset="2"/>
                      <a:cs typeface="Symbol" charset="2"/>
                    </a:rPr>
                    <a:t>l</a:t>
                  </a:r>
                  <a:endParaRPr lang="en-US" sz="1400" baseline="30000" dirty="0">
                    <a:solidFill>
                      <a:srgbClr val="FF0000"/>
                    </a:solidFill>
                    <a:latin typeface="Times"/>
                    <a:cs typeface="Times"/>
                  </a:endParaRPr>
                </a:p>
              </p:txBody>
            </p:sp>
          </p:grpSp>
          <p:sp>
            <p:nvSpPr>
              <p:cNvPr id="98" name="TextBox 97"/>
              <p:cNvSpPr txBox="1"/>
              <p:nvPr/>
            </p:nvSpPr>
            <p:spPr>
              <a:xfrm>
                <a:off x="3993332" y="2504017"/>
                <a:ext cx="424315" cy="584776"/>
              </a:xfrm>
              <a:prstGeom prst="rect">
                <a:avLst/>
              </a:prstGeom>
              <a:noFill/>
            </p:spPr>
            <p:txBody>
              <a:bodyPr wrap="none" rtlCol="0">
                <a:spAutoFit/>
              </a:bodyPr>
              <a:lstStyle/>
              <a:p>
                <a:r>
                  <a:rPr lang="en-US" dirty="0" smtClean="0"/>
                  <a:t>+</a:t>
                </a:r>
                <a:endParaRPr lang="en-US" dirty="0"/>
              </a:p>
            </p:txBody>
          </p:sp>
          <p:sp>
            <p:nvSpPr>
              <p:cNvPr id="99" name="TextBox 98"/>
              <p:cNvSpPr txBox="1"/>
              <p:nvPr/>
            </p:nvSpPr>
            <p:spPr>
              <a:xfrm>
                <a:off x="6662285" y="2504017"/>
                <a:ext cx="766556" cy="584776"/>
              </a:xfrm>
              <a:prstGeom prst="rect">
                <a:avLst/>
              </a:prstGeom>
              <a:noFill/>
            </p:spPr>
            <p:txBody>
              <a:bodyPr wrap="none" rtlCol="0">
                <a:spAutoFit/>
              </a:bodyPr>
              <a:lstStyle/>
              <a:p>
                <a:r>
                  <a:rPr lang="en-US" dirty="0" smtClean="0"/>
                  <a:t>= 0</a:t>
                </a:r>
                <a:endParaRPr lang="en-US" dirty="0"/>
              </a:p>
            </p:txBody>
          </p:sp>
        </p:grpSp>
        <p:grpSp>
          <p:nvGrpSpPr>
            <p:cNvPr id="77" name="Group 53"/>
            <p:cNvGrpSpPr/>
            <p:nvPr/>
          </p:nvGrpSpPr>
          <p:grpSpPr>
            <a:xfrm>
              <a:off x="2560999" y="3124200"/>
              <a:ext cx="4850914" cy="1145818"/>
              <a:chOff x="2560999" y="3285341"/>
              <a:chExt cx="4850914" cy="1145818"/>
            </a:xfrm>
          </p:grpSpPr>
          <p:grpSp>
            <p:nvGrpSpPr>
              <p:cNvPr id="78" name="Group 48"/>
              <p:cNvGrpSpPr/>
              <p:nvPr/>
            </p:nvGrpSpPr>
            <p:grpSpPr>
              <a:xfrm>
                <a:off x="2560999" y="3285341"/>
                <a:ext cx="1842987" cy="1145818"/>
                <a:chOff x="2560999" y="3285341"/>
                <a:chExt cx="1842987" cy="1145818"/>
              </a:xfrm>
            </p:grpSpPr>
            <p:cxnSp>
              <p:nvCxnSpPr>
                <p:cNvPr id="91" name="Straight Connector 90"/>
                <p:cNvCxnSpPr/>
                <p:nvPr/>
              </p:nvCxnSpPr>
              <p:spPr bwMode="auto">
                <a:xfrm>
                  <a:off x="2560999" y="4047680"/>
                  <a:ext cx="1432333" cy="129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2" name="Oval 91"/>
                <p:cNvSpPr/>
                <p:nvPr/>
              </p:nvSpPr>
              <p:spPr bwMode="auto">
                <a:xfrm>
                  <a:off x="2872376" y="3285341"/>
                  <a:ext cx="731735" cy="745040"/>
                </a:xfrm>
                <a:prstGeom prst="ellipse">
                  <a:avLst/>
                </a:prstGeom>
                <a:noFill/>
                <a:ln w="381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Arial" charset="0"/>
                  </a:endParaRPr>
                </a:p>
              </p:txBody>
            </p:sp>
            <p:sp>
              <p:nvSpPr>
                <p:cNvPr id="93" name="Oval 92"/>
                <p:cNvSpPr/>
                <p:nvPr/>
              </p:nvSpPr>
              <p:spPr bwMode="auto">
                <a:xfrm>
                  <a:off x="3183753" y="3994053"/>
                  <a:ext cx="111577" cy="10725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Arial" charset="0"/>
                  </a:endParaRPr>
                </a:p>
              </p:txBody>
            </p:sp>
            <p:sp>
              <p:nvSpPr>
                <p:cNvPr id="94" name="TextBox 93"/>
                <p:cNvSpPr txBox="1"/>
                <p:nvPr/>
              </p:nvSpPr>
              <p:spPr>
                <a:xfrm>
                  <a:off x="3681956" y="3405144"/>
                  <a:ext cx="722030" cy="523220"/>
                </a:xfrm>
                <a:prstGeom prst="rect">
                  <a:avLst/>
                </a:prstGeom>
                <a:noFill/>
              </p:spPr>
              <p:txBody>
                <a:bodyPr wrap="square" rtlCol="0">
                  <a:spAutoFit/>
                </a:bodyPr>
                <a:lstStyle/>
                <a:p>
                  <a:r>
                    <a:rPr lang="en-US" sz="1400" dirty="0" smtClean="0"/>
                    <a:t>gauge boson</a:t>
                  </a:r>
                  <a:endParaRPr lang="en-US" sz="1400" dirty="0"/>
                </a:p>
              </p:txBody>
            </p:sp>
            <p:sp>
              <p:nvSpPr>
                <p:cNvPr id="95" name="TextBox 94"/>
                <p:cNvSpPr txBox="1"/>
                <p:nvPr/>
              </p:nvSpPr>
              <p:spPr>
                <a:xfrm>
                  <a:off x="3213727" y="4092605"/>
                  <a:ext cx="468229" cy="338554"/>
                </a:xfrm>
                <a:prstGeom prst="rect">
                  <a:avLst/>
                </a:prstGeom>
                <a:noFill/>
              </p:spPr>
              <p:txBody>
                <a:bodyPr wrap="square" rtlCol="0">
                  <a:spAutoFit/>
                </a:bodyPr>
                <a:lstStyle/>
                <a:p>
                  <a:r>
                    <a:rPr lang="en-US" sz="1600" dirty="0" smtClean="0">
                      <a:solidFill>
                        <a:srgbClr val="FF0000"/>
                      </a:solidFill>
                      <a:latin typeface="Times"/>
                      <a:cs typeface="Times"/>
                    </a:rPr>
                    <a:t>g</a:t>
                  </a:r>
                  <a:r>
                    <a:rPr lang="en-US" sz="1600" baseline="30000" dirty="0" smtClean="0">
                      <a:solidFill>
                        <a:srgbClr val="FF0000"/>
                      </a:solidFill>
                      <a:latin typeface="Times"/>
                      <a:cs typeface="Times"/>
                    </a:rPr>
                    <a:t>2</a:t>
                  </a:r>
                  <a:endParaRPr lang="en-US" sz="1600" baseline="30000" dirty="0">
                    <a:solidFill>
                      <a:srgbClr val="FF0000"/>
                    </a:solidFill>
                    <a:latin typeface="Times"/>
                    <a:cs typeface="Times"/>
                  </a:endParaRPr>
                </a:p>
              </p:txBody>
            </p:sp>
          </p:grpSp>
          <p:grpSp>
            <p:nvGrpSpPr>
              <p:cNvPr id="79" name="Group 47"/>
              <p:cNvGrpSpPr/>
              <p:nvPr/>
            </p:nvGrpSpPr>
            <p:grpSpPr>
              <a:xfrm>
                <a:off x="4491537" y="3594402"/>
                <a:ext cx="2366462" cy="825541"/>
                <a:chOff x="4491537" y="3594402"/>
                <a:chExt cx="2366462" cy="825541"/>
              </a:xfrm>
            </p:grpSpPr>
            <p:grpSp>
              <p:nvGrpSpPr>
                <p:cNvPr id="82" name="Group 27"/>
                <p:cNvGrpSpPr/>
                <p:nvPr/>
              </p:nvGrpSpPr>
              <p:grpSpPr>
                <a:xfrm>
                  <a:off x="4491537" y="3674795"/>
                  <a:ext cx="1743711" cy="745148"/>
                  <a:chOff x="3886200" y="1981852"/>
                  <a:chExt cx="2133600" cy="911629"/>
                </a:xfrm>
              </p:grpSpPr>
              <p:cxnSp>
                <p:nvCxnSpPr>
                  <p:cNvPr id="86" name="Straight Connector 85"/>
                  <p:cNvCxnSpPr/>
                  <p:nvPr/>
                </p:nvCxnSpPr>
                <p:spPr bwMode="auto">
                  <a:xfrm>
                    <a:off x="3886200" y="2458384"/>
                    <a:ext cx="6096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87" name="Oval 86"/>
                  <p:cNvSpPr/>
                  <p:nvPr/>
                </p:nvSpPr>
                <p:spPr bwMode="auto">
                  <a:xfrm>
                    <a:off x="4506383" y="1981852"/>
                    <a:ext cx="895350" cy="911629"/>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Arial" charset="0"/>
                    </a:endParaRPr>
                  </a:p>
                </p:txBody>
              </p:sp>
              <p:sp>
                <p:nvSpPr>
                  <p:cNvPr id="88" name="Oval 87"/>
                  <p:cNvSpPr/>
                  <p:nvPr/>
                </p:nvSpPr>
                <p:spPr bwMode="auto">
                  <a:xfrm>
                    <a:off x="4435475" y="2391179"/>
                    <a:ext cx="136525" cy="131233"/>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Arial" charset="0"/>
                    </a:endParaRPr>
                  </a:p>
                </p:txBody>
              </p:sp>
              <p:cxnSp>
                <p:nvCxnSpPr>
                  <p:cNvPr id="89" name="Straight Connector 88"/>
                  <p:cNvCxnSpPr/>
                  <p:nvPr/>
                </p:nvCxnSpPr>
                <p:spPr bwMode="auto">
                  <a:xfrm>
                    <a:off x="5410200" y="2438400"/>
                    <a:ext cx="6096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0" name="Oval 89"/>
                  <p:cNvSpPr/>
                  <p:nvPr/>
                </p:nvSpPr>
                <p:spPr bwMode="auto">
                  <a:xfrm>
                    <a:off x="5337173" y="2372783"/>
                    <a:ext cx="136525" cy="131233"/>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Arial" charset="0"/>
                    </a:endParaRPr>
                  </a:p>
                </p:txBody>
              </p:sp>
            </p:grpSp>
            <p:sp>
              <p:nvSpPr>
                <p:cNvPr id="83" name="TextBox 82"/>
                <p:cNvSpPr txBox="1"/>
                <p:nvPr/>
              </p:nvSpPr>
              <p:spPr>
                <a:xfrm>
                  <a:off x="4757934" y="4058009"/>
                  <a:ext cx="427085" cy="338554"/>
                </a:xfrm>
                <a:prstGeom prst="rect">
                  <a:avLst/>
                </a:prstGeom>
                <a:noFill/>
              </p:spPr>
              <p:txBody>
                <a:bodyPr wrap="square" rtlCol="0">
                  <a:spAutoFit/>
                </a:bodyPr>
                <a:lstStyle/>
                <a:p>
                  <a:r>
                    <a:rPr lang="en-US" sz="1600" dirty="0" err="1" smtClean="0">
                      <a:solidFill>
                        <a:srgbClr val="FF0000"/>
                      </a:solidFill>
                      <a:latin typeface="Times"/>
                      <a:cs typeface="Times"/>
                    </a:rPr>
                    <a:t>g</a:t>
                  </a:r>
                  <a:endParaRPr lang="en-US" sz="1600" baseline="30000" dirty="0">
                    <a:solidFill>
                      <a:srgbClr val="FF0000"/>
                    </a:solidFill>
                    <a:latin typeface="Times"/>
                    <a:cs typeface="Times"/>
                  </a:endParaRPr>
                </a:p>
              </p:txBody>
            </p:sp>
            <p:sp>
              <p:nvSpPr>
                <p:cNvPr id="84" name="TextBox 83"/>
                <p:cNvSpPr txBox="1"/>
                <p:nvPr/>
              </p:nvSpPr>
              <p:spPr>
                <a:xfrm>
                  <a:off x="5745884" y="4045948"/>
                  <a:ext cx="427085" cy="338554"/>
                </a:xfrm>
                <a:prstGeom prst="rect">
                  <a:avLst/>
                </a:prstGeom>
                <a:noFill/>
              </p:spPr>
              <p:txBody>
                <a:bodyPr wrap="square" rtlCol="0">
                  <a:spAutoFit/>
                </a:bodyPr>
                <a:lstStyle/>
                <a:p>
                  <a:r>
                    <a:rPr lang="en-US" sz="1600" dirty="0" err="1" smtClean="0">
                      <a:solidFill>
                        <a:srgbClr val="FF0000"/>
                      </a:solidFill>
                      <a:latin typeface="Times"/>
                      <a:cs typeface="Times"/>
                    </a:rPr>
                    <a:t>g</a:t>
                  </a:r>
                  <a:endParaRPr lang="en-US" sz="1600" baseline="30000" dirty="0">
                    <a:solidFill>
                      <a:srgbClr val="FF0000"/>
                    </a:solidFill>
                    <a:latin typeface="Times"/>
                    <a:cs typeface="Times"/>
                  </a:endParaRPr>
                </a:p>
              </p:txBody>
            </p:sp>
            <p:sp>
              <p:nvSpPr>
                <p:cNvPr id="85" name="TextBox 84"/>
                <p:cNvSpPr txBox="1"/>
                <p:nvPr/>
              </p:nvSpPr>
              <p:spPr>
                <a:xfrm>
                  <a:off x="5886867" y="3594402"/>
                  <a:ext cx="971132" cy="307777"/>
                </a:xfrm>
                <a:prstGeom prst="rect">
                  <a:avLst/>
                </a:prstGeom>
                <a:noFill/>
              </p:spPr>
              <p:txBody>
                <a:bodyPr wrap="square" rtlCol="0">
                  <a:spAutoFit/>
                </a:bodyPr>
                <a:lstStyle/>
                <a:p>
                  <a:r>
                    <a:rPr lang="en-US" sz="1400" dirty="0" err="1" smtClean="0"/>
                    <a:t>gaugino</a:t>
                  </a:r>
                  <a:endParaRPr lang="en-US" sz="1400" dirty="0"/>
                </a:p>
              </p:txBody>
            </p:sp>
          </p:grpSp>
          <p:sp>
            <p:nvSpPr>
              <p:cNvPr id="80" name="TextBox 79"/>
              <p:cNvSpPr txBox="1"/>
              <p:nvPr/>
            </p:nvSpPr>
            <p:spPr>
              <a:xfrm>
                <a:off x="4039902" y="3758624"/>
                <a:ext cx="424315" cy="584776"/>
              </a:xfrm>
              <a:prstGeom prst="rect">
                <a:avLst/>
              </a:prstGeom>
              <a:noFill/>
            </p:spPr>
            <p:txBody>
              <a:bodyPr wrap="none" rtlCol="0">
                <a:spAutoFit/>
              </a:bodyPr>
              <a:lstStyle/>
              <a:p>
                <a:r>
                  <a:rPr lang="en-US" dirty="0" smtClean="0"/>
                  <a:t>+</a:t>
                </a:r>
                <a:endParaRPr lang="en-US" dirty="0"/>
              </a:p>
            </p:txBody>
          </p:sp>
          <p:sp>
            <p:nvSpPr>
              <p:cNvPr id="81" name="TextBox 80"/>
              <p:cNvSpPr txBox="1"/>
              <p:nvPr/>
            </p:nvSpPr>
            <p:spPr>
              <a:xfrm>
                <a:off x="6645357" y="3724756"/>
                <a:ext cx="766556" cy="584776"/>
              </a:xfrm>
              <a:prstGeom prst="rect">
                <a:avLst/>
              </a:prstGeom>
              <a:noFill/>
            </p:spPr>
            <p:txBody>
              <a:bodyPr wrap="none" rtlCol="0">
                <a:spAutoFit/>
              </a:bodyPr>
              <a:lstStyle/>
              <a:p>
                <a:r>
                  <a:rPr lang="en-US" dirty="0" smtClean="0"/>
                  <a:t>= 0</a:t>
                </a:r>
                <a:endParaRPr lang="en-US" dirty="0"/>
              </a:p>
            </p:txBody>
          </p:sp>
        </p:grpSp>
      </p:grpSp>
      <p:pic>
        <p:nvPicPr>
          <p:cNvPr id="115" name="Picture 22"/>
          <p:cNvPicPr>
            <a:picLocks noChangeAspect="1" noChangeArrowheads="1"/>
          </p:cNvPicPr>
          <p:nvPr/>
        </p:nvPicPr>
        <p:blipFill>
          <a:blip r:embed="rId2" cstate="print"/>
          <a:srcRect/>
          <a:stretch>
            <a:fillRect/>
          </a:stretch>
        </p:blipFill>
        <p:spPr bwMode="auto">
          <a:xfrm>
            <a:off x="762000" y="2590800"/>
            <a:ext cx="3377201" cy="3657600"/>
          </a:xfrm>
          <a:prstGeom prst="rect">
            <a:avLst/>
          </a:prstGeom>
          <a:noFill/>
          <a:ln w="9525">
            <a:noFill/>
            <a:miter lim="800000"/>
            <a:headEnd/>
            <a:tailEnd/>
          </a:ln>
        </p:spPr>
      </p:pic>
      <p:pic>
        <p:nvPicPr>
          <p:cNvPr id="116" name="Picture 115"/>
          <p:cNvPicPr>
            <a:picLocks noChangeAspect="1"/>
          </p:cNvPicPr>
          <p:nvPr/>
        </p:nvPicPr>
        <p:blipFill>
          <a:blip r:embed="rId3"/>
          <a:srcRect/>
          <a:stretch>
            <a:fillRect/>
          </a:stretch>
        </p:blipFill>
        <p:spPr bwMode="auto">
          <a:xfrm>
            <a:off x="4442551" y="2976589"/>
            <a:ext cx="3733800" cy="2535238"/>
          </a:xfrm>
          <a:prstGeom prst="rect">
            <a:avLst/>
          </a:prstGeom>
          <a:noFill/>
          <a:ln w="9525">
            <a:noFill/>
            <a:miter lim="800000"/>
            <a:headEnd/>
            <a:tailEnd/>
          </a:ln>
        </p:spPr>
      </p:pic>
      <p:pic>
        <p:nvPicPr>
          <p:cNvPr id="117" name="Picture 116"/>
          <p:cNvPicPr>
            <a:picLocks noChangeAspect="1"/>
          </p:cNvPicPr>
          <p:nvPr/>
        </p:nvPicPr>
        <p:blipFill>
          <a:blip r:embed="rId4"/>
          <a:srcRect/>
          <a:stretch>
            <a:fillRect/>
          </a:stretch>
        </p:blipFill>
        <p:spPr bwMode="auto">
          <a:xfrm>
            <a:off x="4442551" y="2917282"/>
            <a:ext cx="3733800" cy="2674938"/>
          </a:xfrm>
          <a:prstGeom prst="rect">
            <a:avLst/>
          </a:prstGeom>
          <a:noFill/>
          <a:ln w="9525">
            <a:noFill/>
            <a:miter lim="800000"/>
            <a:headEnd/>
            <a:tailEnd/>
          </a:ln>
        </p:spPr>
      </p:pic>
      <p:pic>
        <p:nvPicPr>
          <p:cNvPr id="53" name="Picture 52"/>
          <p:cNvPicPr>
            <a:picLocks noChangeAspect="1"/>
          </p:cNvPicPr>
          <p:nvPr/>
        </p:nvPicPr>
        <p:blipFill>
          <a:blip r:embed="rId5"/>
          <a:stretch>
            <a:fillRect/>
          </a:stretch>
        </p:blipFill>
        <p:spPr>
          <a:xfrm>
            <a:off x="3226453" y="2023805"/>
            <a:ext cx="2602653" cy="39240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53"/>
                                        </p:tgtEl>
                                      </p:cBhvr>
                                    </p:animEffect>
                                    <p:set>
                                      <p:cBhvr>
                                        <p:cTn id="11" dur="1" fill="hold">
                                          <p:stCondLst>
                                            <p:cond delay="1999"/>
                                          </p:stCondLst>
                                        </p:cTn>
                                        <p:tgtEl>
                                          <p:spTgt spid="53"/>
                                        </p:tgtEl>
                                        <p:attrNameLst>
                                          <p:attrName>style.visibility</p:attrName>
                                        </p:attrNameLst>
                                      </p:cBhvr>
                                      <p:to>
                                        <p:strVal val="hidden"/>
                                      </p:to>
                                    </p:set>
                                  </p:childTnLst>
                                </p:cTn>
                              </p:par>
                              <p:par>
                                <p:cTn id="12" presetID="1" presetClass="entr" presetSubtype="0" fill="hold" grpId="1" nodeType="withEffect">
                                  <p:stCondLst>
                                    <p:cond delay="0"/>
                                  </p:stCondLst>
                                  <p:childTnLst>
                                    <p:set>
                                      <p:cBhvr>
                                        <p:cTn id="13" dur="1" fill="hold">
                                          <p:stCondLst>
                                            <p:cond delay="0"/>
                                          </p:stCondLst>
                                        </p:cTn>
                                        <p:tgtEl>
                                          <p:spTgt spid="49">
                                            <p:txEl>
                                              <p:pRg st="1" end="1"/>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2000"/>
                                        <p:tgtEl>
                                          <p:spTgt spid="7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000"/>
                                        <p:tgtEl>
                                          <p:spTgt spid="74"/>
                                        </p:tgtEl>
                                      </p:cBhvr>
                                    </p:animEffect>
                                    <p:set>
                                      <p:cBhvr>
                                        <p:cTn id="21" dur="1" fill="hold">
                                          <p:stCondLst>
                                            <p:cond delay="1999"/>
                                          </p:stCondLst>
                                        </p:cTn>
                                        <p:tgtEl>
                                          <p:spTgt spid="74"/>
                                        </p:tgtEl>
                                        <p:attrNameLst>
                                          <p:attrName>style.visibility</p:attrName>
                                        </p:attrNameLst>
                                      </p:cBhvr>
                                      <p:to>
                                        <p:strVal val="hidden"/>
                                      </p:to>
                                    </p:set>
                                  </p:childTnLst>
                                </p:cTn>
                              </p:par>
                              <p:par>
                                <p:cTn id="22" presetID="10" presetClass="entr" presetSubtype="0" fill="hold" grpId="1" nodeType="withEffect">
                                  <p:stCondLst>
                                    <p:cond delay="0"/>
                                  </p:stCondLst>
                                  <p:childTnLst>
                                    <p:set>
                                      <p:cBhvr>
                                        <p:cTn id="23" dur="1" fill="hold">
                                          <p:stCondLst>
                                            <p:cond delay="0"/>
                                          </p:stCondLst>
                                        </p:cTn>
                                        <p:tgtEl>
                                          <p:spTgt spid="49">
                                            <p:txEl>
                                              <p:pRg st="2" end="2"/>
                                            </p:txEl>
                                          </p:spTgt>
                                        </p:tgtEl>
                                        <p:attrNameLst>
                                          <p:attrName>style.visibility</p:attrName>
                                        </p:attrNameLst>
                                      </p:cBhvr>
                                      <p:to>
                                        <p:strVal val="visible"/>
                                      </p:to>
                                    </p:set>
                                    <p:animEffect transition="in" filter="fade">
                                      <p:cBhvr>
                                        <p:cTn id="24" dur="2000"/>
                                        <p:tgtEl>
                                          <p:spTgt spid="49">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20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49">
                                            <p:txEl>
                                              <p:pRg st="3" end="3"/>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7"/>
                                        </p:tgtEl>
                                        <p:attrNameLst>
                                          <p:attrName>style.visibility</p:attrName>
                                        </p:attrNameLst>
                                      </p:cBhvr>
                                      <p:to>
                                        <p:strVal val="visible"/>
                                      </p:to>
                                    </p:set>
                                    <p:animEffect transition="in" filter="fade">
                                      <p:cBhvr>
                                        <p:cTn id="38" dur="2000"/>
                                        <p:tgtEl>
                                          <p:spTgt spid="117"/>
                                        </p:tgtEl>
                                      </p:cBhvr>
                                    </p:animEffect>
                                  </p:childTnLst>
                                </p:cTn>
                              </p:par>
                              <p:par>
                                <p:cTn id="39" presetID="10" presetClass="exit" presetSubtype="0" fill="hold" nodeType="withEffect">
                                  <p:stCondLst>
                                    <p:cond delay="0"/>
                                  </p:stCondLst>
                                  <p:childTnLst>
                                    <p:animEffect transition="out" filter="fade">
                                      <p:cBhvr>
                                        <p:cTn id="40" dur="2000"/>
                                        <p:tgtEl>
                                          <p:spTgt spid="115"/>
                                        </p:tgtEl>
                                      </p:cBhvr>
                                    </p:animEffect>
                                    <p:set>
                                      <p:cBhvr>
                                        <p:cTn id="41" dur="1" fill="hold">
                                          <p:stCondLst>
                                            <p:cond delay="1999"/>
                                          </p:stCondLst>
                                        </p:cTn>
                                        <p:tgtEl>
                                          <p:spTgt spid="115"/>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2000"/>
                                        <p:tgtEl>
                                          <p:spTgt spid="116"/>
                                        </p:tgtEl>
                                      </p:cBhvr>
                                    </p:animEffect>
                                    <p:set>
                                      <p:cBhvr>
                                        <p:cTn id="44" dur="1" fill="hold">
                                          <p:stCondLst>
                                            <p:cond delay="1999"/>
                                          </p:stCondLst>
                                        </p:cTn>
                                        <p:tgtEl>
                                          <p:spTgt spid="11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2000"/>
                                        <p:tgtEl>
                                          <p:spTgt spid="117"/>
                                        </p:tgtEl>
                                      </p:cBhvr>
                                    </p:animEffect>
                                    <p:set>
                                      <p:cBhvr>
                                        <p:cTn id="47" dur="1" fill="hold">
                                          <p:stCondLst>
                                            <p:cond delay="1999"/>
                                          </p:stCondLst>
                                        </p:cTn>
                                        <p:tgtEl>
                                          <p:spTgt spid="11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49">
                                            <p:txEl>
                                              <p:pRg st="4" end="4"/>
                                            </p:txEl>
                                          </p:spTgt>
                                        </p:tgtEl>
                                        <p:attrNameLst>
                                          <p:attrName>style.visibility</p:attrName>
                                        </p:attrNameLst>
                                      </p:cBhvr>
                                      <p:to>
                                        <p:strVal val="visible"/>
                                      </p:to>
                                    </p:set>
                                  </p:childTnLst>
                                </p:cTn>
                              </p:par>
                              <p:par>
                                <p:cTn id="52" presetID="1" presetClass="entr" presetSubtype="0" fill="hold" grpId="1" nodeType="withEffect">
                                  <p:stCondLst>
                                    <p:cond delay="0"/>
                                  </p:stCondLst>
                                  <p:childTnLst>
                                    <p:set>
                                      <p:cBhvr>
                                        <p:cTn id="53" dur="1" fill="hold">
                                          <p:stCondLst>
                                            <p:cond delay="0"/>
                                          </p:stCondLst>
                                        </p:cTn>
                                        <p:tgtEl>
                                          <p:spTgt spid="49">
                                            <p:txEl>
                                              <p:pRg st="5" end="5"/>
                                            </p:txEl>
                                          </p:spTgt>
                                        </p:tgtEl>
                                        <p:attrNameLst>
                                          <p:attrName>style.visibility</p:attrName>
                                        </p:attrNameLst>
                                      </p:cBhvr>
                                      <p:to>
                                        <p:strVal val="visible"/>
                                      </p:to>
                                    </p:set>
                                  </p:childTnLst>
                                </p:cTn>
                              </p:par>
                              <p:par>
                                <p:cTn id="54" presetID="1" presetClass="entr" presetSubtype="0" fill="hold" grpId="1" nodeType="withEffect">
                                  <p:stCondLst>
                                    <p:cond delay="0"/>
                                  </p:stCondLst>
                                  <p:childTnLst>
                                    <p:set>
                                      <p:cBhvr>
                                        <p:cTn id="55" dur="1" fill="hold">
                                          <p:stCondLst>
                                            <p:cond delay="0"/>
                                          </p:stCondLst>
                                        </p:cTn>
                                        <p:tgtEl>
                                          <p:spTgt spid="49">
                                            <p:txEl>
                                              <p:pRg st="6" end="6"/>
                                            </p:txEl>
                                          </p:spTgt>
                                        </p:tgtEl>
                                        <p:attrNameLst>
                                          <p:attrName>style.visibility</p:attrName>
                                        </p:attrNameLst>
                                      </p:cBhvr>
                                      <p:to>
                                        <p:strVal val="visible"/>
                                      </p:to>
                                    </p:set>
                                  </p:childTnLst>
                                </p:cTn>
                              </p:par>
                              <p:par>
                                <p:cTn id="56" presetID="1" presetClass="entr" presetSubtype="0" fill="hold" grpId="1" nodeType="withEffect">
                                  <p:stCondLst>
                                    <p:cond delay="0"/>
                                  </p:stCondLst>
                                  <p:childTnLst>
                                    <p:set>
                                      <p:cBhvr>
                                        <p:cTn id="57" dur="1" fill="hold">
                                          <p:stCondLst>
                                            <p:cond delay="0"/>
                                          </p:stCondLst>
                                        </p:cTn>
                                        <p:tgtEl>
                                          <p:spTgt spid="49">
                                            <p:txEl>
                                              <p:pRg st="7" end="7"/>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49">
                                            <p:txEl>
                                              <p:pRg st="8" end="8"/>
                                            </p:txEl>
                                          </p:spTgt>
                                        </p:tgtEl>
                                        <p:attrNameLst>
                                          <p:attrName>style.visibility</p:attrName>
                                        </p:attrNameLst>
                                      </p:cBhvr>
                                      <p:to>
                                        <p:strVal val="visible"/>
                                      </p:to>
                                    </p:set>
                                  </p:childTnLst>
                                </p:cTn>
                              </p:par>
                              <p:par>
                                <p:cTn id="62" presetID="1" presetClass="entr" presetSubtype="0" fill="hold" grpId="1" nodeType="withEffect">
                                  <p:stCondLst>
                                    <p:cond delay="0"/>
                                  </p:stCondLst>
                                  <p:childTnLst>
                                    <p:set>
                                      <p:cBhvr>
                                        <p:cTn id="63" dur="1" fill="hold">
                                          <p:stCondLst>
                                            <p:cond delay="0"/>
                                          </p:stCondLst>
                                        </p:cTn>
                                        <p:tgtEl>
                                          <p:spTgt spid="49">
                                            <p:txEl>
                                              <p:pRg st="9" end="9"/>
                                            </p:txEl>
                                          </p:spTgt>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49">
                                            <p:txEl>
                                              <p:pRg st="10" end="10"/>
                                            </p:txEl>
                                          </p:spTgt>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49">
                                            <p:txEl>
                                              <p:pRg st="11" end="11"/>
                                            </p:txEl>
                                          </p:spTgt>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49">
                                            <p:txEl>
                                              <p:pRg st="12" end="12"/>
                                            </p:txEl>
                                          </p:spTgt>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9">
                                            <p:txEl>
                                              <p:pRg st="1" end="1"/>
                                            </p:txEl>
                                          </p:spTgt>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49">
                                            <p:txEl>
                                              <p:pRg st="2" end="2"/>
                                            </p:txEl>
                                          </p:spTgt>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4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p:bldP spid="49" grpId="1" build="p"/>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SUSY: what we do not know</a:t>
            </a:r>
            <a:endParaRPr lang="en-US" dirty="0"/>
          </a:p>
        </p:txBody>
      </p:sp>
      <p:sp>
        <p:nvSpPr>
          <p:cNvPr id="3" name="Content Placeholder 2"/>
          <p:cNvSpPr>
            <a:spLocks noGrp="1"/>
          </p:cNvSpPr>
          <p:nvPr>
            <p:ph idx="1"/>
          </p:nvPr>
        </p:nvSpPr>
        <p:spPr/>
        <p:txBody>
          <a:bodyPr>
            <a:normAutofit/>
          </a:bodyPr>
          <a:lstStyle/>
          <a:p>
            <a:pPr>
              <a:buNone/>
            </a:pPr>
            <a:endParaRPr lang="en-US" dirty="0" smtClean="0"/>
          </a:p>
          <a:p>
            <a:endParaRPr lang="en-US" dirty="0" smtClean="0"/>
          </a:p>
          <a:p>
            <a:endParaRPr lang="en-US" dirty="0" smtClean="0"/>
          </a:p>
          <a:p>
            <a:r>
              <a:rPr lang="en-US" dirty="0" smtClean="0"/>
              <a:t>Agnostic approach: consider all possible mass hierarchies: there are 9! = 362880 of them</a:t>
            </a:r>
          </a:p>
          <a:p>
            <a:pPr lvl="1"/>
            <a:r>
              <a:rPr lang="en-US" dirty="0" smtClean="0"/>
              <a:t>ME</a:t>
            </a:r>
            <a:r>
              <a:rPr lang="en-US" baseline="-25000" dirty="0" smtClean="0"/>
              <a:t>T</a:t>
            </a:r>
            <a:r>
              <a:rPr lang="en-US" dirty="0" smtClean="0"/>
              <a:t>: 4x8! (161,280) cases, LSP=weakly-interacting, neutral particle; phenomenology depends crucially on mass hierarchy </a:t>
            </a:r>
          </a:p>
          <a:p>
            <a:pPr lvl="1"/>
            <a:r>
              <a:rPr lang="en-US" dirty="0" err="1" smtClean="0"/>
              <a:t>CHAMPs</a:t>
            </a:r>
            <a:r>
              <a:rPr lang="en-US" dirty="0" smtClean="0"/>
              <a:t>: 8! (40,320) cases, LSP=</a:t>
            </a:r>
            <a:r>
              <a:rPr lang="en-US" dirty="0" err="1" smtClean="0"/>
              <a:t>e</a:t>
            </a:r>
            <a:r>
              <a:rPr lang="en-US" baseline="-25000" dirty="0" err="1" smtClean="0"/>
              <a:t>R</a:t>
            </a:r>
            <a:r>
              <a:rPr lang="en-US" dirty="0" smtClean="0"/>
              <a:t> (charged, color-neutral); signature: CHAMP (independently of hierarchy)</a:t>
            </a:r>
          </a:p>
          <a:p>
            <a:pPr lvl="1"/>
            <a:r>
              <a:rPr lang="en-US" dirty="0" smtClean="0"/>
              <a:t>R-hadrons: 4x8! (161,280) cases, LSP=colored object; again, independent of hierarchy</a:t>
            </a:r>
          </a:p>
        </p:txBody>
      </p:sp>
      <p:sp>
        <p:nvSpPr>
          <p:cNvPr id="4" name="Date Placeholder 3"/>
          <p:cNvSpPr>
            <a:spLocks noGrp="1"/>
          </p:cNvSpPr>
          <p:nvPr>
            <p:ph type="dt" sz="half" idx="10"/>
          </p:nvPr>
        </p:nvSpPr>
        <p:spPr/>
        <p:txBody>
          <a:bodyPr/>
          <a:lstStyle/>
          <a:p>
            <a:r>
              <a:rPr lang="en-US" smtClean="0"/>
              <a:t>July 28-30, 2011</a:t>
            </a:r>
            <a:endParaRPr lang="en-US"/>
          </a:p>
        </p:txBody>
      </p:sp>
      <p:sp>
        <p:nvSpPr>
          <p:cNvPr id="5" name="Footer Placeholder 4"/>
          <p:cNvSpPr>
            <a:spLocks noGrp="1"/>
          </p:cNvSpPr>
          <p:nvPr>
            <p:ph type="ftr" sz="quarter" idx="11"/>
          </p:nvPr>
        </p:nvSpPr>
        <p:spPr/>
        <p:txBody>
          <a:bodyPr/>
          <a:lstStyle/>
          <a:p>
            <a:r>
              <a:rPr lang="en-US" smtClean="0"/>
              <a:t>HiggsHunting Workshop</a:t>
            </a:r>
            <a:endParaRPr lang="en-US"/>
          </a:p>
        </p:txBody>
      </p:sp>
      <p:sp>
        <p:nvSpPr>
          <p:cNvPr id="6" name="Slide Number Placeholder 5"/>
          <p:cNvSpPr>
            <a:spLocks noGrp="1"/>
          </p:cNvSpPr>
          <p:nvPr>
            <p:ph type="sldNum" sz="quarter" idx="12"/>
          </p:nvPr>
        </p:nvSpPr>
        <p:spPr/>
        <p:txBody>
          <a:bodyPr/>
          <a:lstStyle/>
          <a:p>
            <a:fld id="{2A5C9F68-F49B-5D4E-905C-059A66AA1446}" type="slidenum">
              <a:rPr lang="en-US" smtClean="0"/>
              <a:pPr/>
              <a:t>47</a:t>
            </a:fld>
            <a:endParaRPr lang="en-US"/>
          </a:p>
        </p:txBody>
      </p:sp>
      <p:pic>
        <p:nvPicPr>
          <p:cNvPr id="15" name="Picture 14"/>
          <p:cNvPicPr>
            <a:picLocks noChangeAspect="1"/>
          </p:cNvPicPr>
          <p:nvPr/>
        </p:nvPicPr>
        <p:blipFill>
          <a:blip r:embed="rId2"/>
          <a:stretch>
            <a:fillRect/>
          </a:stretch>
        </p:blipFill>
        <p:spPr>
          <a:xfrm>
            <a:off x="1752600" y="914400"/>
            <a:ext cx="6164361" cy="1219200"/>
          </a:xfrm>
          <a:prstGeom prst="rect">
            <a:avLst/>
          </a:prstGeom>
        </p:spPr>
      </p:pic>
      <p:sp>
        <p:nvSpPr>
          <p:cNvPr id="8" name="Rectangle 7"/>
          <p:cNvSpPr/>
          <p:nvPr/>
        </p:nvSpPr>
        <p:spPr>
          <a:xfrm>
            <a:off x="3268761" y="5257800"/>
            <a:ext cx="4648200" cy="891013"/>
          </a:xfrm>
          <a:prstGeom prst="rect">
            <a:avLst/>
          </a:prstGeom>
        </p:spPr>
        <p:txBody>
          <a:bodyPr wrap="square">
            <a:spAutoFit/>
          </a:bodyPr>
          <a:lstStyle/>
          <a:p>
            <a:r>
              <a:rPr lang="en-US" sz="1730" dirty="0" smtClean="0"/>
              <a:t>arXiv:1008.2483: “How to look for supersymmetry under the lamppost at the LHC”; </a:t>
            </a:r>
            <a:r>
              <a:rPr lang="en-US" sz="1730" dirty="0" err="1" smtClean="0"/>
              <a:t>P.Konar</a:t>
            </a:r>
            <a:r>
              <a:rPr lang="en-US" sz="1730" dirty="0" smtClean="0"/>
              <a:t>, </a:t>
            </a:r>
            <a:r>
              <a:rPr lang="en-US" sz="1730" dirty="0" err="1" smtClean="0"/>
              <a:t>K.Matchev</a:t>
            </a:r>
            <a:r>
              <a:rPr lang="en-US" sz="1730" dirty="0" smtClean="0"/>
              <a:t>, </a:t>
            </a:r>
            <a:r>
              <a:rPr lang="en-US" sz="1730" dirty="0" err="1" smtClean="0"/>
              <a:t>M.Park</a:t>
            </a:r>
            <a:r>
              <a:rPr lang="en-US" sz="1730" dirty="0" smtClean="0"/>
              <a:t>, </a:t>
            </a:r>
            <a:r>
              <a:rPr lang="en-US" sz="1730" dirty="0" err="1" smtClean="0"/>
              <a:t>G.Sarangi</a:t>
            </a:r>
            <a:endParaRPr lang="en-US" sz="1730"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dirty="0" smtClean="0"/>
              <a:t>SUSY with ME</a:t>
            </a:r>
            <a:r>
              <a:rPr lang="en-US" baseline="-25000" dirty="0" smtClean="0"/>
              <a:t>T</a:t>
            </a:r>
            <a:r>
              <a:rPr lang="en-US" dirty="0" smtClean="0"/>
              <a:t>: signatures and </a:t>
            </a:r>
            <a:r>
              <a:rPr lang="en-US" dirty="0" err="1" smtClean="0"/>
              <a:t>bkgs</a:t>
            </a:r>
            <a:endParaRPr lang="en-US" dirty="0" smtClean="0"/>
          </a:p>
        </p:txBody>
      </p:sp>
      <p:sp>
        <p:nvSpPr>
          <p:cNvPr id="97283" name="Content Placeholder 2"/>
          <p:cNvSpPr>
            <a:spLocks noGrp="1"/>
          </p:cNvSpPr>
          <p:nvPr>
            <p:ph idx="1"/>
          </p:nvPr>
        </p:nvSpPr>
        <p:spPr/>
        <p:txBody>
          <a:bodyPr/>
          <a:lstStyle/>
          <a:p>
            <a:r>
              <a:rPr lang="en-US" dirty="0" smtClean="0"/>
              <a:t>Searches distinguished by the number of leptons</a:t>
            </a:r>
          </a:p>
          <a:p>
            <a:pPr lvl="1"/>
            <a:r>
              <a:rPr lang="en-US" dirty="0" smtClean="0"/>
              <a:t>In all cases, demand “(high-P</a:t>
            </a:r>
            <a:r>
              <a:rPr lang="en-US" baseline="-25000" dirty="0" smtClean="0"/>
              <a:t>T</a:t>
            </a:r>
            <a:r>
              <a:rPr lang="en-US" dirty="0" smtClean="0"/>
              <a:t>) jets + (high) ME</a:t>
            </a:r>
            <a:r>
              <a:rPr lang="en-US" baseline="-25000" dirty="0" smtClean="0"/>
              <a:t>T</a:t>
            </a:r>
            <a:r>
              <a:rPr lang="en-US" dirty="0" smtClean="0"/>
              <a:t>”</a:t>
            </a:r>
          </a:p>
          <a:p>
            <a:pPr lvl="1"/>
            <a:r>
              <a:rPr lang="en-US" dirty="0" smtClean="0"/>
              <a:t>0</a:t>
            </a:r>
            <a:r>
              <a:rPr lang="en-US" sz="2400" dirty="0" smtClean="0">
                <a:latin typeface="Mistral" charset="0"/>
                <a:ea typeface="Mistral" charset="0"/>
                <a:cs typeface="Mistral" charset="0"/>
              </a:rPr>
              <a:t>l</a:t>
            </a:r>
            <a:r>
              <a:rPr lang="en-US" dirty="0" smtClean="0"/>
              <a:t> (all-</a:t>
            </a:r>
            <a:r>
              <a:rPr lang="en-US" dirty="0" err="1" smtClean="0"/>
              <a:t>hadronic</a:t>
            </a:r>
            <a:r>
              <a:rPr lang="en-US" dirty="0" smtClean="0"/>
              <a:t>); 1</a:t>
            </a:r>
            <a:r>
              <a:rPr lang="en-US" sz="2400" dirty="0" smtClean="0">
                <a:latin typeface="Mistral" charset="0"/>
                <a:ea typeface="Mistral" charset="0"/>
                <a:cs typeface="Mistral" charset="0"/>
              </a:rPr>
              <a:t>l</a:t>
            </a:r>
            <a:r>
              <a:rPr lang="en-US" dirty="0" smtClean="0"/>
              <a:t>; 2</a:t>
            </a:r>
            <a:r>
              <a:rPr lang="en-US" sz="2400" dirty="0" smtClean="0">
                <a:latin typeface="Mistral" charset="0"/>
                <a:ea typeface="Mistral" charset="0"/>
                <a:cs typeface="Mistral" charset="0"/>
              </a:rPr>
              <a:t>l</a:t>
            </a:r>
            <a:r>
              <a:rPr lang="en-US" dirty="0" smtClean="0"/>
              <a:t> (and break down into OS and SS)</a:t>
            </a:r>
          </a:p>
        </p:txBody>
      </p:sp>
      <p:sp>
        <p:nvSpPr>
          <p:cNvPr id="97284" name="Date Placeholder 3"/>
          <p:cNvSpPr>
            <a:spLocks noGrp="1"/>
          </p:cNvSpPr>
          <p:nvPr>
            <p:ph type="dt" sz="quarter" idx="10"/>
          </p:nvPr>
        </p:nvSpPr>
        <p:spPr>
          <a:noFill/>
        </p:spPr>
        <p:txBody>
          <a:bodyPr/>
          <a:lstStyle/>
          <a:p>
            <a:r>
              <a:rPr lang="en-US" smtClean="0"/>
              <a:t>July 28-30, 2011</a:t>
            </a:r>
          </a:p>
        </p:txBody>
      </p:sp>
      <p:sp>
        <p:nvSpPr>
          <p:cNvPr id="97285" name="Footer Placeholder 4"/>
          <p:cNvSpPr>
            <a:spLocks noGrp="1"/>
          </p:cNvSpPr>
          <p:nvPr>
            <p:ph type="ftr" sz="quarter" idx="11"/>
          </p:nvPr>
        </p:nvSpPr>
        <p:spPr>
          <a:noFill/>
        </p:spPr>
        <p:txBody>
          <a:bodyPr/>
          <a:lstStyle/>
          <a:p>
            <a:r>
              <a:rPr lang="en-US" smtClean="0"/>
              <a:t>HiggsHunting Workshop</a:t>
            </a:r>
          </a:p>
        </p:txBody>
      </p:sp>
      <p:sp>
        <p:nvSpPr>
          <p:cNvPr id="97286" name="Slide Number Placeholder 5"/>
          <p:cNvSpPr>
            <a:spLocks noGrp="1"/>
          </p:cNvSpPr>
          <p:nvPr>
            <p:ph type="sldNum" sz="quarter" idx="12"/>
          </p:nvPr>
        </p:nvSpPr>
        <p:spPr>
          <a:noFill/>
        </p:spPr>
        <p:txBody>
          <a:bodyPr/>
          <a:lstStyle/>
          <a:p>
            <a:fld id="{BF058F27-31DA-F442-84EC-2C672B03D451}" type="slidenum">
              <a:rPr lang="en-US" smtClean="0"/>
              <a:pPr/>
              <a:t>48</a:t>
            </a:fld>
            <a:endParaRPr lang="en-US" smtClean="0"/>
          </a:p>
        </p:txBody>
      </p:sp>
      <p:pic>
        <p:nvPicPr>
          <p:cNvPr id="9" name="Picture 191"/>
          <p:cNvPicPr>
            <a:picLocks noChangeAspect="1" noChangeArrowheads="1"/>
          </p:cNvPicPr>
          <p:nvPr/>
        </p:nvPicPr>
        <p:blipFill>
          <a:blip r:embed="rId2"/>
          <a:srcRect/>
          <a:stretch>
            <a:fillRect/>
          </a:stretch>
        </p:blipFill>
        <p:spPr bwMode="auto">
          <a:xfrm>
            <a:off x="522427" y="2514600"/>
            <a:ext cx="2373173" cy="2181225"/>
          </a:xfrm>
          <a:prstGeom prst="rect">
            <a:avLst/>
          </a:prstGeom>
          <a:noFill/>
          <a:ln w="12700" cap="flat">
            <a:noFill/>
            <a:miter lim="800000"/>
            <a:headEnd/>
            <a:tailEnd/>
          </a:ln>
        </p:spPr>
      </p:pic>
      <p:pic>
        <p:nvPicPr>
          <p:cNvPr id="10" name="Picture 192"/>
          <p:cNvPicPr>
            <a:picLocks noChangeAspect="1" noChangeArrowheads="1"/>
          </p:cNvPicPr>
          <p:nvPr/>
        </p:nvPicPr>
        <p:blipFill>
          <a:blip r:embed="rId3"/>
          <a:srcRect/>
          <a:stretch>
            <a:fillRect/>
          </a:stretch>
        </p:blipFill>
        <p:spPr bwMode="auto">
          <a:xfrm>
            <a:off x="5905500" y="2459038"/>
            <a:ext cx="2400300" cy="2430462"/>
          </a:xfrm>
          <a:prstGeom prst="rect">
            <a:avLst/>
          </a:prstGeom>
          <a:noFill/>
          <a:ln w="12700" cap="flat">
            <a:noFill/>
            <a:miter lim="800000"/>
            <a:headEnd/>
            <a:tailEnd/>
          </a:ln>
        </p:spPr>
      </p:pic>
      <p:pic>
        <p:nvPicPr>
          <p:cNvPr id="11" name="Picture 301"/>
          <p:cNvPicPr>
            <a:picLocks noChangeAspect="1" noChangeArrowheads="1"/>
          </p:cNvPicPr>
          <p:nvPr/>
        </p:nvPicPr>
        <p:blipFill>
          <a:blip r:embed="rId4"/>
          <a:srcRect/>
          <a:stretch>
            <a:fillRect/>
          </a:stretch>
        </p:blipFill>
        <p:spPr bwMode="auto">
          <a:xfrm>
            <a:off x="3291588" y="2209800"/>
            <a:ext cx="2134487" cy="2330450"/>
          </a:xfrm>
          <a:prstGeom prst="rect">
            <a:avLst/>
          </a:prstGeom>
          <a:noFill/>
          <a:ln w="12700" cap="flat">
            <a:noFill/>
            <a:miter lim="800000"/>
            <a:headEnd/>
            <a:tailEnd/>
          </a:ln>
        </p:spPr>
      </p:pic>
      <p:sp>
        <p:nvSpPr>
          <p:cNvPr id="12" name="TextBox 11"/>
          <p:cNvSpPr txBox="1"/>
          <p:nvPr/>
        </p:nvSpPr>
        <p:spPr>
          <a:xfrm>
            <a:off x="381000" y="4876800"/>
            <a:ext cx="2769161"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b="1" dirty="0" smtClean="0">
                <a:solidFill>
                  <a:srgbClr val="000090"/>
                </a:solidFill>
              </a:rPr>
              <a:t>QCD </a:t>
            </a:r>
            <a:r>
              <a:rPr lang="en-US" sz="2400" b="1" dirty="0" err="1" smtClean="0">
                <a:solidFill>
                  <a:srgbClr val="000090"/>
                </a:solidFill>
              </a:rPr>
              <a:t>multijets</a:t>
            </a:r>
            <a:endParaRPr lang="en-US" sz="2400" b="1" dirty="0" smtClean="0">
              <a:solidFill>
                <a:srgbClr val="000090"/>
              </a:solidFill>
            </a:endParaRPr>
          </a:p>
          <a:p>
            <a:r>
              <a:rPr lang="en-US" sz="2400" b="1" dirty="0" smtClean="0">
                <a:solidFill>
                  <a:srgbClr val="000090"/>
                </a:solidFill>
              </a:rPr>
              <a:t>Z(</a:t>
            </a:r>
            <a:r>
              <a:rPr lang="en-US" sz="2400" b="1" dirty="0" smtClean="0">
                <a:solidFill>
                  <a:srgbClr val="000090"/>
                </a:solidFill>
                <a:latin typeface="Symbol" charset="2"/>
                <a:cs typeface="Symbol" charset="2"/>
              </a:rPr>
              <a:t>®</a:t>
            </a:r>
            <a:r>
              <a:rPr lang="el-GR" sz="2400" b="1" dirty="0" smtClean="0">
                <a:solidFill>
                  <a:srgbClr val="000090"/>
                </a:solidFill>
              </a:rPr>
              <a:t>νν</a:t>
            </a:r>
            <a:r>
              <a:rPr lang="en-US" sz="2400" b="1" dirty="0" smtClean="0">
                <a:solidFill>
                  <a:srgbClr val="000090"/>
                </a:solidFill>
              </a:rPr>
              <a:t>)+</a:t>
            </a:r>
            <a:r>
              <a:rPr lang="en-US" sz="2000" b="1" dirty="0" smtClean="0">
                <a:solidFill>
                  <a:srgbClr val="000090"/>
                </a:solidFill>
              </a:rPr>
              <a:t> </a:t>
            </a:r>
            <a:r>
              <a:rPr lang="en-US" sz="2400" b="1" dirty="0" smtClean="0">
                <a:solidFill>
                  <a:srgbClr val="000090"/>
                </a:solidFill>
              </a:rPr>
              <a:t>jets</a:t>
            </a:r>
            <a:r>
              <a:rPr lang="en-US" sz="2800" b="1" dirty="0" smtClean="0">
                <a:solidFill>
                  <a:srgbClr val="000090"/>
                </a:solidFill>
              </a:rPr>
              <a:t> </a:t>
            </a:r>
            <a:endParaRPr lang="en-US" b="1" dirty="0" smtClean="0">
              <a:solidFill>
                <a:srgbClr val="000090"/>
              </a:solidFill>
            </a:endParaRPr>
          </a:p>
          <a:p>
            <a:r>
              <a:rPr lang="en-US" sz="2400" b="1" dirty="0" smtClean="0">
                <a:solidFill>
                  <a:srgbClr val="000090"/>
                </a:solidFill>
              </a:rPr>
              <a:t>(</a:t>
            </a:r>
            <a:r>
              <a:rPr lang="en-US" sz="2400" b="1" dirty="0" err="1" smtClean="0">
                <a:solidFill>
                  <a:srgbClr val="000090"/>
                </a:solidFill>
              </a:rPr>
              <a:t>W,t)+jets</a:t>
            </a:r>
            <a:r>
              <a:rPr lang="en-US" sz="2400" b="1" dirty="0" smtClean="0">
                <a:solidFill>
                  <a:srgbClr val="000090"/>
                </a:solidFill>
              </a:rPr>
              <a:t>;</a:t>
            </a:r>
            <a:r>
              <a:rPr lang="en-US" sz="2800" b="1" dirty="0" smtClean="0">
                <a:solidFill>
                  <a:srgbClr val="000090"/>
                </a:solidFill>
              </a:rPr>
              <a:t> </a:t>
            </a:r>
            <a:r>
              <a:rPr lang="en-US" sz="2400" b="1" dirty="0" smtClean="0">
                <a:solidFill>
                  <a:srgbClr val="000090"/>
                </a:solidFill>
              </a:rPr>
              <a:t>W</a:t>
            </a:r>
            <a:r>
              <a:rPr lang="en-US" sz="2400" b="1" dirty="0" smtClean="0">
                <a:solidFill>
                  <a:srgbClr val="000090"/>
                </a:solidFill>
                <a:latin typeface="Symbol" charset="2"/>
                <a:cs typeface="Symbol" charset="2"/>
              </a:rPr>
              <a:t>®</a:t>
            </a:r>
            <a:r>
              <a:rPr lang="el-GR" sz="2400" b="1" dirty="0" smtClean="0">
                <a:solidFill>
                  <a:srgbClr val="000090"/>
                </a:solidFill>
                <a:latin typeface="Symbol" charset="2"/>
                <a:cs typeface="Symbol" charset="2"/>
              </a:rPr>
              <a:t>τν</a:t>
            </a:r>
            <a:endParaRPr lang="en-US" sz="2400" b="1" dirty="0">
              <a:solidFill>
                <a:srgbClr val="000090"/>
              </a:solidFill>
            </a:endParaRPr>
          </a:p>
        </p:txBody>
      </p:sp>
      <p:sp>
        <p:nvSpPr>
          <p:cNvPr id="13" name="TextBox 12"/>
          <p:cNvSpPr txBox="1"/>
          <p:nvPr/>
        </p:nvSpPr>
        <p:spPr>
          <a:xfrm>
            <a:off x="3352800" y="4876800"/>
            <a:ext cx="2540561"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b="1" dirty="0" smtClean="0">
                <a:solidFill>
                  <a:srgbClr val="000090"/>
                </a:solidFill>
              </a:rPr>
              <a:t>QCD: small</a:t>
            </a:r>
          </a:p>
          <a:p>
            <a:r>
              <a:rPr lang="en-US" sz="2400" b="1" dirty="0" smtClean="0">
                <a:solidFill>
                  <a:srgbClr val="000090"/>
                </a:solidFill>
              </a:rPr>
              <a:t>W/</a:t>
            </a:r>
            <a:r>
              <a:rPr lang="en-US" sz="2400" b="1" dirty="0" err="1" smtClean="0">
                <a:solidFill>
                  <a:srgbClr val="000090"/>
                </a:solidFill>
              </a:rPr>
              <a:t>Z(</a:t>
            </a:r>
            <a:r>
              <a:rPr lang="en-US" sz="2400" b="1" dirty="0" err="1" smtClean="0">
                <a:solidFill>
                  <a:srgbClr val="000090"/>
                </a:solidFill>
                <a:latin typeface="Symbol" charset="2"/>
                <a:cs typeface="Symbol" charset="2"/>
              </a:rPr>
              <a:t>®</a:t>
            </a:r>
            <a:r>
              <a:rPr lang="en-US" sz="2800" b="1" dirty="0" err="1" smtClean="0">
                <a:solidFill>
                  <a:srgbClr val="000090"/>
                </a:solidFill>
                <a:latin typeface="SchoolHouse Cursive B"/>
                <a:cs typeface="SchoolHouse Cursive B"/>
              </a:rPr>
              <a:t>l</a:t>
            </a:r>
            <a:r>
              <a:rPr lang="el-GR" sz="2400" b="1" dirty="0" smtClean="0">
                <a:solidFill>
                  <a:srgbClr val="000090"/>
                </a:solidFill>
              </a:rPr>
              <a:t>ν</a:t>
            </a:r>
            <a:r>
              <a:rPr lang="en-US" sz="2400" b="1" dirty="0" smtClean="0">
                <a:solidFill>
                  <a:srgbClr val="000090"/>
                </a:solidFill>
              </a:rPr>
              <a:t>)+jets</a:t>
            </a:r>
          </a:p>
          <a:p>
            <a:r>
              <a:rPr lang="en-US" sz="2400" b="1" dirty="0" err="1" smtClean="0">
                <a:solidFill>
                  <a:srgbClr val="000090"/>
                </a:solidFill>
              </a:rPr>
              <a:t>t(</a:t>
            </a:r>
            <a:r>
              <a:rPr lang="en-US" sz="2400" b="1" dirty="0" err="1" smtClean="0">
                <a:solidFill>
                  <a:srgbClr val="000090"/>
                </a:solidFill>
                <a:latin typeface="Symbol" charset="2"/>
                <a:cs typeface="Symbol" charset="2"/>
              </a:rPr>
              <a:t>®</a:t>
            </a:r>
            <a:r>
              <a:rPr lang="en-US" sz="2800" b="1" dirty="0" err="1" smtClean="0">
                <a:solidFill>
                  <a:srgbClr val="000090"/>
                </a:solidFill>
                <a:latin typeface="SchoolHouse Cursive B"/>
                <a:cs typeface="SchoolHouse Cursive B"/>
              </a:rPr>
              <a:t>l</a:t>
            </a:r>
            <a:r>
              <a:rPr lang="el-GR" sz="2400" b="1" dirty="0" smtClean="0">
                <a:solidFill>
                  <a:srgbClr val="000090"/>
                </a:solidFill>
              </a:rPr>
              <a:t>ν</a:t>
            </a:r>
            <a:r>
              <a:rPr lang="en-US" sz="2400" b="1" dirty="0" smtClean="0">
                <a:solidFill>
                  <a:srgbClr val="000090"/>
                </a:solidFill>
              </a:rPr>
              <a:t>)+jets</a:t>
            </a:r>
            <a:endParaRPr lang="en-US" sz="2400" b="1" dirty="0">
              <a:solidFill>
                <a:srgbClr val="000090"/>
              </a:solidFill>
            </a:endParaRPr>
          </a:p>
        </p:txBody>
      </p:sp>
      <p:sp>
        <p:nvSpPr>
          <p:cNvPr id="14" name="TextBox 13"/>
          <p:cNvSpPr txBox="1"/>
          <p:nvPr/>
        </p:nvSpPr>
        <p:spPr>
          <a:xfrm>
            <a:off x="6222439" y="4876800"/>
            <a:ext cx="2540561"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b="1" dirty="0" smtClean="0">
                <a:solidFill>
                  <a:srgbClr val="000090"/>
                </a:solidFill>
              </a:rPr>
              <a:t>W/</a:t>
            </a:r>
            <a:r>
              <a:rPr lang="en-US" sz="2400" b="1" dirty="0" err="1" smtClean="0">
                <a:solidFill>
                  <a:srgbClr val="000090"/>
                </a:solidFill>
              </a:rPr>
              <a:t>Z(</a:t>
            </a:r>
            <a:r>
              <a:rPr lang="en-US" sz="2400" b="1" dirty="0" err="1" smtClean="0">
                <a:solidFill>
                  <a:srgbClr val="000090"/>
                </a:solidFill>
                <a:latin typeface="Symbol" charset="2"/>
                <a:cs typeface="Symbol" charset="2"/>
              </a:rPr>
              <a:t>®</a:t>
            </a:r>
            <a:r>
              <a:rPr lang="en-US" sz="2800" b="1" dirty="0" err="1" smtClean="0">
                <a:solidFill>
                  <a:srgbClr val="000090"/>
                </a:solidFill>
                <a:latin typeface="SchoolHouse Cursive B"/>
                <a:cs typeface="SchoolHouse Cursive B"/>
              </a:rPr>
              <a:t>l</a:t>
            </a:r>
            <a:r>
              <a:rPr lang="el-GR" sz="2400" b="1" dirty="0" smtClean="0">
                <a:solidFill>
                  <a:srgbClr val="000090"/>
                </a:solidFill>
              </a:rPr>
              <a:t>ν</a:t>
            </a:r>
            <a:r>
              <a:rPr lang="en-US" sz="2400" b="1" dirty="0" smtClean="0">
                <a:solidFill>
                  <a:srgbClr val="000090"/>
                </a:solidFill>
              </a:rPr>
              <a:t>)+jets</a:t>
            </a:r>
          </a:p>
          <a:p>
            <a:r>
              <a:rPr lang="en-US" sz="2400" b="1" dirty="0" smtClean="0">
                <a:solidFill>
                  <a:srgbClr val="000090"/>
                </a:solidFill>
              </a:rPr>
              <a:t>WW, WZ</a:t>
            </a:r>
          </a:p>
          <a:p>
            <a:r>
              <a:rPr lang="en-US" sz="2400" b="1" dirty="0" err="1" smtClean="0">
                <a:solidFill>
                  <a:srgbClr val="000090"/>
                </a:solidFill>
              </a:rPr>
              <a:t>tt(</a:t>
            </a:r>
            <a:r>
              <a:rPr lang="en-US" sz="2400" b="1" dirty="0" err="1" smtClean="0">
                <a:solidFill>
                  <a:srgbClr val="000090"/>
                </a:solidFill>
                <a:latin typeface="Symbol" charset="2"/>
                <a:cs typeface="Symbol" charset="2"/>
              </a:rPr>
              <a:t>®</a:t>
            </a:r>
            <a:r>
              <a:rPr lang="en-US" sz="2800" b="1" dirty="0" err="1" smtClean="0">
                <a:solidFill>
                  <a:srgbClr val="000090"/>
                </a:solidFill>
                <a:latin typeface="SchoolHouse Cursive B"/>
                <a:cs typeface="SchoolHouse Cursive B"/>
              </a:rPr>
              <a:t>ll</a:t>
            </a:r>
            <a:r>
              <a:rPr lang="el-GR" sz="2400" b="1" dirty="0" smtClean="0">
                <a:solidFill>
                  <a:srgbClr val="000090"/>
                </a:solidFill>
              </a:rPr>
              <a:t>ν</a:t>
            </a:r>
            <a:r>
              <a:rPr lang="en-US" sz="2400" b="1" dirty="0" smtClean="0">
                <a:solidFill>
                  <a:srgbClr val="000090"/>
                </a:solidFill>
              </a:rPr>
              <a:t>)+jets</a:t>
            </a:r>
            <a:endParaRPr lang="en-US" sz="2400" b="1" dirty="0">
              <a:solidFill>
                <a:srgbClr val="00009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SUSY search with ME</a:t>
            </a:r>
            <a:r>
              <a:rPr lang="en-US" baseline="-25000" dirty="0" smtClean="0"/>
              <a:t>T</a:t>
            </a:r>
            <a:r>
              <a:rPr lang="en-US" dirty="0" smtClean="0"/>
              <a:t>: summary of 2010</a:t>
            </a:r>
            <a:endParaRPr lang="en-US" dirty="0"/>
          </a:p>
        </p:txBody>
      </p:sp>
      <p:sp>
        <p:nvSpPr>
          <p:cNvPr id="3" name="Content Placeholder 2"/>
          <p:cNvSpPr>
            <a:spLocks noGrp="1"/>
          </p:cNvSpPr>
          <p:nvPr>
            <p:ph idx="1"/>
          </p:nvPr>
        </p:nvSpPr>
        <p:spPr/>
        <p:txBody>
          <a:bodyPr/>
          <a:lstStyle/>
          <a:p>
            <a:pPr>
              <a:tabLst>
                <a:tab pos="804863" algn="l"/>
              </a:tabLst>
            </a:pPr>
            <a:r>
              <a:rPr lang="en-US" dirty="0" smtClean="0"/>
              <a:t>No signs yet. But all analysis methods in place; now need more data (2011!)</a:t>
            </a:r>
          </a:p>
        </p:txBody>
      </p:sp>
      <p:sp>
        <p:nvSpPr>
          <p:cNvPr id="4" name="Date Placeholder 3"/>
          <p:cNvSpPr>
            <a:spLocks noGrp="1"/>
          </p:cNvSpPr>
          <p:nvPr>
            <p:ph type="dt" sz="half" idx="10"/>
          </p:nvPr>
        </p:nvSpPr>
        <p:spPr/>
        <p:txBody>
          <a:bodyPr/>
          <a:lstStyle/>
          <a:p>
            <a:r>
              <a:rPr lang="en-US" smtClean="0"/>
              <a:t>July 28-30, 2011</a:t>
            </a:r>
            <a:endParaRPr lang="en-US"/>
          </a:p>
        </p:txBody>
      </p:sp>
      <p:sp>
        <p:nvSpPr>
          <p:cNvPr id="5" name="Footer Placeholder 4"/>
          <p:cNvSpPr>
            <a:spLocks noGrp="1"/>
          </p:cNvSpPr>
          <p:nvPr>
            <p:ph type="ftr" sz="quarter" idx="11"/>
          </p:nvPr>
        </p:nvSpPr>
        <p:spPr/>
        <p:txBody>
          <a:bodyPr/>
          <a:lstStyle/>
          <a:p>
            <a:r>
              <a:rPr lang="en-US" smtClean="0"/>
              <a:t>HiggsHunting Workshop</a:t>
            </a:r>
            <a:endParaRPr lang="en-US"/>
          </a:p>
        </p:txBody>
      </p:sp>
      <p:sp>
        <p:nvSpPr>
          <p:cNvPr id="6" name="Slide Number Placeholder 5"/>
          <p:cNvSpPr>
            <a:spLocks noGrp="1"/>
          </p:cNvSpPr>
          <p:nvPr>
            <p:ph type="sldNum" sz="quarter" idx="12"/>
          </p:nvPr>
        </p:nvSpPr>
        <p:spPr/>
        <p:txBody>
          <a:bodyPr/>
          <a:lstStyle/>
          <a:p>
            <a:fld id="{2A5C9F68-F49B-5D4E-905C-059A66AA1446}" type="slidenum">
              <a:rPr lang="en-US" smtClean="0"/>
              <a:pPr/>
              <a:t>49</a:t>
            </a:fld>
            <a:endParaRPr lang="en-US"/>
          </a:p>
        </p:txBody>
      </p:sp>
      <p:pic>
        <p:nvPicPr>
          <p:cNvPr id="7" name="Picture 6" descr="RA_ExclusionLimits_tanb10.pdf"/>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47800" y="1752600"/>
            <a:ext cx="6248400" cy="4485183"/>
          </a:xfrm>
          <a:prstGeom prst="rect">
            <a:avLst/>
          </a:prstGeom>
        </p:spPr>
      </p:pic>
      <p:sp>
        <p:nvSpPr>
          <p:cNvPr id="8" name="Rectangle 7"/>
          <p:cNvSpPr/>
          <p:nvPr/>
        </p:nvSpPr>
        <p:spPr>
          <a:xfrm>
            <a:off x="1" y="5334000"/>
            <a:ext cx="302895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bodyPr>
          <a:lstStyle/>
          <a:p>
            <a:pPr algn="ctr"/>
            <a:r>
              <a:rPr lang="en-US" sz="36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Transp</a:t>
            </a:r>
            <a:r>
              <a:rPr lang="en-US"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from </a:t>
            </a:r>
          </a:p>
          <a:p>
            <a:pPr algn="ctr"/>
            <a:r>
              <a:rPr lang="en-US"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March 2011</a:t>
            </a:r>
            <a:endParaRPr lang="en-US"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10" name="Elbow Connector 9"/>
          <p:cNvCxnSpPr/>
          <p:nvPr/>
        </p:nvCxnSpPr>
        <p:spPr bwMode="auto">
          <a:xfrm rot="10800000">
            <a:off x="4876800" y="3352800"/>
            <a:ext cx="2514600" cy="642392"/>
          </a:xfrm>
          <a:prstGeom prst="bentConnector3">
            <a:avLst>
              <a:gd name="adj1" fmla="val 50000"/>
            </a:avLst>
          </a:prstGeom>
          <a:solidFill>
            <a:schemeClr val="accent1"/>
          </a:solidFill>
          <a:ln w="38100" cap="flat" cmpd="sng" algn="ctr">
            <a:solidFill>
              <a:srgbClr val="FF0000"/>
            </a:solidFill>
            <a:prstDash val="solid"/>
            <a:round/>
            <a:headEnd type="none" w="med" len="med"/>
            <a:tailEnd type="arrow" w="med" len="med"/>
          </a:ln>
          <a:effectLst/>
        </p:spPr>
      </p:cxnSp>
      <p:sp>
        <p:nvSpPr>
          <p:cNvPr id="14" name="TextBox 13"/>
          <p:cNvSpPr txBox="1"/>
          <p:nvPr/>
        </p:nvSpPr>
        <p:spPr>
          <a:xfrm>
            <a:off x="7391400" y="3090208"/>
            <a:ext cx="1524000" cy="1938992"/>
          </a:xfrm>
          <a:prstGeom prst="rect">
            <a:avLst/>
          </a:prstGeom>
          <a:ln w="38100" cap="flat" cmpd="sng" algn="ctr">
            <a:solidFill>
              <a:srgbClr val="FF0000"/>
            </a:solidFill>
            <a:prstDash val="solid"/>
            <a:roun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dirty="0" smtClean="0">
                <a:solidFill>
                  <a:srgbClr val="000090"/>
                </a:solidFill>
              </a:rPr>
              <a:t>Corner around which SUSY would lie</a:t>
            </a:r>
            <a:endParaRPr lang="en-US" sz="2400" dirty="0">
              <a:solidFill>
                <a:srgbClr val="00009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ctrTitle" idx="4294967295"/>
          </p:nvPr>
        </p:nvSpPr>
        <p:spPr>
          <a:xfrm>
            <a:off x="685800" y="2130425"/>
            <a:ext cx="7772400" cy="1679575"/>
          </a:xfrm>
          <a:noFill/>
        </p:spPr>
        <p:txBody>
          <a:bodyPr/>
          <a:lstStyle/>
          <a:p>
            <a:pPr>
              <a:lnSpc>
                <a:spcPct val="80000"/>
              </a:lnSpc>
            </a:pPr>
            <a:r>
              <a:rPr lang="en-US" sz="4000" dirty="0" smtClean="0"/>
              <a:t>My solution to the LEE effect: repeat-with-no-shame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SUSY updates: 0-lepton analysis</a:t>
            </a:r>
            <a:endParaRPr lang="en-US" dirty="0"/>
          </a:p>
        </p:txBody>
      </p:sp>
      <p:sp>
        <p:nvSpPr>
          <p:cNvPr id="3" name="Content Placeholder 2"/>
          <p:cNvSpPr>
            <a:spLocks noGrp="1"/>
          </p:cNvSpPr>
          <p:nvPr>
            <p:ph idx="1"/>
          </p:nvPr>
        </p:nvSpPr>
        <p:spPr/>
        <p:txBody>
          <a:bodyPr/>
          <a:lstStyle/>
          <a:p>
            <a:r>
              <a:rPr lang="en-US" dirty="0" smtClean="0"/>
              <a:t>2011 update: 1fb</a:t>
            </a:r>
            <a:r>
              <a:rPr lang="en-US" baseline="30000" dirty="0" smtClean="0"/>
              <a:t>–1</a:t>
            </a:r>
            <a:r>
              <a:rPr lang="en-US" dirty="0" smtClean="0"/>
              <a:t>; shape analysis in H</a:t>
            </a:r>
            <a:r>
              <a:rPr lang="en-US" baseline="-25000" dirty="0" smtClean="0"/>
              <a:t>T</a:t>
            </a:r>
            <a:r>
              <a:rPr lang="en-US" dirty="0" smtClean="0"/>
              <a:t>:=</a:t>
            </a:r>
            <a:r>
              <a:rPr lang="el-GR" dirty="0" smtClean="0"/>
              <a:t>Σ</a:t>
            </a:r>
            <a:r>
              <a:rPr lang="en-US" baseline="-25000" dirty="0" smtClean="0"/>
              <a:t>jets </a:t>
            </a:r>
            <a:r>
              <a:rPr lang="en-US" dirty="0" err="1" smtClean="0"/>
              <a:t>p</a:t>
            </a:r>
            <a:r>
              <a:rPr lang="en-US" baseline="30000" dirty="0" err="1" smtClean="0"/>
              <a:t>jet</a:t>
            </a:r>
            <a:r>
              <a:rPr lang="en-US" baseline="-25000" dirty="0" err="1" smtClean="0"/>
              <a:t>T</a:t>
            </a:r>
            <a:endParaRPr lang="en-US" baseline="-25000"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50</a:t>
            </a:fld>
            <a:endParaRPr lang="en-US"/>
          </a:p>
        </p:txBody>
      </p:sp>
      <p:pic>
        <p:nvPicPr>
          <p:cNvPr id="9" name="Picture 8"/>
          <p:cNvPicPr>
            <a:picLocks noChangeAspect="1"/>
          </p:cNvPicPr>
          <p:nvPr/>
        </p:nvPicPr>
        <p:blipFill>
          <a:blip r:embed="rId2"/>
          <a:stretch>
            <a:fillRect/>
          </a:stretch>
        </p:blipFill>
        <p:spPr>
          <a:xfrm>
            <a:off x="4800600" y="3405250"/>
            <a:ext cx="4282920" cy="3071750"/>
          </a:xfrm>
          <a:prstGeom prst="rect">
            <a:avLst/>
          </a:prstGeom>
        </p:spPr>
      </p:pic>
      <p:pic>
        <p:nvPicPr>
          <p:cNvPr id="10" name="Picture 9"/>
          <p:cNvPicPr>
            <a:picLocks noChangeAspect="1"/>
          </p:cNvPicPr>
          <p:nvPr/>
        </p:nvPicPr>
        <p:blipFill>
          <a:blip r:embed="rId3"/>
          <a:stretch>
            <a:fillRect/>
          </a:stretch>
        </p:blipFill>
        <p:spPr>
          <a:xfrm>
            <a:off x="533399" y="3733800"/>
            <a:ext cx="3886201" cy="2634019"/>
          </a:xfrm>
          <a:prstGeom prst="rect">
            <a:avLst/>
          </a:prstGeom>
        </p:spPr>
      </p:pic>
      <p:pic>
        <p:nvPicPr>
          <p:cNvPr id="11" name="Picture 10"/>
          <p:cNvPicPr>
            <a:picLocks noChangeAspect="1"/>
          </p:cNvPicPr>
          <p:nvPr/>
        </p:nvPicPr>
        <p:blipFill>
          <a:blip r:embed="rId4"/>
          <a:stretch>
            <a:fillRect/>
          </a:stretch>
        </p:blipFill>
        <p:spPr>
          <a:xfrm>
            <a:off x="2438400" y="1296592"/>
            <a:ext cx="2487786" cy="2437208"/>
          </a:xfrm>
          <a:prstGeom prst="rect">
            <a:avLst/>
          </a:prstGeom>
        </p:spPr>
      </p:pic>
      <p:sp>
        <p:nvSpPr>
          <p:cNvPr id="12" name="TextBox 11"/>
          <p:cNvSpPr txBox="1"/>
          <p:nvPr/>
        </p:nvSpPr>
        <p:spPr>
          <a:xfrm>
            <a:off x="5181600" y="1803737"/>
            <a:ext cx="3733800"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b="1" dirty="0" smtClean="0">
                <a:solidFill>
                  <a:srgbClr val="000090"/>
                </a:solidFill>
              </a:rPr>
              <a:t>EWK </a:t>
            </a:r>
            <a:r>
              <a:rPr lang="en-US" sz="2000" b="1" dirty="0" err="1" smtClean="0">
                <a:solidFill>
                  <a:srgbClr val="000090"/>
                </a:solidFill>
              </a:rPr>
              <a:t>bkg</a:t>
            </a:r>
            <a:r>
              <a:rPr lang="en-US" sz="2000" b="1" dirty="0" smtClean="0">
                <a:solidFill>
                  <a:srgbClr val="000090"/>
                </a:solidFill>
              </a:rPr>
              <a:t> (</a:t>
            </a:r>
            <a:r>
              <a:rPr lang="en-US" sz="2000" b="1" dirty="0" err="1" smtClean="0">
                <a:solidFill>
                  <a:srgbClr val="000090"/>
                </a:solidFill>
              </a:rPr>
              <a:t>W+jets</a:t>
            </a:r>
            <a:r>
              <a:rPr lang="en-US" sz="2000" b="1" dirty="0" smtClean="0">
                <a:solidFill>
                  <a:srgbClr val="000090"/>
                </a:solidFill>
              </a:rPr>
              <a:t>, </a:t>
            </a:r>
            <a:r>
              <a:rPr lang="en-US" sz="2000" b="1" dirty="0" err="1" smtClean="0">
                <a:solidFill>
                  <a:srgbClr val="000090"/>
                </a:solidFill>
              </a:rPr>
              <a:t>tt+jets</a:t>
            </a:r>
            <a:r>
              <a:rPr lang="en-US" sz="2000" b="1" dirty="0" smtClean="0">
                <a:solidFill>
                  <a:srgbClr val="000090"/>
                </a:solidFill>
              </a:rPr>
              <a:t>, </a:t>
            </a:r>
            <a:r>
              <a:rPr lang="en-US" sz="2000" b="1" dirty="0" err="1" smtClean="0">
                <a:solidFill>
                  <a:srgbClr val="000090"/>
                </a:solidFill>
              </a:rPr>
              <a:t>Z+jets</a:t>
            </a:r>
            <a:r>
              <a:rPr lang="en-US" sz="2000" b="1" dirty="0" smtClean="0">
                <a:solidFill>
                  <a:srgbClr val="000090"/>
                </a:solidFill>
              </a:rPr>
              <a:t>) from data control samples: </a:t>
            </a:r>
            <a:r>
              <a:rPr lang="en-US" sz="2000" b="1" dirty="0" err="1" smtClean="0">
                <a:solidFill>
                  <a:srgbClr val="000090"/>
                </a:solidFill>
              </a:rPr>
              <a:t>W</a:t>
            </a:r>
            <a:r>
              <a:rPr lang="en-US" sz="2000" b="1" dirty="0" err="1" smtClean="0">
                <a:solidFill>
                  <a:srgbClr val="000090"/>
                </a:solidFill>
                <a:latin typeface="Symbol" charset="2"/>
                <a:cs typeface="Symbol" charset="2"/>
              </a:rPr>
              <a:t>®mn</a:t>
            </a:r>
            <a:r>
              <a:rPr lang="en-US" sz="2000" b="1" dirty="0" smtClean="0">
                <a:solidFill>
                  <a:srgbClr val="000090"/>
                </a:solidFill>
              </a:rPr>
              <a:t> and </a:t>
            </a:r>
            <a:r>
              <a:rPr lang="en-US" sz="2000" b="1" dirty="0" err="1" smtClean="0">
                <a:solidFill>
                  <a:srgbClr val="000090"/>
                </a:solidFill>
                <a:latin typeface="Symbol" charset="2"/>
                <a:cs typeface="Symbol" charset="2"/>
              </a:rPr>
              <a:t>g</a:t>
            </a:r>
            <a:r>
              <a:rPr lang="en-US" sz="2000" b="1" dirty="0" err="1" smtClean="0">
                <a:solidFill>
                  <a:srgbClr val="000090"/>
                </a:solidFill>
              </a:rPr>
              <a:t>+jets</a:t>
            </a:r>
            <a:endParaRPr lang="en-US" sz="2000" b="1" dirty="0">
              <a:solidFill>
                <a:srgbClr val="000090"/>
              </a:solidFill>
            </a:endParaRPr>
          </a:p>
        </p:txBody>
      </p:sp>
      <p:sp>
        <p:nvSpPr>
          <p:cNvPr id="13" name="TextBox 12"/>
          <p:cNvSpPr txBox="1"/>
          <p:nvPr/>
        </p:nvSpPr>
        <p:spPr>
          <a:xfrm>
            <a:off x="-685800" y="4888468"/>
            <a:ext cx="2355145" cy="369332"/>
          </a:xfrm>
          <a:prstGeom prst="rect">
            <a:avLst/>
          </a:prstGeom>
          <a:noFill/>
        </p:spPr>
        <p:txBody>
          <a:bodyPr wrap="none" rtlCol="0">
            <a:spAutoFit/>
            <a:scene3d>
              <a:camera prst="orthographicFront">
                <a:rot lat="0" lon="0" rev="5400000"/>
              </a:camera>
              <a:lightRig rig="threePt" dir="t"/>
            </a:scene3d>
          </a:bodyPr>
          <a:lstStyle/>
          <a:p>
            <a:r>
              <a:rPr lang="en-US" sz="1800" b="1" dirty="0" smtClean="0">
                <a:solidFill>
                  <a:srgbClr val="000090"/>
                </a:solidFill>
              </a:rPr>
              <a:t>Events with </a:t>
            </a:r>
            <a:r>
              <a:rPr lang="en-US" sz="1800" b="1" dirty="0" err="1" smtClean="0">
                <a:solidFill>
                  <a:srgbClr val="000090"/>
                </a:solidFill>
                <a:latin typeface="Symbol" charset="2"/>
                <a:cs typeface="Symbol" charset="2"/>
              </a:rPr>
              <a:t>a</a:t>
            </a:r>
            <a:r>
              <a:rPr lang="en-US" sz="1800" b="1" baseline="-25000" dirty="0" err="1" smtClean="0">
                <a:solidFill>
                  <a:srgbClr val="000090"/>
                </a:solidFill>
              </a:rPr>
              <a:t>T</a:t>
            </a:r>
            <a:r>
              <a:rPr lang="en-US" sz="1800" b="1" dirty="0" smtClean="0">
                <a:solidFill>
                  <a:srgbClr val="000090"/>
                </a:solidFill>
              </a:rPr>
              <a:t>&gt;0.55</a:t>
            </a:r>
            <a:endParaRPr lang="en-US" sz="1800" b="1" dirty="0">
              <a:solidFill>
                <a:srgbClr val="000090"/>
              </a:solidFill>
            </a:endParaRPr>
          </a:p>
        </p:txBody>
      </p:sp>
      <p:sp>
        <p:nvSpPr>
          <p:cNvPr id="14" name="TextBox 13"/>
          <p:cNvSpPr txBox="1"/>
          <p:nvPr/>
        </p:nvSpPr>
        <p:spPr>
          <a:xfrm>
            <a:off x="3124200" y="6096000"/>
            <a:ext cx="1125128" cy="369332"/>
          </a:xfrm>
          <a:prstGeom prst="rect">
            <a:avLst/>
          </a:prstGeom>
          <a:noFill/>
        </p:spPr>
        <p:txBody>
          <a:bodyPr wrap="none" rtlCol="0">
            <a:spAutoFit/>
            <a:scene3d>
              <a:camera prst="orthographicFront">
                <a:rot lat="0" lon="0" rev="0"/>
              </a:camera>
              <a:lightRig rig="threePt" dir="t"/>
            </a:scene3d>
          </a:bodyPr>
          <a:lstStyle/>
          <a:p>
            <a:r>
              <a:rPr lang="en-US" sz="1800" b="1" dirty="0" smtClean="0">
                <a:solidFill>
                  <a:srgbClr val="000090"/>
                </a:solidFill>
              </a:rPr>
              <a:t>H</a:t>
            </a:r>
            <a:r>
              <a:rPr lang="en-US" sz="1800" b="1" baseline="-25000" dirty="0" smtClean="0">
                <a:solidFill>
                  <a:srgbClr val="000090"/>
                </a:solidFill>
              </a:rPr>
              <a:t>T</a:t>
            </a:r>
            <a:r>
              <a:rPr lang="en-US" sz="1800" b="1" dirty="0" smtClean="0">
                <a:solidFill>
                  <a:srgbClr val="000090"/>
                </a:solidFill>
              </a:rPr>
              <a:t> (GeV)</a:t>
            </a:r>
            <a:endParaRPr lang="en-US" sz="1800" b="1" dirty="0">
              <a:solidFill>
                <a:srgbClr val="000090"/>
              </a:solidFill>
            </a:endParaRPr>
          </a:p>
        </p:txBody>
      </p:sp>
      <p:sp>
        <p:nvSpPr>
          <p:cNvPr id="15" name="TextBox 14"/>
          <p:cNvSpPr txBox="1"/>
          <p:nvPr/>
        </p:nvSpPr>
        <p:spPr>
          <a:xfrm>
            <a:off x="1143000" y="5486400"/>
            <a:ext cx="754609" cy="40011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000" b="1" dirty="0" smtClean="0">
                <a:solidFill>
                  <a:srgbClr val="000090"/>
                </a:solidFill>
              </a:rPr>
              <a:t>CMS</a:t>
            </a:r>
            <a:endParaRPr lang="en-US" sz="2000" b="1" dirty="0">
              <a:solidFill>
                <a:srgbClr val="000090"/>
              </a:solidFill>
            </a:endParaRPr>
          </a:p>
        </p:txBody>
      </p:sp>
      <p:pic>
        <p:nvPicPr>
          <p:cNvPr id="16" name="Picture 15"/>
          <p:cNvPicPr>
            <a:picLocks noChangeAspect="1"/>
          </p:cNvPicPr>
          <p:nvPr/>
        </p:nvPicPr>
        <p:blipFill>
          <a:blip r:embed="rId5"/>
          <a:stretch>
            <a:fillRect/>
          </a:stretch>
        </p:blipFill>
        <p:spPr>
          <a:xfrm>
            <a:off x="0" y="1295400"/>
            <a:ext cx="2472337" cy="2422074"/>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brief: SUSY moving further out</a:t>
            </a:r>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51</a:t>
            </a:fld>
            <a:endParaRPr lang="en-US"/>
          </a:p>
        </p:txBody>
      </p:sp>
      <p:pic>
        <p:nvPicPr>
          <p:cNvPr id="7" name="Picture 4"/>
          <p:cNvPicPr>
            <a:picLocks noChangeAspect="1" noChangeArrowheads="1"/>
          </p:cNvPicPr>
          <p:nvPr/>
        </p:nvPicPr>
        <p:blipFill>
          <a:blip r:embed="rId2"/>
          <a:srcRect/>
          <a:stretch>
            <a:fillRect/>
          </a:stretch>
        </p:blipFill>
        <p:spPr bwMode="auto">
          <a:xfrm>
            <a:off x="363901" y="2362200"/>
            <a:ext cx="4131899" cy="3924300"/>
          </a:xfrm>
          <a:prstGeom prst="rect">
            <a:avLst/>
          </a:prstGeom>
          <a:noFill/>
          <a:ln w="9525">
            <a:noFill/>
            <a:round/>
            <a:headEnd/>
            <a:tailEnd/>
          </a:ln>
          <a:effectLst/>
        </p:spPr>
      </p:pic>
      <p:pic>
        <p:nvPicPr>
          <p:cNvPr id="8" name="Picture 5"/>
          <p:cNvPicPr>
            <a:picLocks noChangeAspect="1" noChangeArrowheads="1"/>
          </p:cNvPicPr>
          <p:nvPr/>
        </p:nvPicPr>
        <p:blipFill>
          <a:blip r:embed="rId3"/>
          <a:srcRect/>
          <a:stretch>
            <a:fillRect/>
          </a:stretch>
        </p:blipFill>
        <p:spPr bwMode="auto">
          <a:xfrm>
            <a:off x="4691558" y="2397621"/>
            <a:ext cx="4134579" cy="3926979"/>
          </a:xfrm>
          <a:prstGeom prst="rect">
            <a:avLst/>
          </a:prstGeom>
          <a:noFill/>
          <a:ln w="9525">
            <a:noFill/>
            <a:round/>
            <a:headEnd/>
            <a:tailEnd/>
          </a:ln>
          <a:effectLst/>
        </p:spPr>
      </p:pic>
      <p:sp>
        <p:nvSpPr>
          <p:cNvPr id="9" name="Line 6"/>
          <p:cNvSpPr>
            <a:spLocks noChangeShapeType="1"/>
          </p:cNvSpPr>
          <p:nvPr/>
        </p:nvSpPr>
        <p:spPr bwMode="auto">
          <a:xfrm flipV="1">
            <a:off x="1783723" y="3069166"/>
            <a:ext cx="463411" cy="33483"/>
          </a:xfrm>
          <a:prstGeom prst="line">
            <a:avLst/>
          </a:prstGeom>
          <a:noFill/>
          <a:ln w="72000">
            <a:solidFill>
              <a:srgbClr val="FF00FF"/>
            </a:solidFill>
            <a:round/>
            <a:headEnd/>
            <a:tailEnd type="triangle" w="med" len="med"/>
          </a:ln>
          <a:effectLst/>
        </p:spPr>
        <p:txBody>
          <a:bodyPr>
            <a:prstTxWarp prst="textNoShape">
              <a:avLst/>
            </a:prstTxWarp>
          </a:bodyPr>
          <a:lstStyle/>
          <a:p>
            <a:endParaRPr lang="en-US"/>
          </a:p>
        </p:txBody>
      </p:sp>
      <p:sp>
        <p:nvSpPr>
          <p:cNvPr id="10" name="Line 7"/>
          <p:cNvSpPr>
            <a:spLocks noChangeShapeType="1"/>
          </p:cNvSpPr>
          <p:nvPr/>
        </p:nvSpPr>
        <p:spPr bwMode="auto">
          <a:xfrm flipV="1">
            <a:off x="3492859" y="4390615"/>
            <a:ext cx="164741" cy="486185"/>
          </a:xfrm>
          <a:prstGeom prst="line">
            <a:avLst/>
          </a:prstGeom>
          <a:noFill/>
          <a:ln w="72000">
            <a:solidFill>
              <a:srgbClr val="FF00FF"/>
            </a:solidFill>
            <a:round/>
            <a:headEnd/>
            <a:tailEnd type="triangle" w="med" len="med"/>
          </a:ln>
          <a:effectLst/>
        </p:spPr>
        <p:txBody>
          <a:bodyPr>
            <a:prstTxWarp prst="textNoShape">
              <a:avLst/>
            </a:prstTxWarp>
          </a:bodyPr>
          <a:lstStyle/>
          <a:p>
            <a:endParaRPr lang="en-US"/>
          </a:p>
        </p:txBody>
      </p:sp>
      <p:sp>
        <p:nvSpPr>
          <p:cNvPr id="11" name="Line 8"/>
          <p:cNvSpPr>
            <a:spLocks noChangeShapeType="1"/>
          </p:cNvSpPr>
          <p:nvPr/>
        </p:nvSpPr>
        <p:spPr bwMode="auto">
          <a:xfrm flipV="1">
            <a:off x="2036595" y="3924326"/>
            <a:ext cx="401805" cy="342874"/>
          </a:xfrm>
          <a:prstGeom prst="line">
            <a:avLst/>
          </a:prstGeom>
          <a:noFill/>
          <a:ln w="72000">
            <a:solidFill>
              <a:srgbClr val="FF00FF"/>
            </a:solidFill>
            <a:round/>
            <a:headEnd/>
            <a:tailEnd type="triangle" w="med" len="med"/>
          </a:ln>
          <a:effectLst/>
        </p:spPr>
        <p:txBody>
          <a:bodyPr>
            <a:prstTxWarp prst="textNoShape">
              <a:avLst/>
            </a:prstTxWarp>
          </a:bodyPr>
          <a:lstStyle/>
          <a:p>
            <a:endParaRPr lang="en-US"/>
          </a:p>
        </p:txBody>
      </p:sp>
      <p:sp>
        <p:nvSpPr>
          <p:cNvPr id="12" name="Line 9"/>
          <p:cNvSpPr>
            <a:spLocks noChangeShapeType="1"/>
          </p:cNvSpPr>
          <p:nvPr/>
        </p:nvSpPr>
        <p:spPr bwMode="auto">
          <a:xfrm flipV="1">
            <a:off x="5263924" y="4245604"/>
            <a:ext cx="298676" cy="229030"/>
          </a:xfrm>
          <a:prstGeom prst="line">
            <a:avLst/>
          </a:prstGeom>
          <a:noFill/>
          <a:ln w="72000">
            <a:solidFill>
              <a:srgbClr val="FF00FF"/>
            </a:solidFill>
            <a:round/>
            <a:headEnd/>
            <a:tailEnd type="triangle" w="med" len="med"/>
          </a:ln>
          <a:effectLst/>
        </p:spPr>
        <p:txBody>
          <a:bodyPr>
            <a:prstTxWarp prst="textNoShape">
              <a:avLst/>
            </a:prstTxWarp>
          </a:bodyPr>
          <a:lstStyle/>
          <a:p>
            <a:endParaRPr lang="en-US"/>
          </a:p>
        </p:txBody>
      </p:sp>
      <p:sp>
        <p:nvSpPr>
          <p:cNvPr id="13" name="Line 10"/>
          <p:cNvSpPr>
            <a:spLocks noChangeShapeType="1"/>
          </p:cNvSpPr>
          <p:nvPr/>
        </p:nvSpPr>
        <p:spPr bwMode="auto">
          <a:xfrm flipV="1">
            <a:off x="5551977" y="4773340"/>
            <a:ext cx="546455" cy="259834"/>
          </a:xfrm>
          <a:prstGeom prst="line">
            <a:avLst/>
          </a:prstGeom>
          <a:noFill/>
          <a:ln w="72000">
            <a:solidFill>
              <a:srgbClr val="FF00FF"/>
            </a:solidFill>
            <a:round/>
            <a:headEnd/>
            <a:tailEnd type="triangle" w="med" len="med"/>
          </a:ln>
          <a:effectLst/>
        </p:spPr>
        <p:txBody>
          <a:bodyPr>
            <a:prstTxWarp prst="textNoShape">
              <a:avLst/>
            </a:prstTxWarp>
          </a:bodyPr>
          <a:lstStyle/>
          <a:p>
            <a:endParaRPr lang="en-US"/>
          </a:p>
        </p:txBody>
      </p:sp>
      <p:sp>
        <p:nvSpPr>
          <p:cNvPr id="14" name="Line 11"/>
          <p:cNvSpPr>
            <a:spLocks noChangeShapeType="1"/>
          </p:cNvSpPr>
          <p:nvPr/>
        </p:nvSpPr>
        <p:spPr bwMode="auto">
          <a:xfrm flipV="1">
            <a:off x="5835788" y="5334000"/>
            <a:ext cx="1174612" cy="435289"/>
          </a:xfrm>
          <a:prstGeom prst="line">
            <a:avLst/>
          </a:prstGeom>
          <a:noFill/>
          <a:ln w="72000">
            <a:solidFill>
              <a:srgbClr val="FF00FF"/>
            </a:solidFill>
            <a:round/>
            <a:headEnd/>
            <a:tailEnd type="triangle" w="med" len="med"/>
          </a:ln>
          <a:effectLst/>
        </p:spPr>
        <p:txBody>
          <a:bodyPr>
            <a:prstTxWarp prst="textNoShape">
              <a:avLst/>
            </a:prstTxWarp>
          </a:bodyPr>
          <a:lstStyle/>
          <a:p>
            <a:endParaRPr lang="en-US"/>
          </a:p>
        </p:txBody>
      </p:sp>
      <p:sp>
        <p:nvSpPr>
          <p:cNvPr id="15" name="Text Box 12"/>
          <p:cNvSpPr txBox="1">
            <a:spLocks noChangeArrowheads="1"/>
          </p:cNvSpPr>
          <p:nvPr/>
        </p:nvSpPr>
        <p:spPr bwMode="auto">
          <a:xfrm rot="1200000">
            <a:off x="2292063" y="4362799"/>
            <a:ext cx="1067461" cy="223671"/>
          </a:xfrm>
          <a:prstGeom prst="rect">
            <a:avLst/>
          </a:prstGeom>
          <a:noFill/>
          <a:ln w="9525">
            <a:noFill/>
            <a:round/>
            <a:headEnd/>
            <a:tailEnd/>
          </a:ln>
          <a:effectLst/>
        </p:spPr>
        <p:txBody>
          <a:bodyPr wrap="none" lIns="0" tIns="6803" rIns="0" bIns="0">
            <a:prstTxWarp prst="textNoShape">
              <a:avLst/>
            </a:prstTxWarp>
          </a:bodyPr>
          <a:lstStyle/>
          <a:p>
            <a:pPr>
              <a:lnSpc>
                <a:spcPct val="97000"/>
              </a:lnSpc>
              <a:tabLst>
                <a:tab pos="723900" algn="l"/>
              </a:tabLst>
            </a:pPr>
            <a:r>
              <a:rPr lang="en-GB" sz="1800" b="1" dirty="0">
                <a:solidFill>
                  <a:srgbClr val="FF00FF"/>
                </a:solidFill>
                <a:latin typeface="Trebuchet MS" charset="0"/>
                <a:ea typeface="Tahoma" charset="0"/>
                <a:cs typeface="Tahoma" charset="0"/>
              </a:rPr>
              <a:t>2010</a:t>
            </a:r>
            <a:r>
              <a:rPr lang="en-GB" sz="1800" b="1" dirty="0">
                <a:solidFill>
                  <a:srgbClr val="FF00FF"/>
                </a:solidFill>
                <a:latin typeface="Trebuchet MS" charset="0"/>
                <a:ea typeface="Times New Roman" charset="0"/>
                <a:cs typeface="Times New Roman" charset="0"/>
              </a:rPr>
              <a:t>→</a:t>
            </a:r>
            <a:r>
              <a:rPr lang="en-GB" sz="1800" b="1" dirty="0">
                <a:solidFill>
                  <a:srgbClr val="FF00FF"/>
                </a:solidFill>
                <a:latin typeface="Trebuchet MS" charset="0"/>
                <a:ea typeface="Tahoma" charset="0"/>
                <a:cs typeface="Tahoma" charset="0"/>
              </a:rPr>
              <a:t>2011</a:t>
            </a:r>
          </a:p>
        </p:txBody>
      </p:sp>
      <p:sp>
        <p:nvSpPr>
          <p:cNvPr id="16" name="Text Box 13"/>
          <p:cNvSpPr txBox="1">
            <a:spLocks noChangeArrowheads="1"/>
          </p:cNvSpPr>
          <p:nvPr/>
        </p:nvSpPr>
        <p:spPr bwMode="auto">
          <a:xfrm>
            <a:off x="6155300" y="4669003"/>
            <a:ext cx="1067462" cy="223671"/>
          </a:xfrm>
          <a:prstGeom prst="rect">
            <a:avLst/>
          </a:prstGeom>
          <a:noFill/>
          <a:ln w="9525">
            <a:noFill/>
            <a:round/>
            <a:headEnd/>
            <a:tailEnd/>
          </a:ln>
          <a:effectLst/>
        </p:spPr>
        <p:txBody>
          <a:bodyPr wrap="none" lIns="0" tIns="6803" rIns="0" bIns="0">
            <a:prstTxWarp prst="textNoShape">
              <a:avLst/>
            </a:prstTxWarp>
          </a:bodyPr>
          <a:lstStyle/>
          <a:p>
            <a:pPr>
              <a:lnSpc>
                <a:spcPct val="97000"/>
              </a:lnSpc>
              <a:tabLst>
                <a:tab pos="723900" algn="l"/>
              </a:tabLst>
            </a:pPr>
            <a:r>
              <a:rPr lang="en-GB" sz="1800" b="1">
                <a:solidFill>
                  <a:srgbClr val="FF00FF"/>
                </a:solidFill>
                <a:latin typeface="Trebuchet MS" charset="0"/>
                <a:ea typeface="Tahoma" charset="0"/>
                <a:cs typeface="Tahoma" charset="0"/>
              </a:rPr>
              <a:t>2010</a:t>
            </a:r>
            <a:r>
              <a:rPr lang="en-GB" sz="1800" b="1">
                <a:solidFill>
                  <a:srgbClr val="FF00FF"/>
                </a:solidFill>
                <a:latin typeface="Trebuchet MS" charset="0"/>
                <a:ea typeface="Times New Roman" charset="0"/>
                <a:cs typeface="Times New Roman" charset="0"/>
              </a:rPr>
              <a:t>→</a:t>
            </a:r>
            <a:r>
              <a:rPr lang="en-GB" sz="1800" b="1">
                <a:solidFill>
                  <a:srgbClr val="FF00FF"/>
                </a:solidFill>
                <a:latin typeface="Trebuchet MS" charset="0"/>
                <a:ea typeface="Tahoma" charset="0"/>
                <a:cs typeface="Tahoma" charset="0"/>
              </a:rPr>
              <a:t>2011</a:t>
            </a:r>
          </a:p>
        </p:txBody>
      </p:sp>
      <p:sp>
        <p:nvSpPr>
          <p:cNvPr id="17" name="Text Box 2"/>
          <p:cNvSpPr txBox="1">
            <a:spLocks noChangeArrowheads="1"/>
          </p:cNvSpPr>
          <p:nvPr/>
        </p:nvSpPr>
        <p:spPr bwMode="auto">
          <a:xfrm>
            <a:off x="304800" y="990600"/>
            <a:ext cx="4483100" cy="12954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lIns="0" tIns="7560" rIns="0" bIns="0">
            <a:prstTxWarp prst="textNoShape">
              <a:avLst/>
            </a:prstTxWarp>
          </a:bodyPr>
          <a:lstStyle/>
          <a:p>
            <a:pPr algn="ctr">
              <a:lnSpc>
                <a:spcPct val="97000"/>
              </a:lnSpc>
              <a:tabLst>
                <a:tab pos="723900" algn="l"/>
                <a:tab pos="1447800" algn="l"/>
                <a:tab pos="2171700" algn="l"/>
                <a:tab pos="2895600" algn="l"/>
                <a:tab pos="3619500" algn="l"/>
              </a:tabLst>
            </a:pPr>
            <a:r>
              <a:rPr lang="en-GB" sz="2000" b="1" dirty="0">
                <a:solidFill>
                  <a:srgbClr val="000090"/>
                </a:solidFill>
                <a:latin typeface="Trebuchet MS" charset="0"/>
                <a:ea typeface="Tahoma" charset="0"/>
                <a:cs typeface="Tahoma" charset="0"/>
              </a:rPr>
              <a:t>Simplified</a:t>
            </a:r>
            <a:r>
              <a:rPr lang="en-GB" sz="2000" b="1" dirty="0" smtClean="0">
                <a:solidFill>
                  <a:srgbClr val="000090"/>
                </a:solidFill>
                <a:latin typeface="Trebuchet MS" charset="0"/>
                <a:ea typeface="Tahoma" charset="0"/>
                <a:cs typeface="Tahoma" charset="0"/>
              </a:rPr>
              <a:t> model: two </a:t>
            </a:r>
            <a:r>
              <a:rPr lang="en-GB" sz="2000" b="1" dirty="0" err="1" smtClean="0">
                <a:solidFill>
                  <a:srgbClr val="000090"/>
                </a:solidFill>
                <a:latin typeface="Trebuchet MS" charset="0"/>
                <a:ea typeface="Tahoma" charset="0"/>
                <a:cs typeface="Tahoma" charset="0"/>
              </a:rPr>
              <a:t>squark</a:t>
            </a:r>
            <a:r>
              <a:rPr lang="en-GB" sz="2000" b="1" dirty="0" smtClean="0">
                <a:solidFill>
                  <a:srgbClr val="000090"/>
                </a:solidFill>
                <a:latin typeface="Trebuchet MS" charset="0"/>
                <a:ea typeface="Tahoma" charset="0"/>
                <a:cs typeface="Tahoma" charset="0"/>
              </a:rPr>
              <a:t> (</a:t>
            </a:r>
            <a:r>
              <a:rPr lang="en-GB" sz="2000" b="1" dirty="0" err="1" smtClean="0">
                <a:solidFill>
                  <a:srgbClr val="000090"/>
                </a:solidFill>
                <a:latin typeface="Trebuchet MS" charset="0"/>
                <a:ea typeface="Tahoma" charset="0"/>
                <a:cs typeface="Tahoma" charset="0"/>
              </a:rPr>
              <a:t>q</a:t>
            </a:r>
            <a:r>
              <a:rPr lang="en-GB" sz="2000" b="1" dirty="0" smtClean="0">
                <a:solidFill>
                  <a:srgbClr val="000090"/>
                </a:solidFill>
                <a:latin typeface="Trebuchet MS" charset="0"/>
                <a:ea typeface="Tahoma" charset="0"/>
                <a:cs typeface="Tahoma" charset="0"/>
              </a:rPr>
              <a:t>) </a:t>
            </a:r>
            <a:r>
              <a:rPr lang="en-GB" sz="2000" b="1" dirty="0">
                <a:solidFill>
                  <a:srgbClr val="000090"/>
                </a:solidFill>
                <a:latin typeface="Trebuchet MS" charset="0"/>
                <a:ea typeface="Tahoma" charset="0"/>
                <a:cs typeface="Tahoma" charset="0"/>
              </a:rPr>
              <a:t>generations, m(</a:t>
            </a:r>
            <a:r>
              <a:rPr lang="en-GB" sz="2000" b="1" i="1" dirty="0">
                <a:solidFill>
                  <a:srgbClr val="000090"/>
                </a:solidFill>
                <a:latin typeface="Symbol" charset="2"/>
                <a:ea typeface="Times New Roman" charset="0"/>
                <a:cs typeface="Symbol" charset="2"/>
              </a:rPr>
              <a:t>χ</a:t>
            </a:r>
            <a:r>
              <a:rPr lang="en-GB" sz="2000" b="1" i="1" baseline="-33000" dirty="0">
                <a:solidFill>
                  <a:srgbClr val="000090"/>
                </a:solidFill>
                <a:latin typeface="Arial" charset="0"/>
                <a:ea typeface="Arial" charset="0"/>
                <a:cs typeface="Arial" charset="0"/>
              </a:rPr>
              <a:t>1</a:t>
            </a:r>
            <a:r>
              <a:rPr lang="en-GB" sz="2000" b="1" i="1" baseline="33000" dirty="0">
                <a:solidFill>
                  <a:srgbClr val="000090"/>
                </a:solidFill>
                <a:latin typeface="Trebuchet MS" charset="0"/>
                <a:ea typeface="Tahoma" charset="0"/>
                <a:cs typeface="Tahoma" charset="0"/>
              </a:rPr>
              <a:t>0</a:t>
            </a:r>
            <a:r>
              <a:rPr lang="en-GB" sz="2000" b="1" dirty="0">
                <a:solidFill>
                  <a:srgbClr val="000090"/>
                </a:solidFill>
                <a:latin typeface="Trebuchet MS" charset="0"/>
                <a:ea typeface="Tahoma" charset="0"/>
                <a:cs typeface="Tahoma" charset="0"/>
              </a:rPr>
              <a:t>)~0</a:t>
            </a:r>
          </a:p>
          <a:p>
            <a:pPr algn="ctr">
              <a:lnSpc>
                <a:spcPct val="97000"/>
              </a:lnSpc>
              <a:tabLst>
                <a:tab pos="723900" algn="l"/>
                <a:tab pos="1447800" algn="l"/>
                <a:tab pos="2171700" algn="l"/>
                <a:tab pos="2895600" algn="l"/>
                <a:tab pos="3619500" algn="l"/>
              </a:tabLst>
            </a:pPr>
            <a:r>
              <a:rPr lang="en-GB" sz="2000" b="1" dirty="0">
                <a:solidFill>
                  <a:srgbClr val="000090"/>
                </a:solidFill>
                <a:latin typeface="Trebuchet MS" charset="0"/>
                <a:ea typeface="Tahoma" charset="0"/>
                <a:cs typeface="Tahoma" charset="0"/>
              </a:rPr>
              <a:t>m</a:t>
            </a:r>
            <a:r>
              <a:rPr lang="en-GB" sz="2000" b="1" baseline="-33000" dirty="0">
                <a:solidFill>
                  <a:srgbClr val="000090"/>
                </a:solidFill>
                <a:latin typeface="Trebuchet MS" charset="0"/>
                <a:ea typeface="Tahoma" charset="0"/>
                <a:cs typeface="Tahoma" charset="0"/>
              </a:rPr>
              <a:t>g</a:t>
            </a:r>
            <a:r>
              <a:rPr lang="en-GB" sz="2000" b="1" dirty="0">
                <a:solidFill>
                  <a:srgbClr val="000090"/>
                </a:solidFill>
                <a:latin typeface="Trebuchet MS" charset="0"/>
                <a:ea typeface="Tahoma" charset="0"/>
                <a:cs typeface="Tahoma" charset="0"/>
              </a:rPr>
              <a:t>&gt;800 GeV  </a:t>
            </a:r>
            <a:r>
              <a:rPr lang="en-GB" sz="2000" b="1" dirty="0" smtClean="0">
                <a:solidFill>
                  <a:srgbClr val="000090"/>
                </a:solidFill>
                <a:latin typeface="Trebuchet MS" charset="0"/>
                <a:ea typeface="Tahoma" charset="0"/>
                <a:cs typeface="Tahoma" charset="0"/>
              </a:rPr>
              <a:t> </a:t>
            </a:r>
            <a:r>
              <a:rPr lang="en-GB" sz="2000" b="1" dirty="0" err="1" smtClean="0">
                <a:solidFill>
                  <a:srgbClr val="000090"/>
                </a:solidFill>
                <a:latin typeface="Trebuchet MS" charset="0"/>
                <a:ea typeface="Tahoma" charset="0"/>
                <a:cs typeface="Tahoma" charset="0"/>
              </a:rPr>
              <a:t>m</a:t>
            </a:r>
            <a:r>
              <a:rPr lang="en-GB" sz="2000" b="1" baseline="-33000" dirty="0" err="1" smtClean="0">
                <a:solidFill>
                  <a:srgbClr val="000090"/>
                </a:solidFill>
                <a:latin typeface="Trebuchet MS" charset="0"/>
                <a:ea typeface="Tahoma" charset="0"/>
                <a:cs typeface="Tahoma" charset="0"/>
              </a:rPr>
              <a:t>q</a:t>
            </a:r>
            <a:r>
              <a:rPr lang="en-GB" sz="2000" b="1" dirty="0">
                <a:solidFill>
                  <a:srgbClr val="000090"/>
                </a:solidFill>
                <a:latin typeface="Trebuchet MS" charset="0"/>
                <a:ea typeface="Tahoma" charset="0"/>
                <a:cs typeface="Tahoma" charset="0"/>
              </a:rPr>
              <a:t>&gt;850 GeV</a:t>
            </a:r>
          </a:p>
          <a:p>
            <a:pPr algn="ctr">
              <a:lnSpc>
                <a:spcPct val="97000"/>
              </a:lnSpc>
              <a:tabLst>
                <a:tab pos="723900" algn="l"/>
                <a:tab pos="1447800" algn="l"/>
                <a:tab pos="2171700" algn="l"/>
                <a:tab pos="2895600" algn="l"/>
                <a:tab pos="3619500" algn="l"/>
              </a:tabLst>
            </a:pPr>
            <a:r>
              <a:rPr lang="en-GB" sz="2000" b="1" dirty="0">
                <a:solidFill>
                  <a:srgbClr val="000090"/>
                </a:solidFill>
                <a:latin typeface="Trebuchet MS" charset="0"/>
                <a:ea typeface="Tahoma" charset="0"/>
                <a:cs typeface="Tahoma" charset="0"/>
              </a:rPr>
              <a:t>Equal mass case: m</a:t>
            </a:r>
            <a:r>
              <a:rPr lang="en-GB" sz="2000" b="1" baseline="-33000" dirty="0">
                <a:solidFill>
                  <a:srgbClr val="000090"/>
                </a:solidFill>
                <a:latin typeface="Trebuchet MS" charset="0"/>
                <a:ea typeface="Tahoma" charset="0"/>
                <a:cs typeface="Tahoma" charset="0"/>
              </a:rPr>
              <a:t>g</a:t>
            </a:r>
            <a:r>
              <a:rPr lang="en-GB" sz="2000" b="1" dirty="0">
                <a:solidFill>
                  <a:srgbClr val="000090"/>
                </a:solidFill>
                <a:latin typeface="Trebuchet MS" charset="0"/>
                <a:ea typeface="Tahoma" charset="0"/>
                <a:cs typeface="Tahoma" charset="0"/>
              </a:rPr>
              <a:t>=</a:t>
            </a:r>
            <a:r>
              <a:rPr lang="en-GB" sz="2000" b="1" dirty="0" err="1">
                <a:solidFill>
                  <a:srgbClr val="000090"/>
                </a:solidFill>
                <a:latin typeface="Trebuchet MS" charset="0"/>
                <a:ea typeface="Tahoma" charset="0"/>
                <a:cs typeface="Tahoma" charset="0"/>
              </a:rPr>
              <a:t>m</a:t>
            </a:r>
            <a:r>
              <a:rPr lang="en-GB" sz="2000" b="1" baseline="-33000" dirty="0" err="1">
                <a:solidFill>
                  <a:srgbClr val="000090"/>
                </a:solidFill>
                <a:latin typeface="Trebuchet MS" charset="0"/>
                <a:ea typeface="Tahoma" charset="0"/>
                <a:cs typeface="Tahoma" charset="0"/>
              </a:rPr>
              <a:t>q</a:t>
            </a:r>
            <a:r>
              <a:rPr lang="en-GB" sz="2000" b="1" dirty="0">
                <a:solidFill>
                  <a:srgbClr val="000090"/>
                </a:solidFill>
                <a:latin typeface="Trebuchet MS" charset="0"/>
                <a:ea typeface="Tahoma" charset="0"/>
                <a:cs typeface="Tahoma" charset="0"/>
              </a:rPr>
              <a:t>&gt;1.075 TeV</a:t>
            </a:r>
          </a:p>
          <a:p>
            <a:pPr>
              <a:lnSpc>
                <a:spcPct val="97000"/>
              </a:lnSpc>
              <a:tabLst>
                <a:tab pos="723900" algn="l"/>
                <a:tab pos="1447800" algn="l"/>
                <a:tab pos="2171700" algn="l"/>
                <a:tab pos="2895600" algn="l"/>
                <a:tab pos="3619500" algn="l"/>
              </a:tabLst>
            </a:pPr>
            <a:endParaRPr lang="en-GB" sz="2000" b="1" dirty="0">
              <a:solidFill>
                <a:srgbClr val="000090"/>
              </a:solidFill>
              <a:latin typeface="Trebuchet MS" charset="0"/>
              <a:ea typeface="Tahoma" charset="0"/>
              <a:cs typeface="Tahoma" charset="0"/>
            </a:endParaRPr>
          </a:p>
        </p:txBody>
      </p:sp>
      <p:sp>
        <p:nvSpPr>
          <p:cNvPr id="18" name="Text Box 3"/>
          <p:cNvSpPr txBox="1">
            <a:spLocks noChangeArrowheads="1"/>
          </p:cNvSpPr>
          <p:nvPr/>
        </p:nvSpPr>
        <p:spPr bwMode="auto">
          <a:xfrm>
            <a:off x="5410200" y="1066800"/>
            <a:ext cx="3124200" cy="1203346"/>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lIns="0" tIns="7560" rIns="0" bIns="0">
            <a:prstTxWarp prst="textNoShape">
              <a:avLst/>
            </a:prstTxWarp>
            <a:spAutoFit/>
          </a:bodyPr>
          <a:lstStyle/>
          <a:p>
            <a:pPr algn="ctr">
              <a:lnSpc>
                <a:spcPct val="97000"/>
              </a:lnSpc>
              <a:tabLst>
                <a:tab pos="723900" algn="l"/>
                <a:tab pos="1447800" algn="l"/>
                <a:tab pos="2171700" algn="l"/>
                <a:tab pos="2895600" algn="l"/>
                <a:tab pos="3619500" algn="l"/>
              </a:tabLst>
            </a:pPr>
            <a:r>
              <a:rPr lang="en-GB" sz="2000" b="1" dirty="0">
                <a:solidFill>
                  <a:srgbClr val="000090"/>
                </a:solidFill>
                <a:latin typeface="Trebuchet MS" charset="0"/>
                <a:ea typeface="Tahoma" charset="0"/>
                <a:cs typeface="Tahoma" charset="0"/>
              </a:rPr>
              <a:t>MSUGRA/CMSSM:</a:t>
            </a:r>
            <a:r>
              <a:rPr lang="en-GB" sz="2000" b="1" dirty="0" smtClean="0">
                <a:solidFill>
                  <a:srgbClr val="000090"/>
                </a:solidFill>
                <a:latin typeface="Trebuchet MS" charset="0"/>
                <a:ea typeface="Tahoma" charset="0"/>
                <a:cs typeface="Tahoma" charset="0"/>
              </a:rPr>
              <a:t> </a:t>
            </a:r>
          </a:p>
          <a:p>
            <a:pPr algn="ctr">
              <a:lnSpc>
                <a:spcPct val="97000"/>
              </a:lnSpc>
              <a:tabLst>
                <a:tab pos="723900" algn="l"/>
                <a:tab pos="1447800" algn="l"/>
                <a:tab pos="2171700" algn="l"/>
                <a:tab pos="2895600" algn="l"/>
                <a:tab pos="3619500" algn="l"/>
              </a:tabLst>
            </a:pPr>
            <a:r>
              <a:rPr lang="en-GB" sz="2000" b="1" dirty="0" err="1" smtClean="0">
                <a:solidFill>
                  <a:srgbClr val="000090"/>
                </a:solidFill>
                <a:latin typeface="Trebuchet MS" charset="0"/>
                <a:ea typeface="Tahoma" charset="0"/>
                <a:cs typeface="Tahoma" charset="0"/>
              </a:rPr>
              <a:t>tan</a:t>
            </a:r>
            <a:r>
              <a:rPr lang="en-GB" sz="2000" b="1" dirty="0" err="1" smtClean="0">
                <a:solidFill>
                  <a:srgbClr val="000090"/>
                </a:solidFill>
                <a:latin typeface="Trebuchet MS" charset="0"/>
                <a:ea typeface="Trebuchet MS" charset="0"/>
                <a:cs typeface="Trebuchet MS" charset="0"/>
              </a:rPr>
              <a:t>β</a:t>
            </a:r>
            <a:r>
              <a:rPr lang="en-GB" sz="2000" b="1" dirty="0">
                <a:solidFill>
                  <a:srgbClr val="000090"/>
                </a:solidFill>
                <a:latin typeface="Trebuchet MS" charset="0"/>
                <a:ea typeface="Tahoma" charset="0"/>
                <a:cs typeface="Tahoma" charset="0"/>
              </a:rPr>
              <a:t>=10, A</a:t>
            </a:r>
            <a:r>
              <a:rPr lang="en-GB" sz="2000" b="1" baseline="-33000" dirty="0">
                <a:solidFill>
                  <a:srgbClr val="000090"/>
                </a:solidFill>
                <a:latin typeface="Trebuchet MS" charset="0"/>
                <a:ea typeface="Tahoma" charset="0"/>
                <a:cs typeface="Tahoma" charset="0"/>
              </a:rPr>
              <a:t>0</a:t>
            </a:r>
            <a:r>
              <a:rPr lang="en-GB" sz="2000" b="1" dirty="0">
                <a:solidFill>
                  <a:srgbClr val="000090"/>
                </a:solidFill>
                <a:latin typeface="Trebuchet MS" charset="0"/>
                <a:ea typeface="Tahoma" charset="0"/>
                <a:cs typeface="Tahoma" charset="0"/>
              </a:rPr>
              <a:t>=0, </a:t>
            </a:r>
            <a:r>
              <a:rPr lang="en-GB" sz="2000" b="1" dirty="0" err="1">
                <a:solidFill>
                  <a:srgbClr val="000090"/>
                </a:solidFill>
                <a:latin typeface="Trebuchet MS" charset="0"/>
                <a:ea typeface="Trebuchet MS" charset="0"/>
                <a:cs typeface="Trebuchet MS" charset="0"/>
              </a:rPr>
              <a:t>μ</a:t>
            </a:r>
            <a:r>
              <a:rPr lang="en-GB" sz="2000" b="1" dirty="0">
                <a:solidFill>
                  <a:srgbClr val="000090"/>
                </a:solidFill>
                <a:latin typeface="Trebuchet MS" charset="0"/>
                <a:ea typeface="Tahoma" charset="0"/>
                <a:cs typeface="Tahoma" charset="0"/>
              </a:rPr>
              <a:t>&gt;0</a:t>
            </a:r>
          </a:p>
          <a:p>
            <a:pPr algn="ctr">
              <a:lnSpc>
                <a:spcPct val="97000"/>
              </a:lnSpc>
              <a:tabLst>
                <a:tab pos="723900" algn="l"/>
                <a:tab pos="1447800" algn="l"/>
                <a:tab pos="2171700" algn="l"/>
                <a:tab pos="2895600" algn="l"/>
                <a:tab pos="3619500" algn="l"/>
              </a:tabLst>
            </a:pPr>
            <a:r>
              <a:rPr lang="en-GB" sz="2000" b="1" dirty="0">
                <a:solidFill>
                  <a:srgbClr val="000090"/>
                </a:solidFill>
                <a:latin typeface="Trebuchet MS" charset="0"/>
                <a:ea typeface="Tahoma" charset="0"/>
                <a:cs typeface="Tahoma" charset="0"/>
              </a:rPr>
              <a:t>Equal mass case:</a:t>
            </a:r>
            <a:r>
              <a:rPr lang="en-GB" sz="2000" b="1" dirty="0" smtClean="0">
                <a:solidFill>
                  <a:srgbClr val="000090"/>
                </a:solidFill>
                <a:latin typeface="Trebuchet MS" charset="0"/>
                <a:ea typeface="Tahoma" charset="0"/>
                <a:cs typeface="Tahoma" charset="0"/>
              </a:rPr>
              <a:t> </a:t>
            </a:r>
          </a:p>
          <a:p>
            <a:pPr algn="ctr">
              <a:lnSpc>
                <a:spcPct val="97000"/>
              </a:lnSpc>
              <a:tabLst>
                <a:tab pos="723900" algn="l"/>
                <a:tab pos="1447800" algn="l"/>
                <a:tab pos="2171700" algn="l"/>
                <a:tab pos="2895600" algn="l"/>
                <a:tab pos="3619500" algn="l"/>
              </a:tabLst>
            </a:pPr>
            <a:r>
              <a:rPr lang="en-GB" sz="2000" b="1" dirty="0" err="1" smtClean="0">
                <a:solidFill>
                  <a:srgbClr val="000090"/>
                </a:solidFill>
                <a:latin typeface="Trebuchet MS" charset="0"/>
                <a:ea typeface="Tahoma" charset="0"/>
                <a:cs typeface="Tahoma" charset="0"/>
              </a:rPr>
              <a:t>m</a:t>
            </a:r>
            <a:r>
              <a:rPr lang="en-GB" sz="2000" b="1" baseline="-33000" dirty="0" err="1" smtClean="0">
                <a:solidFill>
                  <a:srgbClr val="000090"/>
                </a:solidFill>
                <a:latin typeface="Trebuchet MS" charset="0"/>
                <a:ea typeface="Tahoma" charset="0"/>
                <a:cs typeface="Tahoma" charset="0"/>
              </a:rPr>
              <a:t>q</a:t>
            </a:r>
            <a:r>
              <a:rPr lang="en-GB" sz="2000" b="1" dirty="0">
                <a:solidFill>
                  <a:srgbClr val="000090"/>
                </a:solidFill>
                <a:latin typeface="Trebuchet MS" charset="0"/>
                <a:ea typeface="Tahoma" charset="0"/>
                <a:cs typeface="Tahoma" charset="0"/>
              </a:rPr>
              <a:t>=m</a:t>
            </a:r>
            <a:r>
              <a:rPr lang="en-GB" sz="2000" b="1" baseline="-33000" dirty="0">
                <a:solidFill>
                  <a:srgbClr val="000090"/>
                </a:solidFill>
                <a:latin typeface="Trebuchet MS" charset="0"/>
                <a:ea typeface="Tahoma" charset="0"/>
                <a:cs typeface="Tahoma" charset="0"/>
              </a:rPr>
              <a:t>g</a:t>
            </a:r>
            <a:r>
              <a:rPr lang="en-GB" sz="2000" b="1" dirty="0">
                <a:solidFill>
                  <a:srgbClr val="000090"/>
                </a:solidFill>
                <a:latin typeface="Trebuchet MS" charset="0"/>
                <a:ea typeface="Tahoma" charset="0"/>
                <a:cs typeface="Tahoma" charset="0"/>
              </a:rPr>
              <a:t> &gt; 980 </a:t>
            </a:r>
            <a:r>
              <a:rPr lang="en-GB" sz="2000" b="1" dirty="0" smtClean="0">
                <a:solidFill>
                  <a:srgbClr val="000090"/>
                </a:solidFill>
                <a:latin typeface="Trebuchet MS" charset="0"/>
                <a:ea typeface="Tahoma" charset="0"/>
                <a:cs typeface="Tahoma" charset="0"/>
              </a:rPr>
              <a:t>GeV</a:t>
            </a:r>
            <a:endParaRPr lang="en-GB" sz="2000" b="1" dirty="0">
              <a:solidFill>
                <a:srgbClr val="000090"/>
              </a:solidFill>
              <a:latin typeface="Trebuchet MS" charset="0"/>
              <a:ea typeface="Tahoma" charset="0"/>
              <a:cs typeface="Tahoma"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SUSY is receding</a:t>
            </a:r>
            <a:endParaRPr lang="en-US" dirty="0"/>
          </a:p>
        </p:txBody>
      </p:sp>
      <p:sp>
        <p:nvSpPr>
          <p:cNvPr id="3" name="Content Placeholder 2"/>
          <p:cNvSpPr>
            <a:spLocks noGrp="1"/>
          </p:cNvSpPr>
          <p:nvPr>
            <p:ph idx="1"/>
          </p:nvPr>
        </p:nvSpPr>
        <p:spPr/>
        <p:txBody>
          <a:bodyPr/>
          <a:lstStyle/>
          <a:p>
            <a:r>
              <a:rPr lang="en-US" dirty="0" smtClean="0"/>
              <a:t>Plenty of literature on the subject.  Basic message:</a:t>
            </a:r>
          </a:p>
          <a:p>
            <a:pPr lvl="1"/>
            <a:r>
              <a:rPr lang="en-US" dirty="0" smtClean="0"/>
              <a:t>CMSSM being cornered.  Not excluded [yet] but looking unlikely [e.g. high “fine-tuning price of the LHC”]</a:t>
            </a:r>
          </a:p>
          <a:p>
            <a:pPr lvl="1"/>
            <a:r>
              <a:rPr lang="en-US" dirty="0" smtClean="0"/>
              <a:t>Then again, CMSSM is not SUSY</a:t>
            </a:r>
          </a:p>
          <a:p>
            <a:pPr lvl="2"/>
            <a:r>
              <a:rPr lang="en-US" dirty="0" smtClean="0"/>
              <a:t>It is only one SUSY scenario.  More complicated “models” are likely.  Back to ensuring that signatures are exhaustive!</a:t>
            </a:r>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52</a:t>
            </a:fld>
            <a:endParaRPr lang="en-US"/>
          </a:p>
        </p:txBody>
      </p:sp>
      <p:pic>
        <p:nvPicPr>
          <p:cNvPr id="7" name="Picture 6"/>
          <p:cNvPicPr>
            <a:picLocks noChangeAspect="1"/>
          </p:cNvPicPr>
          <p:nvPr/>
        </p:nvPicPr>
        <p:blipFill>
          <a:blip r:embed="rId2"/>
          <a:stretch>
            <a:fillRect/>
          </a:stretch>
        </p:blipFill>
        <p:spPr>
          <a:xfrm>
            <a:off x="-76200" y="3048000"/>
            <a:ext cx="4942507" cy="3348334"/>
          </a:xfrm>
          <a:prstGeom prst="rect">
            <a:avLst/>
          </a:prstGeom>
        </p:spPr>
      </p:pic>
      <p:pic>
        <p:nvPicPr>
          <p:cNvPr id="8" name="Picture 7"/>
          <p:cNvPicPr>
            <a:picLocks noChangeAspect="1"/>
          </p:cNvPicPr>
          <p:nvPr/>
        </p:nvPicPr>
        <p:blipFill>
          <a:blip r:embed="rId3"/>
          <a:stretch>
            <a:fillRect/>
          </a:stretch>
        </p:blipFill>
        <p:spPr>
          <a:xfrm>
            <a:off x="4114800" y="3020956"/>
            <a:ext cx="4953000" cy="3355442"/>
          </a:xfrm>
          <a:prstGeom prst="rect">
            <a:avLst/>
          </a:prstGeom>
        </p:spPr>
      </p:pic>
      <p:sp>
        <p:nvSpPr>
          <p:cNvPr id="9" name="Rectangle 8"/>
          <p:cNvSpPr/>
          <p:nvPr/>
        </p:nvSpPr>
        <p:spPr>
          <a:xfrm>
            <a:off x="720725" y="3276600"/>
            <a:ext cx="4841875"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800" dirty="0" err="1" smtClean="0">
                <a:solidFill>
                  <a:srgbClr val="000090"/>
                </a:solidFill>
              </a:rPr>
              <a:t>MasterCode</a:t>
            </a:r>
            <a:r>
              <a:rPr lang="en-US" sz="1800" dirty="0" smtClean="0">
                <a:solidFill>
                  <a:srgbClr val="000090"/>
                </a:solidFill>
              </a:rPr>
              <a:t> Project (</a:t>
            </a:r>
            <a:r>
              <a:rPr lang="en-US" sz="1800" dirty="0" smtClean="0"/>
              <a:t>Oliver Buchmüller et al)</a:t>
            </a:r>
            <a:endParaRPr lang="en-US" sz="1800" dirty="0">
              <a:solidFill>
                <a:srgbClr val="000090"/>
              </a:solidFill>
            </a:endParaRPr>
          </a:p>
        </p:txBody>
      </p:sp>
      <p:sp>
        <p:nvSpPr>
          <p:cNvPr id="10" name="Rectangle 9"/>
          <p:cNvSpPr/>
          <p:nvPr/>
        </p:nvSpPr>
        <p:spPr>
          <a:xfrm>
            <a:off x="5638800" y="1992868"/>
            <a:ext cx="32766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800" dirty="0" smtClean="0">
                <a:solidFill>
                  <a:srgbClr val="FF0000"/>
                </a:solidFill>
              </a:rPr>
              <a:t>http://arxiv.org/abs/1101.2195</a:t>
            </a:r>
            <a:endParaRPr lang="en-US" sz="1800" dirty="0">
              <a:solidFill>
                <a:srgbClr val="FF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6" name="Picture 2"/>
          <p:cNvPicPr>
            <a:picLocks noChangeAspect="1" noChangeArrowheads="1"/>
          </p:cNvPicPr>
          <p:nvPr/>
        </p:nvPicPr>
        <p:blipFill>
          <a:blip r:embed="rId3" cstate="print"/>
          <a:srcRect l="2831" b="1888"/>
          <a:stretch>
            <a:fillRect/>
          </a:stretch>
        </p:blipFill>
        <p:spPr bwMode="auto">
          <a:xfrm>
            <a:off x="228600" y="1295400"/>
            <a:ext cx="5735638" cy="4343400"/>
          </a:xfrm>
          <a:prstGeom prst="rect">
            <a:avLst/>
          </a:prstGeom>
          <a:noFill/>
          <a:ln w="25400">
            <a:solidFill>
              <a:srgbClr val="336699"/>
            </a:solidFill>
            <a:miter lim="800000"/>
            <a:headEnd/>
            <a:tailEnd/>
          </a:ln>
        </p:spPr>
      </p:pic>
      <p:pic>
        <p:nvPicPr>
          <p:cNvPr id="18438" name="Picture 5"/>
          <p:cNvPicPr>
            <a:picLocks noChangeAspect="1" noChangeArrowheads="1"/>
          </p:cNvPicPr>
          <p:nvPr/>
        </p:nvPicPr>
        <p:blipFill>
          <a:blip r:embed="rId4" cstate="print"/>
          <a:srcRect/>
          <a:stretch>
            <a:fillRect/>
          </a:stretch>
        </p:blipFill>
        <p:spPr bwMode="auto">
          <a:xfrm>
            <a:off x="6943725" y="1798638"/>
            <a:ext cx="1971675" cy="4449762"/>
          </a:xfrm>
          <a:prstGeom prst="rect">
            <a:avLst/>
          </a:prstGeom>
          <a:noFill/>
          <a:ln w="28575">
            <a:solidFill>
              <a:srgbClr val="336699"/>
            </a:solidFill>
            <a:miter lim="800000"/>
            <a:headEnd/>
            <a:tailEnd/>
          </a:ln>
        </p:spPr>
      </p:pic>
      <p:sp>
        <p:nvSpPr>
          <p:cNvPr id="18439" name="Rectangle 6"/>
          <p:cNvSpPr>
            <a:spLocks/>
          </p:cNvSpPr>
          <p:nvPr/>
        </p:nvSpPr>
        <p:spPr bwMode="auto">
          <a:xfrm>
            <a:off x="6705600" y="990600"/>
            <a:ext cx="2286000" cy="762000"/>
          </a:xfrm>
          <a:prstGeom prst="rect">
            <a:avLst/>
          </a:prstGeom>
          <a:noFill/>
          <a:ln w="12700">
            <a:noFill/>
            <a:miter lim="800000"/>
            <a:headEnd/>
            <a:tailEnd/>
          </a:ln>
        </p:spPr>
        <p:txBody>
          <a:bodyPr lIns="0" tIns="0" rIns="0" bIns="0"/>
          <a:lstStyle/>
          <a:p>
            <a:pPr fontAlgn="base">
              <a:spcBef>
                <a:spcPct val="0"/>
              </a:spcBef>
              <a:spcAft>
                <a:spcPct val="0"/>
              </a:spcAft>
            </a:pPr>
            <a:r>
              <a:rPr lang="en-US" sz="2400" b="1" dirty="0" smtClean="0">
                <a:solidFill>
                  <a:srgbClr val="000090"/>
                </a:solidFill>
                <a:cs typeface="Times" charset="0"/>
              </a:rPr>
              <a:t>What we see: </a:t>
            </a:r>
          </a:p>
          <a:p>
            <a:pPr fontAlgn="base">
              <a:spcBef>
                <a:spcPct val="0"/>
              </a:spcBef>
              <a:spcAft>
                <a:spcPct val="0"/>
              </a:spcAft>
            </a:pPr>
            <a:r>
              <a:rPr lang="en-US" sz="2400" b="1" dirty="0" smtClean="0">
                <a:solidFill>
                  <a:srgbClr val="000090"/>
                </a:solidFill>
                <a:cs typeface="Times" charset="0"/>
              </a:rPr>
              <a:t>much simpler…</a:t>
            </a:r>
            <a:endParaRPr lang="en-US" sz="2400" b="1" dirty="0">
              <a:solidFill>
                <a:srgbClr val="000090"/>
              </a:solidFill>
              <a:cs typeface="Times" charset="0"/>
            </a:endParaRPr>
          </a:p>
        </p:txBody>
      </p:sp>
      <p:cxnSp>
        <p:nvCxnSpPr>
          <p:cNvPr id="18" name="Straight Arrow Connector 17"/>
          <p:cNvCxnSpPr/>
          <p:nvPr/>
        </p:nvCxnSpPr>
        <p:spPr>
          <a:xfrm>
            <a:off x="5964238" y="3467100"/>
            <a:ext cx="979487" cy="555625"/>
          </a:xfrm>
          <a:prstGeom prst="straightConnector1">
            <a:avLst/>
          </a:prstGeom>
          <a:ln w="57150">
            <a:solidFill>
              <a:srgbClr val="336699"/>
            </a:solidFill>
            <a:tailEnd type="arrow"/>
          </a:ln>
        </p:spPr>
        <p:style>
          <a:lnRef idx="1">
            <a:schemeClr val="accent1"/>
          </a:lnRef>
          <a:fillRef idx="0">
            <a:schemeClr val="accent1"/>
          </a:fillRef>
          <a:effectRef idx="0">
            <a:schemeClr val="accent1"/>
          </a:effectRef>
          <a:fontRef idx="minor">
            <a:schemeClr val="tx1"/>
          </a:fontRef>
        </p:style>
      </p:cxnSp>
      <p:sp>
        <p:nvSpPr>
          <p:cNvPr id="8" name="Rectangle 1"/>
          <p:cNvSpPr>
            <a:spLocks noGrp="1" noChangeArrowheads="1"/>
          </p:cNvSpPr>
          <p:nvPr>
            <p:ph type="title"/>
          </p:nvPr>
        </p:nvSpPr>
        <p:spPr>
          <a:ln/>
        </p:spPr>
        <p:txBody>
          <a:bodyPr rIns="116994"/>
          <a:lstStyle/>
          <a:p>
            <a:r>
              <a:rPr lang="en-US" dirty="0" smtClean="0"/>
              <a:t>Recently: use simplified models</a:t>
            </a:r>
            <a:endParaRPr lang="en-US" dirty="0"/>
          </a:p>
        </p:txBody>
      </p:sp>
      <p:sp>
        <p:nvSpPr>
          <p:cNvPr id="2" name="TextBox 1"/>
          <p:cNvSpPr txBox="1"/>
          <p:nvPr/>
        </p:nvSpPr>
        <p:spPr>
          <a:xfrm>
            <a:off x="2057400" y="838200"/>
            <a:ext cx="1330262" cy="461665"/>
          </a:xfrm>
          <a:prstGeom prst="rect">
            <a:avLst/>
          </a:prstGeom>
          <a:noFill/>
        </p:spPr>
        <p:txBody>
          <a:bodyPr wrap="none" rtlCol="0">
            <a:spAutoFit/>
          </a:bodyPr>
          <a:lstStyle/>
          <a:p>
            <a:r>
              <a:rPr lang="en-US" sz="2400" b="1" dirty="0" smtClean="0">
                <a:solidFill>
                  <a:srgbClr val="FF0000"/>
                </a:solidFill>
              </a:rPr>
              <a:t>CMSSM</a:t>
            </a:r>
            <a:endParaRPr lang="en-US" sz="2400" b="1" dirty="0">
              <a:solidFill>
                <a:srgbClr val="FF0000"/>
              </a:solidFill>
            </a:endParaRPr>
          </a:p>
        </p:txBody>
      </p:sp>
      <p:sp>
        <p:nvSpPr>
          <p:cNvPr id="10" name="TextBox 9"/>
          <p:cNvSpPr txBox="1"/>
          <p:nvPr/>
        </p:nvSpPr>
        <p:spPr>
          <a:xfrm>
            <a:off x="1981200" y="5715000"/>
            <a:ext cx="5029199" cy="685800"/>
          </a:xfrm>
          <a:prstGeom prst="rect">
            <a:avLst/>
          </a:prstGeom>
          <a:noFill/>
        </p:spPr>
        <p:txBody>
          <a:bodyPr wrap="none" rtlCol="0">
            <a:noAutofit/>
          </a:bodyPr>
          <a:lstStyle/>
          <a:p>
            <a:pPr>
              <a:lnSpc>
                <a:spcPct val="80000"/>
              </a:lnSpc>
            </a:pPr>
            <a:r>
              <a:rPr lang="en-US" sz="2400" b="1" dirty="0" smtClean="0">
                <a:solidFill>
                  <a:srgbClr val="FF0000"/>
                </a:solidFill>
                <a:cs typeface="Times" charset="0"/>
              </a:rPr>
              <a:t>Simplified model spectrum</a:t>
            </a:r>
            <a:r>
              <a:rPr lang="en-US" sz="2400" dirty="0" smtClean="0">
                <a:solidFill>
                  <a:srgbClr val="FF0000"/>
                </a:solidFill>
                <a:cs typeface="Times" charset="0"/>
              </a:rPr>
              <a:t> (</a:t>
            </a:r>
            <a:r>
              <a:rPr lang="en-US" sz="2400" b="1" dirty="0" err="1" smtClean="0">
                <a:solidFill>
                  <a:srgbClr val="FF0000"/>
                </a:solidFill>
                <a:cs typeface="Times" charset="0"/>
              </a:rPr>
              <a:t>sms</a:t>
            </a:r>
            <a:r>
              <a:rPr lang="en-US" sz="2400" b="1" dirty="0" smtClean="0">
                <a:solidFill>
                  <a:srgbClr val="FF0000"/>
                </a:solidFill>
                <a:cs typeface="Times" charset="0"/>
              </a:rPr>
              <a:t>)</a:t>
            </a:r>
            <a:endParaRPr lang="en-US" sz="2400" dirty="0" smtClean="0">
              <a:solidFill>
                <a:srgbClr val="FF0000"/>
              </a:solidFill>
              <a:cs typeface="Times" charset="0"/>
            </a:endParaRPr>
          </a:p>
          <a:p>
            <a:pPr>
              <a:lnSpc>
                <a:spcPct val="80000"/>
              </a:lnSpc>
            </a:pPr>
            <a:r>
              <a:rPr lang="en-US" sz="2400" b="1" dirty="0" smtClean="0">
                <a:solidFill>
                  <a:srgbClr val="000090"/>
                </a:solidFill>
                <a:cs typeface="Times" charset="0"/>
              </a:rPr>
              <a:t>with 3 particles, 2 decay modes</a:t>
            </a:r>
          </a:p>
        </p:txBody>
      </p:sp>
      <p:sp>
        <p:nvSpPr>
          <p:cNvPr id="11" name="Date Placeholder 10"/>
          <p:cNvSpPr>
            <a:spLocks noGrp="1"/>
          </p:cNvSpPr>
          <p:nvPr>
            <p:ph type="dt" sz="half" idx="10"/>
          </p:nvPr>
        </p:nvSpPr>
        <p:spPr/>
        <p:txBody>
          <a:bodyPr/>
          <a:lstStyle/>
          <a:p>
            <a:pPr>
              <a:defRPr/>
            </a:pPr>
            <a:r>
              <a:rPr lang="en-US" smtClean="0"/>
              <a:t>July 28-30, 2011</a:t>
            </a:r>
            <a:endParaRPr lang="en-US"/>
          </a:p>
        </p:txBody>
      </p:sp>
      <p:sp>
        <p:nvSpPr>
          <p:cNvPr id="12" name="Slide Number Placeholder 11"/>
          <p:cNvSpPr>
            <a:spLocks noGrp="1"/>
          </p:cNvSpPr>
          <p:nvPr>
            <p:ph type="sldNum" sz="quarter" idx="12"/>
          </p:nvPr>
        </p:nvSpPr>
        <p:spPr/>
        <p:txBody>
          <a:bodyPr/>
          <a:lstStyle/>
          <a:p>
            <a:pPr>
              <a:defRPr/>
            </a:pPr>
            <a:fld id="{2A5C9F68-F49B-5D4E-905C-059A66AA1446}" type="slidenum">
              <a:rPr lang="en-US" smtClean="0"/>
              <a:pPr>
                <a:defRPr/>
              </a:pPr>
              <a:t>53</a:t>
            </a:fld>
            <a:endParaRPr lang="en-US"/>
          </a:p>
        </p:txBody>
      </p:sp>
      <p:sp>
        <p:nvSpPr>
          <p:cNvPr id="13" name="Footer Placeholder 12"/>
          <p:cNvSpPr>
            <a:spLocks noGrp="1"/>
          </p:cNvSpPr>
          <p:nvPr>
            <p:ph type="ftr" sz="quarter" idx="11"/>
          </p:nvPr>
        </p:nvSpPr>
        <p:spPr/>
        <p:txBody>
          <a:bodyPr/>
          <a:lstStyle/>
          <a:p>
            <a:pPr>
              <a:defRPr/>
            </a:pPr>
            <a:r>
              <a:rPr lang="en-US" smtClean="0"/>
              <a:t>HiggsHunting Workshop</a:t>
            </a:r>
            <a:endParaRPr lang="en-US"/>
          </a:p>
        </p:txBody>
      </p:sp>
    </p:spTree>
    <p:custDataLst>
      <p:tags r:id="rId1"/>
    </p:custDataLst>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6033879"/>
      </p:ext>
    </p:extLst>
  </p:cSld>
  <p:clrMapOvr>
    <a:masterClrMapping/>
  </p:clrMapOvr>
  <p:transition advTm="1055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309"/>
                                          </p:stCondLst>
                                        </p:cTn>
                                        <p:tgtEl>
                                          <p:spTgt spid="184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p:txBody>
          <a:bodyPr/>
          <a:lstStyle/>
          <a:p>
            <a:r>
              <a:rPr lang="en-US" smtClean="0"/>
              <a:t>Simplified Model Spectra</a:t>
            </a:r>
            <a:endParaRPr lang="en-US"/>
          </a:p>
        </p:txBody>
      </p:sp>
      <p:sp>
        <p:nvSpPr>
          <p:cNvPr id="10" name="Content Placeholder 9"/>
          <p:cNvSpPr>
            <a:spLocks noGrp="1"/>
          </p:cNvSpPr>
          <p:nvPr>
            <p:ph idx="1"/>
          </p:nvPr>
        </p:nvSpPr>
        <p:spPr>
          <a:xfrm>
            <a:off x="304800" y="914399"/>
            <a:ext cx="3403104" cy="5481935"/>
          </a:xfrm>
        </p:spPr>
        <p:txBody>
          <a:bodyPr>
            <a:normAutofit lnSpcReduction="10000"/>
          </a:bodyPr>
          <a:lstStyle/>
          <a:p>
            <a:r>
              <a:rPr lang="en-US" dirty="0" smtClean="0"/>
              <a:t>So far: </a:t>
            </a:r>
            <a:r>
              <a:rPr lang="en-US" dirty="0" err="1" smtClean="0"/>
              <a:t>squark</a:t>
            </a:r>
            <a:r>
              <a:rPr lang="en-US" dirty="0" smtClean="0"/>
              <a:t> and </a:t>
            </a:r>
            <a:r>
              <a:rPr lang="en-US" dirty="0" err="1" smtClean="0"/>
              <a:t>gluino</a:t>
            </a:r>
            <a:r>
              <a:rPr lang="en-US" dirty="0" smtClean="0"/>
              <a:t> pair-production topologies</a:t>
            </a:r>
          </a:p>
          <a:p>
            <a:r>
              <a:rPr lang="en-US" dirty="0" smtClean="0"/>
              <a:t>Limits are “best of three” </a:t>
            </a:r>
            <a:r>
              <a:rPr lang="en-US" dirty="0" err="1" smtClean="0"/>
              <a:t>hadronic</a:t>
            </a:r>
            <a:r>
              <a:rPr lang="en-US" dirty="0" smtClean="0"/>
              <a:t> searches (not a combination)</a:t>
            </a:r>
          </a:p>
          <a:p>
            <a:r>
              <a:rPr lang="en-US" dirty="0" smtClean="0"/>
              <a:t>Black lines are QCD-like cross sections</a:t>
            </a:r>
          </a:p>
          <a:p>
            <a:r>
              <a:rPr lang="en-US" dirty="0" smtClean="0"/>
              <a:t>Theoretical uncertainties like ISR simulation under study</a:t>
            </a:r>
          </a:p>
        </p:txBody>
      </p:sp>
      <p:pic>
        <p:nvPicPr>
          <p:cNvPr id="45059" name="Picture 3"/>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79912" y="990600"/>
            <a:ext cx="5009555" cy="15537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pic>
        <p:nvPicPr>
          <p:cNvPr id="45060" name="Picture 4"/>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33800" y="2439239"/>
            <a:ext cx="2292867" cy="19773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sp>
        <p:nvSpPr>
          <p:cNvPr id="45061" name="Rectangle 5"/>
          <p:cNvSpPr>
            <a:spLocks/>
          </p:cNvSpPr>
          <p:nvPr/>
        </p:nvSpPr>
        <p:spPr bwMode="auto">
          <a:xfrm>
            <a:off x="3707904" y="4495800"/>
            <a:ext cx="4672712" cy="307777"/>
          </a:xfrm>
          <a:prstGeom prst="rect">
            <a:avLst/>
          </a:prstGeom>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type="none" w="med" len="med"/>
                <a:tailEnd type="none" w="med" len="med"/>
              </a14:hiddenLine>
            </a:ext>
          </a:extLst>
        </p:spPr>
        <p:style>
          <a:lnRef idx="1">
            <a:schemeClr val="accent2"/>
          </a:lnRef>
          <a:fillRef idx="2">
            <a:schemeClr val="accent2"/>
          </a:fillRef>
          <a:effectRef idx="1">
            <a:schemeClr val="accent2"/>
          </a:effectRef>
          <a:fontRef idx="minor">
            <a:schemeClr val="dk1"/>
          </a:fontRef>
        </p:style>
        <p:txBody>
          <a:bodyPr wrap="none" lIns="0" tIns="0" rIns="40638" bIns="0">
            <a:spAutoFit/>
          </a:bodyPr>
          <a:lstStyle/>
          <a:p>
            <a:pPr marL="40182"/>
            <a:r>
              <a:rPr lang="en-US" sz="2000" b="1" dirty="0">
                <a:solidFill>
                  <a:srgbClr val="000000"/>
                </a:solidFill>
                <a:ea typeface="ＭＳ Ｐゴシック" charset="0"/>
                <a:cs typeface="Arial" charset="0"/>
              </a:rPr>
              <a:t>Theoretical uncertainties not included</a:t>
            </a:r>
          </a:p>
        </p:txBody>
      </p:sp>
      <p:pic>
        <p:nvPicPr>
          <p:cNvPr id="45062" name="Picture 6"/>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61332" y="2438400"/>
            <a:ext cx="2283989" cy="197368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round/>
                <a:headEnd/>
                <a:tailEnd/>
              </a14:hiddenLine>
            </a:ext>
          </a:extLst>
        </p:spPr>
      </p:pic>
      <p:sp>
        <p:nvSpPr>
          <p:cNvPr id="15" name="Date Placeholder 14"/>
          <p:cNvSpPr>
            <a:spLocks noGrp="1"/>
          </p:cNvSpPr>
          <p:nvPr>
            <p:ph type="dt" sz="half" idx="10"/>
          </p:nvPr>
        </p:nvSpPr>
        <p:spPr/>
        <p:txBody>
          <a:bodyPr/>
          <a:lstStyle/>
          <a:p>
            <a:pPr>
              <a:defRPr/>
            </a:pPr>
            <a:r>
              <a:rPr lang="en-US" smtClean="0"/>
              <a:t>July 28-30, 2011</a:t>
            </a:r>
            <a:endParaRPr lang="en-US"/>
          </a:p>
        </p:txBody>
      </p:sp>
      <p:sp>
        <p:nvSpPr>
          <p:cNvPr id="16" name="Slide Number Placeholder 15"/>
          <p:cNvSpPr>
            <a:spLocks noGrp="1"/>
          </p:cNvSpPr>
          <p:nvPr>
            <p:ph type="sldNum" sz="quarter" idx="12"/>
          </p:nvPr>
        </p:nvSpPr>
        <p:spPr/>
        <p:txBody>
          <a:bodyPr/>
          <a:lstStyle/>
          <a:p>
            <a:pPr>
              <a:defRPr/>
            </a:pPr>
            <a:fld id="{2A5C9F68-F49B-5D4E-905C-059A66AA1446}" type="slidenum">
              <a:rPr lang="en-US" smtClean="0"/>
              <a:pPr>
                <a:defRPr/>
              </a:pPr>
              <a:t>54</a:t>
            </a:fld>
            <a:endParaRPr lang="en-US"/>
          </a:p>
        </p:txBody>
      </p:sp>
      <p:sp>
        <p:nvSpPr>
          <p:cNvPr id="17" name="Footer Placeholder 16"/>
          <p:cNvSpPr>
            <a:spLocks noGrp="1"/>
          </p:cNvSpPr>
          <p:nvPr>
            <p:ph type="ftr" sz="quarter" idx="11"/>
          </p:nvPr>
        </p:nvSpPr>
        <p:spPr/>
        <p:txBody>
          <a:bodyPr/>
          <a:lstStyle/>
          <a:p>
            <a:pPr>
              <a:defRPr/>
            </a:pPr>
            <a:r>
              <a:rPr lang="en-US" smtClean="0"/>
              <a:t>HiggsHunting Workshop</a:t>
            </a:r>
            <a:endParaRPr lang="en-US"/>
          </a:p>
        </p:txBody>
      </p:sp>
      <p:sp>
        <p:nvSpPr>
          <p:cNvPr id="11" name="TextBox 10"/>
          <p:cNvSpPr txBox="1"/>
          <p:nvPr/>
        </p:nvSpPr>
        <p:spPr>
          <a:xfrm>
            <a:off x="3352800" y="4924961"/>
            <a:ext cx="5638800"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b="1" i="1" dirty="0" smtClean="0">
                <a:solidFill>
                  <a:srgbClr val="000090"/>
                </a:solidFill>
              </a:rPr>
              <a:t>Caution: usage of </a:t>
            </a:r>
            <a:r>
              <a:rPr lang="en-US" sz="2000" b="1" i="1" dirty="0" err="1" smtClean="0">
                <a:solidFill>
                  <a:srgbClr val="000090"/>
                </a:solidFill>
              </a:rPr>
              <a:t>SMs</a:t>
            </a:r>
            <a:r>
              <a:rPr lang="en-US" sz="2000" b="1" i="1" dirty="0" smtClean="0">
                <a:solidFill>
                  <a:srgbClr val="000090"/>
                </a:solidFill>
              </a:rPr>
              <a:t> is the sole responsibility of the user. SUSY and all its incarnations bear no obligation for any and all hasty conclusions (from </a:t>
            </a:r>
            <a:r>
              <a:rPr lang="en-US" sz="2000" b="1" i="1" dirty="0" err="1" smtClean="0">
                <a:solidFill>
                  <a:srgbClr val="000090"/>
                </a:solidFill>
              </a:rPr>
              <a:t>SMs</a:t>
            </a:r>
            <a:r>
              <a:rPr lang="en-US" sz="2000" b="1" i="1" dirty="0" smtClean="0">
                <a:solidFill>
                  <a:srgbClr val="000090"/>
                </a:solidFill>
              </a:rPr>
              <a:t>).</a:t>
            </a:r>
            <a:endParaRPr lang="en-US" sz="2000" b="1" i="1" dirty="0">
              <a:solidFill>
                <a:srgbClr val="00009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7849537"/>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53856"/>
    </mc:Choice>
    <mc:Fallback>
      <p:transition spd="slow" advTm="53856"/>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SUSY is far from excluded (let alone dead)</a:t>
            </a:r>
            <a:endParaRPr lang="en-US" dirty="0"/>
          </a:p>
        </p:txBody>
      </p:sp>
      <p:sp>
        <p:nvSpPr>
          <p:cNvPr id="3" name="Content Placeholder 2"/>
          <p:cNvSpPr>
            <a:spLocks noGrp="1"/>
          </p:cNvSpPr>
          <p:nvPr>
            <p:ph idx="1"/>
          </p:nvPr>
        </p:nvSpPr>
        <p:spPr>
          <a:xfrm>
            <a:off x="304800" y="914399"/>
            <a:ext cx="8610600" cy="2590801"/>
          </a:xfrm>
        </p:spPr>
        <p:txBody>
          <a:bodyPr>
            <a:normAutofit fontScale="92500" lnSpcReduction="10000"/>
          </a:bodyPr>
          <a:lstStyle/>
          <a:p>
            <a:r>
              <a:rPr lang="en-US" dirty="0" smtClean="0"/>
              <a:t>Simple models (e.g. universal soft masses) being squeezed</a:t>
            </a:r>
          </a:p>
          <a:p>
            <a:r>
              <a:rPr lang="en-US" dirty="0" smtClean="0"/>
              <a:t>Numerous other </a:t>
            </a:r>
            <a:r>
              <a:rPr lang="en-US" dirty="0" err="1" smtClean="0"/>
              <a:t>scenarii</a:t>
            </a:r>
            <a:r>
              <a:rPr lang="en-US" dirty="0" smtClean="0"/>
              <a:t> still very much </a:t>
            </a:r>
            <a:r>
              <a:rPr lang="en-US" dirty="0" err="1" smtClean="0"/>
              <a:t>unprobed</a:t>
            </a:r>
            <a:r>
              <a:rPr lang="en-US" dirty="0" smtClean="0"/>
              <a:t> [thus very unconstrained]. Examples:</a:t>
            </a:r>
          </a:p>
          <a:p>
            <a:pPr lvl="1"/>
            <a:r>
              <a:rPr lang="en-US" dirty="0" smtClean="0"/>
              <a:t>Large flavor splitting: very heavy </a:t>
            </a:r>
            <a:r>
              <a:rPr lang="en-US" dirty="0" err="1" smtClean="0"/>
              <a:t>squarks</a:t>
            </a:r>
            <a:r>
              <a:rPr lang="en-US" dirty="0" smtClean="0"/>
              <a:t> [1</a:t>
            </a:r>
            <a:r>
              <a:rPr lang="en-US" baseline="30000" dirty="0" smtClean="0"/>
              <a:t>st</a:t>
            </a:r>
            <a:r>
              <a:rPr lang="en-US" dirty="0" smtClean="0"/>
              <a:t>, 2</a:t>
            </a:r>
            <a:r>
              <a:rPr lang="en-US" baseline="30000" dirty="0" smtClean="0"/>
              <a:t>nd</a:t>
            </a:r>
            <a:r>
              <a:rPr lang="en-US" dirty="0" smtClean="0"/>
              <a:t> gen], light 3</a:t>
            </a:r>
            <a:r>
              <a:rPr lang="en-US" baseline="30000" dirty="0" smtClean="0"/>
              <a:t>rd</a:t>
            </a:r>
            <a:r>
              <a:rPr lang="en-US" dirty="0" smtClean="0"/>
              <a:t> gen (plus </a:t>
            </a:r>
            <a:r>
              <a:rPr lang="en-US" dirty="0" err="1" smtClean="0"/>
              <a:t>gluino</a:t>
            </a:r>
            <a:r>
              <a:rPr lang="en-US" dirty="0" smtClean="0"/>
              <a:t> at ~1-1.5 TeV)</a:t>
            </a:r>
          </a:p>
          <a:p>
            <a:pPr lvl="1"/>
            <a:r>
              <a:rPr lang="en-US" dirty="0" smtClean="0"/>
              <a:t>Low MET: not only within </a:t>
            </a:r>
            <a:r>
              <a:rPr lang="en-US" dirty="0" err="1" smtClean="0"/>
              <a:t>R</a:t>
            </a:r>
            <a:r>
              <a:rPr lang="en-US" baseline="-25000" dirty="0" err="1" smtClean="0"/>
              <a:t>p</a:t>
            </a:r>
            <a:r>
              <a:rPr lang="en-US" dirty="0" smtClean="0"/>
              <a:t>-violation; small mass </a:t>
            </a:r>
            <a:r>
              <a:rPr lang="en-US" dirty="0" err="1" smtClean="0"/>
              <a:t>splittings</a:t>
            </a:r>
            <a:r>
              <a:rPr lang="en-US" dirty="0" smtClean="0"/>
              <a:t> equally lethal to signature</a:t>
            </a:r>
          </a:p>
          <a:p>
            <a:pPr lvl="2"/>
            <a:r>
              <a:rPr lang="en-US" dirty="0" smtClean="0"/>
              <a:t>Could even have all </a:t>
            </a:r>
            <a:r>
              <a:rPr lang="en-US" dirty="0" err="1" smtClean="0"/>
              <a:t>sparticles</a:t>
            </a:r>
            <a:r>
              <a:rPr lang="en-US" dirty="0" smtClean="0"/>
              <a:t> with mass &lt; ~0.5 TeV…</a:t>
            </a:r>
          </a:p>
          <a:p>
            <a:pPr lvl="1"/>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55</a:t>
            </a:fld>
            <a:endParaRPr lang="en-US"/>
          </a:p>
        </p:txBody>
      </p:sp>
      <p:pic>
        <p:nvPicPr>
          <p:cNvPr id="8" name="Picture 7"/>
          <p:cNvPicPr>
            <a:picLocks noChangeAspect="1"/>
          </p:cNvPicPr>
          <p:nvPr/>
        </p:nvPicPr>
        <p:blipFill>
          <a:blip r:embed="rId2"/>
          <a:stretch>
            <a:fillRect/>
          </a:stretch>
        </p:blipFill>
        <p:spPr>
          <a:xfrm>
            <a:off x="1295400" y="3581400"/>
            <a:ext cx="5867400" cy="2796540"/>
          </a:xfrm>
          <a:prstGeom prst="rect">
            <a:avLst/>
          </a:prstGeom>
        </p:spPr>
      </p:pic>
      <p:sp>
        <p:nvSpPr>
          <p:cNvPr id="10" name="TextBox 9"/>
          <p:cNvSpPr txBox="1"/>
          <p:nvPr/>
        </p:nvSpPr>
        <p:spPr>
          <a:xfrm>
            <a:off x="6763549" y="5257800"/>
            <a:ext cx="2151851" cy="707886"/>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000" dirty="0" smtClean="0">
                <a:solidFill>
                  <a:srgbClr val="000090"/>
                </a:solidFill>
              </a:rPr>
              <a:t>Cohen et al (96)</a:t>
            </a:r>
          </a:p>
          <a:p>
            <a:r>
              <a:rPr lang="en-US" sz="2000" dirty="0" err="1" smtClean="0">
                <a:solidFill>
                  <a:srgbClr val="000090"/>
                </a:solidFill>
              </a:rPr>
              <a:t>Barbieri</a:t>
            </a:r>
            <a:r>
              <a:rPr lang="en-US" sz="2000" dirty="0" smtClean="0">
                <a:solidFill>
                  <a:srgbClr val="000090"/>
                </a:solidFill>
              </a:rPr>
              <a:t> et al (07)</a:t>
            </a:r>
            <a:endParaRPr lang="en-US" sz="2000" dirty="0">
              <a:solidFill>
                <a:srgbClr val="00009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Heavy Stable Charged Particles</a:t>
            </a:r>
            <a:endParaRPr lang="en-US" dirty="0"/>
          </a:p>
        </p:txBody>
      </p:sp>
      <p:sp>
        <p:nvSpPr>
          <p:cNvPr id="3" name="Content Placeholder 2"/>
          <p:cNvSpPr>
            <a:spLocks noGrp="1"/>
          </p:cNvSpPr>
          <p:nvPr>
            <p:ph idx="1"/>
          </p:nvPr>
        </p:nvSpPr>
        <p:spPr>
          <a:xfrm>
            <a:off x="304800" y="914399"/>
            <a:ext cx="8839200" cy="2257962"/>
          </a:xfrm>
        </p:spPr>
        <p:txBody>
          <a:bodyPr>
            <a:normAutofit/>
          </a:bodyPr>
          <a:lstStyle/>
          <a:p>
            <a:r>
              <a:rPr lang="en-US" dirty="0" smtClean="0"/>
              <a:t>Both in SUSY and other SM extensions: </a:t>
            </a:r>
          </a:p>
          <a:p>
            <a:pPr lvl="1"/>
            <a:r>
              <a:rPr lang="en-US" dirty="0" smtClean="0"/>
              <a:t>SUSY (split SUSY: </a:t>
            </a:r>
            <a:r>
              <a:rPr lang="en-US" dirty="0" err="1" smtClean="0"/>
              <a:t>M(gluino</a:t>
            </a:r>
            <a:r>
              <a:rPr lang="en-US" dirty="0" smtClean="0"/>
              <a:t>)&lt;&lt;</a:t>
            </a:r>
            <a:r>
              <a:rPr lang="en-US" dirty="0" err="1" smtClean="0"/>
              <a:t>M(squark</a:t>
            </a:r>
            <a:r>
              <a:rPr lang="en-US" dirty="0" smtClean="0"/>
              <a:t>) </a:t>
            </a:r>
            <a:r>
              <a:rPr lang="en-US" dirty="0" err="1" smtClean="0">
                <a:sym typeface="Wingdings"/>
              </a:rPr>
              <a:t></a:t>
            </a:r>
            <a:r>
              <a:rPr lang="en-US" dirty="0" smtClean="0">
                <a:sym typeface="Wingdings"/>
              </a:rPr>
              <a:t> long lifetime</a:t>
            </a:r>
            <a:r>
              <a:rPr lang="en-US" dirty="0" smtClean="0"/>
              <a:t>; GMSB models: </a:t>
            </a:r>
            <a:r>
              <a:rPr lang="en-US" dirty="0" err="1" smtClean="0"/>
              <a:t>stau</a:t>
            </a:r>
            <a:r>
              <a:rPr lang="en-US" dirty="0" smtClean="0"/>
              <a:t> NLSP, decaying via gravitational coupling only…)</a:t>
            </a:r>
            <a:endParaRPr lang="en-US" sz="1400" dirty="0" smtClean="0"/>
          </a:p>
          <a:p>
            <a:pPr lvl="1"/>
            <a:r>
              <a:rPr lang="en-US" dirty="0" smtClean="0"/>
              <a:t>Other: hidden valleys; </a:t>
            </a:r>
            <a:r>
              <a:rPr lang="en-US" dirty="0" err="1" smtClean="0"/>
              <a:t>GUTs</a:t>
            </a:r>
            <a:r>
              <a:rPr lang="en-US" dirty="0" smtClean="0"/>
              <a:t>; …</a:t>
            </a:r>
          </a:p>
          <a:p>
            <a:r>
              <a:rPr lang="en-US" dirty="0" smtClean="0"/>
              <a:t>Two types of signatures: MIP &amp; strongly-interacting</a:t>
            </a:r>
          </a:p>
        </p:txBody>
      </p:sp>
      <p:sp>
        <p:nvSpPr>
          <p:cNvPr id="4" name="Date Placeholder 3"/>
          <p:cNvSpPr>
            <a:spLocks noGrp="1"/>
          </p:cNvSpPr>
          <p:nvPr>
            <p:ph type="dt" sz="half" idx="10"/>
          </p:nvPr>
        </p:nvSpPr>
        <p:spPr/>
        <p:txBody>
          <a:bodyPr/>
          <a:lstStyle/>
          <a:p>
            <a:r>
              <a:rPr lang="en-US" smtClean="0"/>
              <a:t>July 28-30, 2011</a:t>
            </a:r>
            <a:endParaRPr lang="en-US"/>
          </a:p>
        </p:txBody>
      </p:sp>
      <p:sp>
        <p:nvSpPr>
          <p:cNvPr id="5" name="Footer Placeholder 4"/>
          <p:cNvSpPr>
            <a:spLocks noGrp="1"/>
          </p:cNvSpPr>
          <p:nvPr>
            <p:ph type="ftr" sz="quarter" idx="11"/>
          </p:nvPr>
        </p:nvSpPr>
        <p:spPr/>
        <p:txBody>
          <a:bodyPr/>
          <a:lstStyle/>
          <a:p>
            <a:r>
              <a:rPr lang="en-US" smtClean="0"/>
              <a:t>HiggsHunting Workshop</a:t>
            </a:r>
            <a:endParaRPr lang="en-US"/>
          </a:p>
        </p:txBody>
      </p:sp>
      <p:sp>
        <p:nvSpPr>
          <p:cNvPr id="6" name="Slide Number Placeholder 5"/>
          <p:cNvSpPr>
            <a:spLocks noGrp="1"/>
          </p:cNvSpPr>
          <p:nvPr>
            <p:ph type="sldNum" sz="quarter" idx="12"/>
          </p:nvPr>
        </p:nvSpPr>
        <p:spPr/>
        <p:txBody>
          <a:bodyPr/>
          <a:lstStyle/>
          <a:p>
            <a:fld id="{2A5C9F68-F49B-5D4E-905C-059A66AA1446}" type="slidenum">
              <a:rPr lang="en-US" smtClean="0"/>
              <a:pPr/>
              <a:t>56</a:t>
            </a:fld>
            <a:endParaRPr lang="en-US"/>
          </a:p>
        </p:txBody>
      </p:sp>
      <p:sp>
        <p:nvSpPr>
          <p:cNvPr id="7" name="Rectangle 6"/>
          <p:cNvSpPr/>
          <p:nvPr/>
        </p:nvSpPr>
        <p:spPr>
          <a:xfrm>
            <a:off x="4876800" y="4239161"/>
            <a:ext cx="3810000"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000" b="1" dirty="0" smtClean="0">
                <a:solidFill>
                  <a:srgbClr val="000090"/>
                </a:solidFill>
              </a:rPr>
              <a:t>(Out-of-time) Jet: particles stopping in the detector and decaying – possibly out-of-time with the collisions</a:t>
            </a:r>
          </a:p>
        </p:txBody>
      </p:sp>
      <p:sp>
        <p:nvSpPr>
          <p:cNvPr id="8" name="Rectangle 7"/>
          <p:cNvSpPr/>
          <p:nvPr/>
        </p:nvSpPr>
        <p:spPr>
          <a:xfrm>
            <a:off x="609600" y="3172361"/>
            <a:ext cx="3581400" cy="70788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000" b="1" dirty="0" smtClean="0">
                <a:solidFill>
                  <a:srgbClr val="FF0000"/>
                </a:solidFill>
              </a:rPr>
              <a:t>MIP: HSCP passes through tracker &amp; muon chambers</a:t>
            </a:r>
            <a:endParaRPr lang="en-US" sz="900" b="1" dirty="0" smtClean="0">
              <a:solidFill>
                <a:srgbClr val="FF0000"/>
              </a:solidFill>
            </a:endParaRPr>
          </a:p>
        </p:txBody>
      </p:sp>
      <p:sp>
        <p:nvSpPr>
          <p:cNvPr id="9" name="Rectangle 8"/>
          <p:cNvSpPr/>
          <p:nvPr/>
        </p:nvSpPr>
        <p:spPr>
          <a:xfrm>
            <a:off x="4876800" y="3172361"/>
            <a:ext cx="3810000" cy="70788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000" b="1" dirty="0" smtClean="0">
                <a:solidFill>
                  <a:srgbClr val="FF0000"/>
                </a:solidFill>
              </a:rPr>
              <a:t>R-hadrons traversing material can flip Q or become neutral</a:t>
            </a:r>
            <a:endParaRPr lang="en-US" sz="2000" b="1" dirty="0">
              <a:solidFill>
                <a:srgbClr val="FF0000"/>
              </a:solidFill>
            </a:endParaRPr>
          </a:p>
        </p:txBody>
      </p:sp>
      <p:sp>
        <p:nvSpPr>
          <p:cNvPr id="10" name="Rectangle 9"/>
          <p:cNvSpPr/>
          <p:nvPr/>
        </p:nvSpPr>
        <p:spPr>
          <a:xfrm>
            <a:off x="457200" y="4239161"/>
            <a:ext cx="3962400"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000" b="1" dirty="0" err="1" smtClean="0">
                <a:solidFill>
                  <a:srgbClr val="000090"/>
                </a:solidFill>
              </a:rPr>
              <a:t>dE/dx</a:t>
            </a:r>
            <a:r>
              <a:rPr lang="en-US" sz="2000" b="1" dirty="0" smtClean="0">
                <a:solidFill>
                  <a:srgbClr val="000090"/>
                </a:solidFill>
              </a:rPr>
              <a:t>: Massive, charged particles traversing detector: highly ionizing tracks (tracker, possibly muon </a:t>
            </a:r>
            <a:r>
              <a:rPr lang="en-US" sz="2000" b="1" dirty="0" err="1" smtClean="0">
                <a:solidFill>
                  <a:srgbClr val="000090"/>
                </a:solidFill>
              </a:rPr>
              <a:t>dets</a:t>
            </a:r>
            <a:r>
              <a:rPr lang="en-US" sz="2000" b="1" dirty="0" smtClean="0">
                <a:solidFill>
                  <a:srgbClr val="000090"/>
                </a:solidFill>
              </a:rPr>
              <a: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Heavily ionizing tracks</a:t>
            </a:r>
            <a:endParaRPr lang="en-US" dirty="0"/>
          </a:p>
        </p:txBody>
      </p:sp>
      <p:sp>
        <p:nvSpPr>
          <p:cNvPr id="24" name="Content Placeholder 23"/>
          <p:cNvSpPr>
            <a:spLocks noGrp="1"/>
          </p:cNvSpPr>
          <p:nvPr>
            <p:ph idx="1"/>
          </p:nvPr>
        </p:nvSpPr>
        <p:spPr>
          <a:xfrm>
            <a:off x="304800" y="914400"/>
            <a:ext cx="8610600" cy="1981200"/>
          </a:xfrm>
        </p:spPr>
        <p:txBody>
          <a:bodyPr>
            <a:normAutofit fontScale="92500" lnSpcReduction="10000"/>
          </a:bodyPr>
          <a:lstStyle/>
          <a:p>
            <a:r>
              <a:rPr lang="en-US" dirty="0" smtClean="0"/>
              <a:t>Mass estimate from approximate Bethe-Bloch:</a:t>
            </a:r>
          </a:p>
          <a:p>
            <a:pPr lvl="1"/>
            <a:r>
              <a:rPr lang="en-US" dirty="0" smtClean="0"/>
              <a:t>K and C determined from proton data</a:t>
            </a:r>
          </a:p>
          <a:p>
            <a:pPr lvl="2"/>
            <a:r>
              <a:rPr lang="en-US" dirty="0" smtClean="0"/>
              <a:t>Mass resolution: 12% at 300 </a:t>
            </a:r>
            <a:r>
              <a:rPr lang="en-US" dirty="0" err="1" smtClean="0"/>
              <a:t>GeV</a:t>
            </a:r>
            <a:r>
              <a:rPr lang="en-US" dirty="0" smtClean="0"/>
              <a:t> </a:t>
            </a:r>
          </a:p>
          <a:p>
            <a:pPr>
              <a:spcAft>
                <a:spcPts val="1200"/>
              </a:spcAft>
            </a:pPr>
            <a:r>
              <a:rPr lang="en-US" dirty="0" smtClean="0"/>
              <a:t>Cut on I</a:t>
            </a:r>
            <a:r>
              <a:rPr lang="en-US" baseline="-25000" dirty="0" smtClean="0"/>
              <a:t>AS</a:t>
            </a:r>
            <a:r>
              <a:rPr lang="en-US" dirty="0" smtClean="0"/>
              <a:t> (MIP compatibility) &amp; </a:t>
            </a:r>
            <a:r>
              <a:rPr lang="en-US" dirty="0" err="1" smtClean="0"/>
              <a:t>p</a:t>
            </a:r>
            <a:r>
              <a:rPr lang="en-US" baseline="-25000" dirty="0" err="1" smtClean="0"/>
              <a:t>T</a:t>
            </a:r>
            <a:r>
              <a:rPr lang="en-US" baseline="-25000" dirty="0" smtClean="0"/>
              <a:t> </a:t>
            </a:r>
            <a:r>
              <a:rPr lang="en-US" dirty="0" smtClean="0"/>
              <a:t>(I</a:t>
            </a:r>
            <a:r>
              <a:rPr lang="en-US" baseline="-25000" dirty="0" smtClean="0"/>
              <a:t>AS</a:t>
            </a:r>
            <a:r>
              <a:rPr lang="en-US" dirty="0" smtClean="0"/>
              <a:t>, </a:t>
            </a:r>
            <a:r>
              <a:rPr lang="en-US" dirty="0" err="1" smtClean="0"/>
              <a:t>p</a:t>
            </a:r>
            <a:r>
              <a:rPr lang="en-US" baseline="-25000" dirty="0" err="1" smtClean="0"/>
              <a:t>T</a:t>
            </a:r>
            <a:r>
              <a:rPr lang="en-US" dirty="0" smtClean="0"/>
              <a:t>: uncorrelated) </a:t>
            </a:r>
            <a:endParaRPr lang="en-US" baseline="-25000" dirty="0" smtClean="0"/>
          </a:p>
          <a:p>
            <a:pPr lvl="1">
              <a:spcAft>
                <a:spcPts val="6000"/>
              </a:spcAft>
              <a:buNone/>
            </a:pPr>
            <a:r>
              <a:rPr lang="en-US" dirty="0" err="1" smtClean="0"/>
              <a:t>Bkg</a:t>
            </a:r>
            <a:endParaRPr lang="en-US" dirty="0"/>
          </a:p>
        </p:txBody>
      </p:sp>
      <p:sp>
        <p:nvSpPr>
          <p:cNvPr id="4" name="Date Placeholder 3"/>
          <p:cNvSpPr>
            <a:spLocks noGrp="1"/>
          </p:cNvSpPr>
          <p:nvPr>
            <p:ph type="dt" sz="half" idx="10"/>
          </p:nvPr>
        </p:nvSpPr>
        <p:spPr/>
        <p:txBody>
          <a:bodyPr/>
          <a:lstStyle/>
          <a:p>
            <a:r>
              <a:rPr lang="en-US" smtClean="0"/>
              <a:t>July 28-30, 2011</a:t>
            </a:r>
            <a:endParaRPr lang="en-US"/>
          </a:p>
        </p:txBody>
      </p:sp>
      <p:sp>
        <p:nvSpPr>
          <p:cNvPr id="5" name="Footer Placeholder 4"/>
          <p:cNvSpPr>
            <a:spLocks noGrp="1"/>
          </p:cNvSpPr>
          <p:nvPr>
            <p:ph type="ftr" sz="quarter" idx="11"/>
          </p:nvPr>
        </p:nvSpPr>
        <p:spPr/>
        <p:txBody>
          <a:bodyPr/>
          <a:lstStyle/>
          <a:p>
            <a:r>
              <a:rPr lang="en-US" smtClean="0"/>
              <a:t>HiggsHunting Workshop</a:t>
            </a:r>
            <a:endParaRPr lang="en-US"/>
          </a:p>
        </p:txBody>
      </p:sp>
      <p:sp>
        <p:nvSpPr>
          <p:cNvPr id="6" name="Slide Number Placeholder 5"/>
          <p:cNvSpPr>
            <a:spLocks noGrp="1"/>
          </p:cNvSpPr>
          <p:nvPr>
            <p:ph type="sldNum" sz="quarter" idx="12"/>
          </p:nvPr>
        </p:nvSpPr>
        <p:spPr/>
        <p:txBody>
          <a:bodyPr/>
          <a:lstStyle/>
          <a:p>
            <a:fld id="{2A5C9F68-F49B-5D4E-905C-059A66AA1446}" type="slidenum">
              <a:rPr lang="en-US" smtClean="0"/>
              <a:pPr/>
              <a:t>57</a:t>
            </a:fld>
            <a:endParaRPr lang="en-US"/>
          </a:p>
        </p:txBody>
      </p:sp>
      <p:pic>
        <p:nvPicPr>
          <p:cNvPr id="316419" name="Picture 3"/>
          <p:cNvPicPr>
            <a:picLocks noChangeAspect="1" noChangeArrowheads="1"/>
          </p:cNvPicPr>
          <p:nvPr/>
        </p:nvPicPr>
        <mc:AlternateContent xmlns:ma="http://schemas.microsoft.com/office/mac/drawingml/2008/main">
          <mc:Choice Requires="ma">
            <p:blipFill>
              <a:blip r:embed="rId2"/>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rcRect/>
              <a:stretch>
                <a:fillRect/>
              </a:stretch>
            </p:blipFill>
          </mc:Fallback>
        </mc:AlternateContent>
        <p:spPr bwMode="auto">
          <a:xfrm>
            <a:off x="7162800" y="863600"/>
            <a:ext cx="1509713" cy="711200"/>
          </a:xfrm>
          <a:prstGeom prst="rect">
            <a:avLst/>
          </a:prstGeom>
          <a:noFill/>
          <a:ln w="9525">
            <a:miter lim="800000"/>
            <a:headEnd/>
            <a:tailEnd/>
          </a:ln>
        </p:spPr>
      </p:pic>
      <p:pic>
        <p:nvPicPr>
          <p:cNvPr id="316423" name="Picture 7"/>
          <p:cNvPicPr>
            <a:picLocks noChangeAspect="1" noChangeArrowheads="1"/>
          </p:cNvPicPr>
          <p:nvPr/>
        </p:nvPicPr>
        <mc:AlternateContent xmlns:ma="http://schemas.microsoft.com/office/mac/drawingml/2008/main">
          <mc:Choice Requires="ma">
            <p:blipFill>
              <a:blip r:embed="rId4"/>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rcRect/>
              <a:stretch>
                <a:fillRect/>
              </a:stretch>
            </p:blipFill>
          </mc:Fallback>
        </mc:AlternateContent>
        <p:spPr bwMode="auto">
          <a:xfrm>
            <a:off x="1416050" y="2325688"/>
            <a:ext cx="3460750" cy="722312"/>
          </a:xfrm>
          <a:prstGeom prst="rect">
            <a:avLst/>
          </a:prstGeom>
          <a:noFill/>
          <a:ln w="9525">
            <a:miter lim="800000"/>
            <a:headEnd/>
            <a:tailEnd/>
          </a:ln>
        </p:spPr>
      </p:pic>
      <p:sp>
        <p:nvSpPr>
          <p:cNvPr id="43" name="Rectangle 42"/>
          <p:cNvSpPr/>
          <p:nvPr/>
        </p:nvSpPr>
        <p:spPr>
          <a:xfrm>
            <a:off x="7101609" y="1508780"/>
            <a:ext cx="1813791"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b="1" dirty="0" smtClean="0">
                <a:solidFill>
                  <a:srgbClr val="000090"/>
                </a:solidFill>
              </a:rPr>
              <a:t>K=2.58 </a:t>
            </a:r>
            <a:r>
              <a:rPr lang="en-US" sz="1400" b="1" dirty="0" err="1" smtClean="0">
                <a:solidFill>
                  <a:srgbClr val="000090"/>
                </a:solidFill>
              </a:rPr>
              <a:t>MeV</a:t>
            </a:r>
            <a:r>
              <a:rPr lang="en-US" sz="1400" b="1" dirty="0" smtClean="0">
                <a:solidFill>
                  <a:srgbClr val="000090"/>
                </a:solidFill>
              </a:rPr>
              <a:t> c</a:t>
            </a:r>
            <a:r>
              <a:rPr lang="en-US" sz="1400" b="1" baseline="30000" dirty="0" smtClean="0">
                <a:solidFill>
                  <a:srgbClr val="000090"/>
                </a:solidFill>
              </a:rPr>
              <a:t>2</a:t>
            </a:r>
            <a:r>
              <a:rPr lang="en-US" sz="1400" b="1" dirty="0" smtClean="0">
                <a:solidFill>
                  <a:srgbClr val="000090"/>
                </a:solidFill>
              </a:rPr>
              <a:t>/cm </a:t>
            </a:r>
          </a:p>
          <a:p>
            <a:r>
              <a:rPr lang="en-US" sz="1400" b="1" dirty="0" smtClean="0">
                <a:solidFill>
                  <a:srgbClr val="000090"/>
                </a:solidFill>
              </a:rPr>
              <a:t>C=2.56 </a:t>
            </a:r>
            <a:r>
              <a:rPr lang="en-US" sz="1400" b="1" dirty="0" err="1" smtClean="0">
                <a:solidFill>
                  <a:srgbClr val="000090"/>
                </a:solidFill>
              </a:rPr>
              <a:t>MeV</a:t>
            </a:r>
            <a:r>
              <a:rPr lang="en-US" sz="1400" b="1" dirty="0" smtClean="0">
                <a:solidFill>
                  <a:srgbClr val="000090"/>
                </a:solidFill>
              </a:rPr>
              <a:t>/cm</a:t>
            </a:r>
          </a:p>
        </p:txBody>
      </p:sp>
      <p:pic>
        <p:nvPicPr>
          <p:cNvPr id="20" name="Picture 19"/>
          <p:cNvPicPr>
            <a:picLocks noChangeAspect="1"/>
          </p:cNvPicPr>
          <p:nvPr/>
        </p:nvPicPr>
        <p:blipFill>
          <a:blip r:embed="rId6"/>
          <a:stretch>
            <a:fillRect/>
          </a:stretch>
        </p:blipFill>
        <p:spPr>
          <a:xfrm>
            <a:off x="1371600" y="3233132"/>
            <a:ext cx="2667000" cy="3015268"/>
          </a:xfrm>
          <a:prstGeom prst="rect">
            <a:avLst/>
          </a:prstGeom>
        </p:spPr>
      </p:pic>
      <p:cxnSp>
        <p:nvCxnSpPr>
          <p:cNvPr id="45" name="Straight Arrow Connector 44"/>
          <p:cNvCxnSpPr/>
          <p:nvPr/>
        </p:nvCxnSpPr>
        <p:spPr bwMode="auto">
          <a:xfrm rot="10800000">
            <a:off x="2835273" y="4953000"/>
            <a:ext cx="457201" cy="279483"/>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pic>
        <p:nvPicPr>
          <p:cNvPr id="316420" name="Picture 4"/>
          <p:cNvPicPr>
            <a:picLocks noChangeAspect="1" noChangeArrowheads="1"/>
          </p:cNvPicPr>
          <p:nvPr/>
        </p:nvPicPr>
        <mc:AlternateContent xmlns:ma="http://schemas.microsoft.com/office/mac/drawingml/2008/main">
          <mc:Choice Requires="ma">
            <p:blipFill>
              <a:blip r:embed="rId7"/>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8"/>
              <a:srcRect/>
              <a:stretch>
                <a:fillRect/>
              </a:stretch>
            </p:blipFill>
          </mc:Fallback>
        </mc:AlternateContent>
        <p:spPr bwMode="auto">
          <a:xfrm>
            <a:off x="3216275" y="5054600"/>
            <a:ext cx="1050925" cy="357188"/>
          </a:xfrm>
          <a:prstGeom prst="rect">
            <a:avLst/>
          </a:prstGeom>
          <a:solidFill>
            <a:srgbClr val="99CCFF"/>
          </a:solidFill>
          <a:ln w="9525">
            <a:miter lim="800000"/>
            <a:headEnd/>
            <a:tailEnd/>
          </a:ln>
        </p:spPr>
      </p:pic>
      <p:sp>
        <p:nvSpPr>
          <p:cNvPr id="22" name="TextBox 21"/>
          <p:cNvSpPr txBox="1"/>
          <p:nvPr/>
        </p:nvSpPr>
        <p:spPr>
          <a:xfrm>
            <a:off x="3759200" y="5003800"/>
            <a:ext cx="569387" cy="400110"/>
          </a:xfrm>
          <a:prstGeom prst="rect">
            <a:avLst/>
          </a:prstGeom>
          <a:noFill/>
        </p:spPr>
        <p:txBody>
          <a:bodyPr wrap="square" rtlCol="0">
            <a:spAutoFit/>
          </a:bodyPr>
          <a:lstStyle/>
          <a:p>
            <a:r>
              <a:rPr lang="en-US" sz="2000" dirty="0" smtClean="0">
                <a:latin typeface="Times"/>
                <a:cs typeface="Times"/>
              </a:rPr>
              <a:t>600</a:t>
            </a:r>
            <a:endParaRPr lang="en-US" sz="2000" dirty="0">
              <a:latin typeface="Times"/>
              <a:cs typeface="Times"/>
            </a:endParaRPr>
          </a:p>
        </p:txBody>
      </p:sp>
      <p:pic>
        <p:nvPicPr>
          <p:cNvPr id="23" name="Picture 22"/>
          <p:cNvPicPr>
            <a:picLocks noChangeAspect="1"/>
          </p:cNvPicPr>
          <p:nvPr/>
        </p:nvPicPr>
        <p:blipFill>
          <a:blip r:embed="rId9"/>
          <a:stretch>
            <a:fillRect/>
          </a:stretch>
        </p:blipFill>
        <p:spPr>
          <a:xfrm>
            <a:off x="5194300" y="2527300"/>
            <a:ext cx="3632200" cy="37973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Stopped </a:t>
            </a:r>
            <a:r>
              <a:rPr lang="en-US" dirty="0" err="1" smtClean="0"/>
              <a:t>gluinos</a:t>
            </a:r>
            <a:r>
              <a:rPr lang="en-US" dirty="0" smtClean="0"/>
              <a:t> (I)</a:t>
            </a:r>
            <a:endParaRPr lang="en-US" dirty="0"/>
          </a:p>
        </p:txBody>
      </p:sp>
      <p:sp>
        <p:nvSpPr>
          <p:cNvPr id="3" name="Content Placeholder 2"/>
          <p:cNvSpPr>
            <a:spLocks noGrp="1"/>
          </p:cNvSpPr>
          <p:nvPr>
            <p:ph idx="1"/>
          </p:nvPr>
        </p:nvSpPr>
        <p:spPr>
          <a:xfrm>
            <a:off x="304800" y="914400"/>
            <a:ext cx="8610600" cy="1871789"/>
          </a:xfrm>
        </p:spPr>
        <p:txBody>
          <a:bodyPr/>
          <a:lstStyle/>
          <a:p>
            <a:pPr marL="457200" indent="-457200">
              <a:spcAft>
                <a:spcPts val="0"/>
              </a:spcAft>
            </a:pPr>
            <a:r>
              <a:rPr lang="en-US" dirty="0" smtClean="0"/>
              <a:t>Slow (</a:t>
            </a:r>
            <a:r>
              <a:rPr lang="en-US" dirty="0" err="1" smtClean="0"/>
              <a:t>β</a:t>
            </a:r>
            <a:r>
              <a:rPr lang="en-US" dirty="0" smtClean="0"/>
              <a:t> &lt; 0.4) long-lived </a:t>
            </a:r>
            <a:r>
              <a:rPr lang="en-US" dirty="0" err="1" smtClean="0"/>
              <a:t>gluinos</a:t>
            </a:r>
            <a:r>
              <a:rPr lang="en-US" dirty="0" smtClean="0"/>
              <a:t> </a:t>
            </a:r>
            <a:r>
              <a:rPr lang="en-US" dirty="0" err="1" smtClean="0"/>
              <a:t>hadronize</a:t>
            </a:r>
            <a:r>
              <a:rPr lang="en-US" dirty="0" smtClean="0"/>
              <a:t> into and then stop in the dense material of the CMS detector</a:t>
            </a:r>
            <a:endParaRPr lang="en-US" sz="1500" dirty="0" smtClean="0"/>
          </a:p>
          <a:p>
            <a:pPr lvl="1"/>
            <a:r>
              <a:rPr lang="en-US" dirty="0" smtClean="0"/>
              <a:t>Their number builds up with luminosity:</a:t>
            </a:r>
          </a:p>
          <a:p>
            <a:pPr lvl="1"/>
            <a:endParaRPr lang="en-US" dirty="0" smtClean="0"/>
          </a:p>
          <a:p>
            <a:pPr lvl="1"/>
            <a:endParaRPr lang="en-US" dirty="0" smtClean="0"/>
          </a:p>
          <a:p>
            <a:pPr lvl="1"/>
            <a:endParaRPr lang="en-US" dirty="0" smtClean="0"/>
          </a:p>
          <a:p>
            <a:pPr lvl="1"/>
            <a:endParaRPr lang="en-US" dirty="0" smtClean="0"/>
          </a:p>
          <a:p>
            <a:pPr lvl="1">
              <a:buNone/>
            </a:pPr>
            <a:r>
              <a:rPr lang="en-US" dirty="0" smtClean="0"/>
              <a:t> </a:t>
            </a:r>
          </a:p>
          <a:p>
            <a:pPr lvl="1"/>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58</a:t>
            </a:fld>
            <a:endParaRPr lang="en-US"/>
          </a:p>
        </p:txBody>
      </p:sp>
      <p:grpSp>
        <p:nvGrpSpPr>
          <p:cNvPr id="18" name="Group 17"/>
          <p:cNvGrpSpPr/>
          <p:nvPr/>
        </p:nvGrpSpPr>
        <p:grpSpPr>
          <a:xfrm>
            <a:off x="5715000" y="2743200"/>
            <a:ext cx="3279258" cy="3424111"/>
            <a:chOff x="2740542" y="2748089"/>
            <a:chExt cx="3279258" cy="3424111"/>
          </a:xfrm>
        </p:grpSpPr>
        <p:pic>
          <p:nvPicPr>
            <p:cNvPr id="9" name="Picture 8"/>
            <p:cNvPicPr>
              <a:picLocks noChangeAspect="1"/>
            </p:cNvPicPr>
            <p:nvPr/>
          </p:nvPicPr>
          <p:blipFill>
            <a:blip r:embed="rId2"/>
            <a:stretch>
              <a:fillRect/>
            </a:stretch>
          </p:blipFill>
          <p:spPr>
            <a:xfrm>
              <a:off x="3588193" y="2748089"/>
              <a:ext cx="1745807" cy="1168400"/>
            </a:xfrm>
            <a:prstGeom prst="rect">
              <a:avLst/>
            </a:prstGeom>
          </p:spPr>
        </p:pic>
        <p:pic>
          <p:nvPicPr>
            <p:cNvPr id="10" name="Picture 9"/>
            <p:cNvPicPr>
              <a:picLocks noChangeAspect="1"/>
            </p:cNvPicPr>
            <p:nvPr/>
          </p:nvPicPr>
          <p:blipFill>
            <a:blip r:embed="rId3"/>
            <a:stretch>
              <a:fillRect/>
            </a:stretch>
          </p:blipFill>
          <p:spPr>
            <a:xfrm>
              <a:off x="2740542" y="3967289"/>
              <a:ext cx="3279258" cy="452311"/>
            </a:xfrm>
            <a:prstGeom prst="rect">
              <a:avLst/>
            </a:prstGeom>
          </p:spPr>
        </p:pic>
        <p:pic>
          <p:nvPicPr>
            <p:cNvPr id="11" name="Picture 10"/>
            <p:cNvPicPr>
              <a:picLocks noChangeAspect="1"/>
            </p:cNvPicPr>
            <p:nvPr/>
          </p:nvPicPr>
          <p:blipFill>
            <a:blip r:embed="rId4"/>
            <a:stretch>
              <a:fillRect/>
            </a:stretch>
          </p:blipFill>
          <p:spPr>
            <a:xfrm>
              <a:off x="3457575" y="4523009"/>
              <a:ext cx="1876425" cy="1279032"/>
            </a:xfrm>
            <a:prstGeom prst="rect">
              <a:avLst/>
            </a:prstGeom>
          </p:spPr>
        </p:pic>
        <p:pic>
          <p:nvPicPr>
            <p:cNvPr id="12" name="Picture 11"/>
            <p:cNvPicPr>
              <a:picLocks noChangeAspect="1"/>
            </p:cNvPicPr>
            <p:nvPr/>
          </p:nvPicPr>
          <p:blipFill>
            <a:blip r:embed="rId5"/>
            <a:stretch>
              <a:fillRect/>
            </a:stretch>
          </p:blipFill>
          <p:spPr>
            <a:xfrm>
              <a:off x="2819400" y="5759626"/>
              <a:ext cx="3048000" cy="412574"/>
            </a:xfrm>
            <a:prstGeom prst="rect">
              <a:avLst/>
            </a:prstGeom>
          </p:spPr>
        </p:pic>
      </p:grpSp>
      <p:pic>
        <p:nvPicPr>
          <p:cNvPr id="14" name="Picture 13"/>
          <p:cNvPicPr>
            <a:picLocks noChangeAspect="1"/>
          </p:cNvPicPr>
          <p:nvPr/>
        </p:nvPicPr>
        <p:blipFill>
          <a:blip r:embed="rId6"/>
          <a:stretch>
            <a:fillRect/>
          </a:stretch>
        </p:blipFill>
        <p:spPr>
          <a:xfrm>
            <a:off x="2362200" y="3813934"/>
            <a:ext cx="3279775" cy="2205866"/>
          </a:xfrm>
          <a:prstGeom prst="rect">
            <a:avLst/>
          </a:prstGeom>
        </p:spPr>
      </p:pic>
      <p:sp>
        <p:nvSpPr>
          <p:cNvPr id="15" name="TextBox 14"/>
          <p:cNvSpPr txBox="1"/>
          <p:nvPr/>
        </p:nvSpPr>
        <p:spPr>
          <a:xfrm>
            <a:off x="6248400" y="1727537"/>
            <a:ext cx="2667000"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b="1" dirty="0" smtClean="0">
                <a:solidFill>
                  <a:srgbClr val="000090"/>
                </a:solidFill>
              </a:rPr>
              <a:t>They then decay </a:t>
            </a:r>
            <a:r>
              <a:rPr lang="el-GR" sz="2000" b="1" dirty="0" smtClean="0">
                <a:solidFill>
                  <a:srgbClr val="000090"/>
                </a:solidFill>
              </a:rPr>
              <a:t>μ</a:t>
            </a:r>
            <a:r>
              <a:rPr lang="en-US" sz="2000" b="1" dirty="0" err="1" smtClean="0">
                <a:solidFill>
                  <a:srgbClr val="000090"/>
                </a:solidFill>
              </a:rPr>
              <a:t>s</a:t>
            </a:r>
            <a:r>
              <a:rPr lang="en-US" sz="2000" b="1" dirty="0" smtClean="0">
                <a:solidFill>
                  <a:srgbClr val="000090"/>
                </a:solidFill>
              </a:rPr>
              <a:t>, </a:t>
            </a:r>
            <a:r>
              <a:rPr lang="en-US" sz="2000" b="1" dirty="0" err="1" smtClean="0">
                <a:solidFill>
                  <a:srgbClr val="000090"/>
                </a:solidFill>
              </a:rPr>
              <a:t>s</a:t>
            </a:r>
            <a:r>
              <a:rPr lang="el-GR" sz="2000" b="1" dirty="0" smtClean="0">
                <a:solidFill>
                  <a:srgbClr val="000090"/>
                </a:solidFill>
              </a:rPr>
              <a:t> </a:t>
            </a:r>
            <a:r>
              <a:rPr lang="en-US" sz="2000" b="1" dirty="0" smtClean="0">
                <a:solidFill>
                  <a:srgbClr val="000090"/>
                </a:solidFill>
              </a:rPr>
              <a:t>or day</a:t>
            </a:r>
            <a:r>
              <a:rPr lang="el-GR" sz="2000" b="1" dirty="0" smtClean="0">
                <a:solidFill>
                  <a:srgbClr val="000090"/>
                </a:solidFill>
              </a:rPr>
              <a:t>(</a:t>
            </a:r>
            <a:r>
              <a:rPr lang="en-US" sz="2000" b="1" dirty="0" err="1" smtClean="0">
                <a:solidFill>
                  <a:srgbClr val="000090"/>
                </a:solidFill>
              </a:rPr>
              <a:t>s</a:t>
            </a:r>
            <a:r>
              <a:rPr lang="el-GR" sz="2000" b="1" dirty="0" smtClean="0">
                <a:solidFill>
                  <a:srgbClr val="000090"/>
                </a:solidFill>
              </a:rPr>
              <a:t>)</a:t>
            </a:r>
            <a:r>
              <a:rPr lang="en-US" sz="2000" b="1" dirty="0" smtClean="0">
                <a:solidFill>
                  <a:srgbClr val="000090"/>
                </a:solidFill>
              </a:rPr>
              <a:t> later.  Their decay:</a:t>
            </a:r>
            <a:endParaRPr lang="en-US" sz="2000" b="1" dirty="0">
              <a:solidFill>
                <a:srgbClr val="000090"/>
              </a:solidFill>
            </a:endParaRPr>
          </a:p>
        </p:txBody>
      </p:sp>
      <p:sp>
        <p:nvSpPr>
          <p:cNvPr id="16" name="TextBox 15"/>
          <p:cNvSpPr txBox="1"/>
          <p:nvPr/>
        </p:nvSpPr>
        <p:spPr>
          <a:xfrm>
            <a:off x="228600" y="4221540"/>
            <a:ext cx="2057400"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dirty="0" smtClean="0">
                <a:solidFill>
                  <a:srgbClr val="000090"/>
                </a:solidFill>
              </a:rPr>
              <a:t>Spectacular jets in the absence of beam</a:t>
            </a:r>
            <a:endParaRPr lang="en-US" sz="2400" b="1" dirty="0">
              <a:solidFill>
                <a:srgbClr val="000090"/>
              </a:solidFill>
            </a:endParaRPr>
          </a:p>
        </p:txBody>
      </p:sp>
      <p:pic>
        <p:nvPicPr>
          <p:cNvPr id="17" name="Picture 16"/>
          <p:cNvPicPr>
            <a:picLocks noChangeAspect="1"/>
          </p:cNvPicPr>
          <p:nvPr/>
        </p:nvPicPr>
        <p:blipFill>
          <a:blip r:embed="rId7"/>
          <a:stretch>
            <a:fillRect/>
          </a:stretch>
        </p:blipFill>
        <p:spPr>
          <a:xfrm>
            <a:off x="228600" y="2175161"/>
            <a:ext cx="4463607" cy="1482439"/>
          </a:xfrm>
          <a:prstGeom prst="rect">
            <a:avLst/>
          </a:prstGeom>
        </p:spPr>
      </p:pic>
      <p:cxnSp>
        <p:nvCxnSpPr>
          <p:cNvPr id="20" name="Straight Arrow Connector 19"/>
          <p:cNvCxnSpPr>
            <a:stCxn id="16" idx="0"/>
          </p:cNvCxnSpPr>
          <p:nvPr/>
        </p:nvCxnSpPr>
        <p:spPr bwMode="auto">
          <a:xfrm rot="5400000" flipH="1" flipV="1">
            <a:off x="994380" y="3615720"/>
            <a:ext cx="868740" cy="342900"/>
          </a:xfrm>
          <a:prstGeom prst="straightConnector1">
            <a:avLst/>
          </a:prstGeom>
          <a:solidFill>
            <a:schemeClr val="accent1"/>
          </a:solidFill>
          <a:ln w="38100" cap="flat" cmpd="sng" algn="ctr">
            <a:solidFill>
              <a:srgbClr val="000090"/>
            </a:solidFill>
            <a:prstDash val="solid"/>
            <a:round/>
            <a:headEnd type="none" w="med" len="med"/>
            <a:tailEnd type="arrow" w="med" len="med"/>
          </a:ln>
          <a:effectLst/>
        </p:spPr>
      </p:cxnSp>
      <p:pic>
        <p:nvPicPr>
          <p:cNvPr id="19" name="Picture 18"/>
          <p:cNvPicPr>
            <a:picLocks noChangeAspect="1"/>
          </p:cNvPicPr>
          <p:nvPr/>
        </p:nvPicPr>
        <p:blipFill>
          <a:blip r:embed="rId8"/>
          <a:stretch>
            <a:fillRect/>
          </a:stretch>
        </p:blipFill>
        <p:spPr>
          <a:xfrm>
            <a:off x="838200" y="2057400"/>
            <a:ext cx="7626350" cy="29950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59</a:t>
            </a:fld>
            <a:endParaRPr lang="en-US"/>
          </a:p>
        </p:txBody>
      </p:sp>
      <p:pic>
        <p:nvPicPr>
          <p:cNvPr id="7" name="Picture 1"/>
          <p:cNvPicPr>
            <a:picLocks noChangeAspect="1" noChangeArrowheads="1"/>
          </p:cNvPicPr>
          <p:nvPr/>
        </p:nvPicPr>
        <p:blipFill>
          <a:blip r:embed="rId2"/>
          <a:srcRect/>
          <a:stretch>
            <a:fillRect/>
          </a:stretch>
        </p:blipFill>
        <p:spPr bwMode="auto">
          <a:xfrm>
            <a:off x="54188" y="20532"/>
            <a:ext cx="9047480" cy="6826885"/>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LHC physics in July 2011: snapshot</a:t>
            </a:r>
            <a:endParaRPr lang="en-US" dirty="0"/>
          </a:p>
        </p:txBody>
      </p:sp>
      <p:sp>
        <p:nvSpPr>
          <p:cNvPr id="3" name="Content Placeholder 2"/>
          <p:cNvSpPr>
            <a:spLocks noGrp="1"/>
          </p:cNvSpPr>
          <p:nvPr>
            <p:ph idx="1"/>
          </p:nvPr>
        </p:nvSpPr>
        <p:spPr/>
        <p:txBody>
          <a:bodyPr/>
          <a:lstStyle/>
          <a:p>
            <a:r>
              <a:rPr lang="en-US" dirty="0" smtClean="0"/>
              <a:t>2011 has been [so far] a very successful year for the LHC its experiments. By EPS: 1.5fb</a:t>
            </a:r>
            <a:r>
              <a:rPr lang="en-US" baseline="30000" dirty="0" smtClean="0"/>
              <a:t>–1</a:t>
            </a:r>
            <a:r>
              <a:rPr lang="en-US" dirty="0" smtClean="0"/>
              <a:t> delivered, 1.4fb</a:t>
            </a:r>
            <a:r>
              <a:rPr lang="en-US" baseline="30000" dirty="0" smtClean="0"/>
              <a:t>–1</a:t>
            </a:r>
            <a:r>
              <a:rPr lang="en-US" dirty="0" smtClean="0"/>
              <a:t> recorded by each of CMS &amp; ATLAS. </a:t>
            </a:r>
          </a:p>
          <a:p>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6</a:t>
            </a:fld>
            <a:endParaRPr lang="en-US"/>
          </a:p>
        </p:txBody>
      </p:sp>
      <p:pic>
        <p:nvPicPr>
          <p:cNvPr id="8" name="Picture 8"/>
          <p:cNvPicPr>
            <a:picLocks noChangeAspect="1"/>
          </p:cNvPicPr>
          <p:nvPr/>
        </p:nvPicPr>
        <p:blipFill>
          <a:blip r:embed="rId2"/>
          <a:srcRect l="6889" t="5249" r="8858" b="9186"/>
          <a:stretch>
            <a:fillRect/>
          </a:stretch>
        </p:blipFill>
        <p:spPr bwMode="auto">
          <a:xfrm>
            <a:off x="152400" y="3172123"/>
            <a:ext cx="4038600" cy="3076277"/>
          </a:xfrm>
          <a:prstGeom prst="rect">
            <a:avLst/>
          </a:prstGeom>
          <a:noFill/>
          <a:ln w="9525">
            <a:noFill/>
            <a:miter lim="800000"/>
            <a:headEnd/>
            <a:tailEnd/>
          </a:ln>
        </p:spPr>
      </p:pic>
      <p:sp>
        <p:nvSpPr>
          <p:cNvPr id="9" name="ZoneTexte 10"/>
          <p:cNvSpPr txBox="1">
            <a:spLocks noChangeArrowheads="1"/>
          </p:cNvSpPr>
          <p:nvPr/>
        </p:nvSpPr>
        <p:spPr bwMode="auto">
          <a:xfrm>
            <a:off x="1981200" y="3395663"/>
            <a:ext cx="2133600" cy="338137"/>
          </a:xfrm>
          <a:prstGeom prst="rect">
            <a:avLst/>
          </a:prstGeom>
          <a:noFill/>
          <a:ln w="9525">
            <a:noFill/>
            <a:miter lim="800000"/>
            <a:headEnd/>
            <a:tailEnd/>
          </a:ln>
        </p:spPr>
        <p:txBody>
          <a:bodyPr>
            <a:prstTxWarp prst="textNoShape">
              <a:avLst/>
            </a:prstTxWarp>
            <a:spAutoFit/>
          </a:bodyPr>
          <a:lstStyle/>
          <a:p>
            <a:r>
              <a:rPr lang="en-US" sz="1600" b="1" dirty="0">
                <a:solidFill>
                  <a:srgbClr val="0000FF"/>
                </a:solidFill>
                <a:latin typeface="Lucida Calligraphy" charset="0"/>
                <a:ea typeface="Lucida Calligraphy" charset="0"/>
                <a:cs typeface="Lucida Calligraphy" charset="0"/>
              </a:rPr>
              <a:t>L</a:t>
            </a:r>
            <a:r>
              <a:rPr lang="fr-FR" sz="1600" b="1" dirty="0">
                <a:solidFill>
                  <a:srgbClr val="0000FF"/>
                </a:solidFill>
              </a:rPr>
              <a:t>≈ 1.74x10</a:t>
            </a:r>
            <a:r>
              <a:rPr lang="fr-FR" sz="1600" b="1" baseline="30000" dirty="0">
                <a:solidFill>
                  <a:srgbClr val="0000FF"/>
                </a:solidFill>
              </a:rPr>
              <a:t>33</a:t>
            </a:r>
            <a:r>
              <a:rPr lang="fr-FR" sz="1600" b="1" dirty="0">
                <a:solidFill>
                  <a:srgbClr val="0000FF"/>
                </a:solidFill>
              </a:rPr>
              <a:t>cm</a:t>
            </a:r>
            <a:r>
              <a:rPr lang="fr-FR" sz="1600" b="1" baseline="30000" dirty="0">
                <a:solidFill>
                  <a:srgbClr val="0000FF"/>
                </a:solidFill>
              </a:rPr>
              <a:t>-2</a:t>
            </a:r>
            <a:r>
              <a:rPr lang="fr-FR" sz="1600" b="1" dirty="0">
                <a:solidFill>
                  <a:srgbClr val="0000FF"/>
                </a:solidFill>
              </a:rPr>
              <a:t>s</a:t>
            </a:r>
            <a:r>
              <a:rPr lang="fr-FR" sz="1600" b="1" baseline="30000" dirty="0">
                <a:solidFill>
                  <a:srgbClr val="0000FF"/>
                </a:solidFill>
              </a:rPr>
              <a:t>-1</a:t>
            </a:r>
            <a:r>
              <a:rPr lang="fr-FR" sz="1600" b="1" dirty="0">
                <a:solidFill>
                  <a:srgbClr val="0000FF"/>
                </a:solidFill>
              </a:rPr>
              <a:t> </a:t>
            </a:r>
          </a:p>
        </p:txBody>
      </p:sp>
      <p:sp>
        <p:nvSpPr>
          <p:cNvPr id="10" name="Rectangle 9"/>
          <p:cNvSpPr/>
          <p:nvPr/>
        </p:nvSpPr>
        <p:spPr>
          <a:xfrm>
            <a:off x="304800" y="2156460"/>
            <a:ext cx="3886200"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000" dirty="0" smtClean="0">
                <a:solidFill>
                  <a:srgbClr val="000090"/>
                </a:solidFill>
                <a:ea typeface="Arial" charset="0"/>
                <a:cs typeface="Arial" charset="0"/>
              </a:rPr>
              <a:t>Overall </a:t>
            </a:r>
            <a:r>
              <a:rPr lang="en-US" sz="2000" dirty="0" err="1" smtClean="0">
                <a:solidFill>
                  <a:srgbClr val="000090"/>
                </a:solidFill>
                <a:latin typeface="Symbol" charset="2"/>
                <a:ea typeface="Arial" charset="0"/>
                <a:cs typeface="Symbol" charset="2"/>
              </a:rPr>
              <a:t>e</a:t>
            </a:r>
            <a:r>
              <a:rPr lang="en-US" sz="2000" dirty="0" err="1" smtClean="0">
                <a:solidFill>
                  <a:srgbClr val="000090"/>
                </a:solidFill>
                <a:ea typeface="Arial" charset="0"/>
                <a:cs typeface="Arial" charset="0"/>
              </a:rPr>
              <a:t>(data</a:t>
            </a:r>
            <a:r>
              <a:rPr lang="en-US" sz="2000" dirty="0" smtClean="0">
                <a:solidFill>
                  <a:srgbClr val="000090"/>
                </a:solidFill>
                <a:ea typeface="Arial" charset="0"/>
                <a:cs typeface="Arial" charset="0"/>
              </a:rPr>
              <a:t> taking) ~93%. </a:t>
            </a:r>
          </a:p>
          <a:p>
            <a:r>
              <a:rPr lang="en-US" sz="2000" dirty="0" smtClean="0">
                <a:solidFill>
                  <a:srgbClr val="000090"/>
                </a:solidFill>
                <a:ea typeface="Arial" charset="0"/>
                <a:cs typeface="Arial" charset="0"/>
              </a:rPr>
              <a:t>Average </a:t>
            </a:r>
            <a:r>
              <a:rPr lang="en-US" sz="2000" dirty="0" err="1" smtClean="0">
                <a:solidFill>
                  <a:srgbClr val="000090"/>
                </a:solidFill>
                <a:ea typeface="Arial" charset="0"/>
                <a:cs typeface="Arial" charset="0"/>
              </a:rPr>
              <a:t>frac</a:t>
            </a:r>
            <a:r>
              <a:rPr lang="en-US" sz="2000" dirty="0" smtClean="0">
                <a:solidFill>
                  <a:srgbClr val="000090"/>
                </a:solidFill>
                <a:ea typeface="Arial" charset="0"/>
                <a:cs typeface="Arial" charset="0"/>
              </a:rPr>
              <a:t> operational channels per subsystem &gt;98.5%</a:t>
            </a:r>
            <a:endParaRPr lang="en-US" sz="2000" dirty="0">
              <a:solidFill>
                <a:srgbClr val="000090"/>
              </a:solidFill>
            </a:endParaRPr>
          </a:p>
        </p:txBody>
      </p:sp>
      <p:pic>
        <p:nvPicPr>
          <p:cNvPr id="11" name="Picture 1"/>
          <p:cNvPicPr>
            <a:picLocks noChangeAspect="1" noChangeArrowheads="1"/>
          </p:cNvPicPr>
          <p:nvPr/>
        </p:nvPicPr>
        <p:blipFill>
          <a:blip r:embed="rId3"/>
          <a:srcRect t="3964" r="9975"/>
          <a:stretch>
            <a:fillRect/>
          </a:stretch>
        </p:blipFill>
        <p:spPr bwMode="auto">
          <a:xfrm>
            <a:off x="4724400" y="3281066"/>
            <a:ext cx="4115542" cy="3119734"/>
          </a:xfrm>
          <a:prstGeom prst="rect">
            <a:avLst/>
          </a:prstGeom>
          <a:noFill/>
          <a:ln w="9525">
            <a:noFill/>
            <a:round/>
            <a:headEnd/>
            <a:tailEnd/>
          </a:ln>
          <a:effectLst/>
        </p:spPr>
      </p:pic>
      <p:sp>
        <p:nvSpPr>
          <p:cNvPr id="13" name="TextBox 12"/>
          <p:cNvSpPr txBox="1"/>
          <p:nvPr/>
        </p:nvSpPr>
        <p:spPr>
          <a:xfrm>
            <a:off x="990600" y="4343400"/>
            <a:ext cx="868597"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solidFill>
                  <a:srgbClr val="000090"/>
                </a:solidFill>
              </a:rPr>
              <a:t>CMS</a:t>
            </a:r>
            <a:endParaRPr lang="en-US" sz="2400" dirty="0">
              <a:solidFill>
                <a:srgbClr val="000090"/>
              </a:solidFill>
            </a:endParaRPr>
          </a:p>
        </p:txBody>
      </p:sp>
      <p:sp>
        <p:nvSpPr>
          <p:cNvPr id="14" name="TextBox 13"/>
          <p:cNvSpPr txBox="1"/>
          <p:nvPr/>
        </p:nvSpPr>
        <p:spPr>
          <a:xfrm>
            <a:off x="5837003" y="4643735"/>
            <a:ext cx="1149674"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solidFill>
                  <a:srgbClr val="000090"/>
                </a:solidFill>
              </a:rPr>
              <a:t>ATLAS</a:t>
            </a:r>
            <a:endParaRPr lang="en-US" sz="2400" dirty="0">
              <a:solidFill>
                <a:srgbClr val="000090"/>
              </a:solidFill>
            </a:endParaRPr>
          </a:p>
        </p:txBody>
      </p:sp>
      <p:sp>
        <p:nvSpPr>
          <p:cNvPr id="15" name="Rectangle 14"/>
          <p:cNvSpPr/>
          <p:nvPr/>
        </p:nvSpPr>
        <p:spPr>
          <a:xfrm>
            <a:off x="4953000" y="2152988"/>
            <a:ext cx="3886200"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000" dirty="0" smtClean="0">
                <a:solidFill>
                  <a:srgbClr val="000090"/>
                </a:solidFill>
                <a:ea typeface="Arial" charset="0"/>
                <a:cs typeface="Arial" charset="0"/>
              </a:rPr>
              <a:t>Overall </a:t>
            </a:r>
            <a:r>
              <a:rPr lang="en-US" sz="2000" dirty="0" err="1" smtClean="0">
                <a:solidFill>
                  <a:srgbClr val="000090"/>
                </a:solidFill>
                <a:latin typeface="Symbol" charset="2"/>
                <a:ea typeface="Arial" charset="0"/>
                <a:cs typeface="Symbol" charset="2"/>
              </a:rPr>
              <a:t>e</a:t>
            </a:r>
            <a:r>
              <a:rPr lang="en-US" sz="2000" dirty="0" err="1" smtClean="0">
                <a:solidFill>
                  <a:srgbClr val="000090"/>
                </a:solidFill>
                <a:ea typeface="Arial" charset="0"/>
                <a:cs typeface="Arial" charset="0"/>
              </a:rPr>
              <a:t>(data</a:t>
            </a:r>
            <a:r>
              <a:rPr lang="en-US" sz="2000" dirty="0" smtClean="0">
                <a:solidFill>
                  <a:srgbClr val="000090"/>
                </a:solidFill>
                <a:ea typeface="Arial" charset="0"/>
                <a:cs typeface="Arial" charset="0"/>
              </a:rPr>
              <a:t> taking) ~95%. </a:t>
            </a:r>
          </a:p>
          <a:p>
            <a:r>
              <a:rPr lang="en-US" sz="2000" dirty="0" smtClean="0">
                <a:solidFill>
                  <a:srgbClr val="000090"/>
                </a:solidFill>
                <a:ea typeface="Arial" charset="0"/>
                <a:cs typeface="Arial" charset="0"/>
              </a:rPr>
              <a:t>Average </a:t>
            </a:r>
            <a:r>
              <a:rPr lang="en-US" sz="2000" dirty="0" err="1" smtClean="0">
                <a:solidFill>
                  <a:srgbClr val="000090"/>
                </a:solidFill>
                <a:ea typeface="Arial" charset="0"/>
                <a:cs typeface="Arial" charset="0"/>
              </a:rPr>
              <a:t>frac</a:t>
            </a:r>
            <a:r>
              <a:rPr lang="en-US" sz="2000" dirty="0" smtClean="0">
                <a:solidFill>
                  <a:srgbClr val="000090"/>
                </a:solidFill>
                <a:ea typeface="Arial" charset="0"/>
                <a:cs typeface="Arial" charset="0"/>
              </a:rPr>
              <a:t> operational channels per subsystem &gt;97%</a:t>
            </a:r>
            <a:endParaRPr lang="en-US" sz="2000" dirty="0">
              <a:solidFill>
                <a:srgbClr val="00009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Simplified Theory Spectra: </a:t>
            </a:r>
            <a:br>
              <a:rPr lang="en-US" dirty="0" smtClean="0"/>
            </a:br>
            <a:r>
              <a:rPr lang="en-US" dirty="0" smtClean="0"/>
              <a:t>a vulgar Experimentalist’s view</a:t>
            </a:r>
            <a:endParaRPr lang="en-US" dirty="0"/>
          </a:p>
        </p:txBody>
      </p:sp>
      <p:sp>
        <p:nvSpPr>
          <p:cNvPr id="15" name="Content Placeholder 14"/>
          <p:cNvSpPr>
            <a:spLocks noGrp="1"/>
          </p:cNvSpPr>
          <p:nvPr>
            <p:ph idx="1"/>
          </p:nvPr>
        </p:nvSpPr>
        <p:spPr/>
        <p:txBody>
          <a:bodyPr>
            <a:normAutofit fontScale="92500" lnSpcReduction="20000"/>
          </a:bodyPr>
          <a:lstStyle/>
          <a:p>
            <a:r>
              <a:rPr lang="en-US" dirty="0" smtClean="0"/>
              <a:t>Effective Theories are easy to teach – even to fourth-year undergraduates [even more so if they’ve had Quantum Mechanics]</a:t>
            </a:r>
          </a:p>
          <a:p>
            <a:pPr lvl="1"/>
            <a:r>
              <a:rPr lang="en-US" dirty="0" smtClean="0"/>
              <a:t>As </a:t>
            </a:r>
            <a:r>
              <a:rPr lang="en-US" dirty="0" err="1" smtClean="0"/>
              <a:t>Gian</a:t>
            </a:r>
            <a:r>
              <a:rPr lang="en-US" dirty="0" smtClean="0"/>
              <a:t> [</a:t>
            </a:r>
            <a:r>
              <a:rPr lang="en-US" dirty="0" err="1" smtClean="0"/>
              <a:t>Giudice</a:t>
            </a:r>
            <a:r>
              <a:rPr lang="en-US" dirty="0" smtClean="0"/>
              <a:t>] already pointed out: </a:t>
            </a:r>
            <a:r>
              <a:rPr lang="en-US" dirty="0" err="1" smtClean="0"/>
              <a:t>ETs</a:t>
            </a:r>
            <a:r>
              <a:rPr lang="en-US" dirty="0" smtClean="0"/>
              <a:t> can explain things very very well: Newton’s Law for the solar system and the point proton for the atom,</a:t>
            </a:r>
          </a:p>
          <a:p>
            <a:r>
              <a:rPr lang="en-US" dirty="0" smtClean="0"/>
              <a:t>Most important characteristic of Effective Theories: they explain things within a </a:t>
            </a:r>
            <a:r>
              <a:rPr lang="en-US" i="1" dirty="0" smtClean="0"/>
              <a:t>range of energy scales </a:t>
            </a:r>
            <a:r>
              <a:rPr lang="en-US" dirty="0" smtClean="0"/>
              <a:t>– no pretense of explaining “everything”</a:t>
            </a:r>
          </a:p>
          <a:p>
            <a:pPr lvl="1"/>
            <a:r>
              <a:rPr lang="en-US" dirty="0" smtClean="0"/>
              <a:t>Perhaps our notion of SUSY should give up solving all three problems (naturalness, grand unification, dark matter) in one shot</a:t>
            </a:r>
          </a:p>
          <a:p>
            <a:pPr lvl="2"/>
            <a:r>
              <a:rPr lang="en-US" dirty="0" smtClean="0"/>
              <a:t>Two out of three would not be a bad scoring average!</a:t>
            </a:r>
          </a:p>
          <a:p>
            <a:pPr lvl="1"/>
            <a:r>
              <a:rPr lang="en-US" dirty="0" smtClean="0"/>
              <a:t>How about resurrecting R</a:t>
            </a:r>
            <a:r>
              <a:rPr lang="en-US" baseline="-25000" dirty="0" smtClean="0"/>
              <a:t>P</a:t>
            </a:r>
            <a:r>
              <a:rPr lang="en-US" dirty="0" smtClean="0"/>
              <a:t>-violating SUSY and leaving dark matter to </a:t>
            </a:r>
            <a:r>
              <a:rPr lang="en-US" dirty="0" err="1" smtClean="0"/>
              <a:t>axions</a:t>
            </a:r>
            <a:r>
              <a:rPr lang="en-US" dirty="0" smtClean="0"/>
              <a:t>?  Or…  ? Beyond the loss of “</a:t>
            </a:r>
            <a:r>
              <a:rPr lang="en-US" dirty="0" err="1" smtClean="0"/>
              <a:t>minimality</a:t>
            </a:r>
            <a:r>
              <a:rPr lang="en-US" dirty="0" smtClean="0"/>
              <a:t>” – would nature [still] be well described [?] </a:t>
            </a:r>
          </a:p>
          <a:p>
            <a:pPr lvl="2"/>
            <a:r>
              <a:rPr lang="en-US" dirty="0" smtClean="0"/>
              <a:t>Free dictionary: “The verb </a:t>
            </a:r>
            <a:r>
              <a:rPr lang="en-US" i="1" dirty="0" smtClean="0"/>
              <a:t>minimize</a:t>
            </a:r>
            <a:r>
              <a:rPr lang="en-US" dirty="0" smtClean="0"/>
              <a:t> … undergone … extension of meaning. In its strict sense it means "to reduce to the smallest possible level," but quite often the context requires us to interpret what the smallest possible level might be.”</a:t>
            </a:r>
          </a:p>
        </p:txBody>
      </p:sp>
      <p:sp>
        <p:nvSpPr>
          <p:cNvPr id="4" name="Date Placeholder 3"/>
          <p:cNvSpPr>
            <a:spLocks noGrp="1"/>
          </p:cNvSpPr>
          <p:nvPr>
            <p:ph type="dt" sz="half" idx="10"/>
          </p:nvPr>
        </p:nvSpPr>
        <p:spPr/>
        <p:txBody>
          <a:bodyPr/>
          <a:lstStyle/>
          <a:p>
            <a:r>
              <a:rPr lang="en-US" dirty="0" smtClean="0"/>
              <a:t>July 28-30, 2011</a:t>
            </a:r>
            <a:endParaRPr lang="en-US" dirty="0"/>
          </a:p>
        </p:txBody>
      </p:sp>
      <p:sp>
        <p:nvSpPr>
          <p:cNvPr id="5" name="Footer Placeholder 4"/>
          <p:cNvSpPr>
            <a:spLocks noGrp="1"/>
          </p:cNvSpPr>
          <p:nvPr>
            <p:ph type="ftr" sz="quarter" idx="11"/>
          </p:nvPr>
        </p:nvSpPr>
        <p:spPr/>
        <p:txBody>
          <a:bodyPr/>
          <a:lstStyle/>
          <a:p>
            <a:r>
              <a:rPr lang="en-US" smtClean="0"/>
              <a:t>HiggsHunting Workshop</a:t>
            </a:r>
            <a:endParaRPr lang="en-US"/>
          </a:p>
        </p:txBody>
      </p:sp>
      <p:sp>
        <p:nvSpPr>
          <p:cNvPr id="6" name="Slide Number Placeholder 5"/>
          <p:cNvSpPr>
            <a:spLocks noGrp="1"/>
          </p:cNvSpPr>
          <p:nvPr>
            <p:ph type="sldNum" sz="quarter" idx="12"/>
          </p:nvPr>
        </p:nvSpPr>
        <p:spPr/>
        <p:txBody>
          <a:bodyPr/>
          <a:lstStyle/>
          <a:p>
            <a:fld id="{2A5C9F68-F49B-5D4E-905C-059A66AA1446}"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4"/>
          <p:cNvSpPr>
            <a:spLocks noGrp="1" noChangeArrowheads="1"/>
          </p:cNvSpPr>
          <p:nvPr>
            <p:ph type="ctrTitle" idx="4294967295"/>
          </p:nvPr>
        </p:nvSpPr>
        <p:spPr>
          <a:xfrm>
            <a:off x="685800" y="2130425"/>
            <a:ext cx="7772400" cy="1470025"/>
          </a:xfrm>
          <a:noFill/>
        </p:spPr>
        <p:txBody>
          <a:bodyPr/>
          <a:lstStyle/>
          <a:p>
            <a:pPr>
              <a:lnSpc>
                <a:spcPct val="80000"/>
              </a:lnSpc>
            </a:pPr>
            <a:r>
              <a:rPr lang="en-US" sz="4400" dirty="0" smtClean="0"/>
              <a:t>Some near-term prospects</a:t>
            </a:r>
            <a:endParaRPr lang="en-US" sz="4400" baseline="300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Pileup is here [to stay…]</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62</a:t>
            </a:fld>
            <a:endParaRPr lang="en-US"/>
          </a:p>
        </p:txBody>
      </p:sp>
      <p:pic>
        <p:nvPicPr>
          <p:cNvPr id="7" name="Picture 2"/>
          <p:cNvPicPr>
            <a:picLocks noChangeAspect="1"/>
          </p:cNvPicPr>
          <p:nvPr/>
        </p:nvPicPr>
        <p:blipFill>
          <a:blip r:embed="rId2"/>
          <a:srcRect/>
          <a:stretch>
            <a:fillRect/>
          </a:stretch>
        </p:blipFill>
        <p:spPr bwMode="auto">
          <a:xfrm>
            <a:off x="152400" y="990600"/>
            <a:ext cx="8871546"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new known unknown</a:t>
            </a:r>
            <a:endParaRPr lang="en-US" dirty="0"/>
          </a:p>
        </p:txBody>
      </p:sp>
      <p:sp>
        <p:nvSpPr>
          <p:cNvPr id="3" name="Content Placeholder 2"/>
          <p:cNvSpPr>
            <a:spLocks noGrp="1"/>
          </p:cNvSpPr>
          <p:nvPr>
            <p:ph idx="1"/>
          </p:nvPr>
        </p:nvSpPr>
        <p:spPr/>
        <p:txBody>
          <a:bodyPr/>
          <a:lstStyle/>
          <a:p>
            <a:r>
              <a:rPr lang="en-US" dirty="0" smtClean="0"/>
              <a:t>MET resolution as </a:t>
            </a:r>
            <a:r>
              <a:rPr lang="en-US" dirty="0" err="1" smtClean="0"/>
              <a:t>Function(Nvrtx</a:t>
            </a:r>
            <a:r>
              <a:rPr lang="en-US" dirty="0" smtClean="0"/>
              <a:t>) (plus OOT pileup)</a:t>
            </a:r>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63</a:t>
            </a:fld>
            <a:endParaRPr lang="en-US"/>
          </a:p>
        </p:txBody>
      </p:sp>
      <p:pic>
        <p:nvPicPr>
          <p:cNvPr id="7" name="Picture 6"/>
          <p:cNvPicPr>
            <a:picLocks noChangeAspect="1"/>
          </p:cNvPicPr>
          <p:nvPr/>
        </p:nvPicPr>
        <p:blipFill>
          <a:blip r:embed="rId2"/>
          <a:stretch>
            <a:fillRect/>
          </a:stretch>
        </p:blipFill>
        <p:spPr>
          <a:xfrm>
            <a:off x="762000" y="1828800"/>
            <a:ext cx="7620000" cy="3977595"/>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Attempts at conquering our fears: </a:t>
            </a:r>
            <a:br>
              <a:rPr lang="en-US" dirty="0" smtClean="0"/>
            </a:br>
            <a:r>
              <a:rPr lang="en-US" dirty="0" smtClean="0"/>
              <a:t>ways around Pileup</a:t>
            </a:r>
          </a:p>
        </p:txBody>
      </p:sp>
      <p:sp>
        <p:nvSpPr>
          <p:cNvPr id="9" name="Content Placeholder 8"/>
          <p:cNvSpPr>
            <a:spLocks noGrp="1"/>
          </p:cNvSpPr>
          <p:nvPr>
            <p:ph idx="1"/>
          </p:nvPr>
        </p:nvSpPr>
        <p:spPr>
          <a:xfrm>
            <a:off x="304800" y="914399"/>
            <a:ext cx="8610600" cy="2400301"/>
          </a:xfrm>
        </p:spPr>
        <p:txBody>
          <a:bodyPr>
            <a:normAutofit fontScale="92500" lnSpcReduction="10000"/>
          </a:bodyPr>
          <a:lstStyle/>
          <a:p>
            <a:r>
              <a:rPr lang="en-US" dirty="0" smtClean="0"/>
              <a:t>Obvious step: to protect MET and jet veto selections from the effect of PU </a:t>
            </a:r>
            <a:r>
              <a:rPr lang="en-US" dirty="0" err="1" smtClean="0">
                <a:sym typeface="Wingdings"/>
              </a:rPr>
              <a:t></a:t>
            </a:r>
            <a:r>
              <a:rPr lang="en-US" dirty="0" smtClean="0"/>
              <a:t> use tracking information</a:t>
            </a:r>
          </a:p>
          <a:p>
            <a:pPr lvl="1"/>
            <a:r>
              <a:rPr lang="en-US" dirty="0" smtClean="0"/>
              <a:t>New </a:t>
            </a:r>
            <a:r>
              <a:rPr lang="en-US" dirty="0" err="1" smtClean="0"/>
              <a:t>vertexing</a:t>
            </a:r>
            <a:r>
              <a:rPr lang="en-US" dirty="0" smtClean="0"/>
              <a:t> </a:t>
            </a:r>
            <a:r>
              <a:rPr lang="en-US" dirty="0" err="1" smtClean="0"/>
              <a:t>algo</a:t>
            </a:r>
            <a:r>
              <a:rPr lang="en-US" dirty="0" smtClean="0"/>
              <a:t>: reconstruct efficiently vertices separated in </a:t>
            </a:r>
            <a:r>
              <a:rPr lang="en-US" dirty="0" err="1" smtClean="0"/>
              <a:t>z</a:t>
            </a:r>
            <a:r>
              <a:rPr lang="en-US" dirty="0" smtClean="0"/>
              <a:t> down to 1mm.</a:t>
            </a:r>
          </a:p>
          <a:p>
            <a:r>
              <a:rPr lang="en-US" dirty="0" smtClean="0"/>
              <a:t>Event-by-event correction for tracks/energy in the isolation or clustering cones -- but from incompatible vertices. </a:t>
            </a:r>
          </a:p>
          <a:p>
            <a:pPr lvl="1"/>
            <a:r>
              <a:rPr lang="en-US" dirty="0" smtClean="0"/>
              <a:t>But these are early days; the devil is in the details… (OOT/INT)</a:t>
            </a:r>
          </a:p>
          <a:p>
            <a:endParaRPr lang="en-US" dirty="0"/>
          </a:p>
        </p:txBody>
      </p:sp>
      <p:pic>
        <p:nvPicPr>
          <p:cNvPr id="23555" name="Picture 3"/>
          <p:cNvPicPr>
            <a:picLocks noChangeAspect="1"/>
          </p:cNvPicPr>
          <p:nvPr/>
        </p:nvPicPr>
        <p:blipFill>
          <a:blip r:embed="rId2"/>
          <a:srcRect/>
          <a:stretch>
            <a:fillRect/>
          </a:stretch>
        </p:blipFill>
        <p:spPr bwMode="auto">
          <a:xfrm>
            <a:off x="3253573" y="3486150"/>
            <a:ext cx="2385227" cy="2492762"/>
          </a:xfrm>
          <a:prstGeom prst="rect">
            <a:avLst/>
          </a:prstGeom>
          <a:noFill/>
          <a:ln w="9525">
            <a:noFill/>
            <a:miter lim="800000"/>
            <a:headEnd/>
            <a:tailEnd/>
          </a:ln>
        </p:spPr>
      </p:pic>
      <p:pic>
        <p:nvPicPr>
          <p:cNvPr id="23556" name="Picture 5"/>
          <p:cNvPicPr>
            <a:picLocks noChangeAspect="1"/>
          </p:cNvPicPr>
          <p:nvPr/>
        </p:nvPicPr>
        <p:blipFill>
          <a:blip r:embed="rId3"/>
          <a:srcRect/>
          <a:stretch>
            <a:fillRect/>
          </a:stretch>
        </p:blipFill>
        <p:spPr bwMode="auto">
          <a:xfrm>
            <a:off x="451839" y="3314700"/>
            <a:ext cx="2643054" cy="2762250"/>
          </a:xfrm>
          <a:prstGeom prst="rect">
            <a:avLst/>
          </a:prstGeom>
          <a:noFill/>
          <a:ln w="9525">
            <a:noFill/>
            <a:miter lim="800000"/>
            <a:headEnd/>
            <a:tailEnd/>
          </a:ln>
        </p:spPr>
      </p:pic>
      <p:sp>
        <p:nvSpPr>
          <p:cNvPr id="23557" name="TextBox 6"/>
          <p:cNvSpPr txBox="1">
            <a:spLocks noChangeArrowheads="1"/>
          </p:cNvSpPr>
          <p:nvPr/>
        </p:nvSpPr>
        <p:spPr bwMode="auto">
          <a:xfrm>
            <a:off x="1240366" y="5226051"/>
            <a:ext cx="1211339" cy="40011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prstTxWarp prst="textNoShape">
              <a:avLst/>
            </a:prstTxWarp>
            <a:spAutoFit/>
          </a:bodyPr>
          <a:lstStyle/>
          <a:p>
            <a:r>
              <a:rPr lang="en-US" sz="2000" dirty="0">
                <a:solidFill>
                  <a:srgbClr val="000090"/>
                </a:solidFill>
              </a:rPr>
              <a:t>new </a:t>
            </a:r>
            <a:r>
              <a:rPr lang="en-US" sz="2000" dirty="0" err="1">
                <a:solidFill>
                  <a:srgbClr val="000090"/>
                </a:solidFill>
              </a:rPr>
              <a:t>algo</a:t>
            </a:r>
            <a:endParaRPr lang="en-US" sz="2000" dirty="0">
              <a:solidFill>
                <a:srgbClr val="000090"/>
              </a:solidFill>
            </a:endParaRPr>
          </a:p>
        </p:txBody>
      </p:sp>
      <p:pic>
        <p:nvPicPr>
          <p:cNvPr id="23559" name="Picture 9"/>
          <p:cNvPicPr>
            <a:picLocks noChangeAspect="1"/>
          </p:cNvPicPr>
          <p:nvPr/>
        </p:nvPicPr>
        <p:blipFill>
          <a:blip r:embed="rId4"/>
          <a:srcRect/>
          <a:stretch>
            <a:fillRect/>
          </a:stretch>
        </p:blipFill>
        <p:spPr bwMode="auto">
          <a:xfrm>
            <a:off x="5738446" y="3099006"/>
            <a:ext cx="3176954" cy="33017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LHC </a:t>
            </a:r>
            <a:r>
              <a:rPr lang="en-US" i="1" dirty="0" smtClean="0"/>
              <a:t>draft</a:t>
            </a:r>
            <a:r>
              <a:rPr lang="en-US" dirty="0" smtClean="0"/>
              <a:t> plan</a:t>
            </a:r>
            <a:endParaRPr lang="en-US" dirty="0"/>
          </a:p>
        </p:txBody>
      </p:sp>
      <p:sp>
        <p:nvSpPr>
          <p:cNvPr id="4" name="Footer Placeholder 3"/>
          <p:cNvSpPr>
            <a:spLocks noGrp="1"/>
          </p:cNvSpPr>
          <p:nvPr>
            <p:ph type="ftr" sz="quarter" idx="10"/>
          </p:nvPr>
        </p:nvSpPr>
        <p:spPr/>
        <p:txBody>
          <a:bodyPr/>
          <a:lstStyle/>
          <a:p>
            <a:pPr>
              <a:defRPr/>
            </a:pPr>
            <a:r>
              <a:rPr lang="en-US" smtClean="0"/>
              <a:t>HiggsHunting Workshop</a:t>
            </a:r>
            <a:endParaRPr lang="en-US"/>
          </a:p>
        </p:txBody>
      </p:sp>
      <p:sp>
        <p:nvSpPr>
          <p:cNvPr id="5" name="Date Placeholder 4"/>
          <p:cNvSpPr>
            <a:spLocks noGrp="1"/>
          </p:cNvSpPr>
          <p:nvPr>
            <p:ph type="dt" sz="half" idx="11"/>
          </p:nvPr>
        </p:nvSpPr>
        <p:spPr/>
        <p:txBody>
          <a:bodyPr/>
          <a:lstStyle/>
          <a:p>
            <a:pPr>
              <a:defRPr/>
            </a:pPr>
            <a:r>
              <a:rPr lang="en-US" smtClean="0"/>
              <a:t>July 28-30, 2011</a:t>
            </a:r>
            <a:endParaRPr lang="en-US" dirty="0"/>
          </a:p>
        </p:txBody>
      </p:sp>
      <p:sp>
        <p:nvSpPr>
          <p:cNvPr id="6" name="Slide Number Placeholder 5"/>
          <p:cNvSpPr>
            <a:spLocks noGrp="1"/>
          </p:cNvSpPr>
          <p:nvPr>
            <p:ph type="sldNum" sz="quarter" idx="12"/>
          </p:nvPr>
        </p:nvSpPr>
        <p:spPr/>
        <p:txBody>
          <a:bodyPr/>
          <a:lstStyle/>
          <a:p>
            <a:pPr>
              <a:defRPr/>
            </a:pPr>
            <a:fld id="{119FC26C-D450-E648-8611-530ABFE8B779}" type="slidenum">
              <a:rPr lang="en-US" smtClean="0"/>
              <a:pPr>
                <a:defRPr/>
              </a:pPr>
              <a:t>65</a:t>
            </a:fld>
            <a:endParaRPr lang="en-US"/>
          </a:p>
        </p:txBody>
      </p:sp>
      <p:pic>
        <p:nvPicPr>
          <p:cNvPr id="7" name="Picture 6" descr="LHCsched.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27384"/>
            <a:ext cx="10188908" cy="7200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428501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5" descr="cms_and_atlas.gif"/>
          <p:cNvPicPr>
            <a:picLocks noChangeAspect="1"/>
          </p:cNvPicPr>
          <p:nvPr/>
        </p:nvPicPr>
        <p:blipFill>
          <a:blip r:embed="rId2" cstate="print"/>
          <a:srcRect/>
          <a:stretch>
            <a:fillRect/>
          </a:stretch>
        </p:blipFill>
        <p:spPr bwMode="auto">
          <a:xfrm>
            <a:off x="3719764" y="914400"/>
            <a:ext cx="5195636" cy="3733800"/>
          </a:xfrm>
          <a:prstGeom prst="rect">
            <a:avLst/>
          </a:prstGeom>
          <a:noFill/>
          <a:ln w="9525">
            <a:noFill/>
            <a:miter lim="800000"/>
            <a:headEnd/>
            <a:tailEnd/>
          </a:ln>
        </p:spPr>
      </p:pic>
      <p:sp>
        <p:nvSpPr>
          <p:cNvPr id="2" name="1 Título"/>
          <p:cNvSpPr>
            <a:spLocks noGrp="1"/>
          </p:cNvSpPr>
          <p:nvPr>
            <p:ph type="title"/>
          </p:nvPr>
        </p:nvSpPr>
        <p:spPr/>
        <p:txBody>
          <a:bodyPr>
            <a:normAutofit/>
          </a:bodyPr>
          <a:lstStyle/>
          <a:p>
            <a:r>
              <a:rPr lang="en-US" dirty="0" smtClean="0"/>
              <a:t>CMS+ATLAS Projections</a:t>
            </a:r>
            <a:endParaRPr lang="en-US" dirty="0"/>
          </a:p>
        </p:txBody>
      </p:sp>
      <p:sp>
        <p:nvSpPr>
          <p:cNvPr id="4" name="3 Marcador de fecha"/>
          <p:cNvSpPr>
            <a:spLocks noGrp="1"/>
          </p:cNvSpPr>
          <p:nvPr>
            <p:ph type="dt" sz="half" idx="10"/>
          </p:nvPr>
        </p:nvSpPr>
        <p:spPr/>
        <p:txBody>
          <a:bodyPr/>
          <a:lstStyle/>
          <a:p>
            <a:r>
              <a:rPr lang="en-US" smtClean="0"/>
              <a:t>July 28-30, 2011</a:t>
            </a:r>
            <a:endParaRPr lang="es-ES" dirty="0"/>
          </a:p>
        </p:txBody>
      </p:sp>
      <p:sp>
        <p:nvSpPr>
          <p:cNvPr id="5" name="4 Marcador de pie de página"/>
          <p:cNvSpPr>
            <a:spLocks noGrp="1"/>
          </p:cNvSpPr>
          <p:nvPr>
            <p:ph type="ftr" sz="quarter" idx="11"/>
          </p:nvPr>
        </p:nvSpPr>
        <p:spPr/>
        <p:txBody>
          <a:bodyPr/>
          <a:lstStyle/>
          <a:p>
            <a:r>
              <a:rPr lang="en-US" smtClean="0"/>
              <a:t>HiggsHunting Workshop</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66</a:t>
            </a:fld>
            <a:endParaRPr lang="es-ES" dirty="0"/>
          </a:p>
        </p:txBody>
      </p:sp>
      <p:graphicFrame>
        <p:nvGraphicFramePr>
          <p:cNvPr id="8" name="Table 6"/>
          <p:cNvGraphicFramePr>
            <a:graphicFrameLocks noGrp="1"/>
          </p:cNvGraphicFramePr>
          <p:nvPr/>
        </p:nvGraphicFramePr>
        <p:xfrm>
          <a:off x="381000" y="4429390"/>
          <a:ext cx="8534400" cy="1971410"/>
        </p:xfrm>
        <a:graphic>
          <a:graphicData uri="http://schemas.openxmlformats.org/drawingml/2006/table">
            <a:tbl>
              <a:tblPr/>
              <a:tblGrid>
                <a:gridCol w="2362200"/>
                <a:gridCol w="2209800"/>
                <a:gridCol w="2057400"/>
                <a:gridCol w="1905000"/>
              </a:tblGrid>
              <a:tr h="46988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Tx/>
                        <a:buNone/>
                        <a:tabLst/>
                      </a:pPr>
                      <a:r>
                        <a:rPr kumimoji="0" lang="en-US" altLang="zh-CN" sz="1600" b="1" i="0" u="none" strike="noStrike" cap="none" normalizeH="0" baseline="0" dirty="0" smtClean="0">
                          <a:ln>
                            <a:noFill/>
                          </a:ln>
                          <a:solidFill>
                            <a:schemeClr val="tx1"/>
                          </a:solidFill>
                          <a:effectLst/>
                          <a:latin typeface="Tahoma" pitchFamily="34" charset="0"/>
                          <a:ea typeface="ＭＳ Ｐゴシック" pitchFamily="34" charset="-128"/>
                        </a:rPr>
                        <a:t>2xCMS≈ATLAS+CMS</a:t>
                      </a:r>
                      <a:endParaRPr kumimoji="0" lang="en-US" altLang="zh-CN" sz="2400" b="1" i="0" u="none" strike="noStrike" cap="none" normalizeH="0" baseline="0" dirty="0" smtClean="0">
                        <a:ln>
                          <a:noFill/>
                        </a:ln>
                        <a:solidFill>
                          <a:schemeClr val="tx1"/>
                        </a:solidFill>
                        <a:effectLst/>
                        <a:latin typeface="Tahoma" pitchFamily="34" charset="0"/>
                        <a:ea typeface="ＭＳ Ｐゴシック" pitchFamily="34"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Tx/>
                        <a:buNone/>
                        <a:tabLst/>
                      </a:pPr>
                      <a:r>
                        <a:rPr kumimoji="0" lang="en-US" altLang="zh-CN" sz="1800" b="1" i="0" u="none" strike="noStrike" cap="none" normalizeH="0" baseline="0" dirty="0" smtClean="0">
                          <a:ln>
                            <a:noFill/>
                          </a:ln>
                          <a:solidFill>
                            <a:srgbClr val="FF0000"/>
                          </a:solidFill>
                          <a:effectLst/>
                          <a:latin typeface="Tahoma" pitchFamily="34" charset="0"/>
                          <a:ea typeface="ＭＳ Ｐゴシック" pitchFamily="34" charset="-128"/>
                        </a:rPr>
                        <a:t>Limit @ 95% CL</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Tx/>
                        <a:buNone/>
                        <a:tabLst/>
                      </a:pPr>
                      <a:r>
                        <a:rPr kumimoji="0" lang="en-US" altLang="zh-CN" sz="1800" b="1" i="0" u="none" strike="noStrike" cap="none" normalizeH="0" baseline="0" dirty="0" smtClean="0">
                          <a:ln>
                            <a:noFill/>
                          </a:ln>
                          <a:solidFill>
                            <a:srgbClr val="008000"/>
                          </a:solidFill>
                          <a:effectLst/>
                          <a:latin typeface="Tahoma" pitchFamily="34" charset="0"/>
                          <a:ea typeface="ＭＳ Ｐゴシック" pitchFamily="34" charset="-128"/>
                        </a:rPr>
                        <a:t>3</a:t>
                      </a:r>
                      <a:r>
                        <a:rPr kumimoji="0" lang="en-US" altLang="zh-CN" sz="1800" b="1" i="0" u="none" strike="noStrike" cap="none" normalizeH="0" baseline="0" dirty="0" smtClean="0">
                          <a:ln>
                            <a:noFill/>
                          </a:ln>
                          <a:solidFill>
                            <a:srgbClr val="008000"/>
                          </a:solidFill>
                          <a:effectLst/>
                          <a:latin typeface="Symbol" pitchFamily="18" charset="2"/>
                          <a:ea typeface="ＭＳ Ｐゴシック" pitchFamily="34" charset="-128"/>
                        </a:rPr>
                        <a:t>s</a:t>
                      </a:r>
                      <a:r>
                        <a:rPr kumimoji="0" lang="en-US" altLang="zh-CN" sz="1800" b="1" i="0" u="none" strike="noStrike" cap="none" normalizeH="0" baseline="0" dirty="0" smtClean="0">
                          <a:ln>
                            <a:noFill/>
                          </a:ln>
                          <a:solidFill>
                            <a:srgbClr val="008000"/>
                          </a:solidFill>
                          <a:effectLst/>
                          <a:latin typeface="Tahoma" pitchFamily="34" charset="0"/>
                          <a:ea typeface="ＭＳ Ｐゴシック" pitchFamily="34" charset="-128"/>
                        </a:rPr>
                        <a:t> sensitivity </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Tx/>
                        <a:buNone/>
                        <a:tabLst/>
                      </a:pPr>
                      <a:r>
                        <a:rPr kumimoji="0" lang="en-US" altLang="zh-CN" sz="1800" b="1" i="0" u="none" strike="noStrike" cap="none" normalizeH="0" baseline="0" dirty="0" smtClean="0">
                          <a:ln>
                            <a:noFill/>
                          </a:ln>
                          <a:solidFill>
                            <a:schemeClr val="tx2"/>
                          </a:solidFill>
                          <a:effectLst/>
                          <a:latin typeface="Tahoma" pitchFamily="34" charset="0"/>
                          <a:ea typeface="ＭＳ Ｐゴシック" pitchFamily="34" charset="-128"/>
                        </a:rPr>
                        <a:t>5</a:t>
                      </a:r>
                      <a:r>
                        <a:rPr kumimoji="0" lang="en-US" altLang="zh-CN" sz="1800" b="1" i="0" u="none" strike="noStrike" cap="none" normalizeH="0" baseline="0" dirty="0" smtClean="0">
                          <a:ln>
                            <a:noFill/>
                          </a:ln>
                          <a:solidFill>
                            <a:schemeClr val="tx2"/>
                          </a:solidFill>
                          <a:effectLst/>
                          <a:latin typeface="Symbol" pitchFamily="18" charset="2"/>
                          <a:ea typeface="ＭＳ Ｐゴシック" pitchFamily="34" charset="-128"/>
                        </a:rPr>
                        <a:t>s</a:t>
                      </a:r>
                      <a:r>
                        <a:rPr kumimoji="0" lang="en-US" altLang="zh-CN" sz="1800" b="1" i="0" u="none" strike="noStrike" cap="none" normalizeH="0" baseline="0" dirty="0" smtClean="0">
                          <a:ln>
                            <a:noFill/>
                          </a:ln>
                          <a:solidFill>
                            <a:schemeClr val="tx2"/>
                          </a:solidFill>
                          <a:effectLst/>
                          <a:latin typeface="Tahoma" pitchFamily="34" charset="0"/>
                          <a:ea typeface="ＭＳ Ｐゴシック" pitchFamily="34" charset="-128"/>
                        </a:rPr>
                        <a:t> sensitivity</a:t>
                      </a:r>
                      <a:endParaRPr kumimoji="0" lang="zh-CN" altLang="en-US" sz="1800" b="1" i="0" u="none" strike="noStrike" cap="none" normalizeH="0" baseline="0" dirty="0" smtClean="0">
                        <a:ln>
                          <a:noFill/>
                        </a:ln>
                        <a:solidFill>
                          <a:schemeClr val="tx2"/>
                        </a:solidFill>
                        <a:effectLst/>
                        <a:latin typeface="Tahoma" pitchFamily="34" charset="0"/>
                        <a:ea typeface="ＭＳ Ｐゴシック"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5381">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Tx/>
                        <a:buNone/>
                        <a:tabLst/>
                      </a:pPr>
                      <a:r>
                        <a:rPr kumimoji="0" lang="en-US" altLang="zh-CN" sz="1800" b="1" i="0" u="none" strike="noStrike" cap="none" normalizeH="0" baseline="0" dirty="0" smtClean="0">
                          <a:ln>
                            <a:noFill/>
                          </a:ln>
                          <a:solidFill>
                            <a:schemeClr val="tx1"/>
                          </a:solidFill>
                          <a:effectLst/>
                          <a:latin typeface="Tahoma" pitchFamily="34" charset="0"/>
                          <a:ea typeface="ＭＳ Ｐゴシック" pitchFamily="34" charset="-128"/>
                        </a:rPr>
                        <a:t>1 fb</a:t>
                      </a:r>
                      <a:r>
                        <a:rPr kumimoji="0" lang="en-US" altLang="zh-CN" sz="1800" b="1" i="0" u="none" strike="noStrike" cap="none" normalizeH="0" baseline="30000" dirty="0" smtClean="0">
                          <a:ln>
                            <a:noFill/>
                          </a:ln>
                          <a:solidFill>
                            <a:schemeClr val="tx1"/>
                          </a:solidFill>
                          <a:effectLst/>
                          <a:latin typeface="Tahoma" pitchFamily="34" charset="0"/>
                          <a:ea typeface="ＭＳ Ｐゴシック" pitchFamily="34" charset="-128"/>
                        </a:rPr>
                        <a:t>-1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Tx/>
                        <a:buNone/>
                        <a:tabLst/>
                      </a:pPr>
                      <a:r>
                        <a:rPr kumimoji="0" lang="en-US" altLang="zh-CN" sz="1800" b="1" i="0" u="none" strike="noStrike" cap="none" normalizeH="0" baseline="0" dirty="0" smtClean="0">
                          <a:ln>
                            <a:noFill/>
                          </a:ln>
                          <a:solidFill>
                            <a:srgbClr val="FF0000"/>
                          </a:solidFill>
                          <a:effectLst/>
                          <a:latin typeface="Tahoma" pitchFamily="34" charset="0"/>
                          <a:ea typeface="ＭＳ Ｐゴシック" pitchFamily="34" charset="-128"/>
                        </a:rPr>
                        <a:t>120 - 530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Tx/>
                        <a:buNone/>
                        <a:tabLst/>
                      </a:pPr>
                      <a:r>
                        <a:rPr kumimoji="0" lang="en-US" altLang="zh-CN" sz="1800" b="1" i="0" u="none" strike="noStrike" cap="none" normalizeH="0" baseline="0" dirty="0" smtClean="0">
                          <a:ln>
                            <a:noFill/>
                          </a:ln>
                          <a:solidFill>
                            <a:srgbClr val="008000"/>
                          </a:solidFill>
                          <a:effectLst/>
                          <a:latin typeface="Tahoma" pitchFamily="34" charset="0"/>
                          <a:ea typeface="ＭＳ Ｐゴシック" pitchFamily="34" charset="-128"/>
                        </a:rPr>
                        <a:t>135 - 475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Tx/>
                        <a:buNone/>
                        <a:tabLst/>
                      </a:pPr>
                      <a:r>
                        <a:rPr kumimoji="0" lang="en-US" altLang="zh-CN" sz="1800" b="1" i="0" u="none" strike="noStrike" cap="none" normalizeH="0" baseline="0" smtClean="0">
                          <a:ln>
                            <a:noFill/>
                          </a:ln>
                          <a:solidFill>
                            <a:schemeClr val="tx2"/>
                          </a:solidFill>
                          <a:effectLst/>
                          <a:latin typeface="Tahoma" pitchFamily="34" charset="0"/>
                          <a:ea typeface="ＭＳ Ｐゴシック" pitchFamily="34" charset="-128"/>
                        </a:rPr>
                        <a:t>152 - 175</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5381">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Tx/>
                        <a:buNone/>
                        <a:tabLst/>
                      </a:pPr>
                      <a:r>
                        <a:rPr kumimoji="0" lang="en-US" altLang="zh-CN" sz="1800" b="1" i="0" u="none" strike="noStrike" cap="none" normalizeH="0" baseline="0" dirty="0" smtClean="0">
                          <a:ln>
                            <a:noFill/>
                          </a:ln>
                          <a:solidFill>
                            <a:schemeClr val="tx1"/>
                          </a:solidFill>
                          <a:effectLst/>
                          <a:latin typeface="Tahoma" pitchFamily="34" charset="0"/>
                          <a:ea typeface="ＭＳ Ｐゴシック" pitchFamily="34" charset="-128"/>
                        </a:rPr>
                        <a:t>2 fb</a:t>
                      </a:r>
                      <a:r>
                        <a:rPr kumimoji="0" lang="en-US" altLang="zh-CN" sz="1800" b="1" i="0" u="none" strike="noStrike" cap="none" normalizeH="0" baseline="30000" dirty="0" smtClean="0">
                          <a:ln>
                            <a:noFill/>
                          </a:ln>
                          <a:solidFill>
                            <a:schemeClr val="tx1"/>
                          </a:solidFill>
                          <a:effectLst/>
                          <a:latin typeface="Tahoma" pitchFamily="34" charset="0"/>
                          <a:ea typeface="ＭＳ Ｐゴシック" pitchFamily="34" charset="-128"/>
                        </a:rPr>
                        <a:t>-1</a:t>
                      </a:r>
                      <a:endParaRPr kumimoji="0" lang="zh-CN" altLang="en-US" sz="1800" b="1" i="0" u="none" strike="noStrike" cap="none" normalizeH="0" baseline="0" dirty="0" smtClean="0">
                        <a:ln>
                          <a:noFill/>
                        </a:ln>
                        <a:solidFill>
                          <a:schemeClr val="tx1"/>
                        </a:solidFill>
                        <a:effectLst/>
                        <a:latin typeface="Tahoma" pitchFamily="34" charset="0"/>
                        <a:ea typeface="ＭＳ Ｐゴシック" pitchFamily="34"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Tx/>
                        <a:buNone/>
                        <a:tabLst/>
                      </a:pPr>
                      <a:r>
                        <a:rPr kumimoji="0" lang="en-US" altLang="zh-CN" sz="1800" b="1" i="0" u="none" strike="noStrike" cap="none" normalizeH="0" baseline="0" dirty="0" smtClean="0">
                          <a:ln>
                            <a:noFill/>
                          </a:ln>
                          <a:solidFill>
                            <a:srgbClr val="FF0000"/>
                          </a:solidFill>
                          <a:effectLst/>
                          <a:latin typeface="Tahoma" pitchFamily="34" charset="0"/>
                          <a:ea typeface="ＭＳ Ｐゴシック" pitchFamily="34" charset="-128"/>
                        </a:rPr>
                        <a:t>114 - 585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Tx/>
                        <a:buNone/>
                        <a:tabLst/>
                      </a:pPr>
                      <a:r>
                        <a:rPr kumimoji="0" lang="en-US" altLang="zh-CN" sz="1800" b="1" i="0" u="none" strike="noStrike" cap="none" normalizeH="0" baseline="0" dirty="0" smtClean="0">
                          <a:ln>
                            <a:noFill/>
                          </a:ln>
                          <a:solidFill>
                            <a:srgbClr val="008000"/>
                          </a:solidFill>
                          <a:effectLst/>
                          <a:latin typeface="Tahoma" pitchFamily="34" charset="0"/>
                          <a:ea typeface="ＭＳ Ｐゴシック" pitchFamily="34" charset="-128"/>
                        </a:rPr>
                        <a:t>120 - 545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Tx/>
                        <a:buNone/>
                        <a:tabLst/>
                      </a:pPr>
                      <a:r>
                        <a:rPr kumimoji="0" lang="en-US" altLang="zh-CN" sz="1800" b="1" i="0" u="none" strike="noStrike" cap="none" normalizeH="0" baseline="0" smtClean="0">
                          <a:ln>
                            <a:noFill/>
                          </a:ln>
                          <a:solidFill>
                            <a:schemeClr val="tx2"/>
                          </a:solidFill>
                          <a:effectLst/>
                          <a:latin typeface="Tahoma" pitchFamily="34" charset="0"/>
                          <a:ea typeface="ＭＳ Ｐゴシック" pitchFamily="34" charset="-128"/>
                        </a:rPr>
                        <a:t>140 - 200</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5381">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Tx/>
                        <a:buNone/>
                        <a:tabLst/>
                      </a:pPr>
                      <a:r>
                        <a:rPr kumimoji="0" lang="en-US" altLang="zh-CN" sz="1800" b="1" i="0" u="none" strike="noStrike" cap="none" normalizeH="0" baseline="0" dirty="0" smtClean="0">
                          <a:ln>
                            <a:noFill/>
                          </a:ln>
                          <a:solidFill>
                            <a:schemeClr val="tx1"/>
                          </a:solidFill>
                          <a:effectLst/>
                          <a:latin typeface="Tahoma" pitchFamily="34" charset="0"/>
                          <a:ea typeface="ＭＳ Ｐゴシック" pitchFamily="34" charset="-128"/>
                        </a:rPr>
                        <a:t>5 fb</a:t>
                      </a:r>
                      <a:r>
                        <a:rPr kumimoji="0" lang="en-US" altLang="zh-CN" sz="1800" b="1" i="0" u="none" strike="noStrike" cap="none" normalizeH="0" baseline="30000" dirty="0" smtClean="0">
                          <a:ln>
                            <a:noFill/>
                          </a:ln>
                          <a:solidFill>
                            <a:schemeClr val="tx1"/>
                          </a:solidFill>
                          <a:effectLst/>
                          <a:latin typeface="Tahoma" pitchFamily="34" charset="0"/>
                          <a:ea typeface="ＭＳ Ｐゴシック" pitchFamily="34" charset="-128"/>
                        </a:rPr>
                        <a:t>-1</a:t>
                      </a:r>
                      <a:endParaRPr kumimoji="0" lang="zh-CN" altLang="en-US" sz="1800" b="1" i="0" u="none" strike="noStrike" cap="none" normalizeH="0" baseline="0" dirty="0" smtClean="0">
                        <a:ln>
                          <a:noFill/>
                        </a:ln>
                        <a:solidFill>
                          <a:schemeClr val="tx1"/>
                        </a:solidFill>
                        <a:effectLst/>
                        <a:latin typeface="Tahoma" pitchFamily="34" charset="0"/>
                        <a:ea typeface="ＭＳ Ｐゴシック" pitchFamily="34"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Tx/>
                        <a:buNone/>
                        <a:tabLst/>
                      </a:pPr>
                      <a:r>
                        <a:rPr kumimoji="0" lang="en-US" altLang="zh-CN" sz="1800" b="1" i="0" u="none" strike="noStrike" cap="none" normalizeH="0" baseline="0" smtClean="0">
                          <a:ln>
                            <a:noFill/>
                          </a:ln>
                          <a:solidFill>
                            <a:srgbClr val="FF0000"/>
                          </a:solidFill>
                          <a:effectLst/>
                          <a:latin typeface="Tahoma" pitchFamily="34" charset="0"/>
                          <a:ea typeface="ＭＳ Ｐゴシック" pitchFamily="34" charset="-128"/>
                        </a:rPr>
                        <a:t>114 </a:t>
                      </a:r>
                      <a:r>
                        <a:rPr kumimoji="0" lang="en-US" altLang="zh-CN" sz="1800" b="1" i="0" u="none" strike="noStrike" cap="none" normalizeH="0" baseline="0" smtClean="0">
                          <a:ln>
                            <a:noFill/>
                          </a:ln>
                          <a:solidFill>
                            <a:srgbClr val="FF0000"/>
                          </a:solidFill>
                          <a:effectLst/>
                          <a:latin typeface="Tahoma" pitchFamily="34" charset="0"/>
                          <a:ea typeface="SimSun" pitchFamily="2" charset="-122"/>
                        </a:rPr>
                        <a:t>-</a:t>
                      </a:r>
                      <a:r>
                        <a:rPr kumimoji="0" lang="en-US" altLang="zh-CN" sz="1800" b="1" i="0" u="none" strike="noStrike" cap="none" normalizeH="0" baseline="0" smtClean="0">
                          <a:ln>
                            <a:noFill/>
                          </a:ln>
                          <a:solidFill>
                            <a:srgbClr val="FF0000"/>
                          </a:solidFill>
                          <a:effectLst/>
                          <a:latin typeface="Tahoma" pitchFamily="34" charset="0"/>
                          <a:ea typeface="ＭＳ Ｐゴシック" pitchFamily="34" charset="-128"/>
                        </a:rPr>
                        <a:t> 600</a:t>
                      </a:r>
                      <a:endParaRPr kumimoji="0" lang="zh-CN" altLang="en-US" sz="1800" b="1" i="0" u="none" strike="noStrike" cap="none" normalizeH="0" baseline="0" smtClean="0">
                        <a:ln>
                          <a:noFill/>
                        </a:ln>
                        <a:solidFill>
                          <a:srgbClr val="FF0000"/>
                        </a:solidFill>
                        <a:effectLst/>
                        <a:latin typeface="Tahoma" pitchFamily="34" charset="0"/>
                        <a:ea typeface="ＭＳ Ｐゴシック" pitchFamily="34" charset="-128"/>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Tx/>
                        <a:buNone/>
                        <a:tabLst/>
                      </a:pPr>
                      <a:r>
                        <a:rPr kumimoji="0" lang="en-US" altLang="zh-CN" sz="1800" b="1" i="0" u="none" strike="noStrike" cap="none" normalizeH="0" baseline="0" dirty="0" smtClean="0">
                          <a:ln>
                            <a:noFill/>
                          </a:ln>
                          <a:solidFill>
                            <a:srgbClr val="008000"/>
                          </a:solidFill>
                          <a:effectLst/>
                          <a:latin typeface="Tahoma" pitchFamily="34" charset="0"/>
                          <a:ea typeface="ＭＳ Ｐゴシック" pitchFamily="34" charset="-128"/>
                        </a:rPr>
                        <a:t>114 - 600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Tx/>
                        <a:buNone/>
                        <a:tabLst/>
                      </a:pPr>
                      <a:r>
                        <a:rPr kumimoji="0" lang="en-US" altLang="zh-CN" sz="1800" b="1" i="0" u="none" strike="noStrike" cap="none" normalizeH="0" baseline="0" dirty="0" smtClean="0">
                          <a:ln>
                            <a:noFill/>
                          </a:ln>
                          <a:solidFill>
                            <a:schemeClr val="tx2"/>
                          </a:solidFill>
                          <a:effectLst/>
                          <a:latin typeface="Tahoma" pitchFamily="34" charset="0"/>
                          <a:ea typeface="ＭＳ Ｐゴシック" pitchFamily="34" charset="-128"/>
                        </a:rPr>
                        <a:t>128 - 482</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5381">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Tx/>
                        <a:buNone/>
                        <a:tabLst/>
                      </a:pPr>
                      <a:r>
                        <a:rPr kumimoji="0" lang="en-US" altLang="zh-CN" sz="1800" b="1" i="0" u="none" strike="noStrike" cap="none" normalizeH="0" baseline="0" dirty="0" smtClean="0">
                          <a:ln>
                            <a:noFill/>
                          </a:ln>
                          <a:solidFill>
                            <a:schemeClr val="tx1"/>
                          </a:solidFill>
                          <a:effectLst/>
                          <a:latin typeface="Tahoma" pitchFamily="34" charset="0"/>
                          <a:ea typeface="ＭＳ Ｐゴシック" pitchFamily="34" charset="-128"/>
                        </a:rPr>
                        <a:t>10 fb</a:t>
                      </a:r>
                      <a:r>
                        <a:rPr kumimoji="0" lang="en-US" altLang="zh-CN" sz="1800" b="1" i="0" u="none" strike="noStrike" cap="none" normalizeH="0" baseline="30000" dirty="0" smtClean="0">
                          <a:ln>
                            <a:noFill/>
                          </a:ln>
                          <a:solidFill>
                            <a:schemeClr val="tx1"/>
                          </a:solidFill>
                          <a:effectLst/>
                          <a:latin typeface="Tahoma" pitchFamily="34" charset="0"/>
                          <a:ea typeface="ＭＳ Ｐゴシック" pitchFamily="34" charset="-128"/>
                        </a:rPr>
                        <a:t>-1</a:t>
                      </a:r>
                      <a:endParaRPr kumimoji="0" lang="zh-CN" altLang="en-US" sz="1800" b="1" i="0" u="none" strike="noStrike" cap="none" normalizeH="0" baseline="0" dirty="0" smtClean="0">
                        <a:ln>
                          <a:noFill/>
                        </a:ln>
                        <a:solidFill>
                          <a:schemeClr val="tx1"/>
                        </a:solidFill>
                        <a:effectLst/>
                        <a:latin typeface="Tahoma" pitchFamily="34" charset="0"/>
                        <a:ea typeface="ＭＳ Ｐゴシック" pitchFamily="34"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Tx/>
                        <a:buNone/>
                        <a:tabLst/>
                      </a:pPr>
                      <a:r>
                        <a:rPr kumimoji="0" lang="en-US" altLang="zh-CN" sz="1800" b="1" i="0" u="none" strike="noStrike" cap="none" normalizeH="0" baseline="0" smtClean="0">
                          <a:ln>
                            <a:noFill/>
                          </a:ln>
                          <a:solidFill>
                            <a:srgbClr val="FF0000"/>
                          </a:solidFill>
                          <a:effectLst/>
                          <a:latin typeface="Tahoma" pitchFamily="34" charset="0"/>
                          <a:ea typeface="ＭＳ Ｐゴシック" pitchFamily="34" charset="-128"/>
                        </a:rPr>
                        <a:t>114 - 600</a:t>
                      </a:r>
                      <a:endParaRPr kumimoji="0" lang="zh-CN" altLang="en-US" sz="1800" b="1" i="0" u="none" strike="noStrike" cap="none" normalizeH="0" baseline="0" smtClean="0">
                        <a:ln>
                          <a:noFill/>
                        </a:ln>
                        <a:solidFill>
                          <a:srgbClr val="FF0000"/>
                        </a:solidFill>
                        <a:effectLst/>
                        <a:latin typeface="Tahoma" pitchFamily="34" charset="0"/>
                        <a:ea typeface="ＭＳ Ｐゴシック" pitchFamily="34" charset="-128"/>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Tx/>
                        <a:buNone/>
                        <a:tabLst/>
                      </a:pPr>
                      <a:r>
                        <a:rPr kumimoji="0" lang="en-US" altLang="zh-CN" sz="1800" b="1" i="0" u="none" strike="noStrike" cap="none" normalizeH="0" baseline="0" dirty="0" smtClean="0">
                          <a:ln>
                            <a:noFill/>
                          </a:ln>
                          <a:solidFill>
                            <a:srgbClr val="008000"/>
                          </a:solidFill>
                          <a:effectLst/>
                          <a:latin typeface="Tahoma" pitchFamily="34" charset="0"/>
                          <a:ea typeface="ＭＳ Ｐゴシック" pitchFamily="34" charset="-128"/>
                        </a:rPr>
                        <a:t>114 - 600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Tx/>
                        <a:buNone/>
                        <a:tabLst/>
                      </a:pPr>
                      <a:r>
                        <a:rPr kumimoji="0" lang="en-US" altLang="zh-CN" sz="1800" b="1" i="0" u="none" strike="noStrike" cap="none" normalizeH="0" baseline="0" dirty="0" smtClean="0">
                          <a:ln>
                            <a:noFill/>
                          </a:ln>
                          <a:solidFill>
                            <a:schemeClr val="tx2"/>
                          </a:solidFill>
                          <a:effectLst/>
                          <a:latin typeface="Tahoma" pitchFamily="34" charset="0"/>
                          <a:ea typeface="ＭＳ Ｐゴシック" pitchFamily="34" charset="-128"/>
                        </a:rPr>
                        <a:t>117 - 535</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Rectangle 8"/>
          <p:cNvSpPr/>
          <p:nvPr/>
        </p:nvSpPr>
        <p:spPr>
          <a:xfrm>
            <a:off x="228600" y="1600200"/>
            <a:ext cx="4054819" cy="1754327"/>
          </a:xfrm>
          <a:prstGeom prst="rect">
            <a:avLst/>
          </a:prstGeom>
          <a:noFill/>
        </p:spPr>
        <p:txBody>
          <a:bodyPr wrap="squar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Old </a:t>
            </a:r>
            <a:r>
              <a:rPr lang="en-US" sz="5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transp</a:t>
            </a: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March 2011</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ctrTitle" idx="4294967295"/>
          </p:nvPr>
        </p:nvSpPr>
        <p:spPr>
          <a:xfrm>
            <a:off x="685800" y="2130425"/>
            <a:ext cx="7772400" cy="2670175"/>
          </a:xfrm>
          <a:noFill/>
        </p:spPr>
        <p:txBody>
          <a:bodyPr/>
          <a:lstStyle/>
          <a:p>
            <a:pPr>
              <a:lnSpc>
                <a:spcPct val="80000"/>
              </a:lnSpc>
            </a:pPr>
            <a:r>
              <a:rPr lang="en-US" sz="4000" dirty="0" smtClean="0"/>
              <a:t>BSN physics?</a:t>
            </a:r>
            <a:br>
              <a:rPr lang="en-US" sz="4000" dirty="0" smtClean="0"/>
            </a:br>
            <a:r>
              <a:rPr lang="en-US" sz="4000" dirty="0" smtClean="0"/>
              <a:t>(Beyond Standard Naturalness)</a:t>
            </a:r>
            <a:endParaRPr lang="en-US" sz="4000" baseline="30000" dirty="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three main scenarios</a:t>
            </a:r>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68</a:t>
            </a:fld>
            <a:endParaRPr lang="en-US"/>
          </a:p>
        </p:txBody>
      </p:sp>
      <p:pic>
        <p:nvPicPr>
          <p:cNvPr id="7" name="Picture 6"/>
          <p:cNvPicPr>
            <a:picLocks noChangeAspect="1"/>
          </p:cNvPicPr>
          <p:nvPr/>
        </p:nvPicPr>
        <p:blipFill>
          <a:blip r:embed="rId2"/>
          <a:stretch>
            <a:fillRect/>
          </a:stretch>
        </p:blipFill>
        <p:spPr>
          <a:xfrm>
            <a:off x="1098338" y="1143000"/>
            <a:ext cx="6902662" cy="4876800"/>
          </a:xfrm>
          <a:prstGeom prst="rect">
            <a:avLst/>
          </a:prstGeom>
        </p:spPr>
      </p:pic>
      <p:sp>
        <p:nvSpPr>
          <p:cNvPr id="8" name="TextBox 7"/>
          <p:cNvSpPr txBox="1"/>
          <p:nvPr/>
        </p:nvSpPr>
        <p:spPr>
          <a:xfrm>
            <a:off x="5867400" y="990600"/>
            <a:ext cx="3035757" cy="1015663"/>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000" dirty="0" smtClean="0">
                <a:solidFill>
                  <a:srgbClr val="000090"/>
                </a:solidFill>
              </a:rPr>
              <a:t>G. </a:t>
            </a:r>
            <a:r>
              <a:rPr lang="en-US" sz="2000" dirty="0" err="1" smtClean="0">
                <a:solidFill>
                  <a:srgbClr val="000090"/>
                </a:solidFill>
              </a:rPr>
              <a:t>Altarelli</a:t>
            </a:r>
            <a:endParaRPr lang="en-US" sz="2000" dirty="0" smtClean="0">
              <a:solidFill>
                <a:srgbClr val="000090"/>
              </a:solidFill>
            </a:endParaRPr>
          </a:p>
          <a:p>
            <a:r>
              <a:rPr lang="en-US" sz="2000" dirty="0" smtClean="0">
                <a:solidFill>
                  <a:srgbClr val="000090"/>
                </a:solidFill>
              </a:rPr>
              <a:t>Joint EPS-ECFA meeting</a:t>
            </a:r>
          </a:p>
          <a:p>
            <a:r>
              <a:rPr lang="en-US" sz="2000" dirty="0" smtClean="0">
                <a:solidFill>
                  <a:srgbClr val="000090"/>
                </a:solidFill>
              </a:rPr>
              <a:t>July 26, EPS-HEP 2011</a:t>
            </a:r>
            <a:endParaRPr lang="en-US" sz="2000" dirty="0">
              <a:solidFill>
                <a:srgbClr val="00009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to forget</a:t>
            </a:r>
            <a:endParaRPr lang="en-US" dirty="0"/>
          </a:p>
        </p:txBody>
      </p:sp>
      <p:sp>
        <p:nvSpPr>
          <p:cNvPr id="3" name="Content Placeholder 2"/>
          <p:cNvSpPr>
            <a:spLocks noGrp="1"/>
          </p:cNvSpPr>
          <p:nvPr>
            <p:ph idx="1"/>
          </p:nvPr>
        </p:nvSpPr>
        <p:spPr/>
        <p:txBody>
          <a:bodyPr/>
          <a:lstStyle/>
          <a:p>
            <a:r>
              <a:rPr lang="en-US" dirty="0" smtClean="0"/>
              <a:t>Global consensus that we are really only at the start of the LHC.  There is still a </a:t>
            </a:r>
            <a:r>
              <a:rPr lang="en-US" dirty="0" err="1" smtClean="0"/>
              <a:t>lo[oooo]t</a:t>
            </a:r>
            <a:r>
              <a:rPr lang="en-US" dirty="0" smtClean="0"/>
              <a:t> of room for beautiful new physics</a:t>
            </a:r>
          </a:p>
          <a:p>
            <a:r>
              <a:rPr lang="en-US" dirty="0" smtClean="0"/>
              <a:t>D. Gross @ EPS HEP 2011 [“Outlook from Theory”]:</a:t>
            </a:r>
          </a:p>
          <a:p>
            <a:pPr lvl="1"/>
            <a:r>
              <a:rPr lang="en-US" dirty="0" smtClean="0"/>
              <a:t>“Nobody said it would be easy” (while smiling)</a:t>
            </a:r>
          </a:p>
          <a:p>
            <a:r>
              <a:rPr lang="en-US" dirty="0" smtClean="0"/>
              <a:t>Since we are not afraid of </a:t>
            </a:r>
            <a:r>
              <a:rPr lang="en-US" dirty="0" err="1" smtClean="0"/>
              <a:t>hardhsip</a:t>
            </a:r>
            <a:r>
              <a:rPr lang="en-US" dirty="0" smtClean="0"/>
              <a:t> [“bring it on”] we only need to worry about the </a:t>
            </a:r>
            <a:r>
              <a:rPr lang="en-US" i="1" dirty="0" smtClean="0"/>
              <a:t>how </a:t>
            </a:r>
            <a:r>
              <a:rPr lang="en-US" dirty="0" smtClean="0"/>
              <a:t>we will get there</a:t>
            </a:r>
          </a:p>
          <a:p>
            <a:pPr lvl="1"/>
            <a:r>
              <a:rPr lang="en-US" dirty="0" smtClean="0"/>
              <a:t>This is fundamentally an experimental issue </a:t>
            </a:r>
            <a:r>
              <a:rPr lang="en-US" dirty="0" err="1" smtClean="0">
                <a:sym typeface="Wingdings"/>
              </a:rPr>
              <a:t></a:t>
            </a:r>
            <a:r>
              <a:rPr lang="en-US" dirty="0" smtClean="0">
                <a:sym typeface="Wingdings"/>
              </a:rPr>
              <a:t> </a:t>
            </a:r>
          </a:p>
          <a:p>
            <a:r>
              <a:rPr lang="en-US" dirty="0" smtClean="0"/>
              <a:t>Are our physics analyses [searches in particular] getting too compartmentalized?</a:t>
            </a:r>
          </a:p>
          <a:p>
            <a:pPr lvl="1"/>
            <a:r>
              <a:rPr lang="en-US" dirty="0" smtClean="0"/>
              <a:t>Are the “interesting events” getting the attention they deserve, across physics groups?</a:t>
            </a:r>
          </a:p>
          <a:p>
            <a:pPr lvl="1"/>
            <a:r>
              <a:rPr lang="en-US" dirty="0" smtClean="0"/>
              <a:t>Have you recently checked your “bad” or “rejected for some filter reason” events?</a:t>
            </a:r>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LHC physics in July 2011: snapshot</a:t>
            </a:r>
            <a:endParaRPr lang="en-US" dirty="0"/>
          </a:p>
        </p:txBody>
      </p:sp>
      <p:sp>
        <p:nvSpPr>
          <p:cNvPr id="3" name="Content Placeholder 2"/>
          <p:cNvSpPr>
            <a:spLocks noGrp="1"/>
          </p:cNvSpPr>
          <p:nvPr>
            <p:ph idx="1"/>
          </p:nvPr>
        </p:nvSpPr>
        <p:spPr/>
        <p:txBody>
          <a:bodyPr/>
          <a:lstStyle/>
          <a:p>
            <a:r>
              <a:rPr lang="en-US" dirty="0" smtClean="0"/>
              <a:t>2011 has been [so far] a very successful year for the LHC its experiments. By EPS: 1.5fb</a:t>
            </a:r>
            <a:r>
              <a:rPr lang="en-US" baseline="30000" dirty="0" smtClean="0"/>
              <a:t>–1</a:t>
            </a:r>
            <a:r>
              <a:rPr lang="en-US" dirty="0" smtClean="0"/>
              <a:t> delivered, 1.4fb</a:t>
            </a:r>
            <a:r>
              <a:rPr lang="en-US" baseline="30000" dirty="0" smtClean="0"/>
              <a:t>–1</a:t>
            </a:r>
            <a:r>
              <a:rPr lang="en-US" dirty="0" smtClean="0"/>
              <a:t> recorded by each of CMS &amp; ATLAS. </a:t>
            </a:r>
          </a:p>
          <a:p>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7</a:t>
            </a:fld>
            <a:endParaRPr lang="en-US"/>
          </a:p>
        </p:txBody>
      </p:sp>
      <p:pic>
        <p:nvPicPr>
          <p:cNvPr id="8" name="Picture 8"/>
          <p:cNvPicPr>
            <a:picLocks noChangeAspect="1"/>
          </p:cNvPicPr>
          <p:nvPr/>
        </p:nvPicPr>
        <p:blipFill>
          <a:blip r:embed="rId2"/>
          <a:srcRect l="6889" t="5249" r="8858" b="9186"/>
          <a:stretch>
            <a:fillRect/>
          </a:stretch>
        </p:blipFill>
        <p:spPr bwMode="auto">
          <a:xfrm>
            <a:off x="152400" y="3172123"/>
            <a:ext cx="4038600" cy="3076277"/>
          </a:xfrm>
          <a:prstGeom prst="rect">
            <a:avLst/>
          </a:prstGeom>
          <a:noFill/>
          <a:ln w="9525">
            <a:noFill/>
            <a:miter lim="800000"/>
            <a:headEnd/>
            <a:tailEnd/>
          </a:ln>
        </p:spPr>
      </p:pic>
      <p:sp>
        <p:nvSpPr>
          <p:cNvPr id="9" name="ZoneTexte 10"/>
          <p:cNvSpPr txBox="1">
            <a:spLocks noChangeArrowheads="1"/>
          </p:cNvSpPr>
          <p:nvPr/>
        </p:nvSpPr>
        <p:spPr bwMode="auto">
          <a:xfrm>
            <a:off x="1981200" y="3395663"/>
            <a:ext cx="2133600" cy="338137"/>
          </a:xfrm>
          <a:prstGeom prst="rect">
            <a:avLst/>
          </a:prstGeom>
          <a:noFill/>
          <a:ln w="9525">
            <a:noFill/>
            <a:miter lim="800000"/>
            <a:headEnd/>
            <a:tailEnd/>
          </a:ln>
        </p:spPr>
        <p:txBody>
          <a:bodyPr>
            <a:prstTxWarp prst="textNoShape">
              <a:avLst/>
            </a:prstTxWarp>
            <a:spAutoFit/>
          </a:bodyPr>
          <a:lstStyle/>
          <a:p>
            <a:r>
              <a:rPr lang="en-US" sz="1600" b="1" dirty="0">
                <a:solidFill>
                  <a:srgbClr val="0000FF"/>
                </a:solidFill>
                <a:latin typeface="Lucida Calligraphy" charset="0"/>
                <a:ea typeface="Lucida Calligraphy" charset="0"/>
                <a:cs typeface="Lucida Calligraphy" charset="0"/>
              </a:rPr>
              <a:t>L</a:t>
            </a:r>
            <a:r>
              <a:rPr lang="fr-FR" sz="1600" b="1" dirty="0">
                <a:solidFill>
                  <a:srgbClr val="0000FF"/>
                </a:solidFill>
              </a:rPr>
              <a:t>≈ 1.74x10</a:t>
            </a:r>
            <a:r>
              <a:rPr lang="fr-FR" sz="1600" b="1" baseline="30000" dirty="0">
                <a:solidFill>
                  <a:srgbClr val="0000FF"/>
                </a:solidFill>
              </a:rPr>
              <a:t>33</a:t>
            </a:r>
            <a:r>
              <a:rPr lang="fr-FR" sz="1600" b="1" dirty="0">
                <a:solidFill>
                  <a:srgbClr val="0000FF"/>
                </a:solidFill>
              </a:rPr>
              <a:t>cm</a:t>
            </a:r>
            <a:r>
              <a:rPr lang="fr-FR" sz="1600" b="1" baseline="30000" dirty="0">
                <a:solidFill>
                  <a:srgbClr val="0000FF"/>
                </a:solidFill>
              </a:rPr>
              <a:t>-2</a:t>
            </a:r>
            <a:r>
              <a:rPr lang="fr-FR" sz="1600" b="1" dirty="0">
                <a:solidFill>
                  <a:srgbClr val="0000FF"/>
                </a:solidFill>
              </a:rPr>
              <a:t>s</a:t>
            </a:r>
            <a:r>
              <a:rPr lang="fr-FR" sz="1600" b="1" baseline="30000" dirty="0">
                <a:solidFill>
                  <a:srgbClr val="0000FF"/>
                </a:solidFill>
              </a:rPr>
              <a:t>-1</a:t>
            </a:r>
            <a:r>
              <a:rPr lang="fr-FR" sz="1600" b="1" dirty="0">
                <a:solidFill>
                  <a:srgbClr val="0000FF"/>
                </a:solidFill>
              </a:rPr>
              <a:t> </a:t>
            </a:r>
          </a:p>
        </p:txBody>
      </p:sp>
      <p:sp>
        <p:nvSpPr>
          <p:cNvPr id="10" name="Rectangle 9"/>
          <p:cNvSpPr/>
          <p:nvPr/>
        </p:nvSpPr>
        <p:spPr>
          <a:xfrm>
            <a:off x="304800" y="2156460"/>
            <a:ext cx="3886200"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000" dirty="0" smtClean="0">
                <a:solidFill>
                  <a:srgbClr val="000090"/>
                </a:solidFill>
                <a:ea typeface="Arial" charset="0"/>
                <a:cs typeface="Arial" charset="0"/>
              </a:rPr>
              <a:t>Overall </a:t>
            </a:r>
            <a:r>
              <a:rPr lang="en-US" sz="2000" dirty="0" err="1" smtClean="0">
                <a:solidFill>
                  <a:srgbClr val="000090"/>
                </a:solidFill>
                <a:latin typeface="Symbol" charset="2"/>
                <a:ea typeface="Arial" charset="0"/>
                <a:cs typeface="Symbol" charset="2"/>
              </a:rPr>
              <a:t>e</a:t>
            </a:r>
            <a:r>
              <a:rPr lang="en-US" sz="2000" dirty="0" err="1" smtClean="0">
                <a:solidFill>
                  <a:srgbClr val="000090"/>
                </a:solidFill>
                <a:ea typeface="Arial" charset="0"/>
                <a:cs typeface="Arial" charset="0"/>
              </a:rPr>
              <a:t>(data</a:t>
            </a:r>
            <a:r>
              <a:rPr lang="en-US" sz="2000" dirty="0" smtClean="0">
                <a:solidFill>
                  <a:srgbClr val="000090"/>
                </a:solidFill>
                <a:ea typeface="Arial" charset="0"/>
                <a:cs typeface="Arial" charset="0"/>
              </a:rPr>
              <a:t> taking) ~93%. </a:t>
            </a:r>
          </a:p>
          <a:p>
            <a:r>
              <a:rPr lang="en-US" sz="2000" dirty="0" smtClean="0">
                <a:solidFill>
                  <a:srgbClr val="000090"/>
                </a:solidFill>
                <a:ea typeface="Arial" charset="0"/>
                <a:cs typeface="Arial" charset="0"/>
              </a:rPr>
              <a:t>Average </a:t>
            </a:r>
            <a:r>
              <a:rPr lang="en-US" sz="2000" dirty="0" err="1" smtClean="0">
                <a:solidFill>
                  <a:srgbClr val="000090"/>
                </a:solidFill>
                <a:ea typeface="Arial" charset="0"/>
                <a:cs typeface="Arial" charset="0"/>
              </a:rPr>
              <a:t>frac</a:t>
            </a:r>
            <a:r>
              <a:rPr lang="en-US" sz="2000" dirty="0" smtClean="0">
                <a:solidFill>
                  <a:srgbClr val="000090"/>
                </a:solidFill>
                <a:ea typeface="Arial" charset="0"/>
                <a:cs typeface="Arial" charset="0"/>
              </a:rPr>
              <a:t> operational channels per subsystem &gt;98.5%</a:t>
            </a:r>
            <a:endParaRPr lang="en-US" sz="2000" dirty="0">
              <a:solidFill>
                <a:srgbClr val="000090"/>
              </a:solidFill>
            </a:endParaRPr>
          </a:p>
        </p:txBody>
      </p:sp>
      <p:pic>
        <p:nvPicPr>
          <p:cNvPr id="11" name="Picture 1"/>
          <p:cNvPicPr>
            <a:picLocks noChangeAspect="1" noChangeArrowheads="1"/>
          </p:cNvPicPr>
          <p:nvPr/>
        </p:nvPicPr>
        <p:blipFill>
          <a:blip r:embed="rId3"/>
          <a:srcRect t="3964" r="9975"/>
          <a:stretch>
            <a:fillRect/>
          </a:stretch>
        </p:blipFill>
        <p:spPr bwMode="auto">
          <a:xfrm>
            <a:off x="4724400" y="3281066"/>
            <a:ext cx="4115542" cy="3119734"/>
          </a:xfrm>
          <a:prstGeom prst="rect">
            <a:avLst/>
          </a:prstGeom>
          <a:noFill/>
          <a:ln w="9525">
            <a:noFill/>
            <a:round/>
            <a:headEnd/>
            <a:tailEnd/>
          </a:ln>
          <a:effectLst/>
        </p:spPr>
      </p:pic>
      <p:sp>
        <p:nvSpPr>
          <p:cNvPr id="13" name="TextBox 12"/>
          <p:cNvSpPr txBox="1"/>
          <p:nvPr/>
        </p:nvSpPr>
        <p:spPr>
          <a:xfrm>
            <a:off x="990600" y="4343400"/>
            <a:ext cx="868597"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solidFill>
                  <a:srgbClr val="000090"/>
                </a:solidFill>
              </a:rPr>
              <a:t>CMS</a:t>
            </a:r>
            <a:endParaRPr lang="en-US" sz="2400" dirty="0">
              <a:solidFill>
                <a:srgbClr val="000090"/>
              </a:solidFill>
            </a:endParaRPr>
          </a:p>
        </p:txBody>
      </p:sp>
      <p:sp>
        <p:nvSpPr>
          <p:cNvPr id="14" name="TextBox 13"/>
          <p:cNvSpPr txBox="1"/>
          <p:nvPr/>
        </p:nvSpPr>
        <p:spPr>
          <a:xfrm>
            <a:off x="5837003" y="4643735"/>
            <a:ext cx="1149674"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solidFill>
                  <a:srgbClr val="000090"/>
                </a:solidFill>
              </a:rPr>
              <a:t>ATLAS</a:t>
            </a:r>
            <a:endParaRPr lang="en-US" sz="2400" dirty="0">
              <a:solidFill>
                <a:srgbClr val="000090"/>
              </a:solidFill>
            </a:endParaRPr>
          </a:p>
        </p:txBody>
      </p:sp>
      <p:sp>
        <p:nvSpPr>
          <p:cNvPr id="15" name="Rectangle 14"/>
          <p:cNvSpPr/>
          <p:nvPr/>
        </p:nvSpPr>
        <p:spPr>
          <a:xfrm>
            <a:off x="4953000" y="2152988"/>
            <a:ext cx="3886200"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000" dirty="0" smtClean="0">
                <a:solidFill>
                  <a:srgbClr val="000090"/>
                </a:solidFill>
                <a:ea typeface="Arial" charset="0"/>
                <a:cs typeface="Arial" charset="0"/>
              </a:rPr>
              <a:t>Overall </a:t>
            </a:r>
            <a:r>
              <a:rPr lang="en-US" sz="2000" dirty="0" err="1" smtClean="0">
                <a:solidFill>
                  <a:srgbClr val="000090"/>
                </a:solidFill>
                <a:latin typeface="Symbol" charset="2"/>
                <a:ea typeface="Arial" charset="0"/>
                <a:cs typeface="Symbol" charset="2"/>
              </a:rPr>
              <a:t>e</a:t>
            </a:r>
            <a:r>
              <a:rPr lang="en-US" sz="2000" dirty="0" err="1" smtClean="0">
                <a:solidFill>
                  <a:srgbClr val="000090"/>
                </a:solidFill>
                <a:ea typeface="Arial" charset="0"/>
                <a:cs typeface="Arial" charset="0"/>
              </a:rPr>
              <a:t>(data</a:t>
            </a:r>
            <a:r>
              <a:rPr lang="en-US" sz="2000" dirty="0" smtClean="0">
                <a:solidFill>
                  <a:srgbClr val="000090"/>
                </a:solidFill>
                <a:ea typeface="Arial" charset="0"/>
                <a:cs typeface="Arial" charset="0"/>
              </a:rPr>
              <a:t> taking) ~95%. </a:t>
            </a:r>
          </a:p>
          <a:p>
            <a:r>
              <a:rPr lang="en-US" sz="2000" dirty="0" smtClean="0">
                <a:solidFill>
                  <a:srgbClr val="000090"/>
                </a:solidFill>
                <a:ea typeface="Arial" charset="0"/>
                <a:cs typeface="Arial" charset="0"/>
              </a:rPr>
              <a:t>Average </a:t>
            </a:r>
            <a:r>
              <a:rPr lang="en-US" sz="2000" dirty="0" err="1" smtClean="0">
                <a:solidFill>
                  <a:srgbClr val="000090"/>
                </a:solidFill>
                <a:ea typeface="Arial" charset="0"/>
                <a:cs typeface="Arial" charset="0"/>
              </a:rPr>
              <a:t>frac</a:t>
            </a:r>
            <a:r>
              <a:rPr lang="en-US" sz="2000" dirty="0" smtClean="0">
                <a:solidFill>
                  <a:srgbClr val="000090"/>
                </a:solidFill>
                <a:ea typeface="Arial" charset="0"/>
                <a:cs typeface="Arial" charset="0"/>
              </a:rPr>
              <a:t> operational channels per subsystem &gt;97%</a:t>
            </a:r>
            <a:endParaRPr lang="en-US" sz="2000" dirty="0">
              <a:solidFill>
                <a:srgbClr val="00009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 more…  prepare for the morning after</a:t>
            </a:r>
            <a:endParaRPr lang="en-US" dirty="0"/>
          </a:p>
        </p:txBody>
      </p:sp>
      <p:sp>
        <p:nvSpPr>
          <p:cNvPr id="3" name="Content Placeholder 2"/>
          <p:cNvSpPr>
            <a:spLocks noGrp="1"/>
          </p:cNvSpPr>
          <p:nvPr>
            <p:ph idx="1"/>
          </p:nvPr>
        </p:nvSpPr>
        <p:spPr/>
        <p:txBody>
          <a:bodyPr>
            <a:normAutofit lnSpcReduction="10000"/>
          </a:bodyPr>
          <a:lstStyle/>
          <a:p>
            <a:r>
              <a:rPr lang="en-US" dirty="0" smtClean="0"/>
              <a:t>Are our physics efforts ready to deal with an excess of events [say] at least one lepton, moderate MET and &gt;4 jets?  </a:t>
            </a:r>
          </a:p>
          <a:p>
            <a:r>
              <a:rPr lang="en-US" dirty="0" smtClean="0"/>
              <a:t>Or an excess of </a:t>
            </a:r>
            <a:r>
              <a:rPr lang="en-US" dirty="0" err="1" smtClean="0"/>
              <a:t>dileptons</a:t>
            </a:r>
            <a:r>
              <a:rPr lang="en-US" dirty="0" smtClean="0"/>
              <a:t> plus MET, mostly in the one-jet and not in the zero-jet channel? </a:t>
            </a:r>
          </a:p>
          <a:p>
            <a:pPr lvl="1"/>
            <a:r>
              <a:rPr lang="en-US" dirty="0" smtClean="0"/>
              <a:t>Theorists beware: the above is a purely hypothetical scenario.  Any resemblance to familiar events is purely coincidental.</a:t>
            </a:r>
          </a:p>
          <a:p>
            <a:r>
              <a:rPr lang="en-US" dirty="0" smtClean="0"/>
              <a:t>What precisely is the process we will follow to converge upon an interpretation of this excess in terms of “fundamental physics”?</a:t>
            </a:r>
          </a:p>
          <a:p>
            <a:pPr lvl="1"/>
            <a:r>
              <a:rPr lang="en-US" dirty="0" smtClean="0"/>
              <a:t>Are the physics links across groups in place [organization!]?</a:t>
            </a:r>
          </a:p>
          <a:p>
            <a:pPr lvl="1"/>
            <a:r>
              <a:rPr lang="en-US" dirty="0" smtClean="0"/>
              <a:t>Are the communication channels with theory in place?</a:t>
            </a:r>
          </a:p>
          <a:p>
            <a:pPr lvl="1"/>
            <a:r>
              <a:rPr lang="en-US" dirty="0" smtClean="0"/>
              <a:t>How do we effectively/efficiently scan the space of possible “explanations”?  Aka “Beyond subscribing to </a:t>
            </a:r>
            <a:r>
              <a:rPr lang="en-US" dirty="0" err="1" smtClean="0"/>
              <a:t>hep</a:t>
            </a:r>
            <a:r>
              <a:rPr lang="en-US" dirty="0" smtClean="0"/>
              <a:t>-ph Physics”</a:t>
            </a:r>
          </a:p>
          <a:p>
            <a:pPr lvl="2"/>
            <a:r>
              <a:rPr lang="en-US" dirty="0" smtClean="0"/>
              <a:t>For now I will keep my daily subscription…</a:t>
            </a:r>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anecdote from history (I)</a:t>
            </a:r>
            <a:endParaRPr lang="en-US" dirty="0"/>
          </a:p>
        </p:txBody>
      </p:sp>
      <p:sp>
        <p:nvSpPr>
          <p:cNvPr id="3" name="Content Placeholder 2"/>
          <p:cNvSpPr>
            <a:spLocks noGrp="1"/>
          </p:cNvSpPr>
          <p:nvPr>
            <p:ph idx="1"/>
          </p:nvPr>
        </p:nvSpPr>
        <p:spPr/>
        <p:txBody>
          <a:bodyPr>
            <a:normAutofit lnSpcReduction="10000"/>
          </a:bodyPr>
          <a:lstStyle/>
          <a:p>
            <a:r>
              <a:rPr lang="en-US" dirty="0" smtClean="0"/>
              <a:t>The Montgolfier brothers (Joseph-Michel and Jacques-</a:t>
            </a:r>
            <a:r>
              <a:rPr lang="en-US" dirty="0" err="1" smtClean="0"/>
              <a:t>Étienne</a:t>
            </a:r>
            <a:r>
              <a:rPr lang="en-US" dirty="0" smtClean="0"/>
              <a:t> Montgolfier) </a:t>
            </a:r>
          </a:p>
          <a:p>
            <a:pPr lvl="1"/>
            <a:r>
              <a:rPr lang="en-US" dirty="0" smtClean="0"/>
              <a:t>Signature: (known for ~10</a:t>
            </a:r>
            <a:r>
              <a:rPr lang="en-US" baseline="30000" dirty="0" smtClean="0"/>
              <a:t>4</a:t>
            </a:r>
            <a:r>
              <a:rPr lang="en-US" dirty="0" smtClean="0"/>
              <a:t> years before them) smoke rises from a fire. </a:t>
            </a:r>
          </a:p>
          <a:p>
            <a:pPr lvl="1"/>
            <a:r>
              <a:rPr lang="en-US" dirty="0" smtClean="0"/>
              <a:t>What they concluded: smoke contained a special gas (proudly named the </a:t>
            </a:r>
            <a:r>
              <a:rPr lang="en-US" i="1" dirty="0" smtClean="0"/>
              <a:t>Montgolfier Gas) </a:t>
            </a:r>
            <a:r>
              <a:rPr lang="en-US" dirty="0" smtClean="0"/>
              <a:t>that caused it to rise; M-Gas  was claimed to contain a special property which they called </a:t>
            </a:r>
            <a:r>
              <a:rPr lang="en-US" i="1" dirty="0" err="1" smtClean="0"/>
              <a:t>levité</a:t>
            </a:r>
            <a:r>
              <a:rPr lang="en-US" dirty="0" smtClean="0"/>
              <a:t>. </a:t>
            </a:r>
          </a:p>
          <a:p>
            <a:pPr lvl="1"/>
            <a:r>
              <a:rPr lang="en-US" dirty="0" smtClean="0"/>
              <a:t>Next: had to confirm all this; contrived means to contain “</a:t>
            </a:r>
            <a:r>
              <a:rPr lang="en-US" dirty="0" err="1" smtClean="0"/>
              <a:t>levité</a:t>
            </a:r>
            <a:r>
              <a:rPr lang="en-US" dirty="0" smtClean="0"/>
              <a:t>”: paper (convenient, since inheritors of a paper factory).</a:t>
            </a:r>
          </a:p>
          <a:p>
            <a:pPr lvl="1"/>
            <a:r>
              <a:rPr lang="en-US" dirty="0" smtClean="0"/>
              <a:t>Construction phase: applied their paper to the inside of a large bag made of cloth; and went to great lengths to ensure that the fires they used to fill their gas bags were dark and sooty (coat the paper and keep their special secret gas contained).</a:t>
            </a:r>
          </a:p>
          <a:p>
            <a:r>
              <a:rPr lang="en-US" dirty="0" smtClean="0"/>
              <a:t>In parallel: professor Jacques Alexandre César Charles of the Conservatoire National des Arts et Métiers.</a:t>
            </a:r>
          </a:p>
          <a:p>
            <a:pPr lvl="1"/>
            <a:r>
              <a:rPr lang="en-US" dirty="0" smtClean="0"/>
              <a:t>[Tempting to think that] as a chemist, Charles knew that the </a:t>
            </a:r>
            <a:r>
              <a:rPr lang="en-US" dirty="0" err="1" smtClean="0"/>
              <a:t>Montgolfiers</a:t>
            </a:r>
            <a:r>
              <a:rPr lang="en-US" dirty="0" smtClean="0"/>
              <a:t> and their balloon were both full of hot air</a:t>
            </a:r>
          </a:p>
          <a:p>
            <a:pPr lvl="1"/>
            <a:endParaRPr lang="en-US" dirty="0" smtClean="0"/>
          </a:p>
        </p:txBody>
      </p:sp>
      <p:sp>
        <p:nvSpPr>
          <p:cNvPr id="4" name="Date Placeholder 3"/>
          <p:cNvSpPr>
            <a:spLocks noGrp="1"/>
          </p:cNvSpPr>
          <p:nvPr>
            <p:ph type="dt" sz="half" idx="10"/>
          </p:nvPr>
        </p:nvSpPr>
        <p:spPr/>
        <p:txBody>
          <a:bodyPr/>
          <a:lstStyle/>
          <a:p>
            <a:pPr>
              <a:defRPr/>
            </a:pPr>
            <a:r>
              <a:rPr lang="en-US" smtClean="0"/>
              <a:t>Aug 1-3, 2011</a:t>
            </a:r>
            <a:endParaRPr lang="en-US"/>
          </a:p>
        </p:txBody>
      </p:sp>
      <p:sp>
        <p:nvSpPr>
          <p:cNvPr id="5" name="Footer Placeholder 4"/>
          <p:cNvSpPr>
            <a:spLocks noGrp="1"/>
          </p:cNvSpPr>
          <p:nvPr>
            <p:ph type="ftr" sz="quarter" idx="11"/>
          </p:nvPr>
        </p:nvSpPr>
        <p:spPr/>
        <p:txBody>
          <a:bodyPr/>
          <a:lstStyle/>
          <a:p>
            <a:pPr>
              <a:defRPr/>
            </a:pPr>
            <a:r>
              <a:rPr lang="en-US" smtClean="0"/>
              <a:t>CERN Summer Student Program</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anecdote from history (II)</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Prof. Charles:</a:t>
            </a:r>
          </a:p>
          <a:p>
            <a:pPr lvl="1"/>
            <a:r>
              <a:rPr lang="en-US" dirty="0" smtClean="0"/>
              <a:t>Knew that hydrogen was lighter than air; and he knew how to produce it. </a:t>
            </a:r>
          </a:p>
          <a:p>
            <a:pPr lvl="2"/>
            <a:r>
              <a:rPr lang="en-US" dirty="0" smtClean="0"/>
              <a:t>He had studied the work of Robert Boyle, who had produced hydrogen in England more than a century before – by combining metal and acid. </a:t>
            </a:r>
          </a:p>
          <a:p>
            <a:pPr lvl="1"/>
            <a:r>
              <a:rPr lang="en-US" dirty="0" smtClean="0"/>
              <a:t>“All” he had to do was make a fabric impermeable to hydrogen; Like all good research scientists: he brought the problem to the attention of his colleagues </a:t>
            </a:r>
            <a:r>
              <a:rPr lang="en-US" dirty="0" err="1" smtClean="0">
                <a:sym typeface="Wingdings"/>
              </a:rPr>
              <a:t></a:t>
            </a:r>
            <a:r>
              <a:rPr lang="en-US" dirty="0" smtClean="0">
                <a:sym typeface="Wingdings"/>
              </a:rPr>
              <a:t> </a:t>
            </a:r>
            <a:r>
              <a:rPr lang="en-US" dirty="0" smtClean="0"/>
              <a:t>Robert brothers: impermeable fabric coated with latex rubber </a:t>
            </a:r>
          </a:p>
          <a:p>
            <a:pPr lvl="2"/>
            <a:r>
              <a:rPr lang="en-US" dirty="0" smtClean="0"/>
              <a:t>Technology Transfer: process had been developed as part of their secret, high-tech, black market manufacture of condoms </a:t>
            </a:r>
          </a:p>
          <a:p>
            <a:r>
              <a:rPr lang="en-US" dirty="0" smtClean="0"/>
              <a:t>As a chemist, he probably knew (suspected?) there was no special gas with "</a:t>
            </a:r>
            <a:r>
              <a:rPr lang="en-US" i="1" dirty="0" err="1" smtClean="0"/>
              <a:t>levité</a:t>
            </a:r>
            <a:r>
              <a:rPr lang="en-US" dirty="0" smtClean="0"/>
              <a:t>" property from a common fire. </a:t>
            </a:r>
          </a:p>
          <a:p>
            <a:r>
              <a:rPr lang="en-US" dirty="0" smtClean="0"/>
              <a:t>Charles studied the effect of temperature on air; </a:t>
            </a:r>
            <a:r>
              <a:rPr lang="en-US" dirty="0" smtClean="0">
                <a:solidFill>
                  <a:srgbClr val="000090"/>
                </a:solidFill>
              </a:rPr>
              <a:t>heated air tends to rise</a:t>
            </a:r>
            <a:r>
              <a:rPr lang="en-US" dirty="0" smtClean="0"/>
              <a:t>. </a:t>
            </a:r>
          </a:p>
          <a:p>
            <a:pPr lvl="1"/>
            <a:r>
              <a:rPr lang="en-US" dirty="0" smtClean="0">
                <a:solidFill>
                  <a:srgbClr val="008000"/>
                </a:solidFill>
              </a:rPr>
              <a:t>Poetic justice: scientific principle describing how much a Montgolfier hot air balloon can lift is called Charles' Law. </a:t>
            </a:r>
          </a:p>
          <a:p>
            <a:endParaRPr lang="en-US" dirty="0"/>
          </a:p>
        </p:txBody>
      </p:sp>
      <p:sp>
        <p:nvSpPr>
          <p:cNvPr id="4" name="Date Placeholder 3"/>
          <p:cNvSpPr>
            <a:spLocks noGrp="1"/>
          </p:cNvSpPr>
          <p:nvPr>
            <p:ph type="dt" sz="half" idx="10"/>
          </p:nvPr>
        </p:nvSpPr>
        <p:spPr/>
        <p:txBody>
          <a:bodyPr/>
          <a:lstStyle/>
          <a:p>
            <a:pPr>
              <a:defRPr/>
            </a:pPr>
            <a:r>
              <a:rPr lang="en-US" smtClean="0"/>
              <a:t>Aug 1-3, 2011</a:t>
            </a:r>
            <a:endParaRPr lang="en-US"/>
          </a:p>
        </p:txBody>
      </p:sp>
      <p:sp>
        <p:nvSpPr>
          <p:cNvPr id="5" name="Footer Placeholder 4"/>
          <p:cNvSpPr>
            <a:spLocks noGrp="1"/>
          </p:cNvSpPr>
          <p:nvPr>
            <p:ph type="ftr" sz="quarter" idx="11"/>
          </p:nvPr>
        </p:nvSpPr>
        <p:spPr/>
        <p:txBody>
          <a:bodyPr/>
          <a:lstStyle/>
          <a:p>
            <a:pPr>
              <a:defRPr/>
            </a:pPr>
            <a:r>
              <a:rPr lang="en-US" smtClean="0"/>
              <a:t>CERN Summer Student Program</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if life gets really interesting?</a:t>
            </a:r>
            <a:endParaRPr lang="en-US" dirty="0"/>
          </a:p>
        </p:txBody>
      </p:sp>
      <p:sp>
        <p:nvSpPr>
          <p:cNvPr id="3" name="Content Placeholder 2"/>
          <p:cNvSpPr>
            <a:spLocks noGrp="1"/>
          </p:cNvSpPr>
          <p:nvPr>
            <p:ph idx="1"/>
          </p:nvPr>
        </p:nvSpPr>
        <p:spPr/>
        <p:txBody>
          <a:bodyPr/>
          <a:lstStyle/>
          <a:p>
            <a:r>
              <a:rPr lang="en-US" dirty="0" smtClean="0"/>
              <a:t>Are our physics analyses too compartmentalized?</a:t>
            </a:r>
          </a:p>
          <a:p>
            <a:pPr lvl="1"/>
            <a:r>
              <a:rPr lang="en-US" dirty="0" smtClean="0"/>
              <a:t>Well known effect: for a given a set of symptoms, medical doctors with different specializations in medicine arrive at different diagnoses [just try going to a rheumatologist, an endocrinologist, a psychologist and cardiologist for what may be only an indigestion]</a:t>
            </a:r>
          </a:p>
          <a:p>
            <a:pPr lvl="2"/>
            <a:r>
              <a:rPr lang="en-US" dirty="0" smtClean="0"/>
              <a:t>Are we sending patients to the wrong ward?  What would a proper, smart, experienced </a:t>
            </a:r>
            <a:r>
              <a:rPr lang="en-US" dirty="0" err="1" smtClean="0"/>
              <a:t>Higgshunting</a:t>
            </a:r>
            <a:r>
              <a:rPr lang="en-US" dirty="0" smtClean="0"/>
              <a:t> physicist do with a </a:t>
            </a:r>
            <a:r>
              <a:rPr lang="en-US" dirty="0" err="1" smtClean="0"/>
              <a:t>neutralino</a:t>
            </a:r>
            <a:r>
              <a:rPr lang="en-US" dirty="0" smtClean="0"/>
              <a:t> decay?</a:t>
            </a:r>
          </a:p>
          <a:p>
            <a:pPr lvl="1"/>
            <a:r>
              <a:rPr lang="en-US" dirty="0" smtClean="0"/>
              <a:t>Are “interesting events” getting the attention they deserve, across “physics groups”?</a:t>
            </a:r>
          </a:p>
          <a:p>
            <a:r>
              <a:rPr lang="en-US" dirty="0" smtClean="0"/>
              <a:t>We have yet to find a way to do a true blind search for new physics </a:t>
            </a:r>
            <a:r>
              <a:rPr lang="en-US" sz="1800" dirty="0" smtClean="0">
                <a:solidFill>
                  <a:srgbClr val="000090"/>
                </a:solidFill>
              </a:rPr>
              <a:t>(and no, automated programs are not the solution)</a:t>
            </a:r>
            <a:endParaRPr lang="en-US" dirty="0" smtClean="0">
              <a:solidFill>
                <a:srgbClr val="000090"/>
              </a:solidFill>
            </a:endParaRPr>
          </a:p>
        </p:txBody>
      </p:sp>
      <p:sp>
        <p:nvSpPr>
          <p:cNvPr id="4" name="Date Placeholder 3"/>
          <p:cNvSpPr>
            <a:spLocks noGrp="1"/>
          </p:cNvSpPr>
          <p:nvPr>
            <p:ph type="dt" sz="half" idx="10"/>
          </p:nvPr>
        </p:nvSpPr>
        <p:spPr/>
        <p:txBody>
          <a:bodyPr/>
          <a:lstStyle/>
          <a:p>
            <a:r>
              <a:rPr lang="en-US" smtClean="0"/>
              <a:t>July 28-30, 2011</a:t>
            </a:r>
            <a:endParaRPr lang="en-US"/>
          </a:p>
        </p:txBody>
      </p:sp>
      <p:sp>
        <p:nvSpPr>
          <p:cNvPr id="5" name="Footer Placeholder 4"/>
          <p:cNvSpPr>
            <a:spLocks noGrp="1"/>
          </p:cNvSpPr>
          <p:nvPr>
            <p:ph type="ftr" sz="quarter" idx="11"/>
          </p:nvPr>
        </p:nvSpPr>
        <p:spPr/>
        <p:txBody>
          <a:bodyPr/>
          <a:lstStyle/>
          <a:p>
            <a:r>
              <a:rPr lang="en-US" smtClean="0"/>
              <a:t>HiggsHunting Workshop</a:t>
            </a:r>
            <a:endParaRPr lang="en-US"/>
          </a:p>
        </p:txBody>
      </p:sp>
      <p:sp>
        <p:nvSpPr>
          <p:cNvPr id="6" name="Slide Number Placeholder 5"/>
          <p:cNvSpPr>
            <a:spLocks noGrp="1"/>
          </p:cNvSpPr>
          <p:nvPr>
            <p:ph type="sldNum" sz="quarter" idx="12"/>
          </p:nvPr>
        </p:nvSpPr>
        <p:spPr/>
        <p:txBody>
          <a:bodyPr/>
          <a:lstStyle/>
          <a:p>
            <a:fld id="{2A5C9F68-F49B-5D4E-905C-059A66AA1446}" type="slidenum">
              <a:rPr lang="en-US" smtClean="0"/>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4"/>
          <p:cNvSpPr>
            <a:spLocks noGrp="1" noChangeArrowheads="1"/>
          </p:cNvSpPr>
          <p:nvPr>
            <p:ph type="ctrTitle" idx="4294967295"/>
          </p:nvPr>
        </p:nvSpPr>
        <p:spPr>
          <a:xfrm>
            <a:off x="685800" y="2130425"/>
            <a:ext cx="7772400" cy="1470025"/>
          </a:xfrm>
          <a:noFill/>
        </p:spPr>
        <p:txBody>
          <a:bodyPr/>
          <a:lstStyle/>
          <a:p>
            <a:pPr>
              <a:lnSpc>
                <a:spcPct val="80000"/>
              </a:lnSpc>
            </a:pPr>
            <a:r>
              <a:rPr lang="en-US" sz="4400" smtClean="0"/>
              <a:t>Summary</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Date Placeholder 3"/>
          <p:cNvSpPr>
            <a:spLocks noGrp="1"/>
          </p:cNvSpPr>
          <p:nvPr>
            <p:ph type="dt" sz="quarter" idx="10"/>
          </p:nvPr>
        </p:nvSpPr>
        <p:spPr>
          <a:noFill/>
        </p:spPr>
        <p:txBody>
          <a:bodyPr/>
          <a:lstStyle/>
          <a:p>
            <a:r>
              <a:rPr lang="en-US" smtClean="0"/>
              <a:t>July 28-30, 2011</a:t>
            </a:r>
          </a:p>
        </p:txBody>
      </p:sp>
      <p:sp>
        <p:nvSpPr>
          <p:cNvPr id="111619" name="Footer Placeholder 4"/>
          <p:cNvSpPr>
            <a:spLocks noGrp="1"/>
          </p:cNvSpPr>
          <p:nvPr>
            <p:ph type="ftr" sz="quarter" idx="11"/>
          </p:nvPr>
        </p:nvSpPr>
        <p:spPr>
          <a:noFill/>
        </p:spPr>
        <p:txBody>
          <a:bodyPr/>
          <a:lstStyle/>
          <a:p>
            <a:r>
              <a:rPr lang="en-US" smtClean="0"/>
              <a:t>HiggsHunting Workshop</a:t>
            </a:r>
          </a:p>
        </p:txBody>
      </p:sp>
      <p:sp>
        <p:nvSpPr>
          <p:cNvPr id="111620" name="Slide Number Placeholder 5"/>
          <p:cNvSpPr>
            <a:spLocks noGrp="1"/>
          </p:cNvSpPr>
          <p:nvPr>
            <p:ph type="sldNum" sz="quarter" idx="12"/>
          </p:nvPr>
        </p:nvSpPr>
        <p:spPr>
          <a:noFill/>
        </p:spPr>
        <p:txBody>
          <a:bodyPr/>
          <a:lstStyle/>
          <a:p>
            <a:fld id="{33E4493E-DE7E-A345-AA1A-2B0889D80DED}" type="slidenum">
              <a:rPr lang="en-US" smtClean="0"/>
              <a:pPr/>
              <a:t>75</a:t>
            </a:fld>
            <a:endParaRPr lang="en-US" smtClean="0"/>
          </a:p>
        </p:txBody>
      </p:sp>
      <p:sp>
        <p:nvSpPr>
          <p:cNvPr id="111621" name="Rectangle 4"/>
          <p:cNvSpPr>
            <a:spLocks noGrp="1" noChangeArrowheads="1"/>
          </p:cNvSpPr>
          <p:nvPr>
            <p:ph type="title"/>
          </p:nvPr>
        </p:nvSpPr>
        <p:spPr/>
        <p:txBody>
          <a:bodyPr/>
          <a:lstStyle/>
          <a:p>
            <a:r>
              <a:rPr lang="en-US"/>
              <a:t>Summary</a:t>
            </a:r>
          </a:p>
        </p:txBody>
      </p:sp>
      <p:sp>
        <p:nvSpPr>
          <p:cNvPr id="111622" name="Rectangle 5"/>
          <p:cNvSpPr>
            <a:spLocks noGrp="1" noChangeArrowheads="1"/>
          </p:cNvSpPr>
          <p:nvPr>
            <p:ph type="body" idx="1"/>
          </p:nvPr>
        </p:nvSpPr>
        <p:spPr/>
        <p:txBody>
          <a:bodyPr/>
          <a:lstStyle/>
          <a:p>
            <a:pPr>
              <a:lnSpc>
                <a:spcPct val="80000"/>
              </a:lnSpc>
            </a:pPr>
            <a:r>
              <a:rPr lang="en-US" dirty="0" smtClean="0"/>
              <a:t>LHC and experiments’ startup at 7 </a:t>
            </a:r>
            <a:r>
              <a:rPr lang="en-US" dirty="0" err="1" smtClean="0"/>
              <a:t>TeV</a:t>
            </a:r>
            <a:r>
              <a:rPr lang="en-US" dirty="0" smtClean="0"/>
              <a:t> impressive</a:t>
            </a:r>
          </a:p>
          <a:p>
            <a:pPr lvl="1">
              <a:lnSpc>
                <a:spcPct val="80000"/>
              </a:lnSpc>
            </a:pPr>
            <a:r>
              <a:rPr lang="en-US" dirty="0" smtClean="0"/>
              <a:t>By now the detectors are fully ready scientific instruments: physics-producing engines</a:t>
            </a:r>
          </a:p>
          <a:p>
            <a:pPr>
              <a:lnSpc>
                <a:spcPct val="80000"/>
              </a:lnSpc>
            </a:pPr>
            <a:r>
              <a:rPr lang="en-US" dirty="0" smtClean="0"/>
              <a:t>With ~40pb</a:t>
            </a:r>
            <a:r>
              <a:rPr lang="en-US" baseline="30000" dirty="0" smtClean="0"/>
              <a:t>-1</a:t>
            </a:r>
            <a:r>
              <a:rPr lang="en-US" dirty="0" smtClean="0"/>
              <a:t> the LHC has observed all particles of the standard model (indirectly, even neutrinos) </a:t>
            </a:r>
          </a:p>
          <a:p>
            <a:pPr lvl="1">
              <a:lnSpc>
                <a:spcPct val="80000"/>
              </a:lnSpc>
            </a:pPr>
            <a:r>
              <a:rPr lang="en-US" dirty="0" smtClean="0"/>
              <a:t>Solid basis for understanding the “background” to searches at higher mass and transverse energy scales</a:t>
            </a:r>
          </a:p>
          <a:p>
            <a:pPr>
              <a:lnSpc>
                <a:spcPct val="80000"/>
              </a:lnSpc>
            </a:pPr>
            <a:r>
              <a:rPr lang="en-US" dirty="0" smtClean="0"/>
              <a:t>With 1fb</a:t>
            </a:r>
            <a:r>
              <a:rPr lang="en-US" baseline="30000" dirty="0" smtClean="0"/>
              <a:t>-1</a:t>
            </a:r>
            <a:r>
              <a:rPr lang="en-US" dirty="0" smtClean="0"/>
              <a:t> we entered the true Higgs discovery era.  With a few more fb</a:t>
            </a:r>
            <a:r>
              <a:rPr lang="en-US" baseline="30000" dirty="0" smtClean="0"/>
              <a:t>-1</a:t>
            </a:r>
            <a:r>
              <a:rPr lang="en-US" dirty="0" smtClean="0"/>
              <a:t>: firm discovery [no matter what]</a:t>
            </a:r>
          </a:p>
          <a:p>
            <a:pPr lvl="1">
              <a:lnSpc>
                <a:spcPct val="80000"/>
              </a:lnSpc>
            </a:pPr>
            <a:r>
              <a:rPr lang="en-US" dirty="0" smtClean="0"/>
              <a:t>“SUSY” </a:t>
            </a:r>
            <a:r>
              <a:rPr lang="en-US" dirty="0" err="1" smtClean="0"/>
              <a:t>explorable</a:t>
            </a:r>
            <a:r>
              <a:rPr lang="en-US" dirty="0" smtClean="0"/>
              <a:t> over very large area with 1fb</a:t>
            </a:r>
            <a:r>
              <a:rPr lang="en-US" baseline="30000" dirty="0" smtClean="0"/>
              <a:t>-1</a:t>
            </a:r>
            <a:r>
              <a:rPr lang="en-US" dirty="0" smtClean="0"/>
              <a:t>; possible new resonances.  Very large reach for other new physics.</a:t>
            </a:r>
          </a:p>
          <a:p>
            <a:pPr lvl="1">
              <a:lnSpc>
                <a:spcPct val="80000"/>
              </a:lnSpc>
            </a:pPr>
            <a:r>
              <a:rPr lang="en-US" dirty="0" smtClean="0"/>
              <a:t>But nobody said it would be easy.  May soon have to start looking hard for the more complicated scenarios.  </a:t>
            </a:r>
          </a:p>
          <a:p>
            <a:pPr lvl="1">
              <a:lnSpc>
                <a:spcPct val="80000"/>
              </a:lnSpc>
            </a:pPr>
            <a:r>
              <a:rPr lang="en-US" dirty="0" smtClean="0"/>
              <a:t>Perhaps unification should start in the physics [search] groups</a:t>
            </a:r>
          </a:p>
          <a:p>
            <a:pPr>
              <a:lnSpc>
                <a:spcPct val="80000"/>
              </a:lnSpc>
            </a:pPr>
            <a:r>
              <a:rPr lang="en-US" dirty="0" smtClean="0"/>
              <a:t>Thankfully, there is also always the </a:t>
            </a:r>
            <a:r>
              <a:rPr lang="en-US" dirty="0" err="1" smtClean="0"/>
              <a:t>anthropic</a:t>
            </a:r>
            <a:r>
              <a:rPr lang="en-US" dirty="0" smtClean="0"/>
              <a:t> principle. </a:t>
            </a:r>
            <a:r>
              <a:rPr lang="en-US" dirty="0" err="1" smtClean="0"/>
              <a:t>Anthropicaly</a:t>
            </a:r>
            <a:r>
              <a:rPr lang="en-US" dirty="0" smtClean="0"/>
              <a:t>, history repeats itself </a:t>
            </a:r>
            <a:r>
              <a:rPr lang="en-US" dirty="0" err="1" smtClean="0">
                <a:sym typeface="Wingdings"/>
              </a:rPr>
              <a:t></a:t>
            </a:r>
            <a:r>
              <a:rPr lang="en-US" dirty="0" smtClean="0">
                <a:sym typeface="Wingdings"/>
              </a:rPr>
              <a:t> </a:t>
            </a:r>
            <a:r>
              <a:rPr lang="en-US" dirty="0" smtClean="0"/>
              <a:t> we will find the unexpected!  </a:t>
            </a:r>
          </a:p>
          <a:p>
            <a:pPr>
              <a:lnSpc>
                <a:spcPct val="80000"/>
              </a:lnSpc>
            </a:pPr>
            <a:r>
              <a:rPr lang="en-US" dirty="0" smtClean="0"/>
              <a:t>The journey has only just started!</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304800" y="2667000"/>
            <a:ext cx="8610600" cy="2209800"/>
          </a:xfrm>
        </p:spPr>
        <p:txBody>
          <a:bodyPr/>
          <a:lstStyle/>
          <a:p>
            <a:r>
              <a:rPr lang="en-US" dirty="0" smtClean="0"/>
              <a:t>For borrowed material, many thanks to:</a:t>
            </a:r>
          </a:p>
          <a:p>
            <a:pPr>
              <a:buNone/>
            </a:pPr>
            <a:r>
              <a:rPr lang="en-US" dirty="0" smtClean="0"/>
              <a:t>	Juan </a:t>
            </a:r>
            <a:r>
              <a:rPr lang="en-US" dirty="0" err="1" smtClean="0"/>
              <a:t>Alcaraz</a:t>
            </a:r>
            <a:r>
              <a:rPr lang="en-US" dirty="0" smtClean="0"/>
              <a:t>, Dave Charlton, </a:t>
            </a:r>
            <a:r>
              <a:rPr lang="en-US" dirty="0" err="1" smtClean="0"/>
              <a:t>Pippa</a:t>
            </a:r>
            <a:r>
              <a:rPr lang="en-US" dirty="0" smtClean="0"/>
              <a:t> Wells, Christos </a:t>
            </a:r>
            <a:r>
              <a:rPr lang="en-US" dirty="0" err="1" smtClean="0"/>
              <a:t>Leonidopoulos</a:t>
            </a:r>
            <a:r>
              <a:rPr lang="en-US" dirty="0" smtClean="0"/>
              <a:t>, Guido </a:t>
            </a:r>
            <a:r>
              <a:rPr lang="en-US" dirty="0" err="1" smtClean="0"/>
              <a:t>Alarelli</a:t>
            </a:r>
            <a:r>
              <a:rPr lang="en-US" dirty="0" smtClean="0"/>
              <a:t>,  </a:t>
            </a:r>
            <a:r>
              <a:rPr lang="en-US" dirty="0" err="1" smtClean="0"/>
              <a:t>Jie</a:t>
            </a:r>
            <a:r>
              <a:rPr lang="en-US" dirty="0" smtClean="0"/>
              <a:t> </a:t>
            </a:r>
            <a:r>
              <a:rPr lang="en-US" dirty="0" err="1" smtClean="0"/>
              <a:t>CHien</a:t>
            </a:r>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76</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Trigger, trigger and trigger</a:t>
            </a:r>
            <a:endParaRPr lang="en-US" dirty="0"/>
          </a:p>
        </p:txBody>
      </p:sp>
      <p:sp>
        <p:nvSpPr>
          <p:cNvPr id="3" name="Content Placeholder 2"/>
          <p:cNvSpPr>
            <a:spLocks noGrp="1"/>
          </p:cNvSpPr>
          <p:nvPr>
            <p:ph idx="1"/>
          </p:nvPr>
        </p:nvSpPr>
        <p:spPr>
          <a:xfrm>
            <a:off x="304800" y="914399"/>
            <a:ext cx="5121275" cy="5481935"/>
          </a:xfrm>
        </p:spPr>
        <p:txBody>
          <a:bodyPr/>
          <a:lstStyle/>
          <a:p>
            <a:r>
              <a:rPr lang="en-US" dirty="0" smtClean="0"/>
              <a:t>Trigger menus:</a:t>
            </a:r>
          </a:p>
          <a:p>
            <a:pPr lvl="1"/>
            <a:r>
              <a:rPr lang="en-US" dirty="0" smtClean="0"/>
              <a:t>Optimized for luminosity increase from 10</a:t>
            </a:r>
            <a:r>
              <a:rPr lang="en-US" baseline="30000" dirty="0" smtClean="0"/>
              <a:t>32</a:t>
            </a:r>
            <a:r>
              <a:rPr lang="en-US" dirty="0" smtClean="0"/>
              <a:t> to 5x10</a:t>
            </a:r>
            <a:r>
              <a:rPr lang="en-US" baseline="30000" dirty="0" smtClean="0"/>
              <a:t>33</a:t>
            </a:r>
            <a:r>
              <a:rPr lang="en-US" dirty="0" smtClean="0"/>
              <a:t> cm</a:t>
            </a:r>
            <a:r>
              <a:rPr lang="en-US" baseline="30000" dirty="0" smtClean="0"/>
              <a:t>–2</a:t>
            </a:r>
            <a:r>
              <a:rPr lang="en-US" dirty="0" smtClean="0"/>
              <a:t>s</a:t>
            </a:r>
            <a:r>
              <a:rPr lang="en-US" baseline="30000" dirty="0" smtClean="0"/>
              <a:t>–1</a:t>
            </a:r>
            <a:r>
              <a:rPr lang="en-US" dirty="0" smtClean="0"/>
              <a:t>.</a:t>
            </a:r>
          </a:p>
          <a:p>
            <a:pPr lvl="1"/>
            <a:r>
              <a:rPr lang="en-US" dirty="0" smtClean="0"/>
              <a:t>Multi-object triggers important now </a:t>
            </a:r>
          </a:p>
          <a:p>
            <a:endParaRPr lang="en-US" dirty="0"/>
          </a:p>
        </p:txBody>
      </p:sp>
      <p:sp>
        <p:nvSpPr>
          <p:cNvPr id="4" name="Date Placeholder 3"/>
          <p:cNvSpPr>
            <a:spLocks noGrp="1"/>
          </p:cNvSpPr>
          <p:nvPr>
            <p:ph type="dt" sz="half" idx="10"/>
          </p:nvPr>
        </p:nvSpPr>
        <p:spPr/>
        <p:txBody>
          <a:bodyPr/>
          <a:lstStyle/>
          <a:p>
            <a:r>
              <a:rPr lang="en-US" smtClean="0"/>
              <a:t>July 28-30, 2011</a:t>
            </a:r>
            <a:endParaRPr lang="en-US"/>
          </a:p>
        </p:txBody>
      </p:sp>
      <p:sp>
        <p:nvSpPr>
          <p:cNvPr id="5" name="Footer Placeholder 4"/>
          <p:cNvSpPr>
            <a:spLocks noGrp="1"/>
          </p:cNvSpPr>
          <p:nvPr>
            <p:ph type="ftr" sz="quarter" idx="11"/>
          </p:nvPr>
        </p:nvSpPr>
        <p:spPr/>
        <p:txBody>
          <a:bodyPr/>
          <a:lstStyle/>
          <a:p>
            <a:r>
              <a:rPr lang="en-US" smtClean="0"/>
              <a:t>HiggsHunting Workshop</a:t>
            </a:r>
            <a:endParaRPr lang="en-US"/>
          </a:p>
        </p:txBody>
      </p:sp>
      <p:sp>
        <p:nvSpPr>
          <p:cNvPr id="6" name="Slide Number Placeholder 5"/>
          <p:cNvSpPr>
            <a:spLocks noGrp="1"/>
          </p:cNvSpPr>
          <p:nvPr>
            <p:ph type="sldNum" sz="quarter" idx="12"/>
          </p:nvPr>
        </p:nvSpPr>
        <p:spPr/>
        <p:txBody>
          <a:bodyPr/>
          <a:lstStyle/>
          <a:p>
            <a:fld id="{2A5C9F68-F49B-5D4E-905C-059A66AA1446}" type="slidenum">
              <a:rPr lang="en-US" smtClean="0"/>
              <a:pPr/>
              <a:t>8</a:t>
            </a:fld>
            <a:endParaRPr lang="en-US"/>
          </a:p>
        </p:txBody>
      </p:sp>
      <p:pic>
        <p:nvPicPr>
          <p:cNvPr id="8" name="Picture 3" descr="Tau-for-Guido.pdf"/>
          <p:cNvPicPr>
            <a:picLocks noChangeAspect="1"/>
          </p:cNvPicPr>
          <p:nvPr/>
        </p:nvPicPr>
        <p:blipFill>
          <a:blip r:embed="rId2"/>
          <a:srcRect/>
          <a:stretch>
            <a:fillRect/>
          </a:stretch>
        </p:blipFill>
        <p:spPr bwMode="auto">
          <a:xfrm>
            <a:off x="6050767" y="3733800"/>
            <a:ext cx="2755096" cy="2743200"/>
          </a:xfrm>
          <a:prstGeom prst="rect">
            <a:avLst/>
          </a:prstGeom>
          <a:noFill/>
          <a:ln w="9525">
            <a:noFill/>
            <a:miter lim="800000"/>
            <a:headEnd/>
            <a:tailEnd/>
          </a:ln>
        </p:spPr>
      </p:pic>
      <p:sp>
        <p:nvSpPr>
          <p:cNvPr id="10" name="TextBox 15"/>
          <p:cNvSpPr txBox="1">
            <a:spLocks noChangeArrowheads="1"/>
          </p:cNvSpPr>
          <p:nvPr/>
        </p:nvSpPr>
        <p:spPr bwMode="auto">
          <a:xfrm>
            <a:off x="6022975" y="3377624"/>
            <a:ext cx="2816225" cy="584776"/>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prstTxWarp prst="textNoShape">
              <a:avLst/>
            </a:prstTxWarp>
            <a:spAutoFit/>
          </a:bodyPr>
          <a:lstStyle/>
          <a:p>
            <a:pPr algn="l"/>
            <a:r>
              <a:rPr lang="en-US" sz="1600" dirty="0">
                <a:solidFill>
                  <a:srgbClr val="184B81"/>
                </a:solidFill>
                <a:latin typeface="Arial" charset="0"/>
              </a:rPr>
              <a:t>Isolated Muon P</a:t>
            </a:r>
            <a:r>
              <a:rPr lang="en-US" sz="1600" baseline="-25000" dirty="0">
                <a:solidFill>
                  <a:srgbClr val="184B81"/>
                </a:solidFill>
                <a:latin typeface="Arial" charset="0"/>
              </a:rPr>
              <a:t>T</a:t>
            </a:r>
            <a:r>
              <a:rPr lang="en-US" sz="1600" dirty="0">
                <a:solidFill>
                  <a:srgbClr val="184B81"/>
                </a:solidFill>
                <a:latin typeface="Arial" charset="0"/>
              </a:rPr>
              <a:t>&gt;12GeV &amp; </a:t>
            </a:r>
          </a:p>
          <a:p>
            <a:pPr algn="l"/>
            <a:r>
              <a:rPr lang="en-US" sz="1600" dirty="0">
                <a:solidFill>
                  <a:srgbClr val="184B81"/>
                </a:solidFill>
                <a:latin typeface="Arial" charset="0"/>
              </a:rPr>
              <a:t>Hadronic Tau E</a:t>
            </a:r>
            <a:r>
              <a:rPr lang="en-US" sz="1600" baseline="-25000" dirty="0">
                <a:solidFill>
                  <a:srgbClr val="184B81"/>
                </a:solidFill>
                <a:latin typeface="Arial" charset="0"/>
              </a:rPr>
              <a:t>T</a:t>
            </a:r>
            <a:r>
              <a:rPr lang="en-US" sz="1600" dirty="0">
                <a:solidFill>
                  <a:srgbClr val="184B81"/>
                </a:solidFill>
                <a:latin typeface="Arial" charset="0"/>
              </a:rPr>
              <a:t>&gt; </a:t>
            </a:r>
            <a:r>
              <a:rPr lang="en-US" sz="1600" dirty="0" smtClean="0">
                <a:solidFill>
                  <a:srgbClr val="184B81"/>
                </a:solidFill>
                <a:latin typeface="Arial" charset="0"/>
              </a:rPr>
              <a:t>20GeV</a:t>
            </a:r>
            <a:endParaRPr lang="en-US" sz="1600" dirty="0">
              <a:solidFill>
                <a:srgbClr val="184B81"/>
              </a:solidFill>
              <a:latin typeface="Arial" charset="0"/>
            </a:endParaRPr>
          </a:p>
        </p:txBody>
      </p:sp>
      <p:sp>
        <p:nvSpPr>
          <p:cNvPr id="11" name="TextBox 17"/>
          <p:cNvSpPr txBox="1">
            <a:spLocks noChangeArrowheads="1"/>
          </p:cNvSpPr>
          <p:nvPr/>
        </p:nvSpPr>
        <p:spPr bwMode="auto">
          <a:xfrm>
            <a:off x="7620000" y="6089649"/>
            <a:ext cx="1295400" cy="261938"/>
          </a:xfrm>
          <a:prstGeom prst="rect">
            <a:avLst/>
          </a:prstGeom>
          <a:solidFill>
            <a:schemeClr val="bg1"/>
          </a:solidFill>
          <a:ln w="9525">
            <a:noFill/>
            <a:miter lim="800000"/>
            <a:headEnd/>
            <a:tailEnd/>
          </a:ln>
        </p:spPr>
        <p:txBody>
          <a:bodyPr>
            <a:prstTxWarp prst="textNoShape">
              <a:avLst/>
            </a:prstTxWarp>
            <a:spAutoFit/>
          </a:bodyPr>
          <a:lstStyle/>
          <a:p>
            <a:r>
              <a:rPr lang="en-US" sz="1100">
                <a:latin typeface="Symbol" charset="2"/>
                <a:ea typeface="Symbol" charset="2"/>
                <a:cs typeface="Symbol" charset="2"/>
              </a:rPr>
              <a:t>τ</a:t>
            </a:r>
            <a:r>
              <a:rPr lang="en-US" sz="1100">
                <a:latin typeface="Arial" charset="0"/>
                <a:ea typeface="Arial" charset="0"/>
                <a:cs typeface="Arial" charset="0"/>
              </a:rPr>
              <a:t>-jet E</a:t>
            </a:r>
            <a:r>
              <a:rPr lang="en-US" sz="1100" baseline="-25000">
                <a:latin typeface="Arial" charset="0"/>
                <a:ea typeface="Arial" charset="0"/>
                <a:cs typeface="Arial" charset="0"/>
              </a:rPr>
              <a:t>T</a:t>
            </a:r>
            <a:r>
              <a:rPr lang="en-US" sz="1100">
                <a:latin typeface="Arial" charset="0"/>
                <a:ea typeface="Arial" charset="0"/>
                <a:cs typeface="Arial" charset="0"/>
              </a:rPr>
              <a:t> (GeV)</a:t>
            </a:r>
          </a:p>
        </p:txBody>
      </p:sp>
      <p:sp>
        <p:nvSpPr>
          <p:cNvPr id="12" name="TextBox 11"/>
          <p:cNvSpPr txBox="1"/>
          <p:nvPr/>
        </p:nvSpPr>
        <p:spPr>
          <a:xfrm>
            <a:off x="7821083" y="4074583"/>
            <a:ext cx="184666" cy="584776"/>
          </a:xfrm>
          <a:prstGeom prst="rect">
            <a:avLst/>
          </a:prstGeom>
          <a:noFill/>
        </p:spPr>
        <p:txBody>
          <a:bodyPr wrap="none" rtlCol="0">
            <a:spAutoFit/>
          </a:bodyPr>
          <a:lstStyle/>
          <a:p>
            <a:endParaRPr lang="en-US" dirty="0"/>
          </a:p>
        </p:txBody>
      </p:sp>
      <p:pic>
        <p:nvPicPr>
          <p:cNvPr id="23" name="Picture 53"/>
          <p:cNvPicPr>
            <a:picLocks noChangeAspect="1" noChangeArrowheads="1"/>
          </p:cNvPicPr>
          <p:nvPr/>
        </p:nvPicPr>
        <p:blipFill>
          <a:blip r:embed="rId3"/>
          <a:srcRect/>
          <a:stretch>
            <a:fillRect/>
          </a:stretch>
        </p:blipFill>
        <p:spPr bwMode="auto">
          <a:xfrm>
            <a:off x="612775" y="3060700"/>
            <a:ext cx="4492625" cy="3187700"/>
          </a:xfrm>
          <a:prstGeom prst="rect">
            <a:avLst/>
          </a:prstGeom>
          <a:noFill/>
          <a:ln w="9525">
            <a:noFill/>
            <a:round/>
            <a:headEnd/>
            <a:tailEnd/>
          </a:ln>
          <a:effectLst/>
        </p:spPr>
      </p:pic>
      <p:pic>
        <p:nvPicPr>
          <p:cNvPr id="24" name="Picture 52"/>
          <p:cNvPicPr>
            <a:picLocks noChangeAspect="1" noChangeArrowheads="1"/>
          </p:cNvPicPr>
          <p:nvPr/>
        </p:nvPicPr>
        <p:blipFill>
          <a:blip r:embed="rId4"/>
          <a:srcRect/>
          <a:stretch>
            <a:fillRect/>
          </a:stretch>
        </p:blipFill>
        <p:spPr bwMode="auto">
          <a:xfrm>
            <a:off x="5410200" y="914400"/>
            <a:ext cx="3352800" cy="2409114"/>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5" descr="Figures_dimuMass_2011Run_1fb.pdf"/>
          <p:cNvPicPr>
            <a:picLocks noChangeAspect="1"/>
          </p:cNvPicPr>
          <p:nvPr/>
        </p:nvPicPr>
        <p:blipFill>
          <a:blip r:embed="rId2"/>
          <a:srcRect l="3368" t="5956" r="842" b="11909"/>
          <a:stretch>
            <a:fillRect/>
          </a:stretch>
        </p:blipFill>
        <p:spPr bwMode="auto">
          <a:xfrm>
            <a:off x="1752600" y="1600200"/>
            <a:ext cx="7285038" cy="441388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Detector performance</a:t>
            </a:r>
            <a:endParaRPr lang="en-US" dirty="0"/>
          </a:p>
        </p:txBody>
      </p:sp>
      <p:sp>
        <p:nvSpPr>
          <p:cNvPr id="3" name="Content Placeholder 2"/>
          <p:cNvSpPr>
            <a:spLocks noGrp="1"/>
          </p:cNvSpPr>
          <p:nvPr>
            <p:ph idx="1"/>
          </p:nvPr>
        </p:nvSpPr>
        <p:spPr/>
        <p:txBody>
          <a:bodyPr/>
          <a:lstStyle/>
          <a:p>
            <a:r>
              <a:rPr lang="en-US" dirty="0" smtClean="0"/>
              <a:t>The startup of the experiments was the biggest discontinuity with the past: it was fast and efficient.</a:t>
            </a:r>
            <a:endParaRPr lang="en-US" dirty="0"/>
          </a:p>
        </p:txBody>
      </p:sp>
      <p:sp>
        <p:nvSpPr>
          <p:cNvPr id="4" name="Date Placeholder 3"/>
          <p:cNvSpPr>
            <a:spLocks noGrp="1"/>
          </p:cNvSpPr>
          <p:nvPr>
            <p:ph type="dt" sz="half" idx="10"/>
          </p:nvPr>
        </p:nvSpPr>
        <p:spPr/>
        <p:txBody>
          <a:bodyPr/>
          <a:lstStyle/>
          <a:p>
            <a:pPr>
              <a:defRPr/>
            </a:pPr>
            <a:r>
              <a:rPr lang="en-US" smtClean="0"/>
              <a:t>July 28-30, 2011</a:t>
            </a:r>
            <a:endParaRPr lang="en-US"/>
          </a:p>
        </p:txBody>
      </p:sp>
      <p:sp>
        <p:nvSpPr>
          <p:cNvPr id="5" name="Footer Placeholder 4"/>
          <p:cNvSpPr>
            <a:spLocks noGrp="1"/>
          </p:cNvSpPr>
          <p:nvPr>
            <p:ph type="ftr" sz="quarter" idx="11"/>
          </p:nvPr>
        </p:nvSpPr>
        <p:spPr/>
        <p:txBody>
          <a:bodyPr/>
          <a:lstStyle/>
          <a:p>
            <a:pPr>
              <a:defRPr/>
            </a:pPr>
            <a:r>
              <a:rPr lang="en-US" smtClean="0"/>
              <a:t>HiggsHunting Workshop</a:t>
            </a:r>
            <a:endParaRPr lang="en-US"/>
          </a:p>
        </p:txBody>
      </p:sp>
      <p:sp>
        <p:nvSpPr>
          <p:cNvPr id="6" name="Slide Number Placeholder 5"/>
          <p:cNvSpPr>
            <a:spLocks noGrp="1"/>
          </p:cNvSpPr>
          <p:nvPr>
            <p:ph type="sldNum" sz="quarter" idx="12"/>
          </p:nvPr>
        </p:nvSpPr>
        <p:spPr/>
        <p:txBody>
          <a:bodyPr/>
          <a:lstStyle/>
          <a:p>
            <a:pPr>
              <a:defRPr/>
            </a:pPr>
            <a:fld id="{2A5C9F68-F49B-5D4E-905C-059A66AA1446}" type="slidenum">
              <a:rPr lang="en-US" smtClean="0"/>
              <a:pPr>
                <a:defRPr/>
              </a:pPr>
              <a:t>9</a:t>
            </a:fld>
            <a:endParaRPr lang="en-US"/>
          </a:p>
        </p:txBody>
      </p:sp>
      <p:grpSp>
        <p:nvGrpSpPr>
          <p:cNvPr id="13" name="Group 12"/>
          <p:cNvGrpSpPr/>
          <p:nvPr/>
        </p:nvGrpSpPr>
        <p:grpSpPr>
          <a:xfrm>
            <a:off x="304800" y="3151820"/>
            <a:ext cx="4224338" cy="3199607"/>
            <a:chOff x="304800" y="3151820"/>
            <a:chExt cx="4224338" cy="3199607"/>
          </a:xfrm>
        </p:grpSpPr>
        <p:grpSp>
          <p:nvGrpSpPr>
            <p:cNvPr id="7" name="Group 1"/>
            <p:cNvGrpSpPr>
              <a:grpSpLocks/>
            </p:cNvGrpSpPr>
            <p:nvPr/>
          </p:nvGrpSpPr>
          <p:grpSpPr bwMode="auto">
            <a:xfrm>
              <a:off x="304800" y="3151820"/>
              <a:ext cx="4224338" cy="2862263"/>
              <a:chOff x="254" y="566"/>
              <a:chExt cx="2661" cy="1803"/>
            </a:xfrm>
          </p:grpSpPr>
          <p:pic>
            <p:nvPicPr>
              <p:cNvPr id="8" name="Picture 2"/>
              <p:cNvPicPr>
                <a:picLocks noChangeAspect="1" noChangeArrowheads="1"/>
              </p:cNvPicPr>
              <p:nvPr/>
            </p:nvPicPr>
            <p:blipFill>
              <a:blip r:embed="rId3"/>
              <a:srcRect/>
              <a:stretch>
                <a:fillRect/>
              </a:stretch>
            </p:blipFill>
            <p:spPr bwMode="auto">
              <a:xfrm>
                <a:off x="254" y="566"/>
                <a:ext cx="2661" cy="1803"/>
              </a:xfrm>
              <a:prstGeom prst="rect">
                <a:avLst/>
              </a:prstGeom>
              <a:noFill/>
              <a:ln w="9525">
                <a:noFill/>
                <a:round/>
                <a:headEnd/>
                <a:tailEnd/>
              </a:ln>
              <a:effectLst/>
            </p:spPr>
          </p:pic>
          <p:sp>
            <p:nvSpPr>
              <p:cNvPr id="9" name="Line 3"/>
              <p:cNvSpPr>
                <a:spLocks noChangeShapeType="1"/>
              </p:cNvSpPr>
              <p:nvPr/>
            </p:nvSpPr>
            <p:spPr bwMode="auto">
              <a:xfrm>
                <a:off x="668" y="1735"/>
                <a:ext cx="2112" cy="0"/>
              </a:xfrm>
              <a:prstGeom prst="line">
                <a:avLst/>
              </a:prstGeom>
              <a:noFill/>
              <a:ln w="28440">
                <a:solidFill>
                  <a:srgbClr val="C00000"/>
                </a:solidFill>
                <a:miter lim="800000"/>
                <a:headEnd/>
                <a:tailEnd/>
              </a:ln>
              <a:effectLst/>
            </p:spPr>
            <p:txBody>
              <a:bodyPr>
                <a:prstTxWarp prst="textNoShape">
                  <a:avLst/>
                </a:prstTxWarp>
              </a:bodyPr>
              <a:lstStyle/>
              <a:p>
                <a:endParaRPr lang="en-US"/>
              </a:p>
            </p:txBody>
          </p:sp>
          <p:sp>
            <p:nvSpPr>
              <p:cNvPr id="10" name="Text Box 4"/>
              <p:cNvSpPr txBox="1">
                <a:spLocks noChangeArrowheads="1"/>
              </p:cNvSpPr>
              <p:nvPr/>
            </p:nvSpPr>
            <p:spPr bwMode="auto">
              <a:xfrm>
                <a:off x="1331" y="1510"/>
                <a:ext cx="364" cy="231"/>
              </a:xfrm>
              <a:prstGeom prst="rect">
                <a:avLst/>
              </a:prstGeom>
              <a:noFill/>
              <a:ln w="9525">
                <a:noFill/>
                <a:round/>
                <a:headEnd/>
                <a:tailEnd/>
              </a:ln>
              <a:effectLst/>
            </p:spPr>
            <p:txBody>
              <a:bodyPr wrap="none" lIns="90000" tIns="46800" rIns="90000" bIns="46800">
                <a:prstTxWarp prst="textNoShape">
                  <a:avLst/>
                </a:prstTxWarp>
                <a:spAutoFit/>
              </a:bodyPr>
              <a:lstStyle/>
              <a:p>
                <a:pPr hangingPunct="1">
                  <a:lnSpc>
                    <a:spcPct val="100000"/>
                  </a:lnSpc>
                  <a:buClrTx/>
                  <a:buFontTx/>
                  <a:buNone/>
                </a:pPr>
                <a:r>
                  <a:rPr lang="en-US" sz="1800" b="1">
                    <a:solidFill>
                      <a:srgbClr val="C00000"/>
                    </a:solidFill>
                    <a:ea typeface="Tahoma" charset="0"/>
                    <a:cs typeface="Tahoma" charset="0"/>
                  </a:rPr>
                  <a:t>3 %</a:t>
                </a:r>
              </a:p>
            </p:txBody>
          </p:sp>
        </p:grpSp>
        <p:sp>
          <p:nvSpPr>
            <p:cNvPr id="11" name="Text Box 8"/>
            <p:cNvSpPr txBox="1">
              <a:spLocks noChangeArrowheads="1"/>
            </p:cNvSpPr>
            <p:nvPr/>
          </p:nvSpPr>
          <p:spPr bwMode="auto">
            <a:xfrm>
              <a:off x="720725" y="5676739"/>
              <a:ext cx="3594100" cy="674688"/>
            </a:xfrm>
            <a:prstGeom prst="rect">
              <a:avLst/>
            </a:prstGeom>
            <a:solidFill>
              <a:srgbClr val="C0C0C0"/>
            </a:solidFill>
            <a:ln w="9525">
              <a:noFill/>
              <a:round/>
              <a:headEnd/>
              <a:tailEnd/>
            </a:ln>
            <a:effectLst/>
          </p:spPr>
          <p:txBody>
            <a:bodyPr lIns="0" tIns="5291" rIns="0" bIns="0" anchor="ctr" anchorCtr="1">
              <a:prstTxWarp prst="textNoShape">
                <a:avLst/>
              </a:prstTxWarp>
            </a:bodyPr>
            <a:lstStyle/>
            <a:p>
              <a:pPr algn="ctr" hangingPunct="1">
                <a:lnSpc>
                  <a:spcPct val="97000"/>
                </a:lnSpc>
                <a:tabLst>
                  <a:tab pos="723900" algn="l"/>
                  <a:tab pos="1447800" algn="l"/>
                  <a:tab pos="2171700" algn="l"/>
                  <a:tab pos="2895600" algn="l"/>
                </a:tabLst>
              </a:pPr>
              <a:r>
                <a:rPr lang="en-US" sz="1400">
                  <a:solidFill>
                    <a:srgbClr val="000080"/>
                  </a:solidFill>
                  <a:latin typeface="Trebuchet MS" charset="0"/>
                  <a:ea typeface="Tahoma" charset="0"/>
                  <a:cs typeface="Tahoma" charset="0"/>
                </a:rPr>
                <a:t>2011 pileup </a:t>
              </a:r>
              <a:r>
                <a:rPr lang="en-US" sz="1400">
                  <a:solidFill>
                    <a:srgbClr val="000080"/>
                  </a:solidFill>
                  <a:latin typeface="Arial" charset="0"/>
                  <a:ea typeface="Arial" charset="0"/>
                  <a:cs typeface="Arial" charset="0"/>
                </a:rPr>
                <a:t>→</a:t>
              </a:r>
              <a:r>
                <a:rPr lang="en-US" sz="1400">
                  <a:solidFill>
                    <a:srgbClr val="000080"/>
                  </a:solidFill>
                  <a:latin typeface="Trebuchet MS" charset="0"/>
                  <a:ea typeface="Tahoma" charset="0"/>
                  <a:cs typeface="Tahoma" charset="0"/>
                </a:rPr>
                <a:t> higher prel. JES error for E</a:t>
              </a:r>
              <a:r>
                <a:rPr lang="en-US" sz="1400" baseline="-33000">
                  <a:solidFill>
                    <a:srgbClr val="000080"/>
                  </a:solidFill>
                  <a:latin typeface="Trebuchet MS" charset="0"/>
                  <a:ea typeface="Tahoma" charset="0"/>
                  <a:cs typeface="Tahoma" charset="0"/>
                </a:rPr>
                <a:t>T</a:t>
              </a:r>
              <a:r>
                <a:rPr lang="en-US" sz="1400">
                  <a:solidFill>
                    <a:srgbClr val="000080"/>
                  </a:solidFill>
                  <a:latin typeface="Trebuchet MS" charset="0"/>
                  <a:ea typeface="Tahoma" charset="0"/>
                  <a:cs typeface="Tahoma" charset="0"/>
                </a:rPr>
                <a:t>&lt;100 GeV jets (</a:t>
              </a:r>
              <a:r>
                <a:rPr lang="en-US" sz="1400">
                  <a:solidFill>
                    <a:srgbClr val="000080"/>
                  </a:solidFill>
                  <a:latin typeface="Trebuchet MS" charset="0"/>
                  <a:ea typeface="Standard Symbols L" charset="2"/>
                  <a:cs typeface="Standard Symbols L" charset="2"/>
                </a:rPr>
                <a:t> </a:t>
              </a:r>
              <a:r>
                <a:rPr lang="en-US" sz="1400">
                  <a:solidFill>
                    <a:srgbClr val="000080"/>
                  </a:solidFill>
                  <a:latin typeface="Trebuchet MS" charset="0"/>
                  <a:ea typeface="Trebuchet MS" charset="0"/>
                  <a:cs typeface="Trebuchet MS" charset="0"/>
                </a:rPr>
                <a:t>±</a:t>
              </a:r>
              <a:r>
                <a:rPr lang="en-US" sz="1400">
                  <a:solidFill>
                    <a:srgbClr val="000080"/>
                  </a:solidFill>
                  <a:latin typeface="Trebuchet MS" charset="0"/>
                  <a:ea typeface="Standard Symbols L" charset="2"/>
                  <a:cs typeface="Standard Symbols L" charset="2"/>
                </a:rPr>
                <a:t>2-5% for |</a:t>
              </a:r>
              <a:r>
                <a:rPr lang="en-US" sz="1400">
                  <a:solidFill>
                    <a:srgbClr val="000080"/>
                  </a:solidFill>
                  <a:latin typeface="Trebuchet MS" charset="0"/>
                  <a:ea typeface="Trebuchet MS" charset="0"/>
                  <a:cs typeface="Trebuchet MS" charset="0"/>
                </a:rPr>
                <a:t>η</a:t>
              </a:r>
              <a:r>
                <a:rPr lang="en-US" sz="1400">
                  <a:solidFill>
                    <a:srgbClr val="000080"/>
                  </a:solidFill>
                  <a:latin typeface="Trebuchet MS" charset="0"/>
                  <a:ea typeface="Standard Symbols L" charset="2"/>
                  <a:cs typeface="Standard Symbols L" charset="2"/>
                </a:rPr>
                <a:t>|&lt;2.1 )</a:t>
              </a:r>
            </a:p>
          </p:txBody>
        </p:sp>
      </p:grpSp>
      <p:sp>
        <p:nvSpPr>
          <p:cNvPr id="14" name="TextBox 13"/>
          <p:cNvSpPr txBox="1"/>
          <p:nvPr/>
        </p:nvSpPr>
        <p:spPr>
          <a:xfrm>
            <a:off x="4572000" y="4800600"/>
            <a:ext cx="3059176"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2800" dirty="0" smtClean="0">
                <a:solidFill>
                  <a:srgbClr val="000090"/>
                </a:solidFill>
              </a:rPr>
              <a:t>Standard Candles</a:t>
            </a:r>
            <a:endParaRPr lang="en-US" sz="2800" dirty="0">
              <a:solidFill>
                <a:srgbClr val="00009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9.6"/>
</p:tagLst>
</file>

<file path=ppt/theme/theme1.xml><?xml version="1.0" encoding="utf-8"?>
<a:theme xmlns:a="http://schemas.openxmlformats.org/drawingml/2006/main" name="Generic (Standard)">
  <a:themeElements>
    <a:clrScheme name="">
      <a:dk1>
        <a:srgbClr val="000000"/>
      </a:dk1>
      <a:lt1>
        <a:srgbClr val="FFFFFF"/>
      </a:lt1>
      <a:dk2>
        <a:srgbClr val="0033CC"/>
      </a:dk2>
      <a:lt2>
        <a:srgbClr val="5F5F5F"/>
      </a:lt2>
      <a:accent1>
        <a:srgbClr val="CCECFF"/>
      </a:accent1>
      <a:accent2>
        <a:srgbClr val="FFFFCC"/>
      </a:accent2>
      <a:accent3>
        <a:srgbClr val="FFFFFF"/>
      </a:accent3>
      <a:accent4>
        <a:srgbClr val="000000"/>
      </a:accent4>
      <a:accent5>
        <a:srgbClr val="E2F4FF"/>
      </a:accent5>
      <a:accent6>
        <a:srgbClr val="E7E7B9"/>
      </a:accent6>
      <a:hlink>
        <a:srgbClr val="FF9966"/>
      </a:hlink>
      <a:folHlink>
        <a:srgbClr val="FFFFCC"/>
      </a:folHlink>
    </a:clrScheme>
    <a:fontScheme name="Generic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Arial"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HD:MS Office 98 :Templates:Presentations:Generic (Standard)</Template>
  <TotalTime>44223</TotalTime>
  <Words>5750</Words>
  <Application>Microsoft Macintosh PowerPoint</Application>
  <PresentationFormat>On-screen Show (4:3)</PresentationFormat>
  <Paragraphs>701</Paragraphs>
  <Slides>76</Slides>
  <Notes>2</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76</vt:i4>
      </vt:variant>
    </vt:vector>
  </HeadingPairs>
  <TitlesOfParts>
    <vt:vector size="78" baseType="lpstr">
      <vt:lpstr>Generic (Standard)</vt:lpstr>
      <vt:lpstr>Equation</vt:lpstr>
      <vt:lpstr>LHC: the grand vision [Where we stand, where we’re going]</vt:lpstr>
      <vt:lpstr>Prelude  Note ambivalent title of talk Comes after a huge fraction of the audience attended EPS; and after 95% of what is to be said has been said already  (in HH 2011); on a Sat morning  Charge to the current speaker: account for LEE effect during workshop</vt:lpstr>
      <vt:lpstr>1st-gen Look Elsewhere Effect</vt:lpstr>
      <vt:lpstr>Bibliography</vt:lpstr>
      <vt:lpstr>My solution to the LEE effect: repeat-with-no-shame</vt:lpstr>
      <vt:lpstr>LHC physics in July 2011: snapshot</vt:lpstr>
      <vt:lpstr>LHC physics in July 2011: snapshot</vt:lpstr>
      <vt:lpstr>Trigger, trigger and trigger</vt:lpstr>
      <vt:lpstr>Detector performance</vt:lpstr>
      <vt:lpstr>Addressing the 2nd-generation  (experimenter’s terminology)Look Elsewhere Effect</vt:lpstr>
      <vt:lpstr>2nd-gen Look Elsewhere Effect</vt:lpstr>
      <vt:lpstr>Addressing Type-II  (String theorists’s terminology)  Look Elsewhere Effect:  Condensed version of the talk in two transparencies  (Latest finding:  this “Type-II” LEE is dual to the “Type-I” LEE,  under sleepiness  1/sleepiness) </vt:lpstr>
      <vt:lpstr>July 2011: Tevatron passes baton to LHC</vt:lpstr>
      <vt:lpstr>First excitement and the morning after</vt:lpstr>
      <vt:lpstr>The LHC Tour de Force</vt:lpstr>
      <vt:lpstr>Around the standard model in 7 months</vt:lpstr>
      <vt:lpstr>Jets</vt:lpstr>
      <vt:lpstr>W/Z production at 7 TeV: clean &amp; beautiful</vt:lpstr>
      <vt:lpstr>W/Z production (+LHC-specific obs)</vt:lpstr>
      <vt:lpstr>W production: charge asymmetry</vt:lpstr>
      <vt:lpstr>W &amp; Z production in the forward region</vt:lpstr>
      <vt:lpstr>W/Z + jets</vt:lpstr>
      <vt:lpstr>LHC-specific: W polarisation in pp</vt:lpstr>
      <vt:lpstr>Top physics</vt:lpstr>
      <vt:lpstr>The top</vt:lpstr>
      <vt:lpstr>Top cross-section measurements (I)</vt:lpstr>
      <vt:lpstr>The biggest new tool: jet substructure</vt:lpstr>
      <vt:lpstr>Closing in on the Higgs (accounting for both  1st-gen &amp; 2nd-gen LEE)</vt:lpstr>
      <vt:lpstr>The Higgs[?]</vt:lpstr>
      <vt:lpstr>A common [?] “systematic” [?]</vt:lpstr>
      <vt:lpstr>Early signal? Would look broad indeed</vt:lpstr>
      <vt:lpstr>What the LHC was really built for</vt:lpstr>
      <vt:lpstr>Reasons to vote for Physics BSM</vt:lpstr>
      <vt:lpstr>Where is the new physics?</vt:lpstr>
      <vt:lpstr>Scale of New Physics = F(MH)</vt:lpstr>
      <vt:lpstr>Searches for signs of  exotic New Physics</vt:lpstr>
      <vt:lpstr>Many (many) possibilities</vt:lpstr>
      <vt:lpstr>Dijet mass (and null search)</vt:lpstr>
      <vt:lpstr>Contact interactions (null search)</vt:lpstr>
      <vt:lpstr>(Null) search for W′</vt:lpstr>
      <vt:lpstr>(Null) search for BHs</vt:lpstr>
      <vt:lpstr>Monojets? Nothing beyond SM</vt:lpstr>
      <vt:lpstr>Real BSM Searches (Beyond Standard Minimalism)</vt:lpstr>
      <vt:lpstr>W+(jet-jet) (Tevatron)</vt:lpstr>
      <vt:lpstr>Supersymmetry</vt:lpstr>
      <vt:lpstr>Supersymmetry: TO“E” at the Weak Scale</vt:lpstr>
      <vt:lpstr>SUSY: what we do not know</vt:lpstr>
      <vt:lpstr>SUSY with MET: signatures and bkgs</vt:lpstr>
      <vt:lpstr>SUSY search with MET: summary of 2010</vt:lpstr>
      <vt:lpstr>SUSY updates: 0-lepton analysis</vt:lpstr>
      <vt:lpstr>In brief: SUSY moving further out</vt:lpstr>
      <vt:lpstr>Simple SUSY is receding</vt:lpstr>
      <vt:lpstr>Recently: use simplified models</vt:lpstr>
      <vt:lpstr>Simplified Model Spectra</vt:lpstr>
      <vt:lpstr>SUSY is far from excluded (let alone dead)</vt:lpstr>
      <vt:lpstr>Heavy Stable Charged Particles</vt:lpstr>
      <vt:lpstr>Heavily ionizing tracks</vt:lpstr>
      <vt:lpstr>Stopped gluinos (I)</vt:lpstr>
      <vt:lpstr>Slide 59</vt:lpstr>
      <vt:lpstr>Simplified Theory Spectra:  a vulgar Experimentalist’s view</vt:lpstr>
      <vt:lpstr>Some near-term prospects</vt:lpstr>
      <vt:lpstr>Pileup is here [to stay…]</vt:lpstr>
      <vt:lpstr>The new known unknown</vt:lpstr>
      <vt:lpstr>Attempts at conquering our fears:  ways around Pileup</vt:lpstr>
      <vt:lpstr>LHC draft plan</vt:lpstr>
      <vt:lpstr>CMS+ATLAS Projections</vt:lpstr>
      <vt:lpstr>BSN physics? (Beyond Standard Naturalness)</vt:lpstr>
      <vt:lpstr>The three main scenarios</vt:lpstr>
      <vt:lpstr>Not to forget</vt:lpstr>
      <vt:lpstr>Even more…  prepare for the morning after</vt:lpstr>
      <vt:lpstr>An anecdote from history (I)</vt:lpstr>
      <vt:lpstr>An anecdote from history (II)</vt:lpstr>
      <vt:lpstr>What if life gets really interesting?</vt:lpstr>
      <vt:lpstr>Summary</vt:lpstr>
      <vt:lpstr>Summary</vt:lpstr>
      <vt:lpstr>Acknowledgements</vt:lpstr>
    </vt:vector>
  </TitlesOfParts>
  <Company>CERN/Athens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PRS Overview</dc:title>
  <dc:subject>CMS Annual Review</dc:subject>
  <dc:creator>Paris Sphicas</dc:creator>
  <cp:lastModifiedBy>Paris Sphicas</cp:lastModifiedBy>
  <cp:revision>875</cp:revision>
  <cp:lastPrinted>2011-05-11T15:16:23Z</cp:lastPrinted>
  <dcterms:created xsi:type="dcterms:W3CDTF">2011-08-05T16:23:03Z</dcterms:created>
  <dcterms:modified xsi:type="dcterms:W3CDTF">2011-08-05T16:26:45Z</dcterms:modified>
</cp:coreProperties>
</file>