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docProps/custom.xml" ContentType="application/vnd.openxmlformats-officedocument.custom-properties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1" r:id="rId1"/>
  </p:sldMasterIdLst>
  <p:notesMasterIdLst>
    <p:notesMasterId r:id="rId19"/>
  </p:notesMasterIdLst>
  <p:handoutMasterIdLst>
    <p:handoutMasterId r:id="rId20"/>
  </p:handoutMasterIdLst>
  <p:sldIdLst>
    <p:sldId id="577" r:id="rId2"/>
    <p:sldId id="961" r:id="rId3"/>
    <p:sldId id="951" r:id="rId4"/>
    <p:sldId id="964" r:id="rId5"/>
    <p:sldId id="959" r:id="rId6"/>
    <p:sldId id="954" r:id="rId7"/>
    <p:sldId id="963" r:id="rId8"/>
    <p:sldId id="960" r:id="rId9"/>
    <p:sldId id="956" r:id="rId10"/>
    <p:sldId id="962" r:id="rId11"/>
    <p:sldId id="957" r:id="rId12"/>
    <p:sldId id="965" r:id="rId13"/>
    <p:sldId id="966" r:id="rId14"/>
    <p:sldId id="968" r:id="rId15"/>
    <p:sldId id="967" r:id="rId16"/>
    <p:sldId id="958" r:id="rId17"/>
    <p:sldId id="863" r:id="rId18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chemeClr val="tx1"/>
    </p:penClr>
  </p:showPr>
  <p:clrMru>
    <a:srgbClr val="003300"/>
    <a:srgbClr val="9999FF"/>
    <a:srgbClr val="FF6600"/>
    <a:srgbClr val="132B66"/>
    <a:srgbClr val="3B89BA"/>
    <a:srgbClr val="6699FF"/>
    <a:srgbClr val="8291AE"/>
    <a:srgbClr val="142A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6467" autoAdjust="0"/>
    <p:restoredTop sz="94660"/>
  </p:normalViewPr>
  <p:slideViewPr>
    <p:cSldViewPr>
      <p:cViewPr>
        <p:scale>
          <a:sx n="100" d="100"/>
          <a:sy n="100" d="100"/>
        </p:scale>
        <p:origin x="-2640" y="-1512"/>
      </p:cViewPr>
      <p:guideLst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354" y="1512"/>
      </p:cViewPr>
      <p:guideLst>
        <p:guide orient="horz" pos="3224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C5C58B69-36A5-1E4A-9967-CF55128E5C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3338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Haga clic para modificar el estilo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32060882-5BA9-7C41-A44F-FB7D86B5290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6D5E6-7475-6245-8713-D623B8505560}" type="slidenum">
              <a:rPr lang="es-ES"/>
              <a:pPr/>
              <a:t>1</a:t>
            </a:fld>
            <a:endParaRPr lang="es-E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457200" y="-228600"/>
            <a:ext cx="9982200" cy="4572000"/>
          </a:xfrm>
          <a:prstGeom prst="rect">
            <a:avLst/>
          </a:prstGeom>
          <a:gradFill flip="none" rotWithShape="1">
            <a:gsLst>
              <a:gs pos="19000">
                <a:schemeClr val="bg1"/>
              </a:gs>
              <a:gs pos="100000">
                <a:srgbClr val="6699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5" name="Cloud Callout 4"/>
          <p:cNvSpPr/>
          <p:nvPr userDrawn="1"/>
        </p:nvSpPr>
        <p:spPr bwMode="auto">
          <a:xfrm>
            <a:off x="-1371600" y="3124200"/>
            <a:ext cx="11430000" cy="4419600"/>
          </a:xfrm>
          <a:prstGeom prst="cloudCallout">
            <a:avLst/>
          </a:prstGeom>
          <a:solidFill>
            <a:schemeClr val="bg1"/>
          </a:solidFill>
          <a:ln w="2286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-457200" y="4495800"/>
            <a:ext cx="9982200" cy="3124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1981200" y="5562600"/>
            <a:ext cx="5410200" cy="846138"/>
            <a:chOff x="2038350" y="5943600"/>
            <a:chExt cx="5410200" cy="846889"/>
          </a:xfrm>
        </p:grpSpPr>
        <p:pic>
          <p:nvPicPr>
            <p:cNvPr id="8" name="Picture 9" descr="FP7-cap-CMYK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38350" y="5982368"/>
              <a:ext cx="990600" cy="808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eu-flag-blue-yellow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06954" y="6004075"/>
              <a:ext cx="1141596" cy="77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209925" y="5943600"/>
              <a:ext cx="2819400" cy="83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200" dirty="0"/>
                <a:t>StratusLab is co-funded by the</a:t>
              </a:r>
            </a:p>
            <a:p>
              <a:pPr algn="ctr">
                <a:defRPr/>
              </a:pPr>
              <a:r>
                <a:rPr lang="en-US" sz="1200" dirty="0"/>
                <a:t>European Community’s  Seventh</a:t>
              </a:r>
            </a:p>
            <a:p>
              <a:pPr algn="ctr">
                <a:defRPr/>
              </a:pPr>
              <a:r>
                <a:rPr lang="en-US" sz="1200" dirty="0"/>
                <a:t>Framework </a:t>
              </a:r>
              <a:r>
                <a:rPr lang="en-US" sz="1200" dirty="0" err="1"/>
                <a:t>Programme</a:t>
              </a:r>
              <a:r>
                <a:rPr lang="en-US" sz="1200" dirty="0"/>
                <a:t> (Capacities)</a:t>
              </a:r>
            </a:p>
            <a:p>
              <a:pPr algn="ctr">
                <a:defRPr/>
              </a:pPr>
              <a:r>
                <a:rPr lang="en-US" sz="1200" dirty="0"/>
                <a:t>Grant Agreement </a:t>
              </a:r>
              <a:r>
                <a:rPr lang="en-US" sz="1200" dirty="0" smtClean="0"/>
                <a:t>INFSO</a:t>
              </a:r>
              <a:r>
                <a:rPr lang="en-US" sz="1200" dirty="0"/>
                <a:t>-RI-261552</a:t>
              </a:r>
            </a:p>
          </p:txBody>
        </p:sp>
      </p:grpSp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rgbClr val="132B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762000" y="3886200"/>
            <a:ext cx="7772400" cy="13716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spcBef>
                <a:spcPts val="600"/>
              </a:spcBef>
              <a:defRPr sz="2000" b="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6" descr="stratuslab-log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Copy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66800" y="4176713"/>
            <a:ext cx="7239000" cy="1538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400" dirty="0"/>
              <a:t>Copyright © </a:t>
            </a:r>
            <a:r>
              <a:rPr lang="en-US" sz="1400" dirty="0" smtClean="0"/>
              <a:t>2011, </a:t>
            </a:r>
            <a:r>
              <a:rPr lang="en-US" sz="1400" dirty="0"/>
              <a:t>Members of the StratusLab collaboration: Centre </a:t>
            </a:r>
            <a:r>
              <a:rPr lang="en-US" sz="1400" dirty="0" smtClean="0"/>
              <a:t>National </a:t>
            </a:r>
            <a:r>
              <a:rPr lang="en-US" sz="1400" dirty="0"/>
              <a:t>de la </a:t>
            </a:r>
            <a:r>
              <a:rPr lang="en-US" sz="1400" dirty="0" err="1"/>
              <a:t>Recherche</a:t>
            </a:r>
            <a:r>
              <a:rPr lang="en-US" sz="1400" dirty="0"/>
              <a:t> </a:t>
            </a:r>
            <a:r>
              <a:rPr lang="en-US" sz="1400" dirty="0" err="1"/>
              <a:t>Scientifique</a:t>
            </a:r>
            <a:r>
              <a:rPr lang="en-US" sz="1400" dirty="0"/>
              <a:t>, Universidad </a:t>
            </a:r>
            <a:r>
              <a:rPr lang="en-US" sz="1400" dirty="0" err="1"/>
              <a:t>Complutense</a:t>
            </a:r>
            <a:r>
              <a:rPr lang="en-US" sz="1400" dirty="0"/>
              <a:t> de Madrid, Greek Research and Technology Network S.A., SixSq Sàrl, </a:t>
            </a:r>
            <a:r>
              <a:rPr lang="en-US" sz="1400" dirty="0" err="1"/>
              <a:t>Telefónica</a:t>
            </a:r>
            <a:r>
              <a:rPr lang="en-US" sz="1400" dirty="0"/>
              <a:t> </a:t>
            </a:r>
            <a:r>
              <a:rPr lang="en-US" sz="1400" dirty="0" err="1"/>
              <a:t>Investigación</a:t>
            </a:r>
            <a:r>
              <a:rPr lang="en-US" sz="1400" dirty="0"/>
              <a:t> </a:t>
            </a:r>
            <a:r>
              <a:rPr lang="en-US" sz="1400" dirty="0" err="1"/>
              <a:t>y</a:t>
            </a:r>
            <a:r>
              <a:rPr lang="en-US" sz="1400" dirty="0"/>
              <a:t> </a:t>
            </a:r>
            <a:r>
              <a:rPr lang="en-US" sz="1400" dirty="0" err="1"/>
              <a:t>Desarrollo</a:t>
            </a:r>
            <a:r>
              <a:rPr lang="en-US" sz="1400" dirty="0"/>
              <a:t> SA, and The Provost Fellows and Scholars of the College of the Holy and Undivided Trinity of Queen Elizabeth Near Dublin.</a:t>
            </a:r>
          </a:p>
          <a:p>
            <a:pPr algn="just">
              <a:defRPr/>
            </a:pP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66800" y="5419725"/>
            <a:ext cx="487680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This work is licensed under the Creative Commons</a:t>
            </a:r>
          </a:p>
          <a:p>
            <a:pPr>
              <a:defRPr/>
            </a:pPr>
            <a:r>
              <a:rPr lang="en-US" sz="1400" dirty="0"/>
              <a:t>Attribution 3.0 </a:t>
            </a:r>
            <a:r>
              <a:rPr lang="en-US" sz="1400" dirty="0" err="1"/>
              <a:t>Unported</a:t>
            </a:r>
            <a:r>
              <a:rPr lang="en-US" sz="1400" dirty="0"/>
              <a:t> License</a:t>
            </a:r>
          </a:p>
          <a:p>
            <a:pPr>
              <a:defRPr/>
            </a:pPr>
            <a:r>
              <a:rPr lang="en-US" sz="1400" dirty="0"/>
              <a:t>http://creativecommons.org/licenses/by/3.0/</a:t>
            </a:r>
          </a:p>
        </p:txBody>
      </p:sp>
      <p:pic>
        <p:nvPicPr>
          <p:cNvPr id="4" name="Picture 10" descr="cc-by-88x3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5537200"/>
            <a:ext cx="1766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55700"/>
            <a:ext cx="4171950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173537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518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1000" y="1219200"/>
            <a:ext cx="3048000" cy="5181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2" name="Text Box 12"/>
          <p:cNvSpPr txBox="1">
            <a:spLocks noChangeArrowheads="1"/>
          </p:cNvSpPr>
          <p:nvPr/>
        </p:nvSpPr>
        <p:spPr bwMode="auto">
          <a:xfrm>
            <a:off x="8491538" y="6604000"/>
            <a:ext cx="58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D2D1206E-E5E9-B54D-A721-2B0F9C4D1662}" type="slidenum">
              <a:rPr lang="en-US" sz="1200">
                <a:solidFill>
                  <a:srgbClr val="32425D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rgbClr val="32425D"/>
              </a:solidFill>
            </a:endParaRPr>
          </a:p>
        </p:txBody>
      </p:sp>
      <p:pic>
        <p:nvPicPr>
          <p:cNvPr id="1027" name="Picture 6" descr="stratuslab-logo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7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04800" y="14478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1" r:id="rId1"/>
    <p:sldLayoutId id="2147484652" r:id="rId2"/>
    <p:sldLayoutId id="2147484653" r:id="rId3"/>
    <p:sldLayoutId id="2147484654" r:id="rId4"/>
    <p:sldLayoutId id="2147484655" r:id="rId5"/>
    <p:sldLayoutId id="2147484650" r:id="rId6"/>
    <p:sldLayoutId id="2147484656" r:id="rId7"/>
    <p:sldLayoutId id="2147484657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defRPr sz="2400" b="1">
          <a:solidFill>
            <a:srgbClr val="132B66"/>
          </a:solidFill>
          <a:latin typeface="+mn-lt"/>
          <a:ea typeface="ＭＳ Ｐゴシック" charset="-128"/>
          <a:cs typeface="ＭＳ Ｐゴシック" charset="-128"/>
        </a:defRPr>
      </a:lvl1pPr>
      <a:lvl2pPr marL="360363" indent="-180975" algn="l" rtl="0" eaLnBrk="0" fontAlgn="base" hangingPunct="0">
        <a:spcBef>
          <a:spcPts val="6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01700" indent="-180975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73163" indent="-92075" algn="l" rtl="0" eaLnBrk="0" fontAlgn="base" hangingPunct="0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79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336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794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708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stratuslab.eu" TargetMode="External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stratuslab.e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Management Overview</a:t>
            </a:r>
          </a:p>
        </p:txBody>
      </p:sp>
      <p:sp>
        <p:nvSpPr>
          <p:cNvPr id="12291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StratusLab</a:t>
            </a:r>
            <a:r>
              <a:rPr lang="en-US" dirty="0" smtClean="0"/>
              <a:t> First Periodic Review</a:t>
            </a:r>
          </a:p>
          <a:p>
            <a:r>
              <a:rPr lang="en-US" dirty="0" smtClean="0"/>
              <a:t>Brussels, Belgium</a:t>
            </a:r>
          </a:p>
          <a:p>
            <a:r>
              <a:rPr lang="en-US" dirty="0" smtClean="0"/>
              <a:t>4 July 2011 (</a:t>
            </a:r>
            <a:r>
              <a:rPr lang="en-US" dirty="0" smtClean="0"/>
              <a:t>v4)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4644" y="1097281"/>
          <a:ext cx="7777356" cy="3855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5980"/>
                <a:gridCol w="5963796"/>
                <a:gridCol w="9575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Title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Due Date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MS1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Establishment of Management Infrastructure and Metrics Definition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MS6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Website Operational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MS2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Contact Procedures and Supporting Tools for Targeted Communities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MS7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StratusLab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Development, Certification and Release Procedures in Place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PM6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MS3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Creation of Virtual Appliances for Bioinformatics Community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PM9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MS10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Initial virtual appliance repository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PM9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MS14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Release of Cloud-like Management of Grid Services and Resources 1.0 Beta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PM9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MS8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Release of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StratusLab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1.0 Beta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PM10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MS11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Operation of Site Running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StratusLab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toolkit v1.0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PM10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49530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All milestones, deliverables, and quarterly reports have been submitted on schedule.</a:t>
            </a:r>
          </a:p>
          <a:p>
            <a:pPr algn="ctr"/>
            <a:endParaRPr lang="en-US" dirty="0" smtClean="0">
              <a:solidFill>
                <a:schemeClr val="accent2"/>
              </a:solidFill>
            </a:endParaRPr>
          </a:p>
          <a:p>
            <a:pPr algn="ctr"/>
            <a:r>
              <a:rPr lang="en-US" dirty="0" smtClean="0">
                <a:solidFill>
                  <a:schemeClr val="accent2"/>
                </a:solidFill>
              </a:rPr>
              <a:t>Two technical notes (Marketplace and Grid Service Operations in the Cloud) have also been produced.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Information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Underspending</a:t>
            </a:r>
            <a:endParaRPr lang="en-US" dirty="0" smtClean="0"/>
          </a:p>
          <a:p>
            <a:pPr lvl="1"/>
            <a:r>
              <a:rPr lang="en-US" dirty="0" smtClean="0"/>
              <a:t>Most partners are </a:t>
            </a:r>
            <a:r>
              <a:rPr lang="en-US" dirty="0" err="1" smtClean="0"/>
              <a:t>underspending</a:t>
            </a:r>
            <a:r>
              <a:rPr lang="en-US" dirty="0" smtClean="0"/>
              <a:t> by ~25-30%</a:t>
            </a:r>
          </a:p>
          <a:p>
            <a:pPr lvl="1"/>
            <a:r>
              <a:rPr lang="en-US" dirty="0" smtClean="0"/>
              <a:t>No negative effects on work program, but…</a:t>
            </a:r>
          </a:p>
          <a:p>
            <a:pPr lvl="1"/>
            <a:r>
              <a:rPr lang="en-US" dirty="0" smtClean="0"/>
              <a:t>Need to discuss shifting budgets, prolonging project, etc.</a:t>
            </a:r>
            <a:endParaRPr lang="en-US" dirty="0" smtClean="0"/>
          </a:p>
          <a:p>
            <a:r>
              <a:rPr lang="en-US" dirty="0" smtClean="0"/>
              <a:t>Missing Information</a:t>
            </a:r>
          </a:p>
          <a:p>
            <a:pPr lvl="1"/>
            <a:r>
              <a:rPr lang="en-US" dirty="0" smtClean="0"/>
              <a:t>CNRS/IBCP</a:t>
            </a:r>
            <a:endParaRPr lang="en-US" dirty="0" smtClean="0"/>
          </a:p>
          <a:p>
            <a:pPr lvl="1"/>
            <a:r>
              <a:rPr lang="en-US" dirty="0" smtClean="0"/>
              <a:t>TID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CNRS/LAL</a:t>
            </a:r>
            <a:endParaRPr lang="en-US" dirty="0" smtClean="0"/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Comments</a:t>
            </a:r>
            <a:endParaRPr lang="en-US" dirty="0" smtClean="0"/>
          </a:p>
          <a:p>
            <a:pPr lvl="1"/>
            <a:r>
              <a:rPr lang="en-US" dirty="0" smtClean="0"/>
              <a:t>Management taken less effort than foreseen, but periodic reporting will compensate somewhat.</a:t>
            </a:r>
          </a:p>
          <a:p>
            <a:pPr lvl="1"/>
            <a:r>
              <a:rPr lang="en-US" dirty="0" smtClean="0"/>
              <a:t>Overspend in WP2 compensates somewhat for </a:t>
            </a:r>
            <a:r>
              <a:rPr lang="en-US" dirty="0" err="1" smtClean="0"/>
              <a:t>underspend</a:t>
            </a:r>
            <a:r>
              <a:rPr lang="en-US" dirty="0" smtClean="0"/>
              <a:t> in WP5.</a:t>
            </a:r>
          </a:p>
          <a:p>
            <a:pPr lvl="1"/>
            <a:r>
              <a:rPr lang="en-US" dirty="0" smtClean="0"/>
              <a:t>Additional WP5 effort expected in Y2.</a:t>
            </a:r>
          </a:p>
          <a:p>
            <a:pPr lvl="1"/>
            <a:r>
              <a:rPr lang="en-US" dirty="0" smtClean="0"/>
              <a:t>Overspend on RC will become unfunded contributions to project.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0" y="3938866"/>
          <a:ext cx="6096001" cy="2385734"/>
        </p:xfrm>
        <a:graphic>
          <a:graphicData uri="http://schemas.openxmlformats.org/drawingml/2006/table">
            <a:tbl>
              <a:tblPr/>
              <a:tblGrid>
                <a:gridCol w="1268670"/>
                <a:gridCol w="367037"/>
                <a:gridCol w="989403"/>
                <a:gridCol w="646304"/>
                <a:gridCol w="1005361"/>
                <a:gridCol w="909613"/>
                <a:gridCol w="909613"/>
              </a:tblGrid>
              <a:tr h="183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RTD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Coordination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Support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Management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Other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Total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Planned Total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144,036.00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122,166.00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155,491.00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623,463.00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Planned RC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96,325.00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122,166.00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116,619.00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470,043.00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Y1 Planned Total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72,018.00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61,083.00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77,745.50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311,731.50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Y1 Planned RC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48,162.50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61,083.00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58,309.50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235,021.50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Y1 Actual Total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104,154.14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43,792.51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68,925.17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216,871.82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Y1 Actual RC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92,870.78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43,792.51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68,925.17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205,588.46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Diff Total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45%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-28%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-11%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-30%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Diff RC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93%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-28%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18%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Verdana"/>
                        </a:rPr>
                        <a:t>-13%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UCM</a:t>
            </a:r>
            <a:endParaRPr lang="en-US" dirty="0" smtClean="0"/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Comments</a:t>
            </a:r>
            <a:endParaRPr lang="en-US" dirty="0" smtClean="0"/>
          </a:p>
          <a:p>
            <a:pPr lvl="1"/>
            <a:r>
              <a:rPr lang="en-US" dirty="0" smtClean="0"/>
              <a:t>Blah…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3352800"/>
          <a:ext cx="6096000" cy="2276677"/>
        </p:xfrm>
        <a:graphic>
          <a:graphicData uri="http://schemas.openxmlformats.org/drawingml/2006/table">
            <a:tbl>
              <a:tblPr/>
              <a:tblGrid>
                <a:gridCol w="1190742"/>
                <a:gridCol w="808806"/>
                <a:gridCol w="928629"/>
                <a:gridCol w="606604"/>
                <a:gridCol w="943607"/>
                <a:gridCol w="808806"/>
                <a:gridCol w="808806"/>
              </a:tblGrid>
              <a:tr h="172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RTD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Coordination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Support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Management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Other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Total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Planned Total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241200.00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67600.00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282240.00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591040.00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Planned RC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180900.00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45207.00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211680.00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437787.00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Y1 Planned Total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120600.00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33800.00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141120.00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295520.00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Y1 Planned RC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90450.00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22603.50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105840.00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218893.50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Y1 Actual Total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58389.00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8553.00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32527.00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99469.00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Y1 Actual RC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43792.00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5720.00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32527.00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82039.00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Diff Total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-52%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-75%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-77%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-66%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Diff RC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-52%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-75%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-69%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Verdana"/>
                        </a:rPr>
                        <a:t>-63%</a:t>
                      </a:r>
                    </a:p>
                  </a:txBody>
                  <a:tcPr marL="7489" marR="7489" marT="7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GRNET</a:t>
            </a:r>
            <a:endParaRPr lang="en-US" dirty="0" smtClean="0"/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Comments</a:t>
            </a:r>
            <a:endParaRPr lang="en-US" dirty="0" smtClean="0"/>
          </a:p>
          <a:p>
            <a:pPr lvl="1"/>
            <a:r>
              <a:rPr lang="en-US" dirty="0" smtClean="0"/>
              <a:t>Blah…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2" y="3429000"/>
          <a:ext cx="6095998" cy="2275845"/>
        </p:xfrm>
        <a:graphic>
          <a:graphicData uri="http://schemas.openxmlformats.org/drawingml/2006/table">
            <a:tbl>
              <a:tblPr/>
              <a:tblGrid>
                <a:gridCol w="1180590"/>
                <a:gridCol w="764784"/>
                <a:gridCol w="920711"/>
                <a:gridCol w="601432"/>
                <a:gridCol w="935561"/>
                <a:gridCol w="846460"/>
                <a:gridCol w="846460"/>
              </a:tblGrid>
              <a:tr h="1707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RTD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Coordination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Support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Management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Other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Total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Planned Total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38,700.00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73,440.00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382,320.00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494,460.00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Planned RC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19,350.00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43,656.00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286,740.00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349,746.00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Y1 Planned Total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19,350.00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36,720.00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191,160.00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247,230.00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Y1 Planned RC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9,675.00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21,828.00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143,370.00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174,873.00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Y1 Actual Total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15,840.00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19,688.40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140,217.26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175,766.36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Y1 Actual RC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7,920.00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11,703.66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140,217.26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159,840.92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Diff Total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-18%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-46%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-27%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-29%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Diff RC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-18%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-46%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-2%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Verdana"/>
                        </a:rPr>
                        <a:t>-9%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TCD</a:t>
            </a:r>
            <a:endParaRPr lang="en-US" dirty="0" smtClean="0"/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Comments</a:t>
            </a:r>
            <a:endParaRPr lang="en-US" dirty="0" smtClean="0"/>
          </a:p>
          <a:p>
            <a:pPr lvl="1"/>
            <a:r>
              <a:rPr lang="en-US" dirty="0" smtClean="0"/>
              <a:t>Blah…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3505200"/>
          <a:ext cx="6096001" cy="2385734"/>
        </p:xfrm>
        <a:graphic>
          <a:graphicData uri="http://schemas.openxmlformats.org/drawingml/2006/table">
            <a:tbl>
              <a:tblPr/>
              <a:tblGrid>
                <a:gridCol w="1268670"/>
                <a:gridCol w="367037"/>
                <a:gridCol w="989403"/>
                <a:gridCol w="646304"/>
                <a:gridCol w="1005361"/>
                <a:gridCol w="909613"/>
                <a:gridCol w="909613"/>
              </a:tblGrid>
              <a:tr h="183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RTD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Coordination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Support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Management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Other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Total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Planned Total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121,840.00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101,152.00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222,992.00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Planned RC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81,480.00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75,864.00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157,344.00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Y1 Planned Total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60,920.00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50,576.00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111,496.00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Y1 Planned RC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40,740.00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37,932.00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78,672.00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Y1 Actual Total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47,392.00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26,821.00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74,213.00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Y1 Actual RC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31,694.00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26,821.00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58,515.00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Diff Total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-22%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-47%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-33%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Diff RC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-22%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-29%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Verdana"/>
                        </a:rPr>
                        <a:t>-26%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7803" y="2743200"/>
            <a:ext cx="5081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0" i="1" dirty="0" smtClean="0"/>
              <a:t>Questions?</a:t>
            </a:r>
            <a:endParaRPr lang="en-US" sz="7200" b="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StratusLab Project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Create comprehensive, open-source,</a:t>
            </a:r>
            <a:br>
              <a:rPr lang="en-US" dirty="0" smtClean="0"/>
            </a:br>
            <a:r>
              <a:rPr lang="en-US" dirty="0" err="1" smtClean="0"/>
              <a:t>IaaS</a:t>
            </a:r>
            <a:r>
              <a:rPr lang="en-US" dirty="0" smtClean="0"/>
              <a:t> cloud distribution</a:t>
            </a:r>
          </a:p>
          <a:p>
            <a:pPr lvl="1"/>
            <a:r>
              <a:rPr lang="en-US" dirty="0" smtClean="0"/>
              <a:t>Focus on supporting grid services</a:t>
            </a:r>
          </a:p>
          <a:p>
            <a:pPr marL="0" indent="0"/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1 June 2010—31 May 2012 (2 years)</a:t>
            </a:r>
          </a:p>
          <a:p>
            <a:pPr lvl="1"/>
            <a:r>
              <a:rPr lang="en-US" dirty="0" smtClean="0"/>
              <a:t>6 partners from 5 countries</a:t>
            </a:r>
          </a:p>
          <a:p>
            <a:pPr lvl="1"/>
            <a:r>
              <a:rPr lang="en-US" dirty="0" smtClean="0"/>
              <a:t>Budget : 3.3 M€ (2.3 M€ EC)</a:t>
            </a:r>
          </a:p>
          <a:p>
            <a:r>
              <a:rPr lang="en-US" dirty="0" smtClean="0"/>
              <a:t>Contacts</a:t>
            </a:r>
          </a:p>
          <a:p>
            <a:pPr lvl="1"/>
            <a:r>
              <a:rPr lang="en-US" dirty="0" smtClean="0"/>
              <a:t>Site web:  </a:t>
            </a:r>
            <a:r>
              <a:rPr lang="en-US" dirty="0" smtClean="0">
                <a:hlinkClick r:id="rId2"/>
              </a:rPr>
              <a:t>http://stratuslab.eu/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Twitter: @StratusLab</a:t>
            </a:r>
          </a:p>
          <a:p>
            <a:pPr lvl="1"/>
            <a:r>
              <a:rPr lang="en-US" dirty="0" smtClean="0"/>
              <a:t>Support: </a:t>
            </a:r>
            <a:r>
              <a:rPr lang="en-US" dirty="0" smtClean="0">
                <a:hlinkClick r:id="rId3"/>
              </a:rPr>
              <a:t>support@stratuslab.eu</a:t>
            </a:r>
            <a:r>
              <a:rPr lang="en-US" dirty="0" smtClean="0"/>
              <a:t> </a:t>
            </a:r>
          </a:p>
        </p:txBody>
      </p:sp>
      <p:grpSp>
        <p:nvGrpSpPr>
          <p:cNvPr id="2" name="Group 19"/>
          <p:cNvGrpSpPr/>
          <p:nvPr/>
        </p:nvGrpSpPr>
        <p:grpSpPr>
          <a:xfrm>
            <a:off x="5002212" y="1651000"/>
            <a:ext cx="3316288" cy="4402554"/>
            <a:chOff x="5002212" y="1651000"/>
            <a:chExt cx="3316288" cy="4402554"/>
          </a:xfrm>
        </p:grpSpPr>
        <p:grpSp>
          <p:nvGrpSpPr>
            <p:cNvPr id="3" name="Group 25"/>
            <p:cNvGrpSpPr/>
            <p:nvPr/>
          </p:nvGrpSpPr>
          <p:grpSpPr>
            <a:xfrm>
              <a:off x="5002212" y="3154362"/>
              <a:ext cx="2770188" cy="731838"/>
              <a:chOff x="5002212" y="3001962"/>
              <a:chExt cx="2770188" cy="731838"/>
            </a:xfrm>
          </p:grpSpPr>
          <p:pic>
            <p:nvPicPr>
              <p:cNvPr id="18" name="Picture 17" descr="grnet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002212" y="3001962"/>
                <a:ext cx="1855788" cy="731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8" descr="sixsq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086600" y="3024981"/>
                <a:ext cx="685800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21"/>
            <p:cNvGrpSpPr/>
            <p:nvPr/>
          </p:nvGrpSpPr>
          <p:grpSpPr>
            <a:xfrm>
              <a:off x="5105400" y="1651000"/>
              <a:ext cx="2914650" cy="711200"/>
              <a:chOff x="5105400" y="1447800"/>
              <a:chExt cx="2914650" cy="711200"/>
            </a:xfrm>
          </p:grpSpPr>
          <p:pic>
            <p:nvPicPr>
              <p:cNvPr id="16" name="Picture 15" descr="cnrs.jpe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105400" y="1447800"/>
                <a:ext cx="1143000" cy="71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6" descr="ucm.gif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858000" y="1529557"/>
                <a:ext cx="1162050" cy="5476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24"/>
            <p:cNvGrpSpPr/>
            <p:nvPr/>
          </p:nvGrpSpPr>
          <p:grpSpPr>
            <a:xfrm>
              <a:off x="5372101" y="4813300"/>
              <a:ext cx="2406649" cy="825500"/>
              <a:chOff x="5372101" y="4273550"/>
              <a:chExt cx="2406649" cy="825500"/>
            </a:xfrm>
          </p:grpSpPr>
          <p:pic>
            <p:nvPicPr>
              <p:cNvPr id="14" name="Picture 13" descr="TelefonicaID_1_300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72101" y="4273550"/>
                <a:ext cx="825500" cy="825500"/>
              </a:xfrm>
              <a:prstGeom prst="rect">
                <a:avLst/>
              </a:prstGeom>
            </p:spPr>
          </p:pic>
          <p:pic>
            <p:nvPicPr>
              <p:cNvPr id="15" name="Picture 14" descr="545px-Blazon_Trinity_College_Dublin.svg.png"/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7086600" y="4305300"/>
                <a:ext cx="69215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5054600" y="2438400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i="1" smtClean="0"/>
                <a:t>CNRS (FR)</a:t>
              </a:r>
              <a:endParaRPr lang="en-US" sz="1600" b="0" i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70700" y="2438400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i="1" smtClean="0"/>
                <a:t>UCM (ES)</a:t>
              </a:r>
              <a:endParaRPr lang="en-US" sz="1600" b="0" i="1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67300" y="4038600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i="1" smtClean="0"/>
                <a:t>GRNET (GR)</a:t>
              </a:r>
              <a:endParaRPr lang="en-US" sz="1600" b="0" i="1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70700" y="4038600"/>
              <a:ext cx="1447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i="1" smtClean="0"/>
                <a:t>SIXSQ (CH)</a:t>
              </a:r>
              <a:endParaRPr lang="en-US" sz="1600" b="0" i="1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70500" y="5715000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i="1" smtClean="0"/>
                <a:t>TID (ES)</a:t>
              </a:r>
              <a:endParaRPr lang="en-US" sz="1600" b="0" i="1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72300" y="5715000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i="1" smtClean="0"/>
                <a:t>TCD (IE)</a:t>
              </a:r>
              <a:endParaRPr lang="en-US" sz="1600" b="0" i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2443480"/>
          <a:ext cx="8520090" cy="2966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70480"/>
                <a:gridCol w="2032000"/>
                <a:gridCol w="391761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Charles LOOMIS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CNRS/LAL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Project coordinator, WP2 manager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Ruben MONTERO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UCM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Technical coordinator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David</a:t>
                      </a:r>
                      <a:r>
                        <a:rPr lang="en-US" b="0" baseline="0" dirty="0" smtClean="0"/>
                        <a:t> O’CALLAGHAN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TCD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WP3 manager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Marc-Elian BEGIN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SixSq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WP4 manager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Vangelis FLOROS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GRNET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WP5 manager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/>
                        <a:t>Henar</a:t>
                      </a:r>
                      <a:r>
                        <a:rPr lang="en-US" b="0" dirty="0" smtClean="0"/>
                        <a:t> MUNOZ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TID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WP6 manager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Christophe BLANCHET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CNRS/IBCP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WP2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Ignacio LLORENTE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UCM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WP6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9200" y="1519535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All partners and all activities are represented. 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 </a:t>
            </a:r>
            <a:r>
              <a:rPr lang="en-US" smtClean="0"/>
              <a:t>other participants…</a:t>
            </a:r>
            <a:endParaRPr lang="en-US" dirty="0"/>
          </a:p>
        </p:txBody>
      </p:sp>
      <p:pic>
        <p:nvPicPr>
          <p:cNvPr id="4" name="Picture 3" descr="stratuslab-f2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8610600" cy="49720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</p:txBody>
      </p:sp>
      <p:pic>
        <p:nvPicPr>
          <p:cNvPr id="4" name="Picture 3" descr="primary-and-supporting-objectiv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7924800" cy="4682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59436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Following presentations give detailed objectives for each work package.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the Roadmap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Hybrid Cloud </a:t>
            </a:r>
            <a:r>
              <a:rPr lang="en-US" dirty="0" err="1" smtClean="0">
                <a:sym typeface="Wingdings"/>
              </a:rPr>
              <a:t></a:t>
            </a:r>
            <a:r>
              <a:rPr lang="en-US" dirty="0" smtClean="0">
                <a:sym typeface="Wingdings"/>
              </a:rPr>
              <a:t> Cloud API (public cloud)</a:t>
            </a:r>
            <a:endParaRPr lang="en-US" dirty="0" smtClean="0"/>
          </a:p>
          <a:p>
            <a:pPr lvl="1"/>
            <a:r>
              <a:rPr lang="en-US" dirty="0" smtClean="0"/>
              <a:t>Cloud API (public cloud) moved from Y2 to Y1</a:t>
            </a:r>
          </a:p>
          <a:p>
            <a:pPr lvl="1"/>
            <a:r>
              <a:rPr lang="en-US" dirty="0" smtClean="0"/>
              <a:t>Hybrid cloud moved from Y1 to Y2</a:t>
            </a:r>
          </a:p>
          <a:p>
            <a:pPr lvl="1"/>
            <a:r>
              <a:rPr lang="en-US" dirty="0" smtClean="0"/>
              <a:t>Users requested access to public cloud sooner</a:t>
            </a:r>
          </a:p>
          <a:p>
            <a:pPr lvl="1"/>
            <a:r>
              <a:rPr lang="en-US" dirty="0" smtClean="0"/>
              <a:t>Federated cloud makes more sense once </a:t>
            </a:r>
            <a:r>
              <a:rPr lang="en-US" dirty="0" err="1" smtClean="0"/>
              <a:t>StratusLab</a:t>
            </a:r>
            <a:r>
              <a:rPr lang="en-US" dirty="0" smtClean="0"/>
              <a:t> distribution is complete and stable</a:t>
            </a:r>
          </a:p>
          <a:p>
            <a:r>
              <a:rPr lang="en-US" dirty="0" smtClean="0"/>
              <a:t>Appliance Repository </a:t>
            </a:r>
            <a:r>
              <a:rPr lang="en-US" dirty="0" err="1" smtClean="0">
                <a:sym typeface="Wingdings"/>
              </a:rPr>
              <a:t></a:t>
            </a:r>
            <a:r>
              <a:rPr lang="en-US" dirty="0" smtClean="0">
                <a:sym typeface="Wingdings"/>
              </a:rPr>
              <a:t> Marketplace</a:t>
            </a:r>
            <a:endParaRPr lang="en-US" dirty="0" smtClean="0"/>
          </a:p>
          <a:p>
            <a:pPr lvl="1"/>
            <a:r>
              <a:rPr lang="en-US" dirty="0" smtClean="0"/>
              <a:t>Emphasis on security and ability to understand image content</a:t>
            </a:r>
          </a:p>
          <a:p>
            <a:pPr lvl="1"/>
            <a:r>
              <a:rPr lang="en-US" dirty="0" smtClean="0"/>
              <a:t>Separate metadata and image storage</a:t>
            </a:r>
          </a:p>
          <a:p>
            <a:pPr lvl="1"/>
            <a:r>
              <a:rPr lang="en-US" dirty="0" smtClean="0"/>
              <a:t>Allows policies to be defined for “acceptable” images</a:t>
            </a:r>
          </a:p>
          <a:p>
            <a:pPr lvl="1"/>
            <a:r>
              <a:rPr lang="en-US" dirty="0" smtClean="0"/>
              <a:t>Takes advantage of cloud storage capabilities</a:t>
            </a:r>
          </a:p>
          <a:p>
            <a:r>
              <a:rPr lang="en-US" dirty="0" smtClean="0"/>
              <a:t>No affect on objectives, milestones, or deliverables.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Organization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WP1 (MGT): Project Management</a:t>
            </a:r>
          </a:p>
          <a:p>
            <a:pPr lvl="1"/>
            <a:r>
              <a:rPr lang="en-US" dirty="0" smtClean="0"/>
              <a:t>Overall coordination of project and technical program.</a:t>
            </a:r>
          </a:p>
          <a:p>
            <a:r>
              <a:rPr lang="en-US" dirty="0" smtClean="0"/>
              <a:t>WP2 (NA): Interactions with Targeted Communities</a:t>
            </a:r>
          </a:p>
          <a:p>
            <a:pPr lvl="1"/>
            <a:r>
              <a:rPr lang="en-US" dirty="0" smtClean="0"/>
              <a:t>Manage liaisons with users and system administrators.</a:t>
            </a:r>
          </a:p>
          <a:p>
            <a:r>
              <a:rPr lang="en-US" dirty="0" smtClean="0"/>
              <a:t>WP3 (NA): Dissemination</a:t>
            </a:r>
          </a:p>
          <a:p>
            <a:pPr lvl="1"/>
            <a:r>
              <a:rPr lang="en-US" dirty="0" smtClean="0"/>
              <a:t>Market </a:t>
            </a:r>
            <a:r>
              <a:rPr lang="en-US" dirty="0" err="1" smtClean="0"/>
              <a:t>StratusLab</a:t>
            </a:r>
            <a:r>
              <a:rPr lang="en-US" dirty="0" smtClean="0"/>
              <a:t> results to scientific community and general public.</a:t>
            </a:r>
          </a:p>
          <a:p>
            <a:r>
              <a:rPr lang="en-US" dirty="0" smtClean="0"/>
              <a:t>WP4 (SA): Integration</a:t>
            </a:r>
          </a:p>
          <a:p>
            <a:pPr lvl="1"/>
            <a:r>
              <a:rPr lang="en-US" dirty="0" smtClean="0"/>
              <a:t>Integrate internal and external developments into </a:t>
            </a:r>
            <a:r>
              <a:rPr lang="en-US" dirty="0" err="1" smtClean="0"/>
              <a:t>StratusLab</a:t>
            </a:r>
            <a:r>
              <a:rPr lang="en-US" dirty="0" smtClean="0"/>
              <a:t> distribution.</a:t>
            </a:r>
          </a:p>
          <a:p>
            <a:r>
              <a:rPr lang="en-US" dirty="0" smtClean="0"/>
              <a:t>WP5 (SA): Infrastructure Operations</a:t>
            </a:r>
          </a:p>
          <a:p>
            <a:pPr lvl="1"/>
            <a:r>
              <a:rPr lang="en-US" dirty="0" smtClean="0"/>
              <a:t>Operate cloud and grid services using </a:t>
            </a:r>
            <a:r>
              <a:rPr lang="en-US" dirty="0" err="1" smtClean="0"/>
              <a:t>StratusLab</a:t>
            </a:r>
            <a:r>
              <a:rPr lang="en-US" dirty="0" smtClean="0"/>
              <a:t> software.</a:t>
            </a:r>
          </a:p>
          <a:p>
            <a:r>
              <a:rPr lang="en-US" dirty="0" smtClean="0"/>
              <a:t>WP6 (JRA): Innovative Cloud-like Services for Grid Site Management</a:t>
            </a:r>
          </a:p>
          <a:p>
            <a:pPr lvl="1"/>
            <a:r>
              <a:rPr lang="en-US" dirty="0" smtClean="0"/>
              <a:t>Develop innovative services to facilitate deployment/use of grid services.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Project Management Board</a:t>
            </a:r>
          </a:p>
          <a:p>
            <a:pPr lvl="1"/>
            <a:r>
              <a:rPr lang="en-US" dirty="0" smtClean="0"/>
              <a:t>Project coordinator</a:t>
            </a:r>
          </a:p>
          <a:p>
            <a:pPr lvl="1"/>
            <a:r>
              <a:rPr lang="en-US" dirty="0" smtClean="0"/>
              <a:t>Technical coordinator</a:t>
            </a:r>
          </a:p>
          <a:p>
            <a:pPr lvl="1"/>
            <a:r>
              <a:rPr lang="en-US" dirty="0" smtClean="0"/>
              <a:t>One representative from each partner</a:t>
            </a:r>
          </a:p>
          <a:p>
            <a:pPr lvl="1"/>
            <a:r>
              <a:rPr lang="en-US" dirty="0" smtClean="0"/>
              <a:t>Meets quarterly</a:t>
            </a:r>
          </a:p>
          <a:p>
            <a:pPr lvl="1"/>
            <a:r>
              <a:rPr lang="en-US" dirty="0" smtClean="0"/>
              <a:t>Sets overall goals of project and monitors progress</a:t>
            </a:r>
          </a:p>
          <a:p>
            <a:r>
              <a:rPr lang="en-US" dirty="0" smtClean="0"/>
              <a:t>Technical and Scientific Coordination Group</a:t>
            </a:r>
          </a:p>
          <a:p>
            <a:pPr lvl="1"/>
            <a:r>
              <a:rPr lang="en-US" dirty="0" smtClean="0"/>
              <a:t>Technical coordinator</a:t>
            </a:r>
          </a:p>
          <a:p>
            <a:pPr lvl="1"/>
            <a:r>
              <a:rPr lang="en-US" dirty="0" smtClean="0"/>
              <a:t>Activity manager from each work package</a:t>
            </a:r>
          </a:p>
          <a:p>
            <a:pPr lvl="1"/>
            <a:r>
              <a:rPr lang="en-US" dirty="0" smtClean="0"/>
              <a:t>Meets monthly</a:t>
            </a:r>
          </a:p>
          <a:p>
            <a:pPr lvl="1"/>
            <a:r>
              <a:rPr lang="en-US" dirty="0" smtClean="0"/>
              <a:t>Defines overall architecture and development </a:t>
            </a:r>
            <a:r>
              <a:rPr lang="en-US" dirty="0" err="1" smtClean="0"/>
              <a:t>priorites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4644" y="1092200"/>
          <a:ext cx="7777356" cy="5709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5980"/>
                <a:gridCol w="5963796"/>
                <a:gridCol w="9575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Title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Due Date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D2.1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Review of the Use of Cloud and Virtualization Technologies in Grid Infrastructures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PM2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D4.1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Reference Architecture for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StratusLab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Toolkit 1.0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D5.1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Infrastructure Specification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D3.1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Initial Plan for Dissemination, Collaboration and Standardization Activities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D6.1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Cloud-like Management of Grid Sites 1.0 Design Report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D5.2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Infrastructure Tool and Policy Specification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PM6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D6.2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Cloud-like Management of Grid Sites 1.0 Software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PM11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D2.2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Report on Evaluation of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StratusLab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Products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PM12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D3.2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Report on Dissemination, Collaboration and Standardization Activities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PM12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D3.3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Exploitation</a:t>
                      </a:r>
                      <a:r>
                        <a:rPr lang="en-US" sz="1400" baseline="0" dirty="0" smtClean="0"/>
                        <a:t> and Sustainability First Plan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PM12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D4.2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StratusLab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Toolkit 1.0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PM12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D4.3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First Year Software Integration Report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PM12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D5.3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First Year Infrastructure Operations Report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PM12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D6.3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First Year Cloud-like Management of Grid Sites Research Report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PM12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tuslab-presentation-template-v3">
  <a:themeElements>
    <a:clrScheme name="GridWay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GridWay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stratuslab-presentation-template-v3.potx</Template>
  <TotalTime>3204</TotalTime>
  <Words>1239</Words>
  <Application>Microsoft Macintosh PowerPoint</Application>
  <PresentationFormat>On-screen Show (4:3)</PresentationFormat>
  <Paragraphs>557</Paragraphs>
  <Slides>17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stratuslab-presentation-template-v3</vt:lpstr>
      <vt:lpstr>Management Overview</vt:lpstr>
      <vt:lpstr>StratusLab Project</vt:lpstr>
      <vt:lpstr>Introductions</vt:lpstr>
      <vt:lpstr>And the other participants…</vt:lpstr>
      <vt:lpstr>Objectives</vt:lpstr>
      <vt:lpstr>Changes in the Roadmap</vt:lpstr>
      <vt:lpstr>Project Organization</vt:lpstr>
      <vt:lpstr>Project Management</vt:lpstr>
      <vt:lpstr>Deliverables</vt:lpstr>
      <vt:lpstr>Milestones</vt:lpstr>
      <vt:lpstr>Financial Information</vt:lpstr>
      <vt:lpstr>CNRS/LAL</vt:lpstr>
      <vt:lpstr>UCM</vt:lpstr>
      <vt:lpstr>GRNET</vt:lpstr>
      <vt:lpstr>TCD</vt:lpstr>
      <vt:lpstr>Slide 16</vt:lpstr>
      <vt:lpstr>Slide 17</vt:lpstr>
    </vt:vector>
  </TitlesOfParts>
  <Company>SixSq Sàrl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Considerations From Running Grid Services on Cloud Resources</dc:title>
  <dc:creator>Charles</dc:creator>
  <cp:lastModifiedBy>Charles</cp:lastModifiedBy>
  <cp:revision>389</cp:revision>
  <cp:lastPrinted>2010-03-23T08:08:48Z</cp:lastPrinted>
  <dcterms:created xsi:type="dcterms:W3CDTF">2011-07-01T07:43:08Z</dcterms:created>
  <dcterms:modified xsi:type="dcterms:W3CDTF">2011-07-01T08:04:20Z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