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577" r:id="rId2"/>
    <p:sldId id="951" r:id="rId3"/>
    <p:sldId id="965" r:id="rId4"/>
    <p:sldId id="960" r:id="rId5"/>
    <p:sldId id="961" r:id="rId6"/>
    <p:sldId id="956" r:id="rId7"/>
    <p:sldId id="966" r:id="rId8"/>
    <p:sldId id="962" r:id="rId9"/>
    <p:sldId id="958" r:id="rId10"/>
    <p:sldId id="863" r:id="rId11"/>
    <p:sldId id="964" r:id="rId12"/>
    <p:sldId id="963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6699FF"/>
    <a:srgbClr val="3B89BA"/>
    <a:srgbClr val="142A66"/>
    <a:srgbClr val="132B66"/>
    <a:srgbClr val="003300"/>
    <a:srgbClr val="FF6600"/>
    <a:srgbClr val="9999FF"/>
    <a:srgbClr val="8291A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67" autoAdjust="0"/>
    <p:restoredTop sz="94660"/>
  </p:normalViewPr>
  <p:slideViewPr>
    <p:cSldViewPr>
      <p:cViewPr>
        <p:scale>
          <a:sx n="50" d="100"/>
          <a:sy n="50" d="100"/>
        </p:scale>
        <p:origin x="-480" y="-114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764704"/>
            <a:ext cx="7200000" cy="36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-99392"/>
            <a:ext cx="64770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‹Nº›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Technical Overview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First Periodic Review</a:t>
            </a:r>
          </a:p>
          <a:p>
            <a:r>
              <a:rPr lang="en-US" dirty="0" smtClean="0"/>
              <a:t>Brussels, Belgium</a:t>
            </a:r>
          </a:p>
          <a:p>
            <a:r>
              <a:rPr lang="en-US" dirty="0" smtClean="0"/>
              <a:t>4 July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n-US" dirty="0" smtClean="0"/>
          </a:p>
        </p:txBody>
      </p:sp>
      <p:sp>
        <p:nvSpPr>
          <p:cNvPr id="41" name="23 Redondear rectángulo de esquina del mismo lado"/>
          <p:cNvSpPr/>
          <p:nvPr/>
        </p:nvSpPr>
        <p:spPr bwMode="auto">
          <a:xfrm>
            <a:off x="251520" y="4797152"/>
            <a:ext cx="8640960" cy="1512168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2" name="23 Redondear rectángulo de esquina del mismo lado"/>
          <p:cNvSpPr/>
          <p:nvPr/>
        </p:nvSpPr>
        <p:spPr bwMode="auto">
          <a:xfrm>
            <a:off x="251520" y="2780928"/>
            <a:ext cx="8640960" cy="1440160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3" name="42 Redondear rectángulo de esquina del mismo lado"/>
          <p:cNvSpPr/>
          <p:nvPr/>
        </p:nvSpPr>
        <p:spPr bwMode="auto">
          <a:xfrm>
            <a:off x="140754" y="1052736"/>
            <a:ext cx="2664296" cy="1512168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FFC000"/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55060" y="1052736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44 Nube"/>
          <p:cNvSpPr/>
          <p:nvPr/>
        </p:nvSpPr>
        <p:spPr bwMode="auto">
          <a:xfrm>
            <a:off x="1364890" y="3573016"/>
            <a:ext cx="1872208" cy="1296144"/>
          </a:xfrm>
          <a:prstGeom prst="cloud">
            <a:avLst/>
          </a:prstGeom>
          <a:solidFill>
            <a:schemeClr val="bg1"/>
          </a:solidFill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46" name="45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1423412" y="378353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47" name="46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1076858" y="3783532"/>
            <a:ext cx="661558" cy="936104"/>
          </a:xfrm>
          <a:prstGeom prst="rect">
            <a:avLst/>
          </a:prstGeom>
        </p:spPr>
      </p:pic>
      <p:pic>
        <p:nvPicPr>
          <p:cNvPr id="48" name="47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818" y="3783532"/>
            <a:ext cx="661558" cy="936104"/>
          </a:xfrm>
          <a:prstGeom prst="rect">
            <a:avLst/>
          </a:prstGeom>
        </p:spPr>
      </p:pic>
      <p:sp>
        <p:nvSpPr>
          <p:cNvPr id="49" name="48 Rectángulo redondeado"/>
          <p:cNvSpPr/>
          <p:nvPr/>
        </p:nvSpPr>
        <p:spPr bwMode="auto">
          <a:xfrm>
            <a:off x="500794" y="337361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err="1" smtClean="0"/>
              <a:t>Grid</a:t>
            </a:r>
            <a:r>
              <a:rPr lang="es-ES" sz="1800" dirty="0" smtClean="0"/>
              <a:t> </a:t>
            </a:r>
            <a:r>
              <a:rPr lang="es-ES" sz="1800" dirty="0" err="1" smtClean="0"/>
              <a:t>Services</a:t>
            </a:r>
            <a:endParaRPr lang="es-ES" sz="1800" dirty="0" smtClean="0"/>
          </a:p>
        </p:txBody>
      </p:sp>
      <p:sp>
        <p:nvSpPr>
          <p:cNvPr id="50" name="49 Rectángulo redondeado"/>
          <p:cNvSpPr/>
          <p:nvPr/>
        </p:nvSpPr>
        <p:spPr bwMode="auto">
          <a:xfrm>
            <a:off x="2267744" y="337361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smtClean="0"/>
              <a:t>Cloud API</a:t>
            </a:r>
          </a:p>
        </p:txBody>
      </p:sp>
      <p:sp>
        <p:nvSpPr>
          <p:cNvPr id="51" name="50 Nube"/>
          <p:cNvSpPr/>
          <p:nvPr/>
        </p:nvSpPr>
        <p:spPr bwMode="auto">
          <a:xfrm>
            <a:off x="5973402" y="3573016"/>
            <a:ext cx="1872208" cy="1296144"/>
          </a:xfrm>
          <a:prstGeom prst="cloud">
            <a:avLst/>
          </a:prstGeom>
          <a:solidFill>
            <a:schemeClr val="bg1"/>
          </a:solidFill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52" name="51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6031924" y="378353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53" name="52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5685370" y="3783532"/>
            <a:ext cx="661558" cy="936104"/>
          </a:xfrm>
          <a:prstGeom prst="rect">
            <a:avLst/>
          </a:prstGeom>
        </p:spPr>
      </p:pic>
      <p:pic>
        <p:nvPicPr>
          <p:cNvPr id="54" name="53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5330" y="3783532"/>
            <a:ext cx="661558" cy="936104"/>
          </a:xfrm>
          <a:prstGeom prst="rect">
            <a:avLst/>
          </a:prstGeom>
        </p:spPr>
      </p:pic>
      <p:sp>
        <p:nvSpPr>
          <p:cNvPr id="55" name="54 Rectángulo redondeado"/>
          <p:cNvSpPr/>
          <p:nvPr/>
        </p:nvSpPr>
        <p:spPr bwMode="auto">
          <a:xfrm>
            <a:off x="5109306" y="337361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err="1" smtClean="0"/>
              <a:t>Grid</a:t>
            </a:r>
            <a:r>
              <a:rPr lang="es-ES" sz="1800" dirty="0" smtClean="0"/>
              <a:t> </a:t>
            </a:r>
            <a:r>
              <a:rPr lang="es-ES" sz="1800" dirty="0" err="1" smtClean="0"/>
              <a:t>Services</a:t>
            </a:r>
            <a:endParaRPr lang="es-ES" sz="1800" dirty="0" smtClean="0"/>
          </a:p>
        </p:txBody>
      </p:sp>
      <p:sp>
        <p:nvSpPr>
          <p:cNvPr id="56" name="55 Rectángulo redondeado"/>
          <p:cNvSpPr/>
          <p:nvPr/>
        </p:nvSpPr>
        <p:spPr bwMode="auto">
          <a:xfrm>
            <a:off x="6876256" y="337361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800" dirty="0" smtClean="0"/>
              <a:t>Cloud API</a:t>
            </a:r>
          </a:p>
        </p:txBody>
      </p:sp>
      <p:sp>
        <p:nvSpPr>
          <p:cNvPr id="57" name="56 Redondear rectángulo de esquina del mismo lado"/>
          <p:cNvSpPr/>
          <p:nvPr/>
        </p:nvSpPr>
        <p:spPr bwMode="auto">
          <a:xfrm>
            <a:off x="5724128" y="1052736"/>
            <a:ext cx="3347864" cy="1584176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58" name="57 Imagen" descr="MC900433864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692696"/>
            <a:ext cx="914286" cy="914286"/>
          </a:xfrm>
          <a:prstGeom prst="rect">
            <a:avLst/>
          </a:prstGeom>
        </p:spPr>
      </p:pic>
      <p:sp>
        <p:nvSpPr>
          <p:cNvPr id="59" name="58 CuadroTexto"/>
          <p:cNvSpPr txBox="1"/>
          <p:nvPr/>
        </p:nvSpPr>
        <p:spPr>
          <a:xfrm>
            <a:off x="6189165" y="1023119"/>
            <a:ext cx="198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MarketPlace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59 Rectángulo"/>
          <p:cNvSpPr/>
          <p:nvPr/>
        </p:nvSpPr>
        <p:spPr>
          <a:xfrm>
            <a:off x="323528" y="2823319"/>
            <a:ext cx="2592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Sites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707503" y="1457489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Sharing existing VM images</a:t>
            </a:r>
          </a:p>
        </p:txBody>
      </p:sp>
      <p:sp>
        <p:nvSpPr>
          <p:cNvPr id="62" name="61 CuadroTexto"/>
          <p:cNvSpPr txBox="1"/>
          <p:nvPr/>
        </p:nvSpPr>
        <p:spPr>
          <a:xfrm>
            <a:off x="179512" y="1477233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Federation facilities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Security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067944" y="1484784"/>
            <a:ext cx="720080" cy="740778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63 Flecha a la derecha con bandas"/>
          <p:cNvSpPr/>
          <p:nvPr/>
        </p:nvSpPr>
        <p:spPr bwMode="auto">
          <a:xfrm rot="7612488">
            <a:off x="3376684" y="2478494"/>
            <a:ext cx="1080120" cy="792088"/>
          </a:xfrm>
          <a:prstGeom prst="stripedRightArrow">
            <a:avLst/>
          </a:prstGeom>
          <a:gradFill flip="none" rotWithShape="1">
            <a:gsLst>
              <a:gs pos="100000">
                <a:srgbClr val="6699FF">
                  <a:tint val="66000"/>
                  <a:satMod val="160000"/>
                </a:srgbClr>
              </a:gs>
              <a:gs pos="9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65" name="Picture 21" descr="Picture 5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1560" y="5517232"/>
            <a:ext cx="1550473" cy="327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Picture 3"/>
          <p:cNvPicPr>
            <a:picLocks noChangeAspect="1" noChangeArrowheads="1"/>
          </p:cNvPicPr>
          <p:nvPr/>
        </p:nvPicPr>
        <p:blipFill>
          <a:blip r:embed="rId6"/>
          <a:srcRect r="12303"/>
          <a:stretch>
            <a:fillRect/>
          </a:stretch>
        </p:blipFill>
        <p:spPr bwMode="auto">
          <a:xfrm>
            <a:off x="2627784" y="5085184"/>
            <a:ext cx="1300397" cy="324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20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03848" y="5733256"/>
            <a:ext cx="1125735" cy="4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" name="67 Rectángulo"/>
          <p:cNvSpPr/>
          <p:nvPr/>
        </p:nvSpPr>
        <p:spPr>
          <a:xfrm>
            <a:off x="323528" y="5991671"/>
            <a:ext cx="25266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External</a:t>
            </a:r>
            <a:r>
              <a:rPr lang="es-E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E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Clouds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9" name="Picture 39" descr="logo_aws.gi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39752" y="5517232"/>
            <a:ext cx="1100336" cy="4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69 CuadroTexto"/>
          <p:cNvSpPr txBox="1"/>
          <p:nvPr/>
        </p:nvSpPr>
        <p:spPr>
          <a:xfrm>
            <a:off x="4716016" y="5653697"/>
            <a:ext cx="4427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Needs to consider Image &amp; VLANs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Needs to consider placement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Can integrate other EU FP-clouds</a:t>
            </a:r>
          </a:p>
        </p:txBody>
      </p:sp>
      <p:sp>
        <p:nvSpPr>
          <p:cNvPr id="71" name="70 Llamada rectangular"/>
          <p:cNvSpPr/>
          <p:nvPr/>
        </p:nvSpPr>
        <p:spPr bwMode="auto">
          <a:xfrm>
            <a:off x="6084168" y="1916832"/>
            <a:ext cx="2448272" cy="1368152"/>
          </a:xfrm>
          <a:prstGeom prst="wedgeRectCallout">
            <a:avLst>
              <a:gd name="adj1" fmla="val -66715"/>
              <a:gd name="adj2" fmla="val -37679"/>
            </a:avLst>
          </a:prstGeom>
          <a:solidFill>
            <a:schemeClr val="bg1"/>
          </a:solidFill>
          <a:ln w="28575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2" name="71 CuadroTexto"/>
          <p:cNvSpPr txBox="1"/>
          <p:nvPr/>
        </p:nvSpPr>
        <p:spPr>
          <a:xfrm>
            <a:off x="6156176" y="1916833"/>
            <a:ext cx="23042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Availability Zones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Images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Networks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dirty="0" smtClean="0"/>
              <a:t> </a:t>
            </a:r>
            <a:r>
              <a:rPr lang="en-US" sz="2000" b="0" dirty="0" err="1" smtClean="0"/>
              <a:t>QoS</a:t>
            </a:r>
            <a:endParaRPr lang="en-US" sz="2000" b="0" dirty="0" smtClean="0"/>
          </a:p>
        </p:txBody>
      </p:sp>
      <p:sp>
        <p:nvSpPr>
          <p:cNvPr id="74" name="73 Flecha a la derecha con bandas"/>
          <p:cNvSpPr/>
          <p:nvPr/>
        </p:nvSpPr>
        <p:spPr bwMode="auto">
          <a:xfrm rot="13987512" flipH="1">
            <a:off x="4456804" y="2550502"/>
            <a:ext cx="1080120" cy="792088"/>
          </a:xfrm>
          <a:prstGeom prst="stripedRightArrow">
            <a:avLst/>
          </a:prstGeom>
          <a:gradFill flip="none" rotWithShape="1">
            <a:gsLst>
              <a:gs pos="100000">
                <a:srgbClr val="6699FF">
                  <a:tint val="66000"/>
                  <a:satMod val="160000"/>
                </a:srgbClr>
              </a:gs>
              <a:gs pos="9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5" name="74 Flecha a la derecha con bandas"/>
          <p:cNvSpPr/>
          <p:nvPr/>
        </p:nvSpPr>
        <p:spPr bwMode="auto">
          <a:xfrm rot="15967193" flipH="1">
            <a:off x="6354880" y="4843597"/>
            <a:ext cx="1080120" cy="792088"/>
          </a:xfrm>
          <a:prstGeom prst="stripedRightArrow">
            <a:avLst/>
          </a:prstGeom>
          <a:gradFill flip="none" rotWithShape="1">
            <a:gsLst>
              <a:gs pos="100000">
                <a:srgbClr val="6699FF">
                  <a:tint val="66000"/>
                  <a:satMod val="160000"/>
                </a:srgbClr>
              </a:gs>
              <a:gs pos="9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6" name="75 Forma libre"/>
          <p:cNvSpPr/>
          <p:nvPr/>
        </p:nvSpPr>
        <p:spPr>
          <a:xfrm>
            <a:off x="3359633" y="2276912"/>
            <a:ext cx="2220479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90000" tIns="45000" rIns="90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ctr" rtl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i="0" u="none" strike="noStrike" baseline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Multi Cloud</a:t>
            </a:r>
            <a:endParaRPr lang="en-US" sz="2200" b="1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77" name="76 Forma libre"/>
          <p:cNvSpPr/>
          <p:nvPr/>
        </p:nvSpPr>
        <p:spPr>
          <a:xfrm>
            <a:off x="5868144" y="4653176"/>
            <a:ext cx="2220479" cy="36000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 gdRefY="" minY="0" maxY="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6E6FF"/>
          </a:solidFill>
          <a:ln w="6350">
            <a:solidFill>
              <a:srgbClr val="003300"/>
            </a:solidFill>
            <a:prstDash val="solid"/>
          </a:ln>
        </p:spPr>
        <p:txBody>
          <a:bodyPr vert="horz" lIns="72000" tIns="45000" rIns="72000" bIns="45000" anchor="ctr" anchorCtr="0" compatLnSpc="1"/>
          <a:lstStyle>
            <a:defPPr lvl="0">
              <a:buClr>
                <a:srgbClr val="000000"/>
              </a:buClr>
              <a:buSzPct val="100000"/>
              <a:buFont typeface="Arial" pitchFamily="34"/>
              <a:buNone/>
            </a:defPPr>
            <a:lvl1pPr lvl="0">
              <a:buClr>
                <a:srgbClr val="000000"/>
              </a:buClr>
              <a:buSzPct val="100000"/>
              <a:buFont typeface="Arial" pitchFamily="34"/>
              <a:buChar char="•"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649"/>
              </a:spcBef>
              <a:spcAft>
                <a:spcPts val="649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Cloud</a:t>
            </a:r>
            <a:r>
              <a:rPr lang="en-US" sz="2200" b="1" i="0" u="none" strike="noStrike" dirty="0" smtClean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Arial" pitchFamily="2"/>
                <a:cs typeface="Arial" pitchFamily="2"/>
              </a:rPr>
              <a:t> Bursting</a:t>
            </a:r>
            <a:endParaRPr lang="en-US" sz="2200" b="1" i="0" u="none" strike="noStrike" baseline="0" dirty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Arial" pitchFamily="2"/>
            </a:endParaRPr>
          </a:p>
        </p:txBody>
      </p:sp>
      <p:sp>
        <p:nvSpPr>
          <p:cNvPr id="78" name="77 Elipse"/>
          <p:cNvSpPr/>
          <p:nvPr/>
        </p:nvSpPr>
        <p:spPr bwMode="auto">
          <a:xfrm>
            <a:off x="2987824" y="1916832"/>
            <a:ext cx="648072" cy="648072"/>
          </a:xfrm>
          <a:prstGeom prst="ellipse">
            <a:avLst/>
          </a:prstGeom>
          <a:solidFill>
            <a:schemeClr val="bg1"/>
          </a:solidFill>
          <a:ln w="7620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1</a:t>
            </a:r>
            <a:endParaRPr kumimoji="0" lang="es-ES" sz="40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9" name="78 Elipse"/>
          <p:cNvSpPr/>
          <p:nvPr/>
        </p:nvSpPr>
        <p:spPr bwMode="auto">
          <a:xfrm>
            <a:off x="5292080" y="4653136"/>
            <a:ext cx="648072" cy="648072"/>
          </a:xfrm>
          <a:prstGeom prst="ellipse">
            <a:avLst/>
          </a:prstGeom>
          <a:solidFill>
            <a:schemeClr val="bg1"/>
          </a:solidFill>
          <a:ln w="7620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40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rPr>
              <a:t>2</a:t>
            </a:r>
            <a:endParaRPr kumimoji="0" lang="es-ES" sz="4000" b="1" i="0" u="none" strike="noStrike" cap="none" normalizeH="0" baseline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3" name="72 Rectángulo redondeado"/>
          <p:cNvSpPr/>
          <p:nvPr/>
        </p:nvSpPr>
        <p:spPr bwMode="auto">
          <a:xfrm rot="19779037">
            <a:off x="0" y="2348880"/>
            <a:ext cx="9144000" cy="1872208"/>
          </a:xfrm>
          <a:prstGeom prst="roundRect">
            <a:avLst/>
          </a:prstGeom>
          <a:solidFill>
            <a:schemeClr val="accent3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40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Moved </a:t>
            </a:r>
            <a:r>
              <a:rPr lang="es-ES" sz="4000" dirty="0" err="1" smtClean="0">
                <a:latin typeface="Arial" pitchFamily="-112" charset="0"/>
                <a:ea typeface="Arial" pitchFamily="-112" charset="0"/>
                <a:cs typeface="Arial" pitchFamily="-112" charset="0"/>
              </a:rPr>
              <a:t>to</a:t>
            </a:r>
            <a:r>
              <a:rPr lang="es-ES" sz="40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 </a:t>
            </a:r>
            <a:r>
              <a:rPr lang="es-ES" sz="4000" dirty="0" err="1" smtClean="0">
                <a:latin typeface="Arial" pitchFamily="-112" charset="0"/>
                <a:ea typeface="Arial" pitchFamily="-112" charset="0"/>
                <a:cs typeface="Arial" pitchFamily="-112" charset="0"/>
              </a:rPr>
              <a:t>Conclusions</a:t>
            </a:r>
            <a:r>
              <a:rPr lang="es-ES" sz="40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 &amp; </a:t>
            </a:r>
            <a:r>
              <a:rPr lang="es-ES" sz="4000" dirty="0" err="1" smtClean="0">
                <a:latin typeface="Arial" pitchFamily="-112" charset="0"/>
                <a:ea typeface="Arial" pitchFamily="-112" charset="0"/>
                <a:cs typeface="Arial" pitchFamily="-112" charset="0"/>
              </a:rPr>
              <a:t>Planning</a:t>
            </a:r>
            <a:endParaRPr kumimoji="0" lang="es-E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Year 2 Plans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quarter" idx="10"/>
          </p:nvPr>
        </p:nvSpPr>
        <p:spPr>
          <a:xfrm>
            <a:off x="232470" y="855762"/>
            <a:ext cx="8280920" cy="5184576"/>
          </a:xfrm>
        </p:spPr>
        <p:txBody>
          <a:bodyPr>
            <a:noAutofit/>
          </a:bodyPr>
          <a:lstStyle/>
          <a:p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Volume Management (sharpshooting, attach/detach) </a:t>
            </a:r>
          </a:p>
          <a:p>
            <a:pPr lvl="1"/>
            <a:r>
              <a:rPr lang="en-US" dirty="0" smtClean="0"/>
              <a:t>Massively scalable deployments</a:t>
            </a:r>
          </a:p>
          <a:p>
            <a:pPr lvl="1"/>
            <a:r>
              <a:rPr lang="en-US" dirty="0" smtClean="0"/>
              <a:t>Cloud Interfaces for Storage Services</a:t>
            </a:r>
          </a:p>
          <a:p>
            <a:r>
              <a:rPr lang="en-US" dirty="0" smtClean="0"/>
              <a:t>Networking </a:t>
            </a:r>
          </a:p>
          <a:p>
            <a:pPr lvl="1"/>
            <a:r>
              <a:rPr lang="en-US" dirty="0" smtClean="0"/>
              <a:t>Dynamic VLAN</a:t>
            </a:r>
          </a:p>
          <a:p>
            <a:pPr lvl="1"/>
            <a:r>
              <a:rPr lang="en-US" dirty="0" smtClean="0"/>
              <a:t>Firewalling</a:t>
            </a:r>
          </a:p>
          <a:p>
            <a:pPr lvl="1"/>
            <a:r>
              <a:rPr lang="en-US" dirty="0" smtClean="0"/>
              <a:t>Interfaces for Network management</a:t>
            </a:r>
          </a:p>
          <a:p>
            <a:r>
              <a:rPr lang="en-US" dirty="0" smtClean="0"/>
              <a:t>Compute </a:t>
            </a:r>
          </a:p>
          <a:p>
            <a:pPr lvl="1"/>
            <a:r>
              <a:rPr lang="en-US" dirty="0" smtClean="0"/>
              <a:t>Cloud bursting </a:t>
            </a:r>
          </a:p>
          <a:p>
            <a:pPr lvl="1"/>
            <a:r>
              <a:rPr lang="en-US" dirty="0" smtClean="0"/>
              <a:t>Accounting</a:t>
            </a:r>
          </a:p>
          <a:p>
            <a:r>
              <a:rPr lang="en-US" dirty="0" smtClean="0"/>
              <a:t>Service</a:t>
            </a:r>
          </a:p>
          <a:p>
            <a:pPr lvl="1"/>
            <a:r>
              <a:rPr lang="en-US" dirty="0" smtClean="0"/>
              <a:t>Elasticity of virtualized Grid Services</a:t>
            </a:r>
          </a:p>
          <a:p>
            <a:pPr lvl="1"/>
            <a:r>
              <a:rPr lang="en-US" dirty="0" smtClean="0"/>
              <a:t>Interfaces for Service Management</a:t>
            </a:r>
          </a:p>
          <a:p>
            <a:pPr lvl="1"/>
            <a:endParaRPr lang="en-US" dirty="0" smtClean="0"/>
          </a:p>
        </p:txBody>
      </p:sp>
      <p:sp>
        <p:nvSpPr>
          <p:cNvPr id="4" name="3 Rectángulo redondeado"/>
          <p:cNvSpPr/>
          <p:nvPr/>
        </p:nvSpPr>
        <p:spPr bwMode="auto">
          <a:xfrm rot="19779037">
            <a:off x="0" y="2348880"/>
            <a:ext cx="9144000" cy="1872208"/>
          </a:xfrm>
          <a:prstGeom prst="roundRect">
            <a:avLst/>
          </a:prstGeom>
          <a:solidFill>
            <a:schemeClr val="accent3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40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Moved </a:t>
            </a:r>
            <a:r>
              <a:rPr lang="es-ES" sz="4000" dirty="0" err="1" smtClean="0">
                <a:latin typeface="Arial" pitchFamily="-112" charset="0"/>
                <a:ea typeface="Arial" pitchFamily="-112" charset="0"/>
                <a:cs typeface="Arial" pitchFamily="-112" charset="0"/>
              </a:rPr>
              <a:t>to</a:t>
            </a:r>
            <a:r>
              <a:rPr lang="es-ES" sz="40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 </a:t>
            </a:r>
            <a:r>
              <a:rPr lang="es-ES" sz="4000" dirty="0" err="1" smtClean="0">
                <a:latin typeface="Arial" pitchFamily="-112" charset="0"/>
                <a:ea typeface="Arial" pitchFamily="-112" charset="0"/>
                <a:cs typeface="Arial" pitchFamily="-112" charset="0"/>
              </a:rPr>
              <a:t>Conclusions</a:t>
            </a:r>
            <a:r>
              <a:rPr lang="es-ES" sz="4000" dirty="0" smtClean="0">
                <a:latin typeface="Arial" pitchFamily="-112" charset="0"/>
                <a:ea typeface="Arial" pitchFamily="-112" charset="0"/>
                <a:cs typeface="Arial" pitchFamily="-112" charset="0"/>
              </a:rPr>
              <a:t> &amp; </a:t>
            </a:r>
            <a:r>
              <a:rPr lang="es-ES" sz="4000" dirty="0" err="1" smtClean="0">
                <a:latin typeface="Arial" pitchFamily="-112" charset="0"/>
                <a:ea typeface="Arial" pitchFamily="-112" charset="0"/>
                <a:cs typeface="Arial" pitchFamily="-112" charset="0"/>
              </a:rPr>
              <a:t>Planning</a:t>
            </a:r>
            <a:endParaRPr kumimoji="0" lang="es-E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4644008" y="1239616"/>
            <a:ext cx="4248472" cy="4290863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23 Redondear rectángulo de esquina del mismo lado"/>
          <p:cNvSpPr/>
          <p:nvPr/>
        </p:nvSpPr>
        <p:spPr bwMode="auto">
          <a:xfrm>
            <a:off x="251520" y="1239616"/>
            <a:ext cx="4176464" cy="4290863"/>
          </a:xfrm>
          <a:prstGeom prst="round2SameRect">
            <a:avLst>
              <a:gd name="adj1" fmla="val 4097"/>
              <a:gd name="adj2" fmla="val 0"/>
            </a:avLst>
          </a:prstGeom>
          <a:gradFill flip="none" rotWithShape="1"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232104" y="1328736"/>
            <a:ext cx="15728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Clouds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52296" y="1332057"/>
            <a:ext cx="1255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Grids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quarter" idx="10"/>
          </p:nvPr>
        </p:nvSpPr>
        <p:spPr>
          <a:xfrm>
            <a:off x="395536" y="1879848"/>
            <a:ext cx="3547120" cy="428545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Usage</a:t>
            </a:r>
          </a:p>
          <a:p>
            <a:pPr lvl="1"/>
            <a:r>
              <a:rPr lang="en-US" dirty="0" smtClean="0"/>
              <a:t>Job Processing</a:t>
            </a:r>
          </a:p>
          <a:p>
            <a:pPr lvl="1"/>
            <a:r>
              <a:rPr lang="en-US" dirty="0" smtClean="0"/>
              <a:t>Big Batch System</a:t>
            </a:r>
          </a:p>
          <a:p>
            <a:pPr lvl="1"/>
            <a:r>
              <a:rPr lang="en-US" dirty="0" smtClean="0"/>
              <a:t>File Sharing Services 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Achievements </a:t>
            </a:r>
          </a:p>
          <a:p>
            <a:pPr lvl="1"/>
            <a:r>
              <a:rPr lang="en-US" dirty="0" smtClean="0"/>
              <a:t>Federation of Resources</a:t>
            </a:r>
          </a:p>
          <a:p>
            <a:pPr lvl="1"/>
            <a:r>
              <a:rPr lang="en-US" dirty="0" smtClean="0"/>
              <a:t>VO Concept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But… </a:t>
            </a:r>
          </a:p>
          <a:p>
            <a:pPr lvl="1"/>
            <a:r>
              <a:rPr lang="en-US" dirty="0" smtClean="0"/>
              <a:t>User experience</a:t>
            </a:r>
          </a:p>
          <a:p>
            <a:pPr lvl="1"/>
            <a:r>
              <a:rPr lang="en-US" dirty="0" smtClean="0"/>
              <a:t>Complexity</a:t>
            </a:r>
          </a:p>
          <a:p>
            <a:pPr lvl="1"/>
            <a:endParaRPr lang="en-US" dirty="0" smtClean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4824028" y="1876772"/>
            <a:ext cx="3547120" cy="428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Usage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Raw infrastructure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Elasticity &amp; Pay-per-use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Simple Web Interface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Achievements </a:t>
            </a:r>
          </a:p>
          <a:p>
            <a:pPr marL="360363" lvl="1" indent="-180975" eaLnBrk="0" hangingPunct="0">
              <a:spcBef>
                <a:spcPts val="600"/>
              </a:spcBef>
              <a:buFont typeface="Wingdings" charset="2"/>
              <a:buChar char="§"/>
            </a:pP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Agile Infrastructures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</a:p>
          <a:p>
            <a:pPr marL="360363" lvl="1" indent="-180975" eaLnBrk="0" hangingPunct="0">
              <a:spcBef>
                <a:spcPts val="600"/>
              </a:spcBef>
              <a:buFont typeface="Wingdings" charset="2"/>
              <a:buChar char="§"/>
            </a:pP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IT is another Utility</a:t>
            </a:r>
            <a:endParaRPr lang="en-US" b="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But… 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 sz="2000" b="0" kern="0" noProof="0" dirty="0" smtClean="0">
                <a:latin typeface="+mn-lt"/>
                <a:ea typeface="ＭＳ Ｐゴシック" charset="-128"/>
                <a:cs typeface="+mn-cs"/>
              </a:rPr>
              <a:t>Interoperability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Federation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dondear rectángulo de esquina del mismo lado"/>
          <p:cNvSpPr/>
          <p:nvPr/>
        </p:nvSpPr>
        <p:spPr bwMode="auto">
          <a:xfrm>
            <a:off x="4644008" y="1298377"/>
            <a:ext cx="4248472" cy="4290863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1" name="23 Redondear rectángulo de esquina del mismo lado"/>
          <p:cNvSpPr/>
          <p:nvPr/>
        </p:nvSpPr>
        <p:spPr bwMode="auto">
          <a:xfrm>
            <a:off x="251520" y="1298377"/>
            <a:ext cx="4176464" cy="4290863"/>
          </a:xfrm>
          <a:prstGeom prst="round2SameRect">
            <a:avLst>
              <a:gd name="adj1" fmla="val 4097"/>
              <a:gd name="adj2" fmla="val 0"/>
            </a:avLst>
          </a:prstGeom>
          <a:gradFill flip="none" rotWithShape="1"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499992" y="2510481"/>
            <a:ext cx="2664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Customized </a:t>
            </a:r>
            <a:r>
              <a:rPr lang="en-US" kern="0" smtClean="0">
                <a:ea typeface="ＭＳ Ｐゴシック" charset="-128"/>
              </a:rPr>
              <a:t>Environments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195736" y="2582489"/>
            <a:ext cx="19623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Uniform Security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4839295" y="1718393"/>
            <a:ext cx="3737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Resource Management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251520" y="3662609"/>
            <a:ext cx="2627783" cy="844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Scientific Applications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23528" y="1862409"/>
            <a:ext cx="2999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Resource Sharing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6084168" y="3446585"/>
            <a:ext cx="26824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algn="ctr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Flexibility &amp; Simplicity</a:t>
            </a:r>
          </a:p>
        </p:txBody>
      </p:sp>
      <p:pic>
        <p:nvPicPr>
          <p:cNvPr id="11" name="Picture 6" descr="stratuslab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784" y="4080865"/>
            <a:ext cx="3457077" cy="1381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sp>
        <p:nvSpPr>
          <p:cNvPr id="57" name="56 Rectángulo"/>
          <p:cNvSpPr/>
          <p:nvPr/>
        </p:nvSpPr>
        <p:spPr>
          <a:xfrm>
            <a:off x="2951820" y="3136613"/>
            <a:ext cx="3240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sz="3200" kern="0" smtClean="0">
                <a:ea typeface="ＭＳ Ｐゴシック" charset="-128"/>
              </a:rPr>
              <a:t>Slide from Cal</a:t>
            </a:r>
            <a:endParaRPr lang="en-US" sz="3200" kern="0" dirty="0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s-ES" dirty="0"/>
          </a:p>
        </p:txBody>
      </p:sp>
      <p:sp>
        <p:nvSpPr>
          <p:cNvPr id="4" name="3 Redondear rectángulo de esquina del mismo lado"/>
          <p:cNvSpPr/>
          <p:nvPr/>
        </p:nvSpPr>
        <p:spPr bwMode="auto">
          <a:xfrm>
            <a:off x="323528" y="1196752"/>
            <a:ext cx="2736304" cy="2016224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FFC000"/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74624" y="1196752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Services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6 Nube"/>
          <p:cNvSpPr/>
          <p:nvPr/>
        </p:nvSpPr>
        <p:spPr bwMode="auto">
          <a:xfrm>
            <a:off x="1292882" y="5013176"/>
            <a:ext cx="1872208" cy="1296144"/>
          </a:xfrm>
          <a:prstGeom prst="cloud">
            <a:avLst/>
          </a:prstGeom>
          <a:noFill/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8" name="7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1351404" y="522369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9" name="8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1004850" y="5223692"/>
            <a:ext cx="661558" cy="936104"/>
          </a:xfrm>
          <a:prstGeom prst="rect">
            <a:avLst/>
          </a:prstGeom>
        </p:spPr>
      </p:pic>
      <p:pic>
        <p:nvPicPr>
          <p:cNvPr id="10" name="9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10" y="5223692"/>
            <a:ext cx="661558" cy="936104"/>
          </a:xfrm>
          <a:prstGeom prst="rect">
            <a:avLst/>
          </a:prstGeom>
        </p:spPr>
      </p:pic>
      <p:sp>
        <p:nvSpPr>
          <p:cNvPr id="11" name="10 Rectángulo redondeado"/>
          <p:cNvSpPr/>
          <p:nvPr/>
        </p:nvSpPr>
        <p:spPr bwMode="auto">
          <a:xfrm>
            <a:off x="428786" y="481377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Grid Services</a:t>
            </a:r>
            <a:endParaRPr lang="en-US" sz="1800" smtClean="0"/>
          </a:p>
        </p:txBody>
      </p:sp>
      <p:sp>
        <p:nvSpPr>
          <p:cNvPr id="14" name="13 Rectángulo redondeado"/>
          <p:cNvSpPr/>
          <p:nvPr/>
        </p:nvSpPr>
        <p:spPr bwMode="auto">
          <a:xfrm>
            <a:off x="2195736" y="481377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Cloud API</a:t>
            </a:r>
            <a:endParaRPr lang="en-US" sz="1800" smtClean="0"/>
          </a:p>
        </p:txBody>
      </p:sp>
      <p:sp>
        <p:nvSpPr>
          <p:cNvPr id="15" name="14 Nube"/>
          <p:cNvSpPr/>
          <p:nvPr/>
        </p:nvSpPr>
        <p:spPr bwMode="auto">
          <a:xfrm>
            <a:off x="5901394" y="5013176"/>
            <a:ext cx="1872208" cy="1296144"/>
          </a:xfrm>
          <a:prstGeom prst="cloud">
            <a:avLst/>
          </a:prstGeom>
          <a:noFill/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16" name="15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5959916" y="522369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17" name="16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5613362" y="5223692"/>
            <a:ext cx="661558" cy="936104"/>
          </a:xfrm>
          <a:prstGeom prst="rect">
            <a:avLst/>
          </a:prstGeom>
        </p:spPr>
      </p:pic>
      <p:pic>
        <p:nvPicPr>
          <p:cNvPr id="18" name="17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322" y="5223692"/>
            <a:ext cx="661558" cy="936104"/>
          </a:xfrm>
          <a:prstGeom prst="rect">
            <a:avLst/>
          </a:prstGeom>
        </p:spPr>
      </p:pic>
      <p:sp>
        <p:nvSpPr>
          <p:cNvPr id="19" name="18 Rectángulo redondeado"/>
          <p:cNvSpPr/>
          <p:nvPr/>
        </p:nvSpPr>
        <p:spPr bwMode="auto">
          <a:xfrm>
            <a:off x="5037298" y="481377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Grid Services</a:t>
            </a:r>
            <a:endParaRPr lang="en-US" sz="1800" smtClean="0"/>
          </a:p>
        </p:txBody>
      </p:sp>
      <p:sp>
        <p:nvSpPr>
          <p:cNvPr id="20" name="19 Rectángulo redondeado"/>
          <p:cNvSpPr/>
          <p:nvPr/>
        </p:nvSpPr>
        <p:spPr bwMode="auto">
          <a:xfrm>
            <a:off x="6804248" y="481377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Cloud API</a:t>
            </a:r>
            <a:endParaRPr lang="en-US" sz="1800" smtClean="0"/>
          </a:p>
        </p:txBody>
      </p:sp>
      <p:sp>
        <p:nvSpPr>
          <p:cNvPr id="23" name="22 Redondear rectángulo de esquina del mismo lado"/>
          <p:cNvSpPr/>
          <p:nvPr/>
        </p:nvSpPr>
        <p:spPr bwMode="auto">
          <a:xfrm>
            <a:off x="5220072" y="2132856"/>
            <a:ext cx="3528392" cy="2016224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21" name="20 Imagen" descr="MC900433864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1916832"/>
            <a:ext cx="914286" cy="914286"/>
          </a:xfrm>
          <a:prstGeom prst="rect">
            <a:avLst/>
          </a:prstGeom>
        </p:spPr>
      </p:pic>
      <p:sp>
        <p:nvSpPr>
          <p:cNvPr id="29" name="28 CuadroTexto"/>
          <p:cNvSpPr txBox="1"/>
          <p:nvPr/>
        </p:nvSpPr>
        <p:spPr>
          <a:xfrm>
            <a:off x="6012160" y="2204864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Marketplace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1071024" y="6309320"/>
            <a:ext cx="2420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Cloud/Grid Site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5580112" y="6309320"/>
            <a:ext cx="2420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Cloud/Grid Site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203447" y="2681625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Sharing existing VM images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Registry of metadata 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Image are kept elsewhere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Supports trust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323528" y="1700808"/>
            <a:ext cx="352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Federation facilities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Security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Grid specific services</a:t>
            </a:r>
          </a:p>
        </p:txBody>
      </p:sp>
      <p:grpSp>
        <p:nvGrpSpPr>
          <p:cNvPr id="41" name="40 Grupo"/>
          <p:cNvGrpSpPr/>
          <p:nvPr/>
        </p:nvGrpSpPr>
        <p:grpSpPr>
          <a:xfrm>
            <a:off x="4139952" y="5589240"/>
            <a:ext cx="504056" cy="108000"/>
            <a:chOff x="3347864" y="3609020"/>
            <a:chExt cx="504056" cy="108000"/>
          </a:xfrm>
        </p:grpSpPr>
        <p:sp>
          <p:nvSpPr>
            <p:cNvPr id="34" name="33 Elipse"/>
            <p:cNvSpPr/>
            <p:nvPr/>
          </p:nvSpPr>
          <p:spPr bwMode="auto">
            <a:xfrm>
              <a:off x="3347864" y="3609020"/>
              <a:ext cx="108000" cy="1080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9" name="38 Elipse"/>
            <p:cNvSpPr/>
            <p:nvPr/>
          </p:nvSpPr>
          <p:spPr bwMode="auto">
            <a:xfrm>
              <a:off x="3545892" y="3609020"/>
              <a:ext cx="108000" cy="1080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40" name="39 Elipse"/>
            <p:cNvSpPr/>
            <p:nvPr/>
          </p:nvSpPr>
          <p:spPr bwMode="auto">
            <a:xfrm>
              <a:off x="3743920" y="3609020"/>
              <a:ext cx="108000" cy="1080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dondear rectángulo de esquina del mismo lado"/>
          <p:cNvSpPr/>
          <p:nvPr/>
        </p:nvSpPr>
        <p:spPr bwMode="auto">
          <a:xfrm>
            <a:off x="105748" y="1284982"/>
            <a:ext cx="5868312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23 Redondear rectángulo de esquina del mismo lado"/>
          <p:cNvSpPr/>
          <p:nvPr/>
        </p:nvSpPr>
        <p:spPr bwMode="auto">
          <a:xfrm>
            <a:off x="6014536" y="2267928"/>
            <a:ext cx="3060000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n-US" dirty="0" smtClean="0"/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69404" y="2990370"/>
            <a:ext cx="5904656" cy="2160239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5 Redondear rectángulo de esquina del mismo lado"/>
          <p:cNvSpPr/>
          <p:nvPr/>
        </p:nvSpPr>
        <p:spPr bwMode="auto">
          <a:xfrm>
            <a:off x="6007714" y="2997192"/>
            <a:ext cx="3060000" cy="2160000"/>
          </a:xfrm>
          <a:prstGeom prst="round2SameRect">
            <a:avLst>
              <a:gd name="adj1" fmla="val 3729"/>
              <a:gd name="adj2" fmla="val 0"/>
            </a:avLst>
          </a:prstGeom>
          <a:gradFill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90084" y="3032761"/>
            <a:ext cx="2682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Storage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34479" y="3032761"/>
            <a:ext cx="38034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Virtual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Machine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15 Redondear rectángulo de esquina diagonal"/>
          <p:cNvSpPr/>
          <p:nvPr/>
        </p:nvSpPr>
        <p:spPr bwMode="auto">
          <a:xfrm>
            <a:off x="118824" y="2060848"/>
            <a:ext cx="5783228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1752943" y="1326917"/>
            <a:ext cx="2564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API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(IaaS)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" name="46 Grupo"/>
          <p:cNvGrpSpPr/>
          <p:nvPr/>
        </p:nvGrpSpPr>
        <p:grpSpPr>
          <a:xfrm>
            <a:off x="127086" y="4005065"/>
            <a:ext cx="1908000" cy="1728191"/>
            <a:chOff x="127086" y="4005065"/>
            <a:chExt cx="1908000" cy="1728191"/>
          </a:xfrm>
        </p:grpSpPr>
        <p:sp>
          <p:nvSpPr>
            <p:cNvPr id="28" name="27 Redondear rectángulo de esquina del mismo lado"/>
            <p:cNvSpPr/>
            <p:nvPr/>
          </p:nvSpPr>
          <p:spPr bwMode="auto">
            <a:xfrm>
              <a:off x="127086" y="4005065"/>
              <a:ext cx="1908000" cy="1728191"/>
            </a:xfrm>
            <a:prstGeom prst="round2SameRect">
              <a:avLst>
                <a:gd name="adj1" fmla="val 4282"/>
                <a:gd name="adj2" fmla="val 0"/>
              </a:avLst>
            </a:prstGeom>
            <a:gradFill>
              <a:gsLst>
                <a:gs pos="0">
                  <a:srgbClr val="6699FF">
                    <a:tint val="66000"/>
                    <a:satMod val="160000"/>
                  </a:srgbClr>
                </a:gs>
                <a:gs pos="7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151184" y="4005065"/>
              <a:ext cx="18598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Networking</a:t>
              </a:r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5" name="44 Grupo"/>
          <p:cNvGrpSpPr/>
          <p:nvPr/>
        </p:nvGrpSpPr>
        <p:grpSpPr>
          <a:xfrm>
            <a:off x="2087936" y="4005065"/>
            <a:ext cx="1908000" cy="1728191"/>
            <a:chOff x="2049624" y="4005065"/>
            <a:chExt cx="1908000" cy="1728191"/>
          </a:xfrm>
        </p:grpSpPr>
        <p:sp>
          <p:nvSpPr>
            <p:cNvPr id="29" name="28 Redondear rectángulo de esquina del mismo lado"/>
            <p:cNvSpPr/>
            <p:nvPr/>
          </p:nvSpPr>
          <p:spPr bwMode="auto">
            <a:xfrm>
              <a:off x="2049624" y="4005065"/>
              <a:ext cx="1908000" cy="1728191"/>
            </a:xfrm>
            <a:prstGeom prst="round2SameRect">
              <a:avLst>
                <a:gd name="adj1" fmla="val 4282"/>
                <a:gd name="adj2" fmla="val 0"/>
              </a:avLst>
            </a:prstGeom>
            <a:gradFill>
              <a:gsLst>
                <a:gs pos="0">
                  <a:srgbClr val="6699FF">
                    <a:tint val="66000"/>
                    <a:satMod val="160000"/>
                  </a:srgbClr>
                </a:gs>
                <a:gs pos="7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2244442" y="4005065"/>
              <a:ext cx="1518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Compute</a:t>
              </a:r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6" name="45 Grupo"/>
          <p:cNvGrpSpPr/>
          <p:nvPr/>
        </p:nvGrpSpPr>
        <p:grpSpPr>
          <a:xfrm>
            <a:off x="4048894" y="4005065"/>
            <a:ext cx="1908000" cy="1728191"/>
            <a:chOff x="4048894" y="4005065"/>
            <a:chExt cx="1908000" cy="1728191"/>
          </a:xfrm>
        </p:grpSpPr>
        <p:sp>
          <p:nvSpPr>
            <p:cNvPr id="30" name="29 Redondear rectángulo de esquina del mismo lado"/>
            <p:cNvSpPr/>
            <p:nvPr/>
          </p:nvSpPr>
          <p:spPr bwMode="auto">
            <a:xfrm>
              <a:off x="4048894" y="4005065"/>
              <a:ext cx="1908000" cy="1728191"/>
            </a:xfrm>
            <a:prstGeom prst="round2SameRect">
              <a:avLst>
                <a:gd name="adj1" fmla="val 4282"/>
                <a:gd name="adj2" fmla="val 0"/>
              </a:avLst>
            </a:prstGeom>
            <a:gradFill>
              <a:gsLst>
                <a:gs pos="0">
                  <a:srgbClr val="6699FF">
                    <a:tint val="66000"/>
                    <a:satMod val="160000"/>
                  </a:srgbClr>
                </a:gs>
                <a:gs pos="7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4465728" y="4005065"/>
              <a:ext cx="10743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Image</a:t>
              </a:r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" name="40 CuadroTexto"/>
          <p:cNvSpPr txBox="1"/>
          <p:nvPr/>
        </p:nvSpPr>
        <p:spPr>
          <a:xfrm>
            <a:off x="6622132" y="2348880"/>
            <a:ext cx="1917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Storage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API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1058814" y="2226060"/>
            <a:ext cx="3903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Management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Tools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" name="42 Redondear rectángulo de esquina del mismo lado"/>
          <p:cNvSpPr/>
          <p:nvPr/>
        </p:nvSpPr>
        <p:spPr bwMode="auto">
          <a:xfrm>
            <a:off x="113978" y="5267300"/>
            <a:ext cx="8991922" cy="1042020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accent4">
                  <a:lumMod val="65000"/>
                  <a:lumOff val="35000"/>
                </a:schemeClr>
              </a:gs>
              <a:gs pos="87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062881" y="5373216"/>
            <a:ext cx="309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Physical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en-US" smtClean="0">
                <a:solidFill>
                  <a:schemeClr val="bg1"/>
                </a:solidFill>
              </a:rPr>
              <a:t>Resources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Redondear rectángulo de esquina del mismo lado"/>
          <p:cNvSpPr/>
          <p:nvPr/>
        </p:nvSpPr>
        <p:spPr bwMode="auto">
          <a:xfrm>
            <a:off x="3203848" y="1278160"/>
            <a:ext cx="2843976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24 Redondear rectángulo de esquina del mismo lado"/>
          <p:cNvSpPr/>
          <p:nvPr/>
        </p:nvSpPr>
        <p:spPr bwMode="auto">
          <a:xfrm>
            <a:off x="143848" y="1269216"/>
            <a:ext cx="2915984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23 Redondear rectángulo de esquina del mismo lado"/>
          <p:cNvSpPr/>
          <p:nvPr/>
        </p:nvSpPr>
        <p:spPr bwMode="auto">
          <a:xfrm>
            <a:off x="125392" y="2925400"/>
            <a:ext cx="5886768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23 Redondear rectángulo de esquina del mismo lado"/>
          <p:cNvSpPr/>
          <p:nvPr/>
        </p:nvSpPr>
        <p:spPr bwMode="auto">
          <a:xfrm>
            <a:off x="6052636" y="2916000"/>
            <a:ext cx="3060000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n-US" dirty="0" smtClean="0"/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107504" y="3638442"/>
            <a:ext cx="5904656" cy="2160239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5 Redondear rectángulo de esquina del mismo lado"/>
          <p:cNvSpPr/>
          <p:nvPr/>
        </p:nvSpPr>
        <p:spPr bwMode="auto">
          <a:xfrm>
            <a:off x="6045814" y="3645264"/>
            <a:ext cx="3060000" cy="2160000"/>
          </a:xfrm>
          <a:prstGeom prst="round2SameRect">
            <a:avLst>
              <a:gd name="adj1" fmla="val 3729"/>
              <a:gd name="adj2" fmla="val 0"/>
            </a:avLst>
          </a:prstGeom>
          <a:gradFill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228184" y="3680833"/>
            <a:ext cx="2682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Storage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47664" y="3680833"/>
            <a:ext cx="38034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Virtual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Machine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10 Grupo"/>
          <p:cNvGrpSpPr/>
          <p:nvPr/>
        </p:nvGrpSpPr>
        <p:grpSpPr>
          <a:xfrm>
            <a:off x="251520" y="3494426"/>
            <a:ext cx="1080120" cy="792088"/>
            <a:chOff x="395536" y="1916832"/>
            <a:chExt cx="1872208" cy="1296144"/>
          </a:xfrm>
        </p:grpSpPr>
        <p:sp>
          <p:nvSpPr>
            <p:cNvPr id="10" name="9 Nube"/>
            <p:cNvSpPr/>
            <p:nvPr/>
          </p:nvSpPr>
          <p:spPr bwMode="auto">
            <a:xfrm>
              <a:off x="395536" y="1916832"/>
              <a:ext cx="1872208" cy="1296144"/>
            </a:xfrm>
            <a:prstGeom prst="cloud">
              <a:avLst/>
            </a:prstGeom>
            <a:solidFill>
              <a:schemeClr val="bg1"/>
            </a:solidFill>
            <a:ln w="57150" cap="flat" cmpd="sng" algn="ctr">
              <a:solidFill>
                <a:srgbClr val="6699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pic>
          <p:nvPicPr>
            <p:cNvPr id="9" name="Picture 44" descr="opennebulapro-logo.png"/>
            <p:cNvPicPr>
              <a:picLocks noChangeAspect="1"/>
            </p:cNvPicPr>
            <p:nvPr/>
          </p:nvPicPr>
          <p:blipFill>
            <a:blip r:embed="rId2"/>
            <a:srcRect r="20219"/>
            <a:stretch>
              <a:fillRect/>
            </a:stretch>
          </p:blipFill>
          <p:spPr>
            <a:xfrm>
              <a:off x="611560" y="2420888"/>
              <a:ext cx="1424300" cy="216024"/>
            </a:xfrm>
            <a:prstGeom prst="rect">
              <a:avLst/>
            </a:prstGeom>
          </p:spPr>
        </p:pic>
      </p:grpSp>
      <p:sp>
        <p:nvSpPr>
          <p:cNvPr id="14" name="13 CuadroTexto"/>
          <p:cNvSpPr txBox="1"/>
          <p:nvPr/>
        </p:nvSpPr>
        <p:spPr>
          <a:xfrm>
            <a:off x="1031199" y="2958391"/>
            <a:ext cx="4075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OpenNebula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XML-RPC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Interface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588224" y="2924944"/>
            <a:ext cx="1923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REST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→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CDMI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15 Redondear rectángulo de esquina diagonal"/>
          <p:cNvSpPr/>
          <p:nvPr/>
        </p:nvSpPr>
        <p:spPr bwMode="auto">
          <a:xfrm>
            <a:off x="156924" y="1973074"/>
            <a:ext cx="1584176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132214" y="2029316"/>
            <a:ext cx="1694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User</a:t>
            </a:r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/Admin </a:t>
            </a:r>
            <a:endParaRPr lang="en-US" sz="200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CLI</a:t>
            </a:r>
            <a:endParaRPr lang="en-US"/>
          </a:p>
        </p:txBody>
      </p:sp>
      <p:sp>
        <p:nvSpPr>
          <p:cNvPr id="18" name="17 Redondear rectángulo de esquina diagonal"/>
          <p:cNvSpPr/>
          <p:nvPr/>
        </p:nvSpPr>
        <p:spPr bwMode="auto">
          <a:xfrm>
            <a:off x="1821895" y="1988840"/>
            <a:ext cx="1381953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979712" y="2045082"/>
            <a:ext cx="11240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Web</a:t>
            </a:r>
          </a:p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Monitor</a:t>
            </a:r>
            <a:endParaRPr lang="en-US"/>
          </a:p>
        </p:txBody>
      </p:sp>
      <p:sp>
        <p:nvSpPr>
          <p:cNvPr id="20" name="19 Redondear rectángulo de esquina diagonal"/>
          <p:cNvSpPr/>
          <p:nvPr/>
        </p:nvSpPr>
        <p:spPr bwMode="auto">
          <a:xfrm>
            <a:off x="3275856" y="1988840"/>
            <a:ext cx="1368152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528515" y="2045082"/>
            <a:ext cx="9557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AuthN</a:t>
            </a:r>
            <a:endParaRPr lang="en-US" sz="2000" smtClean="0">
              <a:solidFill>
                <a:srgbClr val="000000">
                  <a:lumMod val="75000"/>
                  <a:lumOff val="25000"/>
                </a:srgbClr>
              </a:solidFill>
            </a:endParaRPr>
          </a:p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Proxy</a:t>
            </a:r>
            <a:endParaRPr lang="en-US"/>
          </a:p>
        </p:txBody>
      </p:sp>
      <p:sp>
        <p:nvSpPr>
          <p:cNvPr id="22" name="21 Redondear rectángulo de esquina diagonal"/>
          <p:cNvSpPr/>
          <p:nvPr/>
        </p:nvSpPr>
        <p:spPr bwMode="auto">
          <a:xfrm>
            <a:off x="4733904" y="1988840"/>
            <a:ext cx="1296144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846838" y="2164794"/>
            <a:ext cx="1111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Claudia</a:t>
            </a:r>
            <a:endParaRPr lang="en-US"/>
          </a:p>
        </p:txBody>
      </p:sp>
      <p:sp>
        <p:nvSpPr>
          <p:cNvPr id="26" name="25 CuadroTexto"/>
          <p:cNvSpPr txBox="1"/>
          <p:nvPr/>
        </p:nvSpPr>
        <p:spPr>
          <a:xfrm>
            <a:off x="450204" y="1268760"/>
            <a:ext cx="23936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XML-RPC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→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OCCI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420038" y="1268760"/>
            <a:ext cx="2448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TCloud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Ext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IaaS)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27 Redondear rectángulo de esquina del mismo lado"/>
          <p:cNvSpPr/>
          <p:nvPr/>
        </p:nvSpPr>
        <p:spPr bwMode="auto">
          <a:xfrm>
            <a:off x="10750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9" name="28 Redondear rectángulo de esquina del mismo lado"/>
          <p:cNvSpPr/>
          <p:nvPr/>
        </p:nvSpPr>
        <p:spPr bwMode="auto">
          <a:xfrm>
            <a:off x="208772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0" name="29 Redondear rectángulo de esquina del mismo lado"/>
          <p:cNvSpPr/>
          <p:nvPr/>
        </p:nvSpPr>
        <p:spPr bwMode="auto">
          <a:xfrm>
            <a:off x="406794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271063" y="4787148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Networking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2393149" y="4787148"/>
            <a:ext cx="1297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Compute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559318" y="4787148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Image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22 CuadroTexto"/>
          <p:cNvSpPr txBox="1"/>
          <p:nvPr/>
        </p:nvSpPr>
        <p:spPr>
          <a:xfrm>
            <a:off x="4036412" y="5229201"/>
            <a:ext cx="208823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Storage Service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Market </a:t>
            </a: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Place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39" name="22 CuadroTexto"/>
          <p:cNvSpPr txBox="1"/>
          <p:nvPr/>
        </p:nvSpPr>
        <p:spPr>
          <a:xfrm>
            <a:off x="2123728" y="5229201"/>
            <a:ext cx="194421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Ganglia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KVM/Xen</a:t>
            </a:r>
          </a:p>
        </p:txBody>
      </p:sp>
      <p:sp>
        <p:nvSpPr>
          <p:cNvPr id="40" name="22 CuadroTexto"/>
          <p:cNvSpPr txBox="1"/>
          <p:nvPr/>
        </p:nvSpPr>
        <p:spPr>
          <a:xfrm>
            <a:off x="179512" y="5229201"/>
            <a:ext cx="194421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DHCP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NAT</a:t>
            </a:r>
          </a:p>
        </p:txBody>
      </p:sp>
      <p:sp>
        <p:nvSpPr>
          <p:cNvPr id="41" name="22 CuadroTexto"/>
          <p:cNvSpPr txBox="1"/>
          <p:nvPr/>
        </p:nvSpPr>
        <p:spPr>
          <a:xfrm>
            <a:off x="6300192" y="4365104"/>
            <a:ext cx="208823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iSCSI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NFS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Services &amp; Infrastructures</a:t>
            </a:r>
          </a:p>
        </p:txBody>
      </p:sp>
      <p:sp>
        <p:nvSpPr>
          <p:cNvPr id="41" name="40 Flecha a la derecha con bandas"/>
          <p:cNvSpPr/>
          <p:nvPr/>
        </p:nvSpPr>
        <p:spPr bwMode="auto">
          <a:xfrm rot="16200000">
            <a:off x="-360548" y="1592796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2" name="41 Flecha a la derecha con bandas"/>
          <p:cNvSpPr/>
          <p:nvPr/>
        </p:nvSpPr>
        <p:spPr bwMode="auto">
          <a:xfrm rot="16200000">
            <a:off x="2627784" y="1592797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3" name="42 Flecha a la derecha con bandas"/>
          <p:cNvSpPr/>
          <p:nvPr/>
        </p:nvSpPr>
        <p:spPr bwMode="auto">
          <a:xfrm rot="16200000">
            <a:off x="5616116" y="1592796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664924" y="1085835"/>
            <a:ext cx="19094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StratusLab </a:t>
            </a:r>
          </a:p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Distribution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634821" y="1085835"/>
            <a:ext cx="19463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Reference</a:t>
            </a:r>
          </a:p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Deployment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6870015" y="1085835"/>
            <a:ext cx="14526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</a:t>
            </a:r>
          </a:p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" name="22 CuadroTexto"/>
          <p:cNvSpPr txBox="1"/>
          <p:nvPr/>
        </p:nvSpPr>
        <p:spPr>
          <a:xfrm>
            <a:off x="179512" y="2018744"/>
            <a:ext cx="2808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Stratus Components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Easy to install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Thoroughly</a:t>
            </a: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tested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Regularly released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Supported</a:t>
            </a:r>
          </a:p>
        </p:txBody>
      </p:sp>
      <p:sp>
        <p:nvSpPr>
          <p:cNvPr id="48" name="22 CuadroTexto"/>
          <p:cNvSpPr txBox="1"/>
          <p:nvPr/>
        </p:nvSpPr>
        <p:spPr>
          <a:xfrm>
            <a:off x="3203848" y="2020372"/>
            <a:ext cx="280831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Showcase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Know-how </a:t>
            </a:r>
            <a:endParaRPr lang="en-US" sz="2000" b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Best </a:t>
            </a: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practices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Virtualized Grid Site</a:t>
            </a:r>
            <a:endParaRPr lang="en-US" sz="2000" b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49" name="22 CuadroTexto"/>
          <p:cNvSpPr txBox="1"/>
          <p:nvPr/>
        </p:nvSpPr>
        <p:spPr>
          <a:xfrm>
            <a:off x="6156176" y="2060848"/>
            <a:ext cx="28083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Available to users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Marketplace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Appliance Repository</a:t>
            </a:r>
          </a:p>
        </p:txBody>
      </p:sp>
      <p:sp>
        <p:nvSpPr>
          <p:cNvPr id="50" name="23 Redondear rectángulo de esquina del mismo lado"/>
          <p:cNvSpPr/>
          <p:nvPr/>
        </p:nvSpPr>
        <p:spPr bwMode="auto">
          <a:xfrm>
            <a:off x="156270" y="5104234"/>
            <a:ext cx="8892000" cy="1493118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251520" y="5189130"/>
            <a:ext cx="2648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Internal Services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22 CuadroTexto"/>
          <p:cNvSpPr txBox="1"/>
          <p:nvPr/>
        </p:nvSpPr>
        <p:spPr>
          <a:xfrm>
            <a:off x="251520" y="5810488"/>
            <a:ext cx="280831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Testing Infrastructure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Code Repositories</a:t>
            </a:r>
          </a:p>
        </p:txBody>
      </p:sp>
      <p:sp>
        <p:nvSpPr>
          <p:cNvPr id="53" name="22 CuadroTexto"/>
          <p:cNvSpPr txBox="1"/>
          <p:nvPr/>
        </p:nvSpPr>
        <p:spPr>
          <a:xfrm>
            <a:off x="2987824" y="5805264"/>
            <a:ext cx="324036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LDAP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Appliance Repositories</a:t>
            </a:r>
            <a:endParaRPr lang="en-US" sz="2000" b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7803" y="2743200"/>
            <a:ext cx="5081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Questions?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3471</TotalTime>
  <Words>367</Words>
  <Application>Microsoft Office PowerPoint</Application>
  <PresentationFormat>Presentación en pantalla (4:3)</PresentationFormat>
  <Paragraphs>153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stratuslab-presentation-template-v3</vt:lpstr>
      <vt:lpstr>Technical Overview</vt:lpstr>
      <vt:lpstr>The StratusLab Vision</vt:lpstr>
      <vt:lpstr>The StratusLab Vision</vt:lpstr>
      <vt:lpstr>The StratusLab Vision</vt:lpstr>
      <vt:lpstr>Architecture of StratusLab</vt:lpstr>
      <vt:lpstr>Architecture of StratusLab</vt:lpstr>
      <vt:lpstr>Architecture of StratusLab</vt:lpstr>
      <vt:lpstr>Cloud Services &amp; Infrastructures</vt:lpstr>
      <vt:lpstr>Diapositiva 9</vt:lpstr>
      <vt:lpstr>Diapositiva 10</vt:lpstr>
      <vt:lpstr>Architecture of StratusLab</vt:lpstr>
      <vt:lpstr>Year 2 Plans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Ruben S. Montero</cp:lastModifiedBy>
  <cp:revision>440</cp:revision>
  <cp:lastPrinted>2010-03-23T08:08:48Z</cp:lastPrinted>
  <dcterms:created xsi:type="dcterms:W3CDTF">2011-06-24T13:46:34Z</dcterms:created>
  <dcterms:modified xsi:type="dcterms:W3CDTF">2011-06-28T17:16:20Z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