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4658" r:id="rId2"/>
  </p:sldMasterIdLst>
  <p:notesMasterIdLst>
    <p:notesMasterId r:id="rId15"/>
  </p:notesMasterIdLst>
  <p:handoutMasterIdLst>
    <p:handoutMasterId r:id="rId16"/>
  </p:handoutMasterIdLst>
  <p:sldIdLst>
    <p:sldId id="577" r:id="rId3"/>
    <p:sldId id="959" r:id="rId4"/>
    <p:sldId id="951" r:id="rId5"/>
    <p:sldId id="960" r:id="rId6"/>
    <p:sldId id="961" r:id="rId7"/>
    <p:sldId id="955" r:id="rId8"/>
    <p:sldId id="956" r:id="rId9"/>
    <p:sldId id="964" r:id="rId10"/>
    <p:sldId id="962" r:id="rId11"/>
    <p:sldId id="963" r:id="rId12"/>
    <p:sldId id="958" r:id="rId13"/>
    <p:sldId id="863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6699FF"/>
    <a:srgbClr val="3B89BA"/>
    <a:srgbClr val="142A66"/>
    <a:srgbClr val="132B66"/>
    <a:srgbClr val="003300"/>
    <a:srgbClr val="FF6600"/>
    <a:srgbClr val="9999FF"/>
    <a:srgbClr val="8291A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67" autoAdjust="0"/>
    <p:restoredTop sz="94660"/>
  </p:normalViewPr>
  <p:slideViewPr>
    <p:cSldViewPr>
      <p:cViewPr>
        <p:scale>
          <a:sx n="50" d="100"/>
          <a:sy n="50" d="100"/>
        </p:scale>
        <p:origin x="-480" y="-114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>
                <a:solidFill>
                  <a:srgbClr val="000000"/>
                </a:solidFill>
              </a:rPr>
              <a:t>Copyright © </a:t>
            </a:r>
            <a:r>
              <a:rPr lang="en-US" sz="1400" dirty="0" smtClean="0">
                <a:solidFill>
                  <a:srgbClr val="000000"/>
                </a:solidFill>
              </a:rPr>
              <a:t>2011, </a:t>
            </a:r>
            <a:r>
              <a:rPr lang="en-US" sz="1400" dirty="0">
                <a:solidFill>
                  <a:srgbClr val="000000"/>
                </a:solidFill>
              </a:rPr>
              <a:t>Members of the StratusLab collaboration: Centre </a:t>
            </a:r>
            <a:r>
              <a:rPr lang="en-US" sz="1400" dirty="0" smtClean="0">
                <a:solidFill>
                  <a:srgbClr val="000000"/>
                </a:solidFill>
              </a:rPr>
              <a:t>National </a:t>
            </a:r>
            <a:r>
              <a:rPr lang="en-US" sz="1400" dirty="0">
                <a:solidFill>
                  <a:srgbClr val="000000"/>
                </a:solidFill>
              </a:rPr>
              <a:t>de la </a:t>
            </a:r>
            <a:r>
              <a:rPr lang="en-US" sz="1400" dirty="0" err="1">
                <a:solidFill>
                  <a:srgbClr val="000000"/>
                </a:solidFill>
              </a:rPr>
              <a:t>Recherche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Scientifique</a:t>
            </a:r>
            <a:r>
              <a:rPr lang="en-US" sz="1400" dirty="0">
                <a:solidFill>
                  <a:srgbClr val="000000"/>
                </a:solidFill>
              </a:rPr>
              <a:t>, Universidad </a:t>
            </a:r>
            <a:r>
              <a:rPr lang="en-US" sz="1400" dirty="0" err="1">
                <a:solidFill>
                  <a:srgbClr val="000000"/>
                </a:solidFill>
              </a:rPr>
              <a:t>Complutense</a:t>
            </a:r>
            <a:r>
              <a:rPr lang="en-US" sz="1400" dirty="0">
                <a:solidFill>
                  <a:srgbClr val="000000"/>
                </a:solidFill>
              </a:rPr>
              <a:t> de Madrid, Greek Research and Technology Network S.A., SixSq Sàrl, </a:t>
            </a:r>
            <a:r>
              <a:rPr lang="en-US" sz="1400" dirty="0" err="1">
                <a:solidFill>
                  <a:srgbClr val="000000"/>
                </a:solidFill>
              </a:rPr>
              <a:t>Telefónica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Investigación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y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Desarrollo</a:t>
            </a:r>
            <a:r>
              <a:rPr lang="en-US" sz="1400" dirty="0">
                <a:solidFill>
                  <a:srgbClr val="000000"/>
                </a:solidFill>
              </a:rPr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000000"/>
                </a:solidFill>
              </a:rPr>
              <a:t>This work is licensed under the Creative Commons</a:t>
            </a: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</a:rPr>
              <a:t>Attribution 3.0 </a:t>
            </a:r>
            <a:r>
              <a:rPr lang="en-US" sz="1400" dirty="0" err="1">
                <a:solidFill>
                  <a:srgbClr val="000000"/>
                </a:solidFill>
              </a:rPr>
              <a:t>Unported</a:t>
            </a:r>
            <a:r>
              <a:rPr lang="en-US" sz="1400" dirty="0">
                <a:solidFill>
                  <a:srgbClr val="000000"/>
                </a:solidFill>
              </a:rPr>
              <a:t> License</a:t>
            </a: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</a:rPr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92696"/>
            <a:ext cx="7200000" cy="36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16" y="-99392"/>
            <a:ext cx="64770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 userDrawn="1"/>
        </p:nvSpPr>
        <p:spPr bwMode="auto">
          <a:xfrm>
            <a:off x="0" y="980728"/>
            <a:ext cx="9144000" cy="5877272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2 Nube"/>
          <p:cNvSpPr/>
          <p:nvPr userDrawn="1"/>
        </p:nvSpPr>
        <p:spPr bwMode="auto">
          <a:xfrm rot="756419">
            <a:off x="-2920814" y="64580"/>
            <a:ext cx="10915508" cy="7560840"/>
          </a:xfrm>
          <a:prstGeom prst="cloud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s-E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764704"/>
            <a:ext cx="7200000" cy="36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-99392"/>
            <a:ext cx="64770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000000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2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</a:rPr>
                <a:t>StratusLab is co-funded by the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</a:rPr>
                <a:t>European Community’s  Seventh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</a:rPr>
                <a:t>Framework </a:t>
              </a:r>
              <a:r>
                <a:rPr lang="en-US" sz="1200" dirty="0" err="1">
                  <a:solidFill>
                    <a:srgbClr val="000000"/>
                  </a:solidFill>
                </a:rPr>
                <a:t>Programme</a:t>
              </a:r>
              <a:r>
                <a:rPr lang="en-US" sz="1200" dirty="0">
                  <a:solidFill>
                    <a:srgbClr val="000000"/>
                  </a:solidFill>
                </a:rPr>
                <a:t> (Capacities)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rgbClr val="000000"/>
                  </a:solidFill>
                </a:rPr>
                <a:t>Grant Agreement </a:t>
              </a:r>
              <a:r>
                <a:rPr lang="en-US" sz="1200" dirty="0" smtClean="0">
                  <a:solidFill>
                    <a:srgbClr val="000000"/>
                  </a:solidFill>
                </a:rPr>
                <a:t>INFSO</a:t>
              </a:r>
              <a:r>
                <a:rPr lang="en-US" sz="1200" dirty="0">
                  <a:solidFill>
                    <a:srgbClr val="000000"/>
                  </a:solidFill>
                </a:rPr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‹Nº›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‹Nº›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9" r:id="rId1"/>
    <p:sldLayoutId id="2147484660" r:id="rId2"/>
    <p:sldLayoutId id="2147484661" r:id="rId3"/>
    <p:sldLayoutId id="2147484662" r:id="rId4"/>
    <p:sldLayoutId id="2147484663" r:id="rId5"/>
    <p:sldLayoutId id="2147484664" r:id="rId6"/>
    <p:sldLayoutId id="2147484665" r:id="rId7"/>
    <p:sldLayoutId id="214748466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19.jpe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20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Technical Overview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 Plans</a:t>
            </a:r>
            <a:endParaRPr lang="en-US" dirty="0" smtClean="0"/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>
          <a:xfrm>
            <a:off x="232470" y="855762"/>
            <a:ext cx="8280920" cy="5184576"/>
          </a:xfrm>
        </p:spPr>
        <p:txBody>
          <a:bodyPr>
            <a:noAutofit/>
          </a:bodyPr>
          <a:lstStyle/>
          <a:p>
            <a:r>
              <a:rPr lang="en-US" dirty="0" smtClean="0"/>
              <a:t>Storage</a:t>
            </a:r>
            <a:endParaRPr lang="en-US" dirty="0" smtClean="0"/>
          </a:p>
          <a:p>
            <a:pPr lvl="1"/>
            <a:r>
              <a:rPr lang="en-US" dirty="0" smtClean="0"/>
              <a:t>Volume Management (sharpshooting, attach/detach) </a:t>
            </a:r>
            <a:endParaRPr lang="en-US" dirty="0" smtClean="0"/>
          </a:p>
          <a:p>
            <a:pPr lvl="1"/>
            <a:r>
              <a:rPr lang="en-US" dirty="0" smtClean="0"/>
              <a:t>Massively scalable deployments</a:t>
            </a:r>
            <a:endParaRPr lang="en-US" dirty="0" smtClean="0"/>
          </a:p>
          <a:p>
            <a:pPr lvl="1"/>
            <a:r>
              <a:rPr lang="en-US" dirty="0" smtClean="0"/>
              <a:t>Cloud Interfaces for Storage Services</a:t>
            </a:r>
            <a:endParaRPr lang="en-US" dirty="0" smtClean="0"/>
          </a:p>
          <a:p>
            <a:r>
              <a:rPr lang="en-US" dirty="0" smtClean="0"/>
              <a:t>Networking </a:t>
            </a:r>
            <a:endParaRPr lang="en-US" dirty="0" smtClean="0"/>
          </a:p>
          <a:p>
            <a:pPr lvl="1"/>
            <a:r>
              <a:rPr lang="en-US" dirty="0" smtClean="0"/>
              <a:t>Dynamic VLAN</a:t>
            </a:r>
            <a:endParaRPr lang="en-US" dirty="0" smtClean="0"/>
          </a:p>
          <a:p>
            <a:pPr lvl="1"/>
            <a:r>
              <a:rPr lang="en-US" dirty="0" smtClean="0"/>
              <a:t>Firewalling</a:t>
            </a:r>
          </a:p>
          <a:p>
            <a:pPr lvl="1"/>
            <a:r>
              <a:rPr lang="en-US" dirty="0" smtClean="0"/>
              <a:t>Interfaces for Network management</a:t>
            </a:r>
            <a:endParaRPr lang="en-US" dirty="0" smtClean="0"/>
          </a:p>
          <a:p>
            <a:r>
              <a:rPr lang="en-US" dirty="0" smtClean="0"/>
              <a:t>Compute </a:t>
            </a:r>
            <a:endParaRPr lang="en-US" dirty="0" smtClean="0"/>
          </a:p>
          <a:p>
            <a:pPr lvl="1"/>
            <a:r>
              <a:rPr lang="en-US" dirty="0" smtClean="0"/>
              <a:t>Cloud bursting </a:t>
            </a:r>
            <a:endParaRPr lang="en-US" dirty="0" smtClean="0"/>
          </a:p>
          <a:p>
            <a:pPr lvl="1"/>
            <a:r>
              <a:rPr lang="en-US" dirty="0" smtClean="0"/>
              <a:t>Accounting</a:t>
            </a:r>
            <a:endParaRPr lang="en-US" dirty="0" smtClean="0"/>
          </a:p>
          <a:p>
            <a:r>
              <a:rPr lang="en-US" dirty="0" smtClean="0"/>
              <a:t>Service</a:t>
            </a:r>
            <a:endParaRPr lang="en-US" dirty="0" smtClean="0"/>
          </a:p>
          <a:p>
            <a:pPr lvl="1"/>
            <a:r>
              <a:rPr lang="en-US" dirty="0" smtClean="0"/>
              <a:t>Elasticity of virtualized Grid Services</a:t>
            </a:r>
            <a:endParaRPr lang="en-US" dirty="0" smtClean="0"/>
          </a:p>
          <a:p>
            <a:pPr lvl="1"/>
            <a:r>
              <a:rPr lang="en-US" dirty="0" smtClean="0"/>
              <a:t>Interfaces for Service Management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0" y="908720"/>
            <a:ext cx="8534400" cy="5105400"/>
          </a:xfrm>
        </p:spPr>
        <p:txBody>
          <a:bodyPr/>
          <a:lstStyle/>
          <a:p>
            <a:r>
              <a:rPr lang="en-US" sz="3200" dirty="0" smtClean="0"/>
              <a:t>Contents</a:t>
            </a:r>
          </a:p>
          <a:p>
            <a:pPr lvl="1"/>
            <a:r>
              <a:rPr lang="en-US" sz="2800" dirty="0" smtClean="0"/>
              <a:t>The </a:t>
            </a:r>
            <a:r>
              <a:rPr lang="en-US" sz="2800" dirty="0" err="1" smtClean="0"/>
              <a:t>StratusLab</a:t>
            </a:r>
            <a:r>
              <a:rPr lang="en-US" sz="2800" dirty="0" smtClean="0"/>
              <a:t> Vision</a:t>
            </a:r>
          </a:p>
          <a:p>
            <a:pPr lvl="1"/>
            <a:r>
              <a:rPr lang="en-US" sz="2800" dirty="0" smtClean="0"/>
              <a:t>Architecture of </a:t>
            </a:r>
            <a:r>
              <a:rPr lang="en-US" sz="2800" dirty="0" err="1" smtClean="0"/>
              <a:t>StratusLab</a:t>
            </a:r>
            <a:endParaRPr lang="en-US" sz="2800" dirty="0" smtClean="0"/>
          </a:p>
          <a:p>
            <a:pPr lvl="1"/>
            <a:r>
              <a:rPr lang="en-US" sz="2800" dirty="0" smtClean="0"/>
              <a:t>Cloud Services &amp; </a:t>
            </a:r>
            <a:r>
              <a:rPr lang="en-US" sz="2800" dirty="0" err="1" smtClean="0"/>
              <a:t>Infrastrcutures</a:t>
            </a:r>
            <a:endParaRPr lang="en-US" sz="2800" dirty="0" smtClean="0"/>
          </a:p>
          <a:p>
            <a:pPr lvl="1"/>
            <a:r>
              <a:rPr lang="en-US" sz="2800" dirty="0" smtClean="0"/>
              <a:t>Year 2 Plans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4644008" y="992760"/>
            <a:ext cx="4248472" cy="4290863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23 Redondear rectángulo de esquina del mismo lado"/>
          <p:cNvSpPr/>
          <p:nvPr/>
        </p:nvSpPr>
        <p:spPr bwMode="auto">
          <a:xfrm>
            <a:off x="251520" y="992760"/>
            <a:ext cx="4176464" cy="4290863"/>
          </a:xfrm>
          <a:prstGeom prst="round2SameRect">
            <a:avLst>
              <a:gd name="adj1" fmla="val 4097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7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6" name="15 Rectángulo redondeado"/>
          <p:cNvSpPr/>
          <p:nvPr/>
        </p:nvSpPr>
        <p:spPr bwMode="auto">
          <a:xfrm>
            <a:off x="251520" y="5445224"/>
            <a:ext cx="8640960" cy="1196752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8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308304" y="963143"/>
            <a:ext cx="1572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Clouds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28496" y="966464"/>
            <a:ext cx="1255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Grids</a:t>
            </a:r>
            <a:endParaRPr lang="es-E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quarter" idx="10"/>
          </p:nvPr>
        </p:nvSpPr>
        <p:spPr>
          <a:xfrm>
            <a:off x="395536" y="1124744"/>
            <a:ext cx="3547120" cy="4285456"/>
          </a:xfrm>
        </p:spPr>
        <p:txBody>
          <a:bodyPr>
            <a:normAutofit/>
          </a:bodyPr>
          <a:lstStyle/>
          <a:p>
            <a:r>
              <a:rPr lang="en-US" dirty="0" smtClean="0"/>
              <a:t>Usage</a:t>
            </a:r>
          </a:p>
          <a:p>
            <a:pPr lvl="1"/>
            <a:r>
              <a:rPr lang="en-US" dirty="0" smtClean="0"/>
              <a:t>Job Processing</a:t>
            </a:r>
          </a:p>
          <a:p>
            <a:pPr lvl="1"/>
            <a:r>
              <a:rPr lang="en-US" dirty="0" smtClean="0"/>
              <a:t>Big Batch System</a:t>
            </a:r>
          </a:p>
          <a:p>
            <a:pPr lvl="1"/>
            <a:r>
              <a:rPr lang="en-US" dirty="0" smtClean="0"/>
              <a:t>File Sharing Services </a:t>
            </a:r>
          </a:p>
          <a:p>
            <a:r>
              <a:rPr lang="en-US" dirty="0" smtClean="0"/>
              <a:t>Achievements </a:t>
            </a:r>
          </a:p>
          <a:p>
            <a:pPr lvl="1"/>
            <a:r>
              <a:rPr lang="en-US" dirty="0" smtClean="0"/>
              <a:t>Federation of Resources</a:t>
            </a:r>
          </a:p>
          <a:p>
            <a:pPr lvl="1"/>
            <a:r>
              <a:rPr lang="en-US" dirty="0" smtClean="0"/>
              <a:t>VO Concept</a:t>
            </a:r>
          </a:p>
          <a:p>
            <a:r>
              <a:rPr lang="en-US" dirty="0" smtClean="0"/>
              <a:t>But… </a:t>
            </a:r>
          </a:p>
          <a:p>
            <a:pPr lvl="1"/>
            <a:r>
              <a:rPr lang="en-US" dirty="0" smtClean="0"/>
              <a:t>User experience</a:t>
            </a:r>
          </a:p>
          <a:p>
            <a:pPr lvl="1"/>
            <a:r>
              <a:rPr lang="en-US" dirty="0" smtClean="0"/>
              <a:t>Complexity</a:t>
            </a:r>
          </a:p>
          <a:p>
            <a:pPr lvl="1"/>
            <a:endParaRPr lang="en-US" dirty="0" smtClean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824028" y="1124744"/>
            <a:ext cx="3547120" cy="428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Usage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Raw infrastructure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Elasticity &amp; Pay-per-use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Simple Web Interface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Achievements </a:t>
            </a: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Agile Infrastructures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IT is another Utility</a:t>
            </a:r>
            <a:endParaRPr lang="en-US" b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But… 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sz="2000" b="0" kern="0" noProof="0" dirty="0" smtClean="0">
                <a:latin typeface="+mn-lt"/>
                <a:ea typeface="ＭＳ Ｐゴシック" charset="-128"/>
                <a:cs typeface="+mn-cs"/>
              </a:rPr>
              <a:t>Interoperability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Federation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  <p:pic>
        <p:nvPicPr>
          <p:cNvPr id="11" name="Picture 6" descr="stratuslab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5719464"/>
            <a:ext cx="2376264" cy="94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/>
        </p:nvSpPr>
        <p:spPr>
          <a:xfrm>
            <a:off x="5544616" y="5965249"/>
            <a:ext cx="3491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Customize Environments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1475656" y="6341258"/>
            <a:ext cx="2736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Uniform Security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357853" y="5569987"/>
            <a:ext cx="31745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Resource Management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18167" y="5912442"/>
            <a:ext cx="31136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Scientific Applications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1001648" y="5517232"/>
            <a:ext cx="25622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Resource Sharing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5148064" y="6341258"/>
            <a:ext cx="3081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2000" kern="0" dirty="0" smtClean="0">
                <a:ea typeface="ＭＳ Ｐゴシック" charset="-128"/>
              </a:rPr>
              <a:t>Flexibility &amp; Simplicity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64 Rectángulo redondeado"/>
          <p:cNvSpPr/>
          <p:nvPr/>
        </p:nvSpPr>
        <p:spPr bwMode="auto">
          <a:xfrm>
            <a:off x="233935" y="3068960"/>
            <a:ext cx="8424936" cy="1961801"/>
          </a:xfrm>
          <a:prstGeom prst="roundRect">
            <a:avLst>
              <a:gd name="adj" fmla="val 12420"/>
            </a:avLst>
          </a:prstGeom>
          <a:gradFill flip="none" rotWithShape="1">
            <a:gsLst>
              <a:gs pos="0">
                <a:schemeClr val="accent5">
                  <a:lumMod val="50000"/>
                </a:schemeClr>
              </a:gs>
              <a:gs pos="60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6" name="55 Rectángulo redondeado"/>
          <p:cNvSpPr/>
          <p:nvPr/>
        </p:nvSpPr>
        <p:spPr bwMode="auto">
          <a:xfrm>
            <a:off x="233935" y="5083516"/>
            <a:ext cx="8424936" cy="1656184"/>
          </a:xfrm>
          <a:prstGeom prst="roundRect">
            <a:avLst>
              <a:gd name="adj" fmla="val 12420"/>
            </a:avLst>
          </a:prstGeom>
          <a:gradFill flip="none" rotWithShape="1">
            <a:gsLst>
              <a:gs pos="0">
                <a:srgbClr val="8291AE">
                  <a:tint val="66000"/>
                  <a:satMod val="160000"/>
                </a:srgbClr>
              </a:gs>
              <a:gs pos="65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pic>
        <p:nvPicPr>
          <p:cNvPr id="47" name="46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549" y="5122022"/>
            <a:ext cx="720080" cy="1184131"/>
          </a:xfrm>
          <a:prstGeom prst="rect">
            <a:avLst/>
          </a:prstGeom>
        </p:spPr>
      </p:pic>
      <p:pic>
        <p:nvPicPr>
          <p:cNvPr id="48" name="47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5340187"/>
            <a:ext cx="720080" cy="1184131"/>
          </a:xfrm>
          <a:prstGeom prst="rect">
            <a:avLst/>
          </a:prstGeom>
        </p:spPr>
      </p:pic>
      <p:pic>
        <p:nvPicPr>
          <p:cNvPr id="53" name="52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377" y="5122022"/>
            <a:ext cx="720080" cy="1184131"/>
          </a:xfrm>
          <a:prstGeom prst="rect">
            <a:avLst/>
          </a:prstGeom>
        </p:spPr>
      </p:pic>
      <p:pic>
        <p:nvPicPr>
          <p:cNvPr id="54" name="53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3508" y="5340187"/>
            <a:ext cx="720080" cy="1184131"/>
          </a:xfrm>
          <a:prstGeom prst="rect">
            <a:avLst/>
          </a:prstGeom>
        </p:spPr>
      </p:pic>
      <p:pic>
        <p:nvPicPr>
          <p:cNvPr id="55" name="54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5553901"/>
            <a:ext cx="720080" cy="1184131"/>
          </a:xfrm>
          <a:prstGeom prst="rect">
            <a:avLst/>
          </a:prstGeom>
        </p:spPr>
      </p:pic>
      <p:pic>
        <p:nvPicPr>
          <p:cNvPr id="50" name="49 Imagen" descr="r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060" y="5553901"/>
            <a:ext cx="720080" cy="1184131"/>
          </a:xfrm>
          <a:prstGeom prst="rect">
            <a:avLst/>
          </a:prstGeom>
        </p:spPr>
      </p:pic>
      <p:grpSp>
        <p:nvGrpSpPr>
          <p:cNvPr id="77" name="76 Grupo"/>
          <p:cNvGrpSpPr/>
          <p:nvPr/>
        </p:nvGrpSpPr>
        <p:grpSpPr>
          <a:xfrm>
            <a:off x="813239" y="3524990"/>
            <a:ext cx="2585403" cy="1111062"/>
            <a:chOff x="755576" y="3524990"/>
            <a:chExt cx="2585403" cy="1111062"/>
          </a:xfrm>
        </p:grpSpPr>
        <p:pic>
          <p:nvPicPr>
            <p:cNvPr id="58" name="6 Imagen" descr="server_mimooh_01_l.png"/>
            <p:cNvPicPr>
              <a:picLocks noChangeAspect="1"/>
            </p:cNvPicPr>
            <p:nvPr/>
          </p:nvPicPr>
          <p:blipFill>
            <a:blip r:embed="rId3">
              <a:lum bright="43000" contrast="-70000"/>
            </a:blip>
            <a:stretch>
              <a:fillRect/>
            </a:stretch>
          </p:blipFill>
          <p:spPr>
            <a:xfrm>
              <a:off x="2555776" y="3524990"/>
              <a:ext cx="785203" cy="1111062"/>
            </a:xfrm>
            <a:prstGeom prst="rect">
              <a:avLst/>
            </a:prstGeom>
            <a:noFill/>
            <a:effectLst>
              <a:softEdge rad="12700"/>
            </a:effectLst>
          </p:spPr>
        </p:pic>
        <p:pic>
          <p:nvPicPr>
            <p:cNvPr id="59" name="13 Imagen" descr="server_mimooh_01_l.png"/>
            <p:cNvPicPr>
              <a:picLocks noChangeAspect="1"/>
            </p:cNvPicPr>
            <p:nvPr/>
          </p:nvPicPr>
          <p:blipFill>
            <a:blip r:embed="rId3">
              <a:lum bright="28000" contrast="-70000"/>
            </a:blip>
            <a:stretch>
              <a:fillRect/>
            </a:stretch>
          </p:blipFill>
          <p:spPr>
            <a:xfrm>
              <a:off x="2195736" y="3524990"/>
              <a:ext cx="785203" cy="1111062"/>
            </a:xfrm>
            <a:prstGeom prst="rect">
              <a:avLst/>
            </a:prstGeom>
          </p:spPr>
        </p:pic>
        <p:pic>
          <p:nvPicPr>
            <p:cNvPr id="61" name="15 Imagen" descr="server_mimooh_01_l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35696" y="3524990"/>
              <a:ext cx="785203" cy="1111062"/>
            </a:xfrm>
            <a:prstGeom prst="rect">
              <a:avLst/>
            </a:prstGeom>
          </p:spPr>
        </p:pic>
        <p:pic>
          <p:nvPicPr>
            <p:cNvPr id="62" name="16 Imagen" descr="server_mimooh_01_l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5656" y="3524990"/>
              <a:ext cx="785203" cy="1111062"/>
            </a:xfrm>
            <a:prstGeom prst="rect">
              <a:avLst/>
            </a:prstGeom>
          </p:spPr>
        </p:pic>
        <p:pic>
          <p:nvPicPr>
            <p:cNvPr id="63" name="17 Imagen" descr="server_mimooh_01_l.png"/>
            <p:cNvPicPr>
              <a:picLocks noChangeAspect="1"/>
            </p:cNvPicPr>
            <p:nvPr/>
          </p:nvPicPr>
          <p:blipFill>
            <a:blip r:embed="rId3">
              <a:lum bright="25000" contrast="-70000"/>
            </a:blip>
            <a:stretch>
              <a:fillRect/>
            </a:stretch>
          </p:blipFill>
          <p:spPr>
            <a:xfrm>
              <a:off x="1126806" y="3524990"/>
              <a:ext cx="785203" cy="1111062"/>
            </a:xfrm>
            <a:prstGeom prst="rect">
              <a:avLst/>
            </a:prstGeom>
          </p:spPr>
        </p:pic>
        <p:pic>
          <p:nvPicPr>
            <p:cNvPr id="64" name="18 Imagen" descr="server_mimooh_01_l.png"/>
            <p:cNvPicPr>
              <a:picLocks noChangeAspect="1"/>
            </p:cNvPicPr>
            <p:nvPr/>
          </p:nvPicPr>
          <p:blipFill>
            <a:blip r:embed="rId3">
              <a:lum bright="45000" contrast="-70000"/>
            </a:blip>
            <a:stretch>
              <a:fillRect/>
            </a:stretch>
          </p:blipFill>
          <p:spPr>
            <a:xfrm>
              <a:off x="755576" y="3524990"/>
              <a:ext cx="785203" cy="1111062"/>
            </a:xfrm>
            <a:prstGeom prst="rect">
              <a:avLst/>
            </a:prstGeom>
          </p:spPr>
        </p:pic>
      </p:grpSp>
      <p:grpSp>
        <p:nvGrpSpPr>
          <p:cNvPr id="76" name="75 Grupo"/>
          <p:cNvGrpSpPr/>
          <p:nvPr/>
        </p:nvGrpSpPr>
        <p:grpSpPr>
          <a:xfrm>
            <a:off x="4038972" y="3383143"/>
            <a:ext cx="1794529" cy="1289246"/>
            <a:chOff x="4067944" y="3383143"/>
            <a:chExt cx="1794529" cy="1289246"/>
          </a:xfrm>
        </p:grpSpPr>
        <p:pic>
          <p:nvPicPr>
            <p:cNvPr id="66" name="65 Imagen"/>
            <p:cNvPicPr>
              <a:picLocks noChangeAspect="1"/>
            </p:cNvPicPr>
            <p:nvPr/>
          </p:nvPicPr>
          <p:blipFill>
            <a:blip r:embed="rId4">
              <a:alphaModFix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>
            <a:xfrm>
              <a:off x="4951670" y="3383143"/>
              <a:ext cx="910803" cy="12892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66 Imagen"/>
            <p:cNvPicPr>
              <a:picLocks noChangeAspect="1"/>
            </p:cNvPicPr>
            <p:nvPr/>
          </p:nvPicPr>
          <p:blipFill>
            <a:blip r:embed="rId4">
              <a:alphaModFix/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>
            <a:xfrm>
              <a:off x="4569041" y="3383143"/>
              <a:ext cx="910803" cy="128924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67 Imagen"/>
            <p:cNvPicPr>
              <a:picLocks noChangeAspect="1"/>
            </p:cNvPicPr>
            <p:nvPr/>
          </p:nvPicPr>
          <p:blipFill>
            <a:blip r:embed="rId4">
              <a:alphaModFix/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>
            <a:xfrm>
              <a:off x="4067944" y="3383143"/>
              <a:ext cx="910803" cy="128924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5" name="74 Grupo"/>
          <p:cNvGrpSpPr/>
          <p:nvPr/>
        </p:nvGrpSpPr>
        <p:grpSpPr>
          <a:xfrm>
            <a:off x="6670418" y="3524990"/>
            <a:ext cx="1647580" cy="1111062"/>
            <a:chOff x="6516216" y="3524990"/>
            <a:chExt cx="1647580" cy="1111062"/>
          </a:xfrm>
        </p:grpSpPr>
        <p:pic>
          <p:nvPicPr>
            <p:cNvPr id="69" name="20 Imagen" descr="server_mimooh_01_l.png"/>
            <p:cNvPicPr>
              <a:picLocks noChangeAspect="1"/>
            </p:cNvPicPr>
            <p:nvPr/>
          </p:nvPicPr>
          <p:blipFill>
            <a:blip r:embed="rId3">
              <a:lum bright="54000" contrast="-70000"/>
            </a:blip>
            <a:stretch>
              <a:fillRect/>
            </a:stretch>
          </p:blipFill>
          <p:spPr>
            <a:xfrm>
              <a:off x="7378593" y="3524990"/>
              <a:ext cx="785203" cy="1111062"/>
            </a:xfrm>
            <a:prstGeom prst="rect">
              <a:avLst/>
            </a:prstGeom>
            <a:noFill/>
            <a:effectLst>
              <a:softEdge rad="12700"/>
            </a:effectLst>
          </p:spPr>
        </p:pic>
        <p:pic>
          <p:nvPicPr>
            <p:cNvPr id="70" name="6 Imagen" descr="server_mimooh_01_l.png"/>
            <p:cNvPicPr>
              <a:picLocks noChangeAspect="1"/>
            </p:cNvPicPr>
            <p:nvPr/>
          </p:nvPicPr>
          <p:blipFill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947403" y="3524990"/>
              <a:ext cx="785203" cy="1111062"/>
            </a:xfrm>
            <a:prstGeom prst="rect">
              <a:avLst/>
            </a:prstGeom>
            <a:noFill/>
            <a:effectLst>
              <a:softEdge rad="12700"/>
            </a:effectLst>
          </p:spPr>
        </p:pic>
        <p:pic>
          <p:nvPicPr>
            <p:cNvPr id="71" name="13 Imagen" descr="server_mimooh_01_l.png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6516216" y="3524990"/>
              <a:ext cx="785203" cy="1111062"/>
            </a:xfrm>
            <a:prstGeom prst="rect">
              <a:avLst/>
            </a:prstGeom>
          </p:spPr>
        </p:pic>
      </p:grpSp>
      <p:sp>
        <p:nvSpPr>
          <p:cNvPr id="72" name="71 Forma libre"/>
          <p:cNvSpPr/>
          <p:nvPr/>
        </p:nvSpPr>
        <p:spPr>
          <a:xfrm>
            <a:off x="791580" y="4516756"/>
            <a:ext cx="2628720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Virtual CE, WN…</a:t>
            </a:r>
            <a:endParaRPr lang="en-US" sz="2200" dirty="0"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73" name="72 Forma libre"/>
          <p:cNvSpPr/>
          <p:nvPr/>
        </p:nvSpPr>
        <p:spPr>
          <a:xfrm>
            <a:off x="3572280" y="4518424"/>
            <a:ext cx="2727912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Other (web, mail...)</a:t>
            </a:r>
          </a:p>
        </p:txBody>
      </p:sp>
      <p:sp>
        <p:nvSpPr>
          <p:cNvPr id="74" name="73 Forma libre"/>
          <p:cNvSpPr/>
          <p:nvPr/>
        </p:nvSpPr>
        <p:spPr>
          <a:xfrm>
            <a:off x="6383969" y="4509120"/>
            <a:ext cx="2220479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Raw machines</a:t>
            </a:r>
          </a:p>
        </p:txBody>
      </p:sp>
      <p:sp>
        <p:nvSpPr>
          <p:cNvPr id="78" name="77 Nube"/>
          <p:cNvSpPr/>
          <p:nvPr/>
        </p:nvSpPr>
        <p:spPr bwMode="auto">
          <a:xfrm>
            <a:off x="6228184" y="5157192"/>
            <a:ext cx="2160240" cy="1440160"/>
          </a:xfrm>
          <a:prstGeom prst="cloud">
            <a:avLst/>
          </a:prstGeom>
          <a:solidFill>
            <a:schemeClr val="bg1"/>
          </a:solidFill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80" name="Picture 2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20272" y="5949280"/>
            <a:ext cx="915136" cy="3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Picture 39" descr="logo_aws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96000" y="5694473"/>
            <a:ext cx="894488" cy="32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" name="82 Forma libre"/>
          <p:cNvSpPr/>
          <p:nvPr/>
        </p:nvSpPr>
        <p:spPr>
          <a:xfrm>
            <a:off x="773161" y="3141686"/>
            <a:ext cx="2646711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2D050"/>
          </a:solidFill>
          <a:ln w="6350">
            <a:solidFill>
              <a:srgbClr val="003300"/>
            </a:solidFill>
            <a:prstDash val="solid"/>
          </a:ln>
        </p:spPr>
        <p:txBody>
          <a:bodyPr vert="horz" lIns="36000" tIns="45000" rIns="36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2200" dirty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LRMS </a:t>
            </a:r>
            <a:r>
              <a:rPr lang="es-E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(</a:t>
            </a:r>
            <a:r>
              <a:rPr lang="es-E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LSF, PBS</a:t>
            </a:r>
            <a:r>
              <a:rPr lang="es-ES" sz="20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…</a:t>
            </a:r>
            <a:r>
              <a:rPr lang="es-E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)</a:t>
            </a:r>
            <a:endParaRPr lang="es-ES" sz="2200" dirty="0"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84" name="83 Forma libre"/>
          <p:cNvSpPr/>
          <p:nvPr/>
        </p:nvSpPr>
        <p:spPr>
          <a:xfrm>
            <a:off x="4877617" y="3158552"/>
            <a:ext cx="2718719" cy="34245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3B89BA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2200" dirty="0" err="1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StratusLab</a:t>
            </a:r>
            <a:r>
              <a:rPr lang="es-ES" sz="2200" dirty="0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 </a:t>
            </a:r>
            <a:r>
              <a:rPr lang="es-ES" sz="2200" dirty="0" err="1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Toolkit</a:t>
            </a:r>
            <a:endParaRPr lang="es-ES" sz="2200" dirty="0">
              <a:solidFill>
                <a:schemeClr val="bg1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85" name="84 Rectángulo redondeado"/>
          <p:cNvSpPr/>
          <p:nvPr/>
        </p:nvSpPr>
        <p:spPr bwMode="auto">
          <a:xfrm>
            <a:off x="233935" y="2132856"/>
            <a:ext cx="8424936" cy="881681"/>
          </a:xfrm>
          <a:prstGeom prst="roundRect">
            <a:avLst>
              <a:gd name="adj" fmla="val 12420"/>
            </a:avLst>
          </a:prstGeom>
          <a:gradFill flip="none" rotWithShape="1">
            <a:gsLst>
              <a:gs pos="0">
                <a:srgbClr val="6699FF"/>
              </a:gs>
              <a:gs pos="60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6" name="85 Forma libre"/>
          <p:cNvSpPr/>
          <p:nvPr/>
        </p:nvSpPr>
        <p:spPr>
          <a:xfrm>
            <a:off x="755576" y="2564904"/>
            <a:ext cx="2646711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3300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ctr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2200" dirty="0" err="1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Grid</a:t>
            </a:r>
            <a:r>
              <a:rPr lang="es-ES" sz="2200" dirty="0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 Middleware</a:t>
            </a:r>
            <a:endParaRPr lang="es-ES" sz="2200" dirty="0">
              <a:solidFill>
                <a:schemeClr val="bg1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88" name="87 Forma libre"/>
          <p:cNvSpPr/>
          <p:nvPr/>
        </p:nvSpPr>
        <p:spPr>
          <a:xfrm>
            <a:off x="4860032" y="2564904"/>
            <a:ext cx="2718719" cy="34245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142A66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ctr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2200" dirty="0" err="1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IaaS</a:t>
            </a:r>
            <a:r>
              <a:rPr lang="es-ES" sz="2200" dirty="0" smtClean="0">
                <a:solidFill>
                  <a:schemeClr val="bg1"/>
                </a:solidFill>
                <a:latin typeface="Arial" pitchFamily="18"/>
                <a:ea typeface="Arial" pitchFamily="2"/>
                <a:cs typeface="Arial" pitchFamily="2"/>
              </a:rPr>
              <a:t> Interface</a:t>
            </a:r>
            <a:endParaRPr lang="es-ES" sz="2200" dirty="0">
              <a:solidFill>
                <a:schemeClr val="bg1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103" name="102 CuadroTexto"/>
          <p:cNvSpPr txBox="1"/>
          <p:nvPr/>
        </p:nvSpPr>
        <p:spPr>
          <a:xfrm rot="16200000">
            <a:off x="-107802" y="2133574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Access</a:t>
            </a:r>
            <a:endParaRPr lang="es-ES" dirty="0"/>
          </a:p>
        </p:txBody>
      </p:sp>
      <p:sp>
        <p:nvSpPr>
          <p:cNvPr id="89" name="88 Llamada rectangular"/>
          <p:cNvSpPr/>
          <p:nvPr/>
        </p:nvSpPr>
        <p:spPr bwMode="auto">
          <a:xfrm>
            <a:off x="107504" y="1261209"/>
            <a:ext cx="3960440" cy="1152128"/>
          </a:xfrm>
          <a:prstGeom prst="wedgeRectCallout">
            <a:avLst>
              <a:gd name="adj1" fmla="val -8353"/>
              <a:gd name="adj2" fmla="val 73003"/>
            </a:avLst>
          </a:prstGeom>
          <a:solidFill>
            <a:schemeClr val="bg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90" name="89 Imagen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-108520" y="779176"/>
            <a:ext cx="720080" cy="74077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90 Rectángulo"/>
          <p:cNvSpPr/>
          <p:nvPr/>
        </p:nvSpPr>
        <p:spPr>
          <a:xfrm>
            <a:off x="107504" y="1405225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Batch Job Processing</a:t>
            </a:r>
            <a:endParaRPr lang="en-US" sz="2000" b="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smtClean="0"/>
              <a:t>Custom Execution Environments </a:t>
            </a:r>
            <a:endParaRPr lang="en-US" sz="2000" b="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smtClean="0"/>
              <a:t>Grid Service Integration</a:t>
            </a:r>
            <a:endParaRPr lang="en-US" sz="2000" b="0" dirty="0" smtClean="0"/>
          </a:p>
        </p:txBody>
      </p:sp>
      <p:sp>
        <p:nvSpPr>
          <p:cNvPr id="92" name="91 Llamada rectangular"/>
          <p:cNvSpPr/>
          <p:nvPr/>
        </p:nvSpPr>
        <p:spPr bwMode="auto">
          <a:xfrm>
            <a:off x="5040560" y="1268760"/>
            <a:ext cx="3744416" cy="1224136"/>
          </a:xfrm>
          <a:prstGeom prst="wedgeRectCallout">
            <a:avLst>
              <a:gd name="adj1" fmla="val 8025"/>
              <a:gd name="adj2" fmla="val 67997"/>
            </a:avLst>
          </a:prstGeom>
          <a:solidFill>
            <a:schemeClr val="bg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s-E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93" name="92 Imagen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8189985" y="906676"/>
            <a:ext cx="771943" cy="79413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93 Rectángulo"/>
          <p:cNvSpPr/>
          <p:nvPr/>
        </p:nvSpPr>
        <p:spPr>
          <a:xfrm>
            <a:off x="5040560" y="141277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Industry Applications</a:t>
            </a:r>
            <a:endParaRPr lang="en-US" sz="2000" b="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Other WMS (pilots)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smtClean="0"/>
              <a:t>Complete Services (cluster)</a:t>
            </a:r>
            <a:endParaRPr lang="en-US" sz="2000" b="0" dirty="0" smtClean="0"/>
          </a:p>
        </p:txBody>
      </p:sp>
      <p:sp>
        <p:nvSpPr>
          <p:cNvPr id="95" name="94 Forma libre"/>
          <p:cNvSpPr/>
          <p:nvPr/>
        </p:nvSpPr>
        <p:spPr>
          <a:xfrm>
            <a:off x="1511232" y="6362949"/>
            <a:ext cx="2628720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algn="ctr"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Grid Sites</a:t>
            </a:r>
            <a:endParaRPr lang="en-US" sz="2200" dirty="0"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pic>
        <p:nvPicPr>
          <p:cNvPr id="79" name="Picture 3"/>
          <p:cNvPicPr>
            <a:picLocks noChangeAspect="1" noChangeArrowheads="1"/>
          </p:cNvPicPr>
          <p:nvPr/>
        </p:nvPicPr>
        <p:blipFill>
          <a:blip r:embed="rId9"/>
          <a:srcRect r="12303"/>
          <a:stretch>
            <a:fillRect/>
          </a:stretch>
        </p:blipFill>
        <p:spPr bwMode="auto">
          <a:xfrm>
            <a:off x="7232044" y="5552920"/>
            <a:ext cx="1057123" cy="263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95 Forma libre"/>
          <p:cNvSpPr/>
          <p:nvPr/>
        </p:nvSpPr>
        <p:spPr>
          <a:xfrm>
            <a:off x="5993313" y="6362949"/>
            <a:ext cx="2628720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36000" tIns="45000" rIns="72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algn="ctr"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External Providers</a:t>
            </a:r>
            <a:endParaRPr lang="en-US" sz="2200" dirty="0"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pic>
        <p:nvPicPr>
          <p:cNvPr id="97" name="96 Imagen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7740352" y="943890"/>
            <a:ext cx="720080" cy="740778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97 Elipse"/>
          <p:cNvSpPr/>
          <p:nvPr/>
        </p:nvSpPr>
        <p:spPr bwMode="auto">
          <a:xfrm>
            <a:off x="3059832" y="3501008"/>
            <a:ext cx="1080120" cy="1080120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6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1</a:t>
            </a:r>
            <a:endParaRPr kumimoji="0" lang="es-ES" sz="66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99" name="98 Elipse"/>
          <p:cNvSpPr/>
          <p:nvPr/>
        </p:nvSpPr>
        <p:spPr bwMode="auto">
          <a:xfrm>
            <a:off x="4139952" y="764704"/>
            <a:ext cx="1080120" cy="1080120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6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2</a:t>
            </a:r>
            <a:endParaRPr kumimoji="0" lang="es-ES" sz="66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00" name="99 Elipse"/>
          <p:cNvSpPr/>
          <p:nvPr/>
        </p:nvSpPr>
        <p:spPr bwMode="auto">
          <a:xfrm>
            <a:off x="5148064" y="5157192"/>
            <a:ext cx="1080120" cy="1080120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6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3</a:t>
            </a:r>
            <a:endParaRPr kumimoji="0" lang="es-ES" sz="66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01" name="100 CuadroTexto"/>
          <p:cNvSpPr txBox="1"/>
          <p:nvPr/>
        </p:nvSpPr>
        <p:spPr>
          <a:xfrm rot="16200000">
            <a:off x="-382500" y="5627944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Provision</a:t>
            </a:r>
            <a:endParaRPr lang="es-ES" dirty="0"/>
          </a:p>
        </p:txBody>
      </p:sp>
      <p:sp>
        <p:nvSpPr>
          <p:cNvPr id="102" name="101 CuadroTexto"/>
          <p:cNvSpPr txBox="1"/>
          <p:nvPr/>
        </p:nvSpPr>
        <p:spPr>
          <a:xfrm rot="16200000">
            <a:off x="-158206" y="376672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Service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s-ES" dirty="0"/>
          </a:p>
        </p:txBody>
      </p:sp>
      <p:sp>
        <p:nvSpPr>
          <p:cNvPr id="4" name="3 Redondear rectángulo de esquina del mismo lado"/>
          <p:cNvSpPr/>
          <p:nvPr/>
        </p:nvSpPr>
        <p:spPr bwMode="auto">
          <a:xfrm>
            <a:off x="35496" y="836712"/>
            <a:ext cx="2736304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FFC000"/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86592" y="836712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6 Nube"/>
          <p:cNvSpPr/>
          <p:nvPr/>
        </p:nvSpPr>
        <p:spPr bwMode="auto">
          <a:xfrm>
            <a:off x="1292882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8" name="7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1351404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9" name="8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1004850" y="5223692"/>
            <a:ext cx="661558" cy="936104"/>
          </a:xfrm>
          <a:prstGeom prst="rect">
            <a:avLst/>
          </a:prstGeom>
        </p:spPr>
      </p:pic>
      <p:pic>
        <p:nvPicPr>
          <p:cNvPr id="10" name="9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10" y="5223692"/>
            <a:ext cx="661558" cy="936104"/>
          </a:xfrm>
          <a:prstGeom prst="rect">
            <a:avLst/>
          </a:prstGeom>
        </p:spPr>
      </p:pic>
      <p:sp>
        <p:nvSpPr>
          <p:cNvPr id="11" name="10 Rectángulo redondeado"/>
          <p:cNvSpPr/>
          <p:nvPr/>
        </p:nvSpPr>
        <p:spPr bwMode="auto">
          <a:xfrm>
            <a:off x="428786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14" name="13 Rectángulo redondeado"/>
          <p:cNvSpPr/>
          <p:nvPr/>
        </p:nvSpPr>
        <p:spPr bwMode="auto">
          <a:xfrm>
            <a:off x="2195736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15" name="14 Nube"/>
          <p:cNvSpPr/>
          <p:nvPr/>
        </p:nvSpPr>
        <p:spPr bwMode="auto">
          <a:xfrm>
            <a:off x="5901394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16" name="15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5959916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7" name="16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5613362" y="5223692"/>
            <a:ext cx="661558" cy="936104"/>
          </a:xfrm>
          <a:prstGeom prst="rect">
            <a:avLst/>
          </a:prstGeom>
        </p:spPr>
      </p:pic>
      <p:pic>
        <p:nvPicPr>
          <p:cNvPr id="18" name="17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322" y="5223692"/>
            <a:ext cx="661558" cy="936104"/>
          </a:xfrm>
          <a:prstGeom prst="rect">
            <a:avLst/>
          </a:prstGeom>
        </p:spPr>
      </p:pic>
      <p:sp>
        <p:nvSpPr>
          <p:cNvPr id="19" name="18 Rectángulo redondeado"/>
          <p:cNvSpPr/>
          <p:nvPr/>
        </p:nvSpPr>
        <p:spPr bwMode="auto">
          <a:xfrm>
            <a:off x="5037298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20" name="19 Rectángulo redondeado"/>
          <p:cNvSpPr/>
          <p:nvPr/>
        </p:nvSpPr>
        <p:spPr bwMode="auto">
          <a:xfrm>
            <a:off x="6804248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23" name="22 Redondear rectángulo de esquina del mismo lado"/>
          <p:cNvSpPr/>
          <p:nvPr/>
        </p:nvSpPr>
        <p:spPr bwMode="auto">
          <a:xfrm>
            <a:off x="5724128" y="1052736"/>
            <a:ext cx="3347864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21" name="20 Imagen" descr="MC900433864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836712"/>
            <a:ext cx="914286" cy="914286"/>
          </a:xfrm>
          <a:prstGeom prst="rect">
            <a:avLst/>
          </a:prstGeom>
        </p:spPr>
      </p:pic>
      <p:sp>
        <p:nvSpPr>
          <p:cNvPr id="24" name="23 Redondear rectángulo de esquina del mismo lado"/>
          <p:cNvSpPr/>
          <p:nvPr/>
        </p:nvSpPr>
        <p:spPr bwMode="auto">
          <a:xfrm>
            <a:off x="2987824" y="2780928"/>
            <a:ext cx="2664296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25" name="24 Imagen" descr="1195431327409717356database_base_de_donn__01r.svg.h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627784" y="2400305"/>
            <a:ext cx="454981" cy="524639"/>
          </a:xfrm>
          <a:prstGeom prst="rect">
            <a:avLst/>
          </a:prstGeom>
        </p:spPr>
      </p:pic>
      <p:pic>
        <p:nvPicPr>
          <p:cNvPr id="26" name="25 Imagen" descr="1195431327409717356database_base_de_donn__01r.svg.h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099390" y="2404263"/>
            <a:ext cx="454981" cy="524639"/>
          </a:xfrm>
          <a:prstGeom prst="rect">
            <a:avLst/>
          </a:prstGeom>
        </p:spPr>
      </p:pic>
      <p:pic>
        <p:nvPicPr>
          <p:cNvPr id="27" name="26 Imagen" descr="1195431327409717356database_base_de_donn__01r.svg.h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806932" y="2544321"/>
            <a:ext cx="454981" cy="524639"/>
          </a:xfrm>
          <a:prstGeom prst="rect">
            <a:avLst/>
          </a:prstGeom>
        </p:spPr>
      </p:pic>
      <p:sp>
        <p:nvSpPr>
          <p:cNvPr id="28" name="27 CuadroTexto"/>
          <p:cNvSpPr txBox="1"/>
          <p:nvPr/>
        </p:nvSpPr>
        <p:spPr>
          <a:xfrm>
            <a:off x="3131840" y="2895327"/>
            <a:ext cx="2509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Appliance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Repo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189165" y="1167135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MarketPlace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071024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Site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5580112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Site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707503" y="160150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Sharing existing VM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Registry of metadata 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Image are kept elsewhere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Supports trust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35496" y="1340768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Federation facilities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Security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Grid specific services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059832" y="3284984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Storage VM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Distributed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Multi-protocol</a:t>
            </a:r>
          </a:p>
        </p:txBody>
      </p:sp>
      <p:sp>
        <p:nvSpPr>
          <p:cNvPr id="37" name="36 Flecha abajo"/>
          <p:cNvSpPr/>
          <p:nvPr/>
        </p:nvSpPr>
        <p:spPr bwMode="auto">
          <a:xfrm>
            <a:off x="755576" y="3212976"/>
            <a:ext cx="1080120" cy="1584176"/>
          </a:xfrm>
          <a:prstGeom prst="downArrow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95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8" name="37 Flecha abajo"/>
          <p:cNvSpPr/>
          <p:nvPr/>
        </p:nvSpPr>
        <p:spPr bwMode="auto">
          <a:xfrm>
            <a:off x="7020272" y="2996952"/>
            <a:ext cx="1080120" cy="1800200"/>
          </a:xfrm>
          <a:prstGeom prst="downArrow">
            <a:avLst/>
          </a:prstGeom>
          <a:gradFill flip="none" rotWithShape="1">
            <a:gsLst>
              <a:gs pos="0">
                <a:srgbClr val="6699FF"/>
              </a:gs>
              <a:gs pos="95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4" descr="opennebulapro-logo.png"/>
          <p:cNvPicPr>
            <a:picLocks noChangeAspect="1"/>
          </p:cNvPicPr>
          <p:nvPr/>
        </p:nvPicPr>
        <p:blipFill>
          <a:blip r:embed="rId2"/>
          <a:srcRect r="20219"/>
          <a:stretch>
            <a:fillRect/>
          </a:stretch>
        </p:blipFill>
        <p:spPr>
          <a:xfrm>
            <a:off x="3563888" y="3429000"/>
            <a:ext cx="1424300" cy="216024"/>
          </a:xfrm>
          <a:prstGeom prst="rect">
            <a:avLst/>
          </a:prstGeom>
        </p:spPr>
      </p:pic>
      <p:sp>
        <p:nvSpPr>
          <p:cNvPr id="8" name="23 Redondear rectángulo de esquina del mismo lado"/>
          <p:cNvSpPr/>
          <p:nvPr/>
        </p:nvSpPr>
        <p:spPr bwMode="auto">
          <a:xfrm>
            <a:off x="1619672" y="5394989"/>
            <a:ext cx="3024336" cy="1418387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22 CuadroTexto"/>
          <p:cNvSpPr txBox="1"/>
          <p:nvPr/>
        </p:nvSpPr>
        <p:spPr>
          <a:xfrm>
            <a:off x="1835696" y="5805264"/>
            <a:ext cx="27363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Quattor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install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Ganglia Monitoring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 </a:t>
            </a:r>
            <a:r>
              <a:rPr lang="en-US" sz="16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Xen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/KVM hypervisor </a:t>
            </a:r>
          </a:p>
        </p:txBody>
      </p:sp>
      <p:pic>
        <p:nvPicPr>
          <p:cNvPr id="10" name="20 Imagen" descr="server_mimooh_01_l.png"/>
          <p:cNvPicPr>
            <a:picLocks noChangeAspect="1"/>
          </p:cNvPicPr>
          <p:nvPr/>
        </p:nvPicPr>
        <p:blipFill>
          <a:blip r:embed="rId3">
            <a:lum bright="54000" contrast="-70000"/>
          </a:blip>
          <a:stretch>
            <a:fillRect/>
          </a:stretch>
        </p:blipFill>
        <p:spPr>
          <a:xfrm>
            <a:off x="2194017" y="4890933"/>
            <a:ext cx="785203" cy="1111062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1" name="6 Imagen" descr="server_mimooh_01_l.png"/>
          <p:cNvPicPr>
            <a:picLocks noChangeAspect="1"/>
          </p:cNvPicPr>
          <p:nvPr/>
        </p:nvPicPr>
        <p:blipFill>
          <a:blip r:embed="rId3">
            <a:lum bright="43000" contrast="-70000"/>
          </a:blip>
          <a:stretch>
            <a:fillRect/>
          </a:stretch>
        </p:blipFill>
        <p:spPr>
          <a:xfrm>
            <a:off x="1762827" y="4890933"/>
            <a:ext cx="785203" cy="1111062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2" name="13 Imagen" descr="server_mimooh_01_l.png"/>
          <p:cNvPicPr>
            <a:picLocks noChangeAspect="1"/>
          </p:cNvPicPr>
          <p:nvPr/>
        </p:nvPicPr>
        <p:blipFill>
          <a:blip r:embed="rId3">
            <a:lum bright="28000" contrast="-70000"/>
          </a:blip>
          <a:stretch>
            <a:fillRect/>
          </a:stretch>
        </p:blipFill>
        <p:spPr>
          <a:xfrm>
            <a:off x="1331640" y="4890933"/>
            <a:ext cx="785203" cy="1111062"/>
          </a:xfrm>
          <a:prstGeom prst="rect">
            <a:avLst/>
          </a:prstGeom>
        </p:spPr>
      </p:pic>
      <p:sp>
        <p:nvSpPr>
          <p:cNvPr id="13" name="12 Rectángulo"/>
          <p:cNvSpPr/>
          <p:nvPr/>
        </p:nvSpPr>
        <p:spPr>
          <a:xfrm>
            <a:off x="2987824" y="5445224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spcBef>
                <a:spcPts val="0"/>
              </a:spcBef>
            </a:pPr>
            <a:r>
              <a:rPr lang="en-US" sz="1800" dirty="0" smtClean="0">
                <a:solidFill>
                  <a:srgbClr val="353535"/>
                </a:solidFill>
                <a:latin typeface="+mn-lt"/>
              </a:rPr>
              <a:t>Hosts</a:t>
            </a:r>
          </a:p>
        </p:txBody>
      </p:sp>
      <p:sp>
        <p:nvSpPr>
          <p:cNvPr id="14" name="23 Redondear rectángulo de esquina del mismo lado"/>
          <p:cNvSpPr/>
          <p:nvPr/>
        </p:nvSpPr>
        <p:spPr bwMode="auto">
          <a:xfrm>
            <a:off x="6228184" y="3201069"/>
            <a:ext cx="2664296" cy="140328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22 CuadroTexto"/>
          <p:cNvSpPr txBox="1"/>
          <p:nvPr/>
        </p:nvSpPr>
        <p:spPr>
          <a:xfrm>
            <a:off x="6228184" y="3668251"/>
            <a:ext cx="266429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VM Disk Images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Persistent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Volatile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Static</a:t>
            </a:r>
            <a:endParaRPr lang="en-US" sz="16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963747" y="3226911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spcBef>
                <a:spcPts val="0"/>
              </a:spcBef>
            </a:pPr>
            <a:r>
              <a:rPr lang="en-US" sz="1800" dirty="0" smtClean="0">
                <a:solidFill>
                  <a:srgbClr val="353535"/>
                </a:solidFill>
                <a:latin typeface="+mn-lt"/>
              </a:rPr>
              <a:t>Storage Service</a:t>
            </a:r>
            <a:endParaRPr lang="en-US" sz="1800" dirty="0" smtClean="0">
              <a:solidFill>
                <a:srgbClr val="353535"/>
              </a:solidFill>
              <a:latin typeface="+mn-lt"/>
            </a:endParaRPr>
          </a:p>
        </p:txBody>
      </p:sp>
      <p:grpSp>
        <p:nvGrpSpPr>
          <p:cNvPr id="17" name="16 Grupo"/>
          <p:cNvGrpSpPr/>
          <p:nvPr/>
        </p:nvGrpSpPr>
        <p:grpSpPr>
          <a:xfrm>
            <a:off x="5940152" y="2876163"/>
            <a:ext cx="1008112" cy="720080"/>
            <a:chOff x="7308304" y="1846946"/>
            <a:chExt cx="1710947" cy="1203553"/>
          </a:xfrm>
        </p:grpSpPr>
        <p:pic>
          <p:nvPicPr>
            <p:cNvPr id="18" name="32 Imagen" descr="1195431327409717356database_base_de_donn__01r.svg.hi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08304" y="1846946"/>
              <a:ext cx="918859" cy="1059537"/>
            </a:xfrm>
            <a:prstGeom prst="rect">
              <a:avLst/>
            </a:prstGeom>
          </p:spPr>
        </p:pic>
        <p:pic>
          <p:nvPicPr>
            <p:cNvPr id="19" name="27 Imagen" descr="1195431327409717356database_base_de_donn__01r.svg.hi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00392" y="1867529"/>
              <a:ext cx="918859" cy="1059537"/>
            </a:xfrm>
            <a:prstGeom prst="rect">
              <a:avLst/>
            </a:prstGeom>
          </p:spPr>
        </p:pic>
        <p:pic>
          <p:nvPicPr>
            <p:cNvPr id="20" name="31 Imagen" descr="1195431327409717356database_base_de_donn__01r.svg.hi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6336" y="1990962"/>
              <a:ext cx="918859" cy="1059537"/>
            </a:xfrm>
            <a:prstGeom prst="rect">
              <a:avLst/>
            </a:prstGeom>
          </p:spPr>
        </p:pic>
      </p:grpSp>
      <p:sp>
        <p:nvSpPr>
          <p:cNvPr id="21" name="59 Redondear rectángulo de esquina del mismo lado"/>
          <p:cNvSpPr/>
          <p:nvPr/>
        </p:nvSpPr>
        <p:spPr bwMode="auto">
          <a:xfrm>
            <a:off x="1039588" y="1169770"/>
            <a:ext cx="2232248" cy="1194812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2" name="58 CuadroTexto"/>
          <p:cNvSpPr txBox="1"/>
          <p:nvPr/>
        </p:nvSpPr>
        <p:spPr>
          <a:xfrm>
            <a:off x="1039588" y="1169770"/>
            <a:ext cx="24482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tham Medium"/>
              </a:rPr>
              <a:t>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 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Interface/Apps</a:t>
            </a:r>
            <a:endParaRPr lang="en-U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Web GUI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CLI (</a:t>
            </a:r>
            <a:r>
              <a:rPr lang="en-US" sz="16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strarus</a:t>
            </a: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-*)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Cloud (OCCI/CDMI)</a:t>
            </a:r>
          </a:p>
        </p:txBody>
      </p:sp>
      <p:pic>
        <p:nvPicPr>
          <p:cNvPr id="23" name="67 Imagen" descr="cloud-h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96" y="836712"/>
            <a:ext cx="1368152" cy="807210"/>
          </a:xfrm>
          <a:prstGeom prst="rect">
            <a:avLst/>
          </a:prstGeom>
        </p:spPr>
      </p:pic>
      <p:sp>
        <p:nvSpPr>
          <p:cNvPr id="24" name="23 Nube"/>
          <p:cNvSpPr/>
          <p:nvPr/>
        </p:nvSpPr>
        <p:spPr bwMode="auto">
          <a:xfrm>
            <a:off x="3347864" y="2924944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5" name="23 Redondear rectángulo de esquina del mismo lado"/>
          <p:cNvSpPr/>
          <p:nvPr/>
        </p:nvSpPr>
        <p:spPr bwMode="auto">
          <a:xfrm>
            <a:off x="4535162" y="4149080"/>
            <a:ext cx="1656184" cy="915207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6" name="22 CuadroTexto"/>
          <p:cNvSpPr txBox="1"/>
          <p:nvPr/>
        </p:nvSpPr>
        <p:spPr>
          <a:xfrm>
            <a:off x="4571650" y="4488223"/>
            <a:ext cx="19087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Accounting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VOMS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proxy </a:t>
            </a:r>
            <a:endParaRPr lang="en-US" sz="16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4824186" y="4128183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>
              <a:spcBef>
                <a:spcPts val="0"/>
              </a:spcBef>
            </a:pPr>
            <a:r>
              <a:rPr lang="en-US" sz="1800" dirty="0" smtClean="0">
                <a:solidFill>
                  <a:srgbClr val="353535"/>
                </a:solidFill>
                <a:latin typeface="+mn-lt"/>
              </a:rPr>
              <a:t>Users</a:t>
            </a:r>
            <a:endParaRPr lang="en-US" sz="1800" dirty="0" smtClean="0">
              <a:solidFill>
                <a:srgbClr val="353535"/>
              </a:solidFill>
              <a:latin typeface="+mn-lt"/>
            </a:endParaRPr>
          </a:p>
        </p:txBody>
      </p:sp>
      <p:pic>
        <p:nvPicPr>
          <p:cNvPr id="28" name="46 Imagen"/>
          <p:cNvPicPr>
            <a:picLocks noChangeAspect="1"/>
          </p:cNvPicPr>
          <p:nvPr/>
        </p:nvPicPr>
        <p:blipFill>
          <a:blip r:embed="rId6">
            <a:alphaModFix/>
            <a:grayscl/>
            <a:lum bright="10000"/>
          </a:blip>
          <a:srcRect/>
          <a:stretch>
            <a:fillRect/>
          </a:stretch>
        </p:blipFill>
        <p:spPr>
          <a:xfrm>
            <a:off x="4248122" y="3782735"/>
            <a:ext cx="460551" cy="507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50 Imagen"/>
          <p:cNvPicPr>
            <a:picLocks noChangeAspect="1"/>
          </p:cNvPicPr>
          <p:nvPr/>
        </p:nvPicPr>
        <p:blipFill>
          <a:blip r:embed="rId7">
            <a:alphaModFix/>
            <a:grayscl/>
            <a:lum bright="10000"/>
          </a:blip>
          <a:srcRect/>
          <a:stretch>
            <a:fillRect/>
          </a:stretch>
        </p:blipFill>
        <p:spPr>
          <a:xfrm>
            <a:off x="4592696" y="3768143"/>
            <a:ext cx="460551" cy="507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52 Imagen"/>
          <p:cNvPicPr>
            <a:picLocks noChangeAspect="1"/>
          </p:cNvPicPr>
          <p:nvPr/>
        </p:nvPicPr>
        <p:blipFill>
          <a:blip r:embed="rId8">
            <a:alphaModFix/>
            <a:grayscl/>
            <a:lum bright="10000"/>
          </a:blip>
          <a:srcRect/>
          <a:stretch>
            <a:fillRect/>
          </a:stretch>
        </p:blipFill>
        <p:spPr>
          <a:xfrm>
            <a:off x="4433252" y="3958487"/>
            <a:ext cx="460551" cy="50765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23 Redondear rectángulo de esquina del mismo lado"/>
          <p:cNvSpPr/>
          <p:nvPr/>
        </p:nvSpPr>
        <p:spPr bwMode="auto">
          <a:xfrm>
            <a:off x="5508104" y="5373216"/>
            <a:ext cx="1800200" cy="1418387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2" name="22 CuadroTexto"/>
          <p:cNvSpPr txBox="1"/>
          <p:nvPr/>
        </p:nvSpPr>
        <p:spPr>
          <a:xfrm>
            <a:off x="5724128" y="5783491"/>
            <a:ext cx="151216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NFS/SAN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Quarantine</a:t>
            </a:r>
            <a:endParaRPr lang="en-US" sz="16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5292080" y="5157192"/>
            <a:ext cx="792088" cy="504056"/>
            <a:chOff x="5305882" y="4725144"/>
            <a:chExt cx="1210334" cy="864096"/>
          </a:xfrm>
        </p:grpSpPr>
        <p:pic>
          <p:nvPicPr>
            <p:cNvPr id="34" name="33 Imagen" descr="drive-hard-disk-hi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593914" y="4725144"/>
              <a:ext cx="850294" cy="615046"/>
            </a:xfrm>
            <a:prstGeom prst="rect">
              <a:avLst/>
            </a:prstGeom>
          </p:spPr>
        </p:pic>
        <p:pic>
          <p:nvPicPr>
            <p:cNvPr id="35" name="34 Imagen" descr="drive-hard-disk-hi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305882" y="4877544"/>
              <a:ext cx="850294" cy="615046"/>
            </a:xfrm>
            <a:prstGeom prst="rect">
              <a:avLst/>
            </a:prstGeom>
          </p:spPr>
        </p:pic>
        <p:pic>
          <p:nvPicPr>
            <p:cNvPr id="36" name="35 Imagen" descr="drive-hard-disk-hi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665922" y="4974194"/>
              <a:ext cx="850294" cy="615046"/>
            </a:xfrm>
            <a:prstGeom prst="rect">
              <a:avLst/>
            </a:prstGeom>
          </p:spPr>
        </p:pic>
      </p:grpSp>
      <p:sp>
        <p:nvSpPr>
          <p:cNvPr id="37" name="36 CuadroTexto"/>
          <p:cNvSpPr txBox="1"/>
          <p:nvPr/>
        </p:nvSpPr>
        <p:spPr>
          <a:xfrm>
            <a:off x="6048672" y="5373216"/>
            <a:ext cx="1259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800" dirty="0" smtClean="0">
                <a:solidFill>
                  <a:srgbClr val="353535"/>
                </a:solidFill>
                <a:latin typeface="Gotham Medium"/>
              </a:rPr>
              <a:t>Storage</a:t>
            </a:r>
            <a:endParaRPr lang="es-ES" sz="1800" b="0" dirty="0" smtClean="0">
              <a:solidFill>
                <a:srgbClr val="353535"/>
              </a:solidFill>
              <a:latin typeface="Gotham Medium"/>
            </a:endParaRPr>
          </a:p>
        </p:txBody>
      </p:sp>
      <p:cxnSp>
        <p:nvCxnSpPr>
          <p:cNvPr id="38" name="37 Conector recto"/>
          <p:cNvCxnSpPr/>
          <p:nvPr/>
        </p:nvCxnSpPr>
        <p:spPr bwMode="auto">
          <a:xfrm>
            <a:off x="4788024" y="6093296"/>
            <a:ext cx="576064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39" name="38 Conector recto"/>
          <p:cNvCxnSpPr/>
          <p:nvPr/>
        </p:nvCxnSpPr>
        <p:spPr bwMode="auto">
          <a:xfrm rot="5400000">
            <a:off x="3887924" y="4833156"/>
            <a:ext cx="792088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40" name="39 Conector recto"/>
          <p:cNvCxnSpPr/>
          <p:nvPr/>
        </p:nvCxnSpPr>
        <p:spPr bwMode="auto">
          <a:xfrm>
            <a:off x="5364088" y="3699447"/>
            <a:ext cx="756918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41" name="40 Conector angular"/>
          <p:cNvCxnSpPr/>
          <p:nvPr/>
        </p:nvCxnSpPr>
        <p:spPr bwMode="auto">
          <a:xfrm flipV="1">
            <a:off x="4788024" y="1964130"/>
            <a:ext cx="931180" cy="672782"/>
          </a:xfrm>
          <a:prstGeom prst="bentConnector3">
            <a:avLst>
              <a:gd name="adj1" fmla="val -792"/>
            </a:avLst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42" name="41 Conector angular"/>
          <p:cNvCxnSpPr/>
          <p:nvPr/>
        </p:nvCxnSpPr>
        <p:spPr bwMode="auto">
          <a:xfrm flipH="1" flipV="1">
            <a:off x="3415852" y="1973074"/>
            <a:ext cx="652092" cy="648072"/>
          </a:xfrm>
          <a:prstGeom prst="bentConnector3">
            <a:avLst>
              <a:gd name="adj1" fmla="val 1084"/>
            </a:avLst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sp>
        <p:nvSpPr>
          <p:cNvPr id="43" name="42 Redondear rectángulo de esquina del mismo lado"/>
          <p:cNvSpPr/>
          <p:nvPr/>
        </p:nvSpPr>
        <p:spPr bwMode="auto">
          <a:xfrm>
            <a:off x="107504" y="3212976"/>
            <a:ext cx="2051720" cy="1368152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s-E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43 Nube"/>
          <p:cNvSpPr/>
          <p:nvPr/>
        </p:nvSpPr>
        <p:spPr bwMode="auto">
          <a:xfrm>
            <a:off x="1655168" y="2852936"/>
            <a:ext cx="720080" cy="576064"/>
          </a:xfrm>
          <a:prstGeom prst="cloud">
            <a:avLst/>
          </a:prstGeom>
          <a:solidFill>
            <a:schemeClr val="bg1">
              <a:lumMod val="85000"/>
            </a:schemeClr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s-E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5" name="44 Nube"/>
          <p:cNvSpPr/>
          <p:nvPr/>
        </p:nvSpPr>
        <p:spPr bwMode="auto">
          <a:xfrm>
            <a:off x="1943200" y="2996952"/>
            <a:ext cx="792088" cy="576064"/>
          </a:xfrm>
          <a:prstGeom prst="cloud">
            <a:avLst/>
          </a:prstGeom>
          <a:solidFill>
            <a:schemeClr val="bg1">
              <a:lumMod val="85000"/>
            </a:schemeClr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s-E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6" name="45 Nube"/>
          <p:cNvSpPr/>
          <p:nvPr/>
        </p:nvSpPr>
        <p:spPr bwMode="auto">
          <a:xfrm>
            <a:off x="1079104" y="2852936"/>
            <a:ext cx="792088" cy="576064"/>
          </a:xfrm>
          <a:prstGeom prst="cloud">
            <a:avLst/>
          </a:prstGeom>
          <a:solidFill>
            <a:schemeClr val="bg1">
              <a:lumMod val="85000"/>
            </a:schemeClr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s-E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15008" y="3437999"/>
            <a:ext cx="19442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800" dirty="0" smtClean="0">
                <a:solidFill>
                  <a:srgbClr val="353535"/>
                </a:solidFill>
                <a:latin typeface="Gotham Medium"/>
              </a:rPr>
              <a:t> </a:t>
            </a:r>
            <a:r>
              <a:rPr lang="es-ES" sz="1800" dirty="0" smtClean="0">
                <a:solidFill>
                  <a:srgbClr val="353535"/>
                </a:solidFill>
                <a:latin typeface="Gotham Medium"/>
              </a:rPr>
              <a:t>  </a:t>
            </a:r>
            <a:r>
              <a:rPr lang="es-ES" sz="1800" dirty="0" err="1" smtClean="0">
                <a:solidFill>
                  <a:srgbClr val="353535"/>
                </a:solidFill>
                <a:latin typeface="Gotham Medium"/>
              </a:rPr>
              <a:t>Networking</a:t>
            </a:r>
            <a:endParaRPr lang="es-ES" sz="1800" b="0" dirty="0" smtClean="0">
              <a:solidFill>
                <a:srgbClr val="353535"/>
              </a:solidFill>
              <a:latin typeface="Gotham Medium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s-ES" sz="16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Private</a:t>
            </a:r>
            <a:endParaRPr lang="es-E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s-E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Local</a:t>
            </a:r>
            <a:endParaRPr lang="es-E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s-E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s-ES" sz="16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</a:t>
            </a:r>
            <a:endParaRPr lang="es-E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48" name="47 Conector recto"/>
          <p:cNvCxnSpPr/>
          <p:nvPr/>
        </p:nvCxnSpPr>
        <p:spPr bwMode="auto">
          <a:xfrm>
            <a:off x="2330551" y="3699447"/>
            <a:ext cx="873297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009CC3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sp>
        <p:nvSpPr>
          <p:cNvPr id="60" name="59 Redondear rectángulo de esquina del mismo lado"/>
          <p:cNvSpPr/>
          <p:nvPr/>
        </p:nvSpPr>
        <p:spPr bwMode="auto">
          <a:xfrm>
            <a:off x="6156176" y="1259816"/>
            <a:ext cx="2232248" cy="1194812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1" name="58 CuadroTexto"/>
          <p:cNvSpPr txBox="1"/>
          <p:nvPr/>
        </p:nvSpPr>
        <p:spPr>
          <a:xfrm>
            <a:off x="6156176" y="1289140"/>
            <a:ext cx="24482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tham Medium"/>
              </a:rPr>
              <a:t>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 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  Claudia</a:t>
            </a:r>
            <a:endParaRPr lang="en-U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Complete Services</a:t>
            </a:r>
            <a:endParaRPr lang="en-U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Automatic </a:t>
            </a: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Elasticity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n-US" sz="16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TCloud</a:t>
            </a:r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Interface</a:t>
            </a:r>
            <a:endParaRPr lang="en-U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63" name="62 Imagen" descr="wheels.jpg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06" r="5501"/>
          <a:stretch>
            <a:fillRect/>
          </a:stretch>
        </p:blipFill>
        <p:spPr>
          <a:xfrm>
            <a:off x="5436096" y="899776"/>
            <a:ext cx="1080120" cy="862584"/>
          </a:xfrm>
          <a:prstGeom prst="rect">
            <a:avLst/>
          </a:prstGeom>
        </p:spPr>
      </p:pic>
      <p:sp>
        <p:nvSpPr>
          <p:cNvPr id="69" name="6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Redondear rectángulo de esquina del mismo lado"/>
          <p:cNvSpPr/>
          <p:nvPr/>
        </p:nvSpPr>
        <p:spPr bwMode="auto">
          <a:xfrm>
            <a:off x="3203848" y="1278160"/>
            <a:ext cx="2843976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24 Redondear rectángulo de esquina del mismo lado"/>
          <p:cNvSpPr/>
          <p:nvPr/>
        </p:nvSpPr>
        <p:spPr bwMode="auto">
          <a:xfrm>
            <a:off x="143848" y="1269216"/>
            <a:ext cx="2915984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23 Redondear rectángulo de esquina del mismo lado"/>
          <p:cNvSpPr/>
          <p:nvPr/>
        </p:nvSpPr>
        <p:spPr bwMode="auto">
          <a:xfrm>
            <a:off x="125392" y="2925400"/>
            <a:ext cx="5886768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23 Redondear rectángulo de esquina del mismo lado"/>
          <p:cNvSpPr/>
          <p:nvPr/>
        </p:nvSpPr>
        <p:spPr bwMode="auto">
          <a:xfrm>
            <a:off x="6052636" y="2916000"/>
            <a:ext cx="3060000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107504" y="3638442"/>
            <a:ext cx="5904656" cy="2160239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5 Redondear rectángulo de esquina del mismo lado"/>
          <p:cNvSpPr/>
          <p:nvPr/>
        </p:nvSpPr>
        <p:spPr bwMode="auto">
          <a:xfrm>
            <a:off x="6045814" y="3645264"/>
            <a:ext cx="3060000" cy="2160000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228184" y="3680833"/>
            <a:ext cx="2682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Manager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79712" y="3680833"/>
            <a:ext cx="2406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 Manager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251520" y="3494426"/>
            <a:ext cx="1080120" cy="792088"/>
            <a:chOff x="395536" y="1916832"/>
            <a:chExt cx="1872208" cy="1296144"/>
          </a:xfrm>
        </p:grpSpPr>
        <p:sp>
          <p:nvSpPr>
            <p:cNvPr id="10" name="9 Nube"/>
            <p:cNvSpPr/>
            <p:nvPr/>
          </p:nvSpPr>
          <p:spPr bwMode="auto">
            <a:xfrm>
              <a:off x="395536" y="1916832"/>
              <a:ext cx="1872208" cy="1296144"/>
            </a:xfrm>
            <a:prstGeom prst="cloud">
              <a:avLst/>
            </a:prstGeom>
            <a:solidFill>
              <a:schemeClr val="bg1"/>
            </a:solidFill>
            <a:ln w="57150" cap="flat" cmpd="sng" algn="ctr">
              <a:solidFill>
                <a:srgbClr val="6699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pic>
          <p:nvPicPr>
            <p:cNvPr id="9" name="Picture 44" descr="opennebulapro-logo.png"/>
            <p:cNvPicPr>
              <a:picLocks noChangeAspect="1"/>
            </p:cNvPicPr>
            <p:nvPr/>
          </p:nvPicPr>
          <p:blipFill>
            <a:blip r:embed="rId2"/>
            <a:srcRect r="20219"/>
            <a:stretch>
              <a:fillRect/>
            </a:stretch>
          </p:blipFill>
          <p:spPr>
            <a:xfrm>
              <a:off x="611560" y="2420888"/>
              <a:ext cx="1424300" cy="216024"/>
            </a:xfrm>
            <a:prstGeom prst="rect">
              <a:avLst/>
            </a:prstGeom>
          </p:spPr>
        </p:pic>
      </p:grpSp>
      <p:sp>
        <p:nvSpPr>
          <p:cNvPr id="14" name="13 CuadroTexto"/>
          <p:cNvSpPr txBox="1"/>
          <p:nvPr/>
        </p:nvSpPr>
        <p:spPr>
          <a:xfrm>
            <a:off x="1031199" y="2958391"/>
            <a:ext cx="4075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OpenNebula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XML-RPC Interface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732240" y="2988008"/>
            <a:ext cx="1596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REST/CDMI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15 Redondear rectángulo de esquina diagonal"/>
          <p:cNvSpPr/>
          <p:nvPr/>
        </p:nvSpPr>
        <p:spPr bwMode="auto">
          <a:xfrm>
            <a:off x="156924" y="1973074"/>
            <a:ext cx="1584176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32214" y="2029316"/>
            <a:ext cx="1694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 err="1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User</a:t>
            </a:r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/</a:t>
            </a:r>
            <a:r>
              <a:rPr lang="es-ES" sz="2000" dirty="0" err="1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Admin</a:t>
            </a:r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</a:p>
          <a:p>
            <a:pPr algn="ctr"/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CLI</a:t>
            </a:r>
            <a:endParaRPr lang="es-ES" dirty="0"/>
          </a:p>
        </p:txBody>
      </p:sp>
      <p:sp>
        <p:nvSpPr>
          <p:cNvPr id="18" name="17 Redondear rectángulo de esquina diagonal"/>
          <p:cNvSpPr/>
          <p:nvPr/>
        </p:nvSpPr>
        <p:spPr bwMode="auto">
          <a:xfrm>
            <a:off x="1821895" y="1988840"/>
            <a:ext cx="1381953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979712" y="2045082"/>
            <a:ext cx="11240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Web</a:t>
            </a:r>
          </a:p>
          <a:p>
            <a:pPr algn="ctr"/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Monitor</a:t>
            </a:r>
            <a:endParaRPr lang="es-ES" dirty="0"/>
          </a:p>
        </p:txBody>
      </p:sp>
      <p:sp>
        <p:nvSpPr>
          <p:cNvPr id="20" name="19 Redondear rectángulo de esquina diagonal"/>
          <p:cNvSpPr/>
          <p:nvPr/>
        </p:nvSpPr>
        <p:spPr bwMode="auto">
          <a:xfrm>
            <a:off x="3275856" y="1988840"/>
            <a:ext cx="1368152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528515" y="2045082"/>
            <a:ext cx="9557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 err="1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AuthN</a:t>
            </a:r>
            <a:endParaRPr lang="es-ES" sz="20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algn="ctr"/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Proxy</a:t>
            </a:r>
            <a:endParaRPr lang="es-ES" dirty="0"/>
          </a:p>
        </p:txBody>
      </p:sp>
      <p:sp>
        <p:nvSpPr>
          <p:cNvPr id="22" name="21 Redondear rectángulo de esquina diagonal"/>
          <p:cNvSpPr/>
          <p:nvPr/>
        </p:nvSpPr>
        <p:spPr bwMode="auto">
          <a:xfrm>
            <a:off x="4733904" y="1988840"/>
            <a:ext cx="1296144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846838" y="2164794"/>
            <a:ext cx="1111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Claudia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827584" y="1268760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OCCI (</a:t>
            </a:r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IaaS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420038" y="1268760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TCloud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 Ext. </a:t>
            </a:r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IaaS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27 Redondear rectángulo de esquina del mismo lado"/>
          <p:cNvSpPr/>
          <p:nvPr/>
        </p:nvSpPr>
        <p:spPr bwMode="auto">
          <a:xfrm>
            <a:off x="10750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9" name="28 Redondear rectángulo de esquina del mismo lado"/>
          <p:cNvSpPr/>
          <p:nvPr/>
        </p:nvSpPr>
        <p:spPr bwMode="auto">
          <a:xfrm>
            <a:off x="208772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0" name="29 Redondear rectángulo de esquina del mismo lado"/>
          <p:cNvSpPr/>
          <p:nvPr/>
        </p:nvSpPr>
        <p:spPr bwMode="auto">
          <a:xfrm>
            <a:off x="406794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1" name="30 Redondear rectángulo de esquina del mismo lado"/>
          <p:cNvSpPr/>
          <p:nvPr/>
        </p:nvSpPr>
        <p:spPr bwMode="auto">
          <a:xfrm>
            <a:off x="6052468" y="4653137"/>
            <a:ext cx="1512000" cy="1584176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2" name="31 Redondear rectángulo de esquina del mismo lado"/>
          <p:cNvSpPr/>
          <p:nvPr/>
        </p:nvSpPr>
        <p:spPr bwMode="auto">
          <a:xfrm>
            <a:off x="7596496" y="4653137"/>
            <a:ext cx="1512000" cy="1512168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271063" y="4787148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Networking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393149" y="4787148"/>
            <a:ext cx="1297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Compute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559318" y="4787148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Image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6372200" y="4787148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iSCSI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7884368" y="4787148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NFS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22 CuadroTexto"/>
          <p:cNvSpPr txBox="1"/>
          <p:nvPr/>
        </p:nvSpPr>
        <p:spPr>
          <a:xfrm>
            <a:off x="4036412" y="5229201"/>
            <a:ext cx="2088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Storage Service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Market Place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Performace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39" name="22 CuadroTexto"/>
          <p:cNvSpPr txBox="1"/>
          <p:nvPr/>
        </p:nvSpPr>
        <p:spPr>
          <a:xfrm>
            <a:off x="2123728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Ganglia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KVM/</a:t>
            </a:r>
            <a:r>
              <a:rPr lang="en-US" sz="18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Xen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40" name="22 CuadroTexto"/>
          <p:cNvSpPr txBox="1"/>
          <p:nvPr/>
        </p:nvSpPr>
        <p:spPr>
          <a:xfrm>
            <a:off x="179512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DHCP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41" name="23 Redondear rectángulo de esquina del mismo lado"/>
          <p:cNvSpPr/>
          <p:nvPr/>
        </p:nvSpPr>
        <p:spPr bwMode="auto">
          <a:xfrm>
            <a:off x="251520" y="4797152"/>
            <a:ext cx="8640960" cy="1512168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2" name="23 Redondear rectángulo de esquina del mismo lado"/>
          <p:cNvSpPr/>
          <p:nvPr/>
        </p:nvSpPr>
        <p:spPr bwMode="auto">
          <a:xfrm>
            <a:off x="251520" y="2780928"/>
            <a:ext cx="8640960" cy="1440160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3" name="42 Redondear rectángulo de esquina del mismo lado"/>
          <p:cNvSpPr/>
          <p:nvPr/>
        </p:nvSpPr>
        <p:spPr bwMode="auto">
          <a:xfrm>
            <a:off x="140754" y="1052736"/>
            <a:ext cx="2664296" cy="1512168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FFC000"/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55060" y="1052736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44 Nube"/>
          <p:cNvSpPr/>
          <p:nvPr/>
        </p:nvSpPr>
        <p:spPr bwMode="auto">
          <a:xfrm>
            <a:off x="1364890" y="3573016"/>
            <a:ext cx="1872208" cy="1296144"/>
          </a:xfrm>
          <a:prstGeom prst="cloud">
            <a:avLst/>
          </a:prstGeom>
          <a:solidFill>
            <a:schemeClr val="bg1"/>
          </a:solidFill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46" name="45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1423412" y="378353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47" name="46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1076858" y="3783532"/>
            <a:ext cx="661558" cy="936104"/>
          </a:xfrm>
          <a:prstGeom prst="rect">
            <a:avLst/>
          </a:prstGeom>
        </p:spPr>
      </p:pic>
      <p:pic>
        <p:nvPicPr>
          <p:cNvPr id="48" name="47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818" y="3783532"/>
            <a:ext cx="661558" cy="936104"/>
          </a:xfrm>
          <a:prstGeom prst="rect">
            <a:avLst/>
          </a:prstGeom>
        </p:spPr>
      </p:pic>
      <p:sp>
        <p:nvSpPr>
          <p:cNvPr id="49" name="48 Rectángulo redondeado"/>
          <p:cNvSpPr/>
          <p:nvPr/>
        </p:nvSpPr>
        <p:spPr bwMode="auto">
          <a:xfrm>
            <a:off x="500794" y="337361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50" name="49 Rectángulo redondeado"/>
          <p:cNvSpPr/>
          <p:nvPr/>
        </p:nvSpPr>
        <p:spPr bwMode="auto">
          <a:xfrm>
            <a:off x="2267744" y="337361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51" name="50 Nube"/>
          <p:cNvSpPr/>
          <p:nvPr/>
        </p:nvSpPr>
        <p:spPr bwMode="auto">
          <a:xfrm>
            <a:off x="5973402" y="3573016"/>
            <a:ext cx="1872208" cy="1296144"/>
          </a:xfrm>
          <a:prstGeom prst="cloud">
            <a:avLst/>
          </a:prstGeom>
          <a:solidFill>
            <a:schemeClr val="bg1"/>
          </a:solidFill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52" name="51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6031924" y="378353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53" name="52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5685370" y="3783532"/>
            <a:ext cx="661558" cy="936104"/>
          </a:xfrm>
          <a:prstGeom prst="rect">
            <a:avLst/>
          </a:prstGeom>
        </p:spPr>
      </p:pic>
      <p:pic>
        <p:nvPicPr>
          <p:cNvPr id="54" name="53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330" y="3783532"/>
            <a:ext cx="661558" cy="936104"/>
          </a:xfrm>
          <a:prstGeom prst="rect">
            <a:avLst/>
          </a:prstGeom>
        </p:spPr>
      </p:pic>
      <p:sp>
        <p:nvSpPr>
          <p:cNvPr id="55" name="54 Rectángulo redondeado"/>
          <p:cNvSpPr/>
          <p:nvPr/>
        </p:nvSpPr>
        <p:spPr bwMode="auto">
          <a:xfrm>
            <a:off x="5109306" y="337361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56" name="55 Rectángulo redondeado"/>
          <p:cNvSpPr/>
          <p:nvPr/>
        </p:nvSpPr>
        <p:spPr bwMode="auto">
          <a:xfrm>
            <a:off x="6876256" y="337361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57" name="56 Redondear rectángulo de esquina del mismo lado"/>
          <p:cNvSpPr/>
          <p:nvPr/>
        </p:nvSpPr>
        <p:spPr bwMode="auto">
          <a:xfrm>
            <a:off x="5724128" y="1052736"/>
            <a:ext cx="3347864" cy="1584176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58" name="57 Imagen" descr="MC900433864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692696"/>
            <a:ext cx="914286" cy="914286"/>
          </a:xfrm>
          <a:prstGeom prst="rect">
            <a:avLst/>
          </a:prstGeom>
        </p:spPr>
      </p:pic>
      <p:sp>
        <p:nvSpPr>
          <p:cNvPr id="59" name="58 CuadroTexto"/>
          <p:cNvSpPr txBox="1"/>
          <p:nvPr/>
        </p:nvSpPr>
        <p:spPr>
          <a:xfrm>
            <a:off x="6189165" y="1023119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MarketPlace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323528" y="2823319"/>
            <a:ext cx="2592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707503" y="1457489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Sharing existing VM images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179512" y="1477233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Federation facilities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smtClean="0"/>
              <a:t>Security</a:t>
            </a:r>
            <a:endParaRPr lang="en-US" sz="2000" b="0" dirty="0" smtClean="0"/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067944" y="1484784"/>
            <a:ext cx="720080" cy="74077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63 Flecha a la derecha con bandas"/>
          <p:cNvSpPr/>
          <p:nvPr/>
        </p:nvSpPr>
        <p:spPr bwMode="auto">
          <a:xfrm rot="7612488">
            <a:off x="3376684" y="2478494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65" name="Picture 21" descr="Picture 5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560" y="5517232"/>
            <a:ext cx="1550473" cy="327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6"/>
          <a:srcRect r="12303"/>
          <a:stretch>
            <a:fillRect/>
          </a:stretch>
        </p:blipFill>
        <p:spPr bwMode="auto">
          <a:xfrm>
            <a:off x="2627784" y="5085184"/>
            <a:ext cx="1300397" cy="324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03848" y="5733256"/>
            <a:ext cx="1125735" cy="4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67 Rectángulo"/>
          <p:cNvSpPr/>
          <p:nvPr/>
        </p:nvSpPr>
        <p:spPr>
          <a:xfrm>
            <a:off x="323528" y="5991671"/>
            <a:ext cx="25266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External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9" name="Picture 39" descr="logo_aws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39752" y="5517232"/>
            <a:ext cx="1100336" cy="4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69 CuadroTexto"/>
          <p:cNvSpPr txBox="1"/>
          <p:nvPr/>
        </p:nvSpPr>
        <p:spPr>
          <a:xfrm>
            <a:off x="4716016" y="5653697"/>
            <a:ext cx="4427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Needs </a:t>
            </a:r>
            <a:r>
              <a:rPr lang="en-US" sz="2000" b="0" dirty="0" smtClean="0"/>
              <a:t>to consider Image &amp; VLANs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Needs to consider placement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Can integrate other EU FP-clouds</a:t>
            </a:r>
          </a:p>
        </p:txBody>
      </p:sp>
      <p:sp>
        <p:nvSpPr>
          <p:cNvPr id="71" name="70 Llamada rectangular"/>
          <p:cNvSpPr/>
          <p:nvPr/>
        </p:nvSpPr>
        <p:spPr bwMode="auto">
          <a:xfrm>
            <a:off x="6084168" y="1916832"/>
            <a:ext cx="2448272" cy="1368152"/>
          </a:xfrm>
          <a:prstGeom prst="wedgeRectCallout">
            <a:avLst>
              <a:gd name="adj1" fmla="val -66715"/>
              <a:gd name="adj2" fmla="val -37679"/>
            </a:avLst>
          </a:prstGeom>
          <a:solidFill>
            <a:schemeClr val="bg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2" name="71 CuadroTexto"/>
          <p:cNvSpPr txBox="1"/>
          <p:nvPr/>
        </p:nvSpPr>
        <p:spPr>
          <a:xfrm>
            <a:off x="6156176" y="1916833"/>
            <a:ext cx="230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Availability Zones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Networks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err="1" smtClean="0"/>
              <a:t>QoS</a:t>
            </a:r>
            <a:endParaRPr lang="en-US" sz="2000" b="0" dirty="0" smtClean="0"/>
          </a:p>
        </p:txBody>
      </p:sp>
      <p:sp>
        <p:nvSpPr>
          <p:cNvPr id="74" name="73 Flecha a la derecha con bandas"/>
          <p:cNvSpPr/>
          <p:nvPr/>
        </p:nvSpPr>
        <p:spPr bwMode="auto">
          <a:xfrm rot="13987512" flipH="1">
            <a:off x="4456804" y="2550502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5" name="74 Flecha a la derecha con bandas"/>
          <p:cNvSpPr/>
          <p:nvPr/>
        </p:nvSpPr>
        <p:spPr bwMode="auto">
          <a:xfrm rot="15967193" flipH="1">
            <a:off x="6354880" y="4843597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6" name="75 Forma libre"/>
          <p:cNvSpPr/>
          <p:nvPr/>
        </p:nvSpPr>
        <p:spPr>
          <a:xfrm>
            <a:off x="3359633" y="2276912"/>
            <a:ext cx="2220479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ctr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Multi Cloud</a:t>
            </a:r>
            <a:endParaRPr lang="en-US" sz="2200" b="1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77" name="76 Forma libre"/>
          <p:cNvSpPr/>
          <p:nvPr/>
        </p:nvSpPr>
        <p:spPr>
          <a:xfrm>
            <a:off x="5868144" y="4653176"/>
            <a:ext cx="2220479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72000" tIns="45000" rIns="72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Cloud</a:t>
            </a:r>
            <a:r>
              <a:rPr lang="en-US" sz="2200" b="1" i="0" u="none" strike="noStrike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 Bursting</a:t>
            </a:r>
            <a:endParaRPr lang="en-US" sz="2200" b="1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78" name="77 Elipse"/>
          <p:cNvSpPr/>
          <p:nvPr/>
        </p:nvSpPr>
        <p:spPr bwMode="auto">
          <a:xfrm>
            <a:off x="2987824" y="1916832"/>
            <a:ext cx="648072" cy="648072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1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9" name="78 Elipse"/>
          <p:cNvSpPr/>
          <p:nvPr/>
        </p:nvSpPr>
        <p:spPr bwMode="auto">
          <a:xfrm>
            <a:off x="5292080" y="4653136"/>
            <a:ext cx="648072" cy="648072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2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Services &amp; Infrastructures</a:t>
            </a:r>
            <a:endParaRPr lang="en-US" dirty="0" smtClean="0"/>
          </a:p>
        </p:txBody>
      </p:sp>
      <p:sp>
        <p:nvSpPr>
          <p:cNvPr id="41" name="40 Flecha a la derecha con bandas"/>
          <p:cNvSpPr/>
          <p:nvPr/>
        </p:nvSpPr>
        <p:spPr bwMode="auto">
          <a:xfrm rot="16200000">
            <a:off x="-360548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2" name="41 Flecha a la derecha con bandas"/>
          <p:cNvSpPr/>
          <p:nvPr/>
        </p:nvSpPr>
        <p:spPr bwMode="auto">
          <a:xfrm rot="16200000">
            <a:off x="2627784" y="1592797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s-E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3" name="42 Flecha a la derecha con bandas"/>
          <p:cNvSpPr/>
          <p:nvPr/>
        </p:nvSpPr>
        <p:spPr bwMode="auto">
          <a:xfrm rot="16200000">
            <a:off x="5616116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s-E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664924" y="1085835"/>
            <a:ext cx="19094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StratusLab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ctr"/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Distribution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634821" y="1085835"/>
            <a:ext cx="19463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Reference</a:t>
            </a:r>
            <a:endParaRPr lang="es-E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Deployment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6870015" y="1085835"/>
            <a:ext cx="14526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</a:t>
            </a:r>
          </a:p>
          <a:p>
            <a:pPr algn="ctr"/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22 CuadroTexto"/>
          <p:cNvSpPr txBox="1"/>
          <p:nvPr/>
        </p:nvSpPr>
        <p:spPr>
          <a:xfrm>
            <a:off x="179512" y="2018744"/>
            <a:ext cx="280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Stratus Components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Easy to install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Thoroughly tested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Regularly released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Supported</a:t>
            </a:r>
            <a:endParaRPr lang="en-US" sz="20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48" name="22 CuadroTexto"/>
          <p:cNvSpPr txBox="1"/>
          <p:nvPr/>
        </p:nvSpPr>
        <p:spPr>
          <a:xfrm>
            <a:off x="3203848" y="2020372"/>
            <a:ext cx="280831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Showcase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Evangelization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Know-how 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Best practices</a:t>
            </a:r>
          </a:p>
        </p:txBody>
      </p:sp>
      <p:sp>
        <p:nvSpPr>
          <p:cNvPr id="49" name="22 CuadroTexto"/>
          <p:cNvSpPr txBox="1"/>
          <p:nvPr/>
        </p:nvSpPr>
        <p:spPr>
          <a:xfrm>
            <a:off x="6156176" y="2060848"/>
            <a:ext cx="28083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Available to users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Marketplace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Appliance Repository</a:t>
            </a:r>
          </a:p>
        </p:txBody>
      </p:sp>
      <p:sp>
        <p:nvSpPr>
          <p:cNvPr id="50" name="23 Redondear rectángulo de esquina del mismo lado"/>
          <p:cNvSpPr/>
          <p:nvPr/>
        </p:nvSpPr>
        <p:spPr bwMode="auto">
          <a:xfrm>
            <a:off x="156270" y="5104234"/>
            <a:ext cx="8892000" cy="1493118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251520" y="518913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Internal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22 CuadroTexto"/>
          <p:cNvSpPr txBox="1"/>
          <p:nvPr/>
        </p:nvSpPr>
        <p:spPr>
          <a:xfrm>
            <a:off x="251520" y="5810488"/>
            <a:ext cx="28083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Testing Infrastructure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Code Repositories</a:t>
            </a:r>
          </a:p>
        </p:txBody>
      </p:sp>
      <p:sp>
        <p:nvSpPr>
          <p:cNvPr id="53" name="22 CuadroTexto"/>
          <p:cNvSpPr txBox="1"/>
          <p:nvPr/>
        </p:nvSpPr>
        <p:spPr>
          <a:xfrm>
            <a:off x="2987824" y="5805264"/>
            <a:ext cx="28083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LDAP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TBC…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3236</TotalTime>
  <Words>480</Words>
  <Application>Microsoft Office PowerPoint</Application>
  <PresentationFormat>Presentación en pantalla (4:3)</PresentationFormat>
  <Paragraphs>198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stratuslab-presentation-template-v3</vt:lpstr>
      <vt:lpstr>1_stratuslab-presentation-template-v3</vt:lpstr>
      <vt:lpstr>Technical Overview</vt:lpstr>
      <vt:lpstr>Diapositiva 2</vt:lpstr>
      <vt:lpstr>The StratusLab Vision</vt:lpstr>
      <vt:lpstr>The StratusLab Vision</vt:lpstr>
      <vt:lpstr>Architecture of StratusLab</vt:lpstr>
      <vt:lpstr>Architecture of StratusLab</vt:lpstr>
      <vt:lpstr>Architecture of StratusLab</vt:lpstr>
      <vt:lpstr>Architecture of StratusLab</vt:lpstr>
      <vt:lpstr>Cloud Services &amp; Infrastructures</vt:lpstr>
      <vt:lpstr>Year 2 Plans</vt:lpstr>
      <vt:lpstr>Diapositiva 11</vt:lpstr>
      <vt:lpstr>Diapositiva 12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Ruben S. Montero</cp:lastModifiedBy>
  <cp:revision>413</cp:revision>
  <cp:lastPrinted>2010-03-23T08:08:48Z</cp:lastPrinted>
  <dcterms:created xsi:type="dcterms:W3CDTF">2011-06-24T13:46:34Z</dcterms:created>
  <dcterms:modified xsi:type="dcterms:W3CDTF">2011-06-26T23:56:24Z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