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577" r:id="rId2"/>
    <p:sldId id="951" r:id="rId3"/>
    <p:sldId id="965" r:id="rId4"/>
    <p:sldId id="960" r:id="rId5"/>
    <p:sldId id="961" r:id="rId6"/>
    <p:sldId id="956" r:id="rId7"/>
    <p:sldId id="966" r:id="rId8"/>
    <p:sldId id="962" r:id="rId9"/>
    <p:sldId id="958" r:id="rId10"/>
    <p:sldId id="863" r:id="rId1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6699FF"/>
    <a:srgbClr val="3B89BA"/>
    <a:srgbClr val="142A66"/>
    <a:srgbClr val="132B66"/>
    <a:srgbClr val="003300"/>
    <a:srgbClr val="FF6600"/>
    <a:srgbClr val="9999FF"/>
    <a:srgbClr val="8291A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67" autoAdjust="0"/>
    <p:restoredTop sz="94660"/>
  </p:normalViewPr>
  <p:slideViewPr>
    <p:cSldViewPr>
      <p:cViewPr>
        <p:scale>
          <a:sx n="50" d="100"/>
          <a:sy n="50" d="100"/>
        </p:scale>
        <p:origin x="-480" y="-114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764704"/>
            <a:ext cx="7200000" cy="360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-99392"/>
            <a:ext cx="64770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‹Nº›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0" r:id="rId6"/>
    <p:sldLayoutId id="2147484656" r:id="rId7"/>
    <p:sldLayoutId id="2147484657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Technical Overview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First Periodic Review</a:t>
            </a:r>
          </a:p>
          <a:p>
            <a:r>
              <a:rPr lang="en-US" dirty="0" smtClean="0"/>
              <a:t>Brussels, Belgium</a:t>
            </a:r>
          </a:p>
          <a:p>
            <a:r>
              <a:rPr lang="en-US" dirty="0" smtClean="0"/>
              <a:t>4 July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4644008" y="1239616"/>
            <a:ext cx="4248472" cy="4290863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23 Redondear rectángulo de esquina del mismo lado"/>
          <p:cNvSpPr/>
          <p:nvPr/>
        </p:nvSpPr>
        <p:spPr bwMode="auto">
          <a:xfrm>
            <a:off x="251520" y="1239616"/>
            <a:ext cx="4176464" cy="4290863"/>
          </a:xfrm>
          <a:prstGeom prst="round2SameRect">
            <a:avLst>
              <a:gd name="adj1" fmla="val 4097"/>
              <a:gd name="adj2" fmla="val 0"/>
            </a:avLst>
          </a:prstGeom>
          <a:gradFill flip="none" rotWithShape="1"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232104" y="1328736"/>
            <a:ext cx="15728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Clouds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952296" y="1332057"/>
            <a:ext cx="1255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Grids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quarter" idx="10"/>
          </p:nvPr>
        </p:nvSpPr>
        <p:spPr>
          <a:xfrm>
            <a:off x="395536" y="1879848"/>
            <a:ext cx="3547120" cy="428545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Usage</a:t>
            </a:r>
          </a:p>
          <a:p>
            <a:pPr lvl="1"/>
            <a:r>
              <a:rPr lang="en-US" dirty="0" smtClean="0"/>
              <a:t>Job </a:t>
            </a:r>
            <a:r>
              <a:rPr lang="en-US" dirty="0" smtClean="0"/>
              <a:t>processing</a:t>
            </a:r>
            <a:endParaRPr lang="en-US" dirty="0" smtClean="0"/>
          </a:p>
          <a:p>
            <a:pPr lvl="1"/>
            <a:r>
              <a:rPr lang="en-US" dirty="0" smtClean="0"/>
              <a:t>Big </a:t>
            </a:r>
            <a:r>
              <a:rPr lang="en-US" dirty="0" smtClean="0"/>
              <a:t>batch </a:t>
            </a:r>
            <a:r>
              <a:rPr lang="en-US" dirty="0" smtClean="0"/>
              <a:t>s</a:t>
            </a:r>
            <a:r>
              <a:rPr lang="en-US" dirty="0" smtClean="0"/>
              <a:t>ystem</a:t>
            </a:r>
            <a:endParaRPr lang="en-US" dirty="0" smtClean="0"/>
          </a:p>
          <a:p>
            <a:pPr lvl="1"/>
            <a:r>
              <a:rPr lang="en-US" dirty="0" smtClean="0"/>
              <a:t>File </a:t>
            </a:r>
            <a:r>
              <a:rPr lang="en-US" dirty="0" smtClean="0"/>
              <a:t>s</a:t>
            </a:r>
            <a:r>
              <a:rPr lang="en-US" dirty="0" smtClean="0"/>
              <a:t>haring services </a:t>
            </a:r>
            <a:endParaRPr lang="en-US" dirty="0" smtClean="0"/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Achievements </a:t>
            </a:r>
          </a:p>
          <a:p>
            <a:pPr lvl="1"/>
            <a:r>
              <a:rPr lang="en-US" dirty="0" smtClean="0"/>
              <a:t>Federation of </a:t>
            </a:r>
            <a:r>
              <a:rPr lang="en-US" dirty="0" smtClean="0"/>
              <a:t>resources</a:t>
            </a:r>
            <a:endParaRPr lang="en-US" dirty="0" smtClean="0"/>
          </a:p>
          <a:p>
            <a:pPr lvl="1"/>
            <a:r>
              <a:rPr lang="en-US" dirty="0" smtClean="0"/>
              <a:t>VO </a:t>
            </a:r>
            <a:r>
              <a:rPr lang="en-US" dirty="0" smtClean="0"/>
              <a:t>concept</a:t>
            </a:r>
            <a:endParaRPr lang="en-US" dirty="0" smtClean="0"/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But… </a:t>
            </a:r>
          </a:p>
          <a:p>
            <a:pPr lvl="1"/>
            <a:r>
              <a:rPr lang="en-US" dirty="0" smtClean="0"/>
              <a:t>User experience</a:t>
            </a:r>
          </a:p>
          <a:p>
            <a:pPr lvl="1"/>
            <a:r>
              <a:rPr lang="en-US" dirty="0" smtClean="0"/>
              <a:t>Complexity</a:t>
            </a:r>
          </a:p>
          <a:p>
            <a:pPr lvl="1"/>
            <a:endParaRPr lang="en-US" dirty="0" smtClean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4824028" y="1876772"/>
            <a:ext cx="3547120" cy="428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Usage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Raw infrastructure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Elasticity &amp;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pay-per-use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Simple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web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interface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Achievements </a:t>
            </a:r>
          </a:p>
          <a:p>
            <a:pPr marL="360363" lvl="1" indent="-180975" eaLnBrk="0" hangingPunct="0">
              <a:spcBef>
                <a:spcPts val="600"/>
              </a:spcBef>
              <a:buFont typeface="Wingdings" charset="2"/>
              <a:buChar char="§"/>
            </a:pP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Agile </a:t>
            </a: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infrastructures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60363" lvl="1" indent="-180975" eaLnBrk="0" hangingPunct="0">
              <a:spcBef>
                <a:spcPts val="600"/>
              </a:spcBef>
              <a:buFont typeface="Wingdings" charset="2"/>
              <a:buChar char="§"/>
            </a:pP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IT is another </a:t>
            </a:r>
            <a:r>
              <a:rPr lang="en-US" sz="2000" b="0" kern="0" dirty="0" smtClean="0">
                <a:latin typeface="+mn-lt"/>
                <a:ea typeface="ＭＳ Ｐゴシック" charset="-128"/>
                <a:cs typeface="+mn-cs"/>
              </a:rPr>
              <a:t>utility</a:t>
            </a:r>
            <a:endParaRPr lang="en-US" b="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132B66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But… 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 sz="2000" b="0" kern="0" noProof="0" dirty="0" smtClean="0">
                <a:latin typeface="+mn-lt"/>
                <a:ea typeface="ＭＳ Ｐゴシック" charset="-128"/>
                <a:cs typeface="+mn-cs"/>
              </a:rPr>
              <a:t>Interoperability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Federation</a:t>
            </a:r>
          </a:p>
          <a:p>
            <a:pPr marL="360363" marR="0" lvl="1" indent="-1809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Redondear rectángulo de esquina del mismo lado"/>
          <p:cNvSpPr/>
          <p:nvPr/>
        </p:nvSpPr>
        <p:spPr bwMode="auto">
          <a:xfrm>
            <a:off x="4644008" y="1298377"/>
            <a:ext cx="4248472" cy="4290863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1" name="23 Redondear rectángulo de esquina del mismo lado"/>
          <p:cNvSpPr/>
          <p:nvPr/>
        </p:nvSpPr>
        <p:spPr bwMode="auto">
          <a:xfrm>
            <a:off x="251520" y="1298377"/>
            <a:ext cx="4176464" cy="4290863"/>
          </a:xfrm>
          <a:prstGeom prst="round2SameRect">
            <a:avLst>
              <a:gd name="adj1" fmla="val 4097"/>
              <a:gd name="adj2" fmla="val 0"/>
            </a:avLst>
          </a:prstGeom>
          <a:gradFill flip="none" rotWithShape="1"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499992" y="2510481"/>
            <a:ext cx="2664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Customized Environments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2195736" y="2582489"/>
            <a:ext cx="19623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Uniform Security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4839295" y="1718393"/>
            <a:ext cx="3737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Resource Management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251520" y="3662609"/>
            <a:ext cx="2627783" cy="844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Scientific Applications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23528" y="1862409"/>
            <a:ext cx="29998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0363" lvl="1" indent="-180975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Resource Sharing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6084168" y="3446585"/>
            <a:ext cx="26824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180975" algn="ctr" eaLnBrk="0" hangingPunct="0">
              <a:spcBef>
                <a:spcPts val="600"/>
              </a:spcBef>
              <a:defRPr/>
            </a:pPr>
            <a:r>
              <a:rPr lang="en-US" kern="0" smtClean="0">
                <a:ea typeface="ＭＳ Ｐゴシック" charset="-128"/>
              </a:rPr>
              <a:t>Flexibility &amp; Simplicity</a:t>
            </a:r>
          </a:p>
        </p:txBody>
      </p:sp>
      <p:pic>
        <p:nvPicPr>
          <p:cNvPr id="11" name="Picture 6" descr="stratuslab-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784" y="4080865"/>
            <a:ext cx="3457077" cy="1381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The </a:t>
            </a:r>
            <a:r>
              <a:rPr lang="en-US" dirty="0" err="1" smtClean="0"/>
              <a:t>StratusLab</a:t>
            </a:r>
            <a:r>
              <a:rPr lang="en-US" dirty="0" smtClean="0"/>
              <a:t> Vision</a:t>
            </a:r>
          </a:p>
        </p:txBody>
      </p:sp>
      <p:grpSp>
        <p:nvGrpSpPr>
          <p:cNvPr id="4" name="Group 83"/>
          <p:cNvGrpSpPr>
            <a:grpSpLocks/>
          </p:cNvGrpSpPr>
          <p:nvPr/>
        </p:nvGrpSpPr>
        <p:grpSpPr bwMode="auto">
          <a:xfrm>
            <a:off x="457200" y="2776538"/>
            <a:ext cx="8153400" cy="2671762"/>
            <a:chOff x="457200" y="2205598"/>
            <a:chExt cx="8154142" cy="2671202"/>
          </a:xfrm>
        </p:grpSpPr>
        <p:pic>
          <p:nvPicPr>
            <p:cNvPr id="5" name="Picture 1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7200" y="2281798"/>
              <a:ext cx="3751146" cy="259500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7" name="Picture 1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80651" y="2205598"/>
              <a:ext cx="3861295" cy="267120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8" name="Picture 1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970345" y="2205598"/>
              <a:ext cx="3640997" cy="251880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  <p:grpSp>
        <p:nvGrpSpPr>
          <p:cNvPr id="9" name="Group 61"/>
          <p:cNvGrpSpPr>
            <a:grpSpLocks/>
          </p:cNvGrpSpPr>
          <p:nvPr/>
        </p:nvGrpSpPr>
        <p:grpSpPr bwMode="auto">
          <a:xfrm>
            <a:off x="1922463" y="3386138"/>
            <a:ext cx="5427662" cy="1447800"/>
            <a:chOff x="1591732" y="3962400"/>
            <a:chExt cx="5427136" cy="1447800"/>
          </a:xfrm>
        </p:grpSpPr>
        <p:grpSp>
          <p:nvGrpSpPr>
            <p:cNvPr id="10" name="Group 57"/>
            <p:cNvGrpSpPr>
              <a:grpSpLocks/>
            </p:cNvGrpSpPr>
            <p:nvPr/>
          </p:nvGrpSpPr>
          <p:grpSpPr bwMode="auto">
            <a:xfrm>
              <a:off x="1591732" y="3962400"/>
              <a:ext cx="1752600" cy="1447800"/>
              <a:chOff x="1141413" y="2362200"/>
              <a:chExt cx="1220787" cy="914400"/>
            </a:xfrm>
          </p:grpSpPr>
          <p:pic>
            <p:nvPicPr>
              <p:cNvPr id="17" name="Picture 9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141413" y="2362200"/>
                <a:ext cx="611187" cy="914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9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751013" y="2362200"/>
                <a:ext cx="611187" cy="914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1" name="Group 57"/>
            <p:cNvGrpSpPr>
              <a:grpSpLocks/>
            </p:cNvGrpSpPr>
            <p:nvPr/>
          </p:nvGrpSpPr>
          <p:grpSpPr bwMode="auto">
            <a:xfrm>
              <a:off x="3429000" y="3962400"/>
              <a:ext cx="1752600" cy="1447800"/>
              <a:chOff x="1141413" y="2362200"/>
              <a:chExt cx="1220787" cy="914400"/>
            </a:xfrm>
          </p:grpSpPr>
          <p:pic>
            <p:nvPicPr>
              <p:cNvPr id="15" name="Picture 9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141413" y="2362200"/>
                <a:ext cx="611187" cy="914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9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751013" y="2362200"/>
                <a:ext cx="611187" cy="914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2" name="Group 57"/>
            <p:cNvGrpSpPr>
              <a:grpSpLocks/>
            </p:cNvGrpSpPr>
            <p:nvPr/>
          </p:nvGrpSpPr>
          <p:grpSpPr bwMode="auto">
            <a:xfrm>
              <a:off x="5266268" y="3962400"/>
              <a:ext cx="1752600" cy="1447800"/>
              <a:chOff x="1141413" y="2362200"/>
              <a:chExt cx="1220787" cy="914400"/>
            </a:xfrm>
          </p:grpSpPr>
          <p:pic>
            <p:nvPicPr>
              <p:cNvPr id="13" name="Picture 9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141413" y="2362200"/>
                <a:ext cx="611187" cy="914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" name="Picture 9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751013" y="2362200"/>
                <a:ext cx="611187" cy="914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9" name="Rectangle 79"/>
          <p:cNvSpPr>
            <a:spLocks noChangeArrowheads="1"/>
          </p:cNvSpPr>
          <p:nvPr/>
        </p:nvSpPr>
        <p:spPr bwMode="auto">
          <a:xfrm>
            <a:off x="228600" y="2095500"/>
            <a:ext cx="8534400" cy="3200400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r>
              <a:rPr lang="en-US" sz="1800" smtClean="0"/>
              <a:t>Grid Resource Center</a:t>
            </a:r>
            <a:endParaRPr lang="en-US" sz="1800"/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381000" y="3771900"/>
            <a:ext cx="1524000" cy="1366838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>
            <a:prstTxWarp prst="textNoShape">
              <a:avLst/>
            </a:prstTxWarp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StratusLab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Distribution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 smtClean="0">
              <a:solidFill>
                <a:schemeClr val="bg1"/>
              </a:solidFill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Private/Public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Cloud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21" name="Group 68"/>
          <p:cNvGrpSpPr>
            <a:grpSpLocks/>
          </p:cNvGrpSpPr>
          <p:nvPr/>
        </p:nvGrpSpPr>
        <p:grpSpPr bwMode="auto">
          <a:xfrm>
            <a:off x="5713413" y="5444115"/>
            <a:ext cx="1982787" cy="1337685"/>
            <a:chOff x="3352800" y="3544888"/>
            <a:chExt cx="3050228" cy="2057401"/>
          </a:xfrm>
        </p:grpSpPr>
        <p:pic>
          <p:nvPicPr>
            <p:cNvPr id="22" name="Picture 1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29000" y="3544888"/>
              <a:ext cx="2974028" cy="205740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23" name="Picture 39" descr="logo_aws.gif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52800" y="4646613"/>
              <a:ext cx="1364602" cy="498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1" descr="Picture 5.png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6561" y="4305299"/>
              <a:ext cx="1811839" cy="382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3"/>
            <p:cNvPicPr>
              <a:picLocks noChangeAspect="1" noChangeArrowheads="1"/>
            </p:cNvPicPr>
            <p:nvPr/>
          </p:nvPicPr>
          <p:blipFill>
            <a:blip r:embed="rId6"/>
            <a:srcRect r="12303"/>
            <a:stretch>
              <a:fillRect/>
            </a:stretch>
          </p:blipFill>
          <p:spPr bwMode="auto">
            <a:xfrm>
              <a:off x="4371210" y="3838574"/>
              <a:ext cx="1572390" cy="392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" name="Picture 20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724400" y="4840288"/>
              <a:ext cx="1209562" cy="520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" name="AutoShape 17"/>
          <p:cNvSpPr>
            <a:spLocks noChangeArrowheads="1"/>
          </p:cNvSpPr>
          <p:nvPr/>
        </p:nvSpPr>
        <p:spPr bwMode="auto">
          <a:xfrm rot="19634514">
            <a:off x="5174576" y="4475163"/>
            <a:ext cx="685800" cy="1354137"/>
          </a:xfrm>
          <a:prstGeom prst="downArrow">
            <a:avLst>
              <a:gd name="adj1" fmla="val 58657"/>
              <a:gd name="adj2" fmla="val 49519"/>
            </a:avLst>
          </a:prstGeom>
          <a:solidFill>
            <a:srgbClr val="004080">
              <a:alpha val="52940"/>
            </a:srgbClr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28" name="AutoShape 19"/>
          <p:cNvSpPr>
            <a:spLocks noChangeArrowheads="1"/>
          </p:cNvSpPr>
          <p:nvPr/>
        </p:nvSpPr>
        <p:spPr bwMode="auto">
          <a:xfrm>
            <a:off x="1938338" y="2933700"/>
            <a:ext cx="5410200" cy="376238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>
            <a:prstTxWarp prst="textNoShape">
              <a:avLst/>
            </a:prstTxWarp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solidFill>
                  <a:schemeClr val="bg1"/>
                </a:solidFill>
              </a:rPr>
              <a:t>Cloud API and Service Manager API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9" name="AutoShape 19"/>
          <p:cNvSpPr>
            <a:spLocks noChangeArrowheads="1"/>
          </p:cNvSpPr>
          <p:nvPr/>
        </p:nvSpPr>
        <p:spPr bwMode="auto">
          <a:xfrm>
            <a:off x="1922463" y="2476500"/>
            <a:ext cx="3733800" cy="381000"/>
          </a:xfrm>
          <a:prstGeom prst="roundRect">
            <a:avLst>
              <a:gd name="adj" fmla="val 16667"/>
            </a:avLst>
          </a:prstGeom>
          <a:solidFill>
            <a:srgbClr val="32425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>
            <a:prstTxWarp prst="textNoShape">
              <a:avLst/>
            </a:prstTxWarp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smtClean="0">
                <a:solidFill>
                  <a:schemeClr val="bg1"/>
                </a:solidFill>
              </a:rPr>
              <a:t>Grid Services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30" name="AutoShape 19"/>
          <p:cNvSpPr>
            <a:spLocks noChangeArrowheads="1"/>
          </p:cNvSpPr>
          <p:nvPr/>
        </p:nvSpPr>
        <p:spPr bwMode="auto">
          <a:xfrm>
            <a:off x="4343400" y="5867400"/>
            <a:ext cx="1214438" cy="8382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45000" rIns="90000" bIns="45000" anchor="ctr">
            <a:prstTxWarp prst="textNoShape">
              <a:avLst/>
            </a:prstTxWarp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smtClean="0">
                <a:solidFill>
                  <a:schemeClr val="bg1"/>
                </a:solidFill>
              </a:rPr>
              <a:t>Public</a:t>
            </a:r>
            <a:br>
              <a:rPr lang="en-US" sz="1600" smtClean="0">
                <a:solidFill>
                  <a:schemeClr val="bg1"/>
                </a:solidFill>
              </a:rPr>
            </a:br>
            <a:r>
              <a:rPr lang="en-US" sz="1600" smtClean="0">
                <a:solidFill>
                  <a:schemeClr val="bg1"/>
                </a:solidFill>
              </a:rPr>
              <a:t>Clouds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31" name="AutoShape 17"/>
          <p:cNvSpPr>
            <a:spLocks noChangeArrowheads="1"/>
          </p:cNvSpPr>
          <p:nvPr/>
        </p:nvSpPr>
        <p:spPr bwMode="auto">
          <a:xfrm rot="4277228">
            <a:off x="5126038" y="1236662"/>
            <a:ext cx="685800" cy="1501775"/>
          </a:xfrm>
          <a:prstGeom prst="downArrow">
            <a:avLst>
              <a:gd name="adj1" fmla="val 58657"/>
              <a:gd name="adj2" fmla="val 49494"/>
            </a:avLst>
          </a:prstGeom>
          <a:solidFill>
            <a:srgbClr val="004080">
              <a:alpha val="52940"/>
            </a:srgbClr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2" name="AutoShape 17"/>
          <p:cNvSpPr>
            <a:spLocks noChangeArrowheads="1"/>
          </p:cNvSpPr>
          <p:nvPr/>
        </p:nvSpPr>
        <p:spPr bwMode="auto">
          <a:xfrm rot="1957035">
            <a:off x="6099175" y="2066925"/>
            <a:ext cx="685800" cy="777875"/>
          </a:xfrm>
          <a:prstGeom prst="downArrow">
            <a:avLst>
              <a:gd name="adj1" fmla="val 58657"/>
              <a:gd name="adj2" fmla="val 49414"/>
            </a:avLst>
          </a:prstGeom>
          <a:solidFill>
            <a:srgbClr val="004080">
              <a:alpha val="52940"/>
            </a:srgbClr>
          </a:solidFill>
          <a:ln w="9525">
            <a:noFill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/>
          </a:p>
        </p:txBody>
      </p:sp>
      <p:sp>
        <p:nvSpPr>
          <p:cNvPr id="33" name="Oval 53"/>
          <p:cNvSpPr>
            <a:spLocks noChangeArrowheads="1"/>
          </p:cNvSpPr>
          <p:nvPr/>
        </p:nvSpPr>
        <p:spPr bwMode="auto">
          <a:xfrm>
            <a:off x="6324600" y="1104900"/>
            <a:ext cx="1905000" cy="914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smtClean="0">
                <a:solidFill>
                  <a:schemeClr val="bg1"/>
                </a:solidFill>
              </a:rPr>
              <a:t>users</a:t>
            </a:r>
            <a:endParaRPr lang="en-US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s-ES" dirty="0"/>
          </a:p>
        </p:txBody>
      </p:sp>
      <p:sp>
        <p:nvSpPr>
          <p:cNvPr id="4" name="3 Redondear rectángulo de esquina del mismo lado"/>
          <p:cNvSpPr/>
          <p:nvPr/>
        </p:nvSpPr>
        <p:spPr bwMode="auto">
          <a:xfrm>
            <a:off x="323528" y="1196752"/>
            <a:ext cx="2736304" cy="2016224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FFC000"/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74624" y="1196752"/>
            <a:ext cx="2169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Services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6 Nube"/>
          <p:cNvSpPr/>
          <p:nvPr/>
        </p:nvSpPr>
        <p:spPr bwMode="auto">
          <a:xfrm>
            <a:off x="1292882" y="5013176"/>
            <a:ext cx="1872208" cy="1296144"/>
          </a:xfrm>
          <a:prstGeom prst="cloud">
            <a:avLst/>
          </a:prstGeom>
          <a:noFill/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8" name="7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1351404" y="522369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9" name="8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1004850" y="5223692"/>
            <a:ext cx="661558" cy="936104"/>
          </a:xfrm>
          <a:prstGeom prst="rect">
            <a:avLst/>
          </a:prstGeom>
        </p:spPr>
      </p:pic>
      <p:pic>
        <p:nvPicPr>
          <p:cNvPr id="10" name="9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10" y="5223692"/>
            <a:ext cx="661558" cy="936104"/>
          </a:xfrm>
          <a:prstGeom prst="rect">
            <a:avLst/>
          </a:prstGeom>
        </p:spPr>
      </p:pic>
      <p:sp>
        <p:nvSpPr>
          <p:cNvPr id="11" name="10 Rectángulo redondeado"/>
          <p:cNvSpPr/>
          <p:nvPr/>
        </p:nvSpPr>
        <p:spPr bwMode="auto">
          <a:xfrm>
            <a:off x="428786" y="481377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Grid Services</a:t>
            </a:r>
          </a:p>
        </p:txBody>
      </p:sp>
      <p:sp>
        <p:nvSpPr>
          <p:cNvPr id="14" name="13 Rectángulo redondeado"/>
          <p:cNvSpPr/>
          <p:nvPr/>
        </p:nvSpPr>
        <p:spPr bwMode="auto">
          <a:xfrm>
            <a:off x="2195736" y="481377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Cloud API</a:t>
            </a:r>
          </a:p>
        </p:txBody>
      </p:sp>
      <p:sp>
        <p:nvSpPr>
          <p:cNvPr id="15" name="14 Nube"/>
          <p:cNvSpPr/>
          <p:nvPr/>
        </p:nvSpPr>
        <p:spPr bwMode="auto">
          <a:xfrm>
            <a:off x="5901394" y="5013176"/>
            <a:ext cx="1872208" cy="1296144"/>
          </a:xfrm>
          <a:prstGeom prst="cloud">
            <a:avLst/>
          </a:prstGeom>
          <a:noFill/>
          <a:ln w="57150" cap="flat" cmpd="sng" algn="ctr">
            <a:solidFill>
              <a:srgbClr val="6699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16" name="15 Imagen" descr="server_mimooh_01_l.png"/>
          <p:cNvPicPr>
            <a:picLocks noChangeAspect="1"/>
          </p:cNvPicPr>
          <p:nvPr/>
        </p:nvPicPr>
        <p:blipFill>
          <a:blip r:embed="rId2">
            <a:lum bright="43000" contrast="-70000"/>
          </a:blip>
          <a:stretch>
            <a:fillRect/>
          </a:stretch>
        </p:blipFill>
        <p:spPr>
          <a:xfrm>
            <a:off x="5959916" y="5223692"/>
            <a:ext cx="661558" cy="936104"/>
          </a:xfrm>
          <a:prstGeom prst="rect">
            <a:avLst/>
          </a:prstGeom>
          <a:noFill/>
          <a:effectLst>
            <a:softEdge rad="12700"/>
          </a:effectLst>
        </p:spPr>
      </p:pic>
      <p:pic>
        <p:nvPicPr>
          <p:cNvPr id="17" name="16 Imagen" descr="server_mimooh_01_l.png"/>
          <p:cNvPicPr>
            <a:picLocks noChangeAspect="1"/>
          </p:cNvPicPr>
          <p:nvPr/>
        </p:nvPicPr>
        <p:blipFill>
          <a:blip r:embed="rId2">
            <a:lum bright="28000" contrast="-70000"/>
          </a:blip>
          <a:stretch>
            <a:fillRect/>
          </a:stretch>
        </p:blipFill>
        <p:spPr>
          <a:xfrm>
            <a:off x="5613362" y="5223692"/>
            <a:ext cx="661558" cy="936104"/>
          </a:xfrm>
          <a:prstGeom prst="rect">
            <a:avLst/>
          </a:prstGeom>
        </p:spPr>
      </p:pic>
      <p:pic>
        <p:nvPicPr>
          <p:cNvPr id="18" name="17 Imagen" descr="server_mimooh_01_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322" y="5223692"/>
            <a:ext cx="661558" cy="936104"/>
          </a:xfrm>
          <a:prstGeom prst="rect">
            <a:avLst/>
          </a:prstGeom>
        </p:spPr>
      </p:pic>
      <p:sp>
        <p:nvSpPr>
          <p:cNvPr id="19" name="18 Rectángulo redondeado"/>
          <p:cNvSpPr/>
          <p:nvPr/>
        </p:nvSpPr>
        <p:spPr bwMode="auto">
          <a:xfrm>
            <a:off x="5037298" y="4813777"/>
            <a:ext cx="1728192" cy="432048"/>
          </a:xfrm>
          <a:prstGeom prst="round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Grid Services</a:t>
            </a:r>
          </a:p>
        </p:txBody>
      </p:sp>
      <p:sp>
        <p:nvSpPr>
          <p:cNvPr id="20" name="19 Rectángulo redondeado"/>
          <p:cNvSpPr/>
          <p:nvPr/>
        </p:nvSpPr>
        <p:spPr bwMode="auto">
          <a:xfrm>
            <a:off x="6804248" y="4813777"/>
            <a:ext cx="1584176" cy="432048"/>
          </a:xfrm>
          <a:prstGeom prst="round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smtClean="0"/>
              <a:t>Cloud API</a:t>
            </a:r>
          </a:p>
        </p:txBody>
      </p:sp>
      <p:sp>
        <p:nvSpPr>
          <p:cNvPr id="23" name="22 Redondear rectángulo de esquina del mismo lado"/>
          <p:cNvSpPr/>
          <p:nvPr/>
        </p:nvSpPr>
        <p:spPr bwMode="auto">
          <a:xfrm>
            <a:off x="5220072" y="2132856"/>
            <a:ext cx="3528392" cy="2016224"/>
          </a:xfrm>
          <a:prstGeom prst="round2SameRect">
            <a:avLst>
              <a:gd name="adj1" fmla="val 8421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43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pic>
        <p:nvPicPr>
          <p:cNvPr id="21" name="20 Imagen" descr="MC900433864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1916832"/>
            <a:ext cx="914286" cy="914286"/>
          </a:xfrm>
          <a:prstGeom prst="rect">
            <a:avLst/>
          </a:prstGeom>
        </p:spPr>
      </p:pic>
      <p:sp>
        <p:nvSpPr>
          <p:cNvPr id="29" name="28 CuadroTexto"/>
          <p:cNvSpPr txBox="1"/>
          <p:nvPr/>
        </p:nvSpPr>
        <p:spPr>
          <a:xfrm>
            <a:off x="6012160" y="2204864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Marketplace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1071024" y="6309320"/>
            <a:ext cx="2420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Cloud/Grid Site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5580112" y="6309320"/>
            <a:ext cx="2420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Cloud/Grid Site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5203447" y="2681625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Sharing existing VM images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Registry of metadata 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Image are kept elsewhere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Supports trust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323528" y="1700808"/>
            <a:ext cx="3528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Federation facilities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Security</a:t>
            </a:r>
          </a:p>
          <a:p>
            <a:pPr marL="0" lvl="1">
              <a:buFont typeface="Arial" pitchFamily="34" charset="0"/>
              <a:buChar char="•"/>
            </a:pPr>
            <a:r>
              <a:rPr lang="en-US" sz="2000" b="0" smtClean="0"/>
              <a:t> Grid specific services</a:t>
            </a:r>
          </a:p>
        </p:txBody>
      </p:sp>
      <p:grpSp>
        <p:nvGrpSpPr>
          <p:cNvPr id="41" name="40 Grupo"/>
          <p:cNvGrpSpPr/>
          <p:nvPr/>
        </p:nvGrpSpPr>
        <p:grpSpPr>
          <a:xfrm>
            <a:off x="4139952" y="5589240"/>
            <a:ext cx="504056" cy="108000"/>
            <a:chOff x="3347864" y="3609020"/>
            <a:chExt cx="504056" cy="108000"/>
          </a:xfrm>
        </p:grpSpPr>
        <p:sp>
          <p:nvSpPr>
            <p:cNvPr id="34" name="33 Elipse"/>
            <p:cNvSpPr/>
            <p:nvPr/>
          </p:nvSpPr>
          <p:spPr bwMode="auto">
            <a:xfrm>
              <a:off x="3347864" y="3609020"/>
              <a:ext cx="108000" cy="1080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9" name="38 Elipse"/>
            <p:cNvSpPr/>
            <p:nvPr/>
          </p:nvSpPr>
          <p:spPr bwMode="auto">
            <a:xfrm>
              <a:off x="3545892" y="3609020"/>
              <a:ext cx="108000" cy="1080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40" name="39 Elipse"/>
            <p:cNvSpPr/>
            <p:nvPr/>
          </p:nvSpPr>
          <p:spPr bwMode="auto">
            <a:xfrm>
              <a:off x="3743920" y="3609020"/>
              <a:ext cx="108000" cy="108000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dondear rectángulo de esquina del mismo lado"/>
          <p:cNvSpPr/>
          <p:nvPr/>
        </p:nvSpPr>
        <p:spPr bwMode="auto">
          <a:xfrm>
            <a:off x="105748" y="1284982"/>
            <a:ext cx="5868312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23 Redondear rectángulo de esquina del mismo lado"/>
          <p:cNvSpPr/>
          <p:nvPr/>
        </p:nvSpPr>
        <p:spPr bwMode="auto">
          <a:xfrm>
            <a:off x="6014536" y="2267928"/>
            <a:ext cx="3060000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n-US" dirty="0" smtClean="0"/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69404" y="2990370"/>
            <a:ext cx="5904656" cy="2160239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5 Redondear rectángulo de esquina del mismo lado"/>
          <p:cNvSpPr/>
          <p:nvPr/>
        </p:nvSpPr>
        <p:spPr bwMode="auto">
          <a:xfrm>
            <a:off x="6007714" y="2997192"/>
            <a:ext cx="3060000" cy="2160000"/>
          </a:xfrm>
          <a:prstGeom prst="round2SameRect">
            <a:avLst>
              <a:gd name="adj1" fmla="val 3729"/>
              <a:gd name="adj2" fmla="val 0"/>
            </a:avLst>
          </a:prstGeom>
          <a:gradFill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90084" y="3032761"/>
            <a:ext cx="2682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Storage 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34479" y="3032761"/>
            <a:ext cx="38034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Virtual Machine 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15 Redondear rectángulo de esquina diagonal"/>
          <p:cNvSpPr/>
          <p:nvPr/>
        </p:nvSpPr>
        <p:spPr bwMode="auto">
          <a:xfrm>
            <a:off x="118824" y="2060848"/>
            <a:ext cx="5783228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1752943" y="1326917"/>
            <a:ext cx="2564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 API (IaaS)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7" name="46 Grupo"/>
          <p:cNvGrpSpPr/>
          <p:nvPr/>
        </p:nvGrpSpPr>
        <p:grpSpPr>
          <a:xfrm>
            <a:off x="127086" y="4005065"/>
            <a:ext cx="1908000" cy="1728191"/>
            <a:chOff x="127086" y="4005065"/>
            <a:chExt cx="1908000" cy="1728191"/>
          </a:xfrm>
        </p:grpSpPr>
        <p:sp>
          <p:nvSpPr>
            <p:cNvPr id="28" name="27 Redondear rectángulo de esquina del mismo lado"/>
            <p:cNvSpPr/>
            <p:nvPr/>
          </p:nvSpPr>
          <p:spPr bwMode="auto">
            <a:xfrm>
              <a:off x="127086" y="4005065"/>
              <a:ext cx="1908000" cy="1728191"/>
            </a:xfrm>
            <a:prstGeom prst="round2SameRect">
              <a:avLst>
                <a:gd name="adj1" fmla="val 4282"/>
                <a:gd name="adj2" fmla="val 0"/>
              </a:avLst>
            </a:prstGeom>
            <a:gradFill>
              <a:gsLst>
                <a:gs pos="0">
                  <a:srgbClr val="6699FF">
                    <a:tint val="66000"/>
                    <a:satMod val="160000"/>
                  </a:srgbClr>
                </a:gs>
                <a:gs pos="7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151184" y="4005065"/>
              <a:ext cx="18598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Networking</a:t>
              </a:r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5" name="44 Grupo"/>
          <p:cNvGrpSpPr/>
          <p:nvPr/>
        </p:nvGrpSpPr>
        <p:grpSpPr>
          <a:xfrm>
            <a:off x="2087936" y="4005065"/>
            <a:ext cx="1908000" cy="1728191"/>
            <a:chOff x="2049624" y="4005065"/>
            <a:chExt cx="1908000" cy="1728191"/>
          </a:xfrm>
        </p:grpSpPr>
        <p:sp>
          <p:nvSpPr>
            <p:cNvPr id="29" name="28 Redondear rectángulo de esquina del mismo lado"/>
            <p:cNvSpPr/>
            <p:nvPr/>
          </p:nvSpPr>
          <p:spPr bwMode="auto">
            <a:xfrm>
              <a:off x="2049624" y="4005065"/>
              <a:ext cx="1908000" cy="1728191"/>
            </a:xfrm>
            <a:prstGeom prst="round2SameRect">
              <a:avLst>
                <a:gd name="adj1" fmla="val 4282"/>
                <a:gd name="adj2" fmla="val 0"/>
              </a:avLst>
            </a:prstGeom>
            <a:gradFill>
              <a:gsLst>
                <a:gs pos="0">
                  <a:srgbClr val="6699FF">
                    <a:tint val="66000"/>
                    <a:satMod val="160000"/>
                  </a:srgbClr>
                </a:gs>
                <a:gs pos="7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2244442" y="4005065"/>
              <a:ext cx="1518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Compute</a:t>
              </a:r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6" name="45 Grupo"/>
          <p:cNvGrpSpPr/>
          <p:nvPr/>
        </p:nvGrpSpPr>
        <p:grpSpPr>
          <a:xfrm>
            <a:off x="4048894" y="4005065"/>
            <a:ext cx="1908000" cy="1728191"/>
            <a:chOff x="4048894" y="4005065"/>
            <a:chExt cx="1908000" cy="1728191"/>
          </a:xfrm>
        </p:grpSpPr>
        <p:sp>
          <p:nvSpPr>
            <p:cNvPr id="30" name="29 Redondear rectángulo de esquina del mismo lado"/>
            <p:cNvSpPr/>
            <p:nvPr/>
          </p:nvSpPr>
          <p:spPr bwMode="auto">
            <a:xfrm>
              <a:off x="4048894" y="4005065"/>
              <a:ext cx="1908000" cy="1728191"/>
            </a:xfrm>
            <a:prstGeom prst="round2SameRect">
              <a:avLst>
                <a:gd name="adj1" fmla="val 4282"/>
                <a:gd name="adj2" fmla="val 0"/>
              </a:avLst>
            </a:prstGeom>
            <a:gradFill>
              <a:gsLst>
                <a:gs pos="0">
                  <a:srgbClr val="6699FF">
                    <a:tint val="66000"/>
                    <a:satMod val="160000"/>
                  </a:srgbClr>
                </a:gs>
                <a:gs pos="70000">
                  <a:schemeClr val="bg1"/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4465728" y="4005065"/>
              <a:ext cx="10743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Image</a:t>
              </a:r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1" name="40 CuadroTexto"/>
          <p:cNvSpPr txBox="1"/>
          <p:nvPr/>
        </p:nvSpPr>
        <p:spPr>
          <a:xfrm>
            <a:off x="6622132" y="2348880"/>
            <a:ext cx="1917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Storage API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1058814" y="2226060"/>
            <a:ext cx="3903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 Management Tools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" name="42 Redondear rectángulo de esquina del mismo lado"/>
          <p:cNvSpPr/>
          <p:nvPr/>
        </p:nvSpPr>
        <p:spPr bwMode="auto">
          <a:xfrm>
            <a:off x="113978" y="5267300"/>
            <a:ext cx="8991922" cy="1042020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accent4">
                  <a:lumMod val="65000"/>
                  <a:lumOff val="35000"/>
                </a:schemeClr>
              </a:gs>
              <a:gs pos="87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3062881" y="5373216"/>
            <a:ext cx="3094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Physical Resources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Redondear rectángulo de esquina del mismo lado"/>
          <p:cNvSpPr/>
          <p:nvPr/>
        </p:nvSpPr>
        <p:spPr bwMode="auto">
          <a:xfrm>
            <a:off x="3203848" y="1278160"/>
            <a:ext cx="2843976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24 Redondear rectángulo de esquina del mismo lado"/>
          <p:cNvSpPr/>
          <p:nvPr/>
        </p:nvSpPr>
        <p:spPr bwMode="auto">
          <a:xfrm>
            <a:off x="143848" y="1269216"/>
            <a:ext cx="2915984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23 Redondear rectángulo de esquina del mismo lado"/>
          <p:cNvSpPr/>
          <p:nvPr/>
        </p:nvSpPr>
        <p:spPr bwMode="auto">
          <a:xfrm>
            <a:off x="125392" y="2925400"/>
            <a:ext cx="5886768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3" name="23 Redondear rectángulo de esquina del mismo lado"/>
          <p:cNvSpPr/>
          <p:nvPr/>
        </p:nvSpPr>
        <p:spPr bwMode="auto">
          <a:xfrm>
            <a:off x="6052636" y="2916000"/>
            <a:ext cx="3060000" cy="751156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</a:t>
            </a:r>
            <a:r>
              <a:rPr lang="en-US" dirty="0" err="1" smtClean="0"/>
              <a:t>StratusLab</a:t>
            </a:r>
            <a:endParaRPr lang="en-US" dirty="0" smtClean="0"/>
          </a:p>
        </p:txBody>
      </p:sp>
      <p:sp>
        <p:nvSpPr>
          <p:cNvPr id="5" name="4 Redondear rectángulo de esquina del mismo lado"/>
          <p:cNvSpPr/>
          <p:nvPr/>
        </p:nvSpPr>
        <p:spPr bwMode="auto">
          <a:xfrm>
            <a:off x="107504" y="3638442"/>
            <a:ext cx="5904656" cy="2160239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5 Redondear rectángulo de esquina del mismo lado"/>
          <p:cNvSpPr/>
          <p:nvPr/>
        </p:nvSpPr>
        <p:spPr bwMode="auto">
          <a:xfrm>
            <a:off x="6045814" y="3645264"/>
            <a:ext cx="3060000" cy="2160000"/>
          </a:xfrm>
          <a:prstGeom prst="round2SameRect">
            <a:avLst>
              <a:gd name="adj1" fmla="val 3729"/>
              <a:gd name="adj2" fmla="val 0"/>
            </a:avLst>
          </a:prstGeom>
          <a:gradFill>
            <a:gsLst>
              <a:gs pos="0">
                <a:srgbClr val="FFC000"/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228184" y="3680833"/>
            <a:ext cx="2682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Storage 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47664" y="3680833"/>
            <a:ext cx="38034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Virtual Machine Manager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10 Grupo"/>
          <p:cNvGrpSpPr/>
          <p:nvPr/>
        </p:nvGrpSpPr>
        <p:grpSpPr>
          <a:xfrm>
            <a:off x="251520" y="3494426"/>
            <a:ext cx="1080120" cy="792088"/>
            <a:chOff x="395536" y="1916832"/>
            <a:chExt cx="1872208" cy="1296144"/>
          </a:xfrm>
        </p:grpSpPr>
        <p:sp>
          <p:nvSpPr>
            <p:cNvPr id="10" name="9 Nube"/>
            <p:cNvSpPr/>
            <p:nvPr/>
          </p:nvSpPr>
          <p:spPr bwMode="auto">
            <a:xfrm>
              <a:off x="395536" y="1916832"/>
              <a:ext cx="1872208" cy="1296144"/>
            </a:xfrm>
            <a:prstGeom prst="cloud">
              <a:avLst/>
            </a:prstGeom>
            <a:solidFill>
              <a:schemeClr val="bg1"/>
            </a:solidFill>
            <a:ln w="57150" cap="flat" cmpd="sng" algn="ctr">
              <a:solidFill>
                <a:srgbClr val="6699FF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pic>
          <p:nvPicPr>
            <p:cNvPr id="9" name="Picture 44" descr="opennebulapro-logo.png"/>
            <p:cNvPicPr>
              <a:picLocks noChangeAspect="1"/>
            </p:cNvPicPr>
            <p:nvPr/>
          </p:nvPicPr>
          <p:blipFill>
            <a:blip r:embed="rId2"/>
            <a:srcRect r="20219"/>
            <a:stretch>
              <a:fillRect/>
            </a:stretch>
          </p:blipFill>
          <p:spPr>
            <a:xfrm>
              <a:off x="611560" y="2420888"/>
              <a:ext cx="1424300" cy="216024"/>
            </a:xfrm>
            <a:prstGeom prst="rect">
              <a:avLst/>
            </a:prstGeom>
          </p:spPr>
        </p:pic>
      </p:grpSp>
      <p:sp>
        <p:nvSpPr>
          <p:cNvPr id="14" name="13 CuadroTexto"/>
          <p:cNvSpPr txBox="1"/>
          <p:nvPr/>
        </p:nvSpPr>
        <p:spPr>
          <a:xfrm>
            <a:off x="1031199" y="2958391"/>
            <a:ext cx="4075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OpenNebula XML-RPC Interface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588224" y="2924944"/>
            <a:ext cx="1923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REST → CDMI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15 Redondear rectángulo de esquina diagonal"/>
          <p:cNvSpPr/>
          <p:nvPr/>
        </p:nvSpPr>
        <p:spPr bwMode="auto">
          <a:xfrm>
            <a:off x="156924" y="1973074"/>
            <a:ext cx="1584176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132214" y="2029316"/>
            <a:ext cx="1694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User/Admin </a:t>
            </a:r>
          </a:p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CLI</a:t>
            </a:r>
            <a:endParaRPr lang="en-US"/>
          </a:p>
        </p:txBody>
      </p:sp>
      <p:sp>
        <p:nvSpPr>
          <p:cNvPr id="18" name="17 Redondear rectángulo de esquina diagonal"/>
          <p:cNvSpPr/>
          <p:nvPr/>
        </p:nvSpPr>
        <p:spPr bwMode="auto">
          <a:xfrm>
            <a:off x="1821895" y="1988840"/>
            <a:ext cx="1381953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979712" y="2045082"/>
            <a:ext cx="11240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Web</a:t>
            </a:r>
          </a:p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Monitor</a:t>
            </a:r>
            <a:endParaRPr lang="en-US"/>
          </a:p>
        </p:txBody>
      </p:sp>
      <p:sp>
        <p:nvSpPr>
          <p:cNvPr id="20" name="19 Redondear rectángulo de esquina diagonal"/>
          <p:cNvSpPr/>
          <p:nvPr/>
        </p:nvSpPr>
        <p:spPr bwMode="auto">
          <a:xfrm>
            <a:off x="3275856" y="1988840"/>
            <a:ext cx="1368152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528515" y="2045082"/>
            <a:ext cx="9557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AuthN</a:t>
            </a:r>
          </a:p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Proxy</a:t>
            </a:r>
            <a:endParaRPr lang="en-US"/>
          </a:p>
        </p:txBody>
      </p:sp>
      <p:sp>
        <p:nvSpPr>
          <p:cNvPr id="22" name="21 Redondear rectángulo de esquina diagonal"/>
          <p:cNvSpPr/>
          <p:nvPr/>
        </p:nvSpPr>
        <p:spPr bwMode="auto">
          <a:xfrm>
            <a:off x="4733904" y="1988840"/>
            <a:ext cx="1296144" cy="792088"/>
          </a:xfrm>
          <a:prstGeom prst="round2Diag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846838" y="2164794"/>
            <a:ext cx="1111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Claudia</a:t>
            </a:r>
            <a:endParaRPr lang="en-US"/>
          </a:p>
        </p:txBody>
      </p:sp>
      <p:sp>
        <p:nvSpPr>
          <p:cNvPr id="26" name="25 CuadroTexto"/>
          <p:cNvSpPr txBox="1"/>
          <p:nvPr/>
        </p:nvSpPr>
        <p:spPr>
          <a:xfrm>
            <a:off x="450204" y="1268760"/>
            <a:ext cx="23936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XML-RPC → OCCI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420038" y="1268760"/>
            <a:ext cx="2448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TCloud ( Ext. IaaS)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27 Redondear rectángulo de esquina del mismo lado"/>
          <p:cNvSpPr/>
          <p:nvPr/>
        </p:nvSpPr>
        <p:spPr bwMode="auto">
          <a:xfrm>
            <a:off x="10750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29" name="28 Redondear rectángulo de esquina del mismo lado"/>
          <p:cNvSpPr/>
          <p:nvPr/>
        </p:nvSpPr>
        <p:spPr bwMode="auto">
          <a:xfrm>
            <a:off x="208772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0" name="29 Redondear rectángulo de esquina del mismo lado"/>
          <p:cNvSpPr/>
          <p:nvPr/>
        </p:nvSpPr>
        <p:spPr bwMode="auto">
          <a:xfrm>
            <a:off x="4067944" y="4653137"/>
            <a:ext cx="1908000" cy="1728191"/>
          </a:xfrm>
          <a:prstGeom prst="round2SameRect">
            <a:avLst>
              <a:gd name="adj1" fmla="val 4282"/>
              <a:gd name="adj2" fmla="val 0"/>
            </a:avLst>
          </a:prstGeom>
          <a:gradFill>
            <a:gsLst>
              <a:gs pos="0">
                <a:srgbClr val="6699FF">
                  <a:tint val="66000"/>
                  <a:satMod val="160000"/>
                </a:srgbClr>
              </a:gs>
              <a:gs pos="70000">
                <a:schemeClr val="bg1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271063" y="4787148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Networking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2393149" y="4787148"/>
            <a:ext cx="1297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Compute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559318" y="4787148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Image</a:t>
            </a:r>
            <a:endParaRPr lang="en-US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22 CuadroTexto"/>
          <p:cNvSpPr txBox="1"/>
          <p:nvPr/>
        </p:nvSpPr>
        <p:spPr>
          <a:xfrm>
            <a:off x="4036412" y="5229201"/>
            <a:ext cx="226378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Storage Mgr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Marketplace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39" name="22 CuadroTexto"/>
          <p:cNvSpPr txBox="1"/>
          <p:nvPr/>
        </p:nvSpPr>
        <p:spPr>
          <a:xfrm>
            <a:off x="2123728" y="5229201"/>
            <a:ext cx="194421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Ganglia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KVM/Xen</a:t>
            </a:r>
          </a:p>
        </p:txBody>
      </p:sp>
      <p:sp>
        <p:nvSpPr>
          <p:cNvPr id="40" name="22 CuadroTexto"/>
          <p:cNvSpPr txBox="1"/>
          <p:nvPr/>
        </p:nvSpPr>
        <p:spPr>
          <a:xfrm>
            <a:off x="179512" y="5229201"/>
            <a:ext cx="194421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DHCP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NAT</a:t>
            </a:r>
          </a:p>
        </p:txBody>
      </p:sp>
      <p:sp>
        <p:nvSpPr>
          <p:cNvPr id="41" name="22 CuadroTexto"/>
          <p:cNvSpPr txBox="1"/>
          <p:nvPr/>
        </p:nvSpPr>
        <p:spPr>
          <a:xfrm>
            <a:off x="6300192" y="4365104"/>
            <a:ext cx="208823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1800" b="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iSCSI</a:t>
            </a:r>
            <a:endParaRPr lang="en-US" sz="1800" b="0" dirty="0" smtClean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NFS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Services &amp; Infrastructures</a:t>
            </a:r>
          </a:p>
        </p:txBody>
      </p:sp>
      <p:sp>
        <p:nvSpPr>
          <p:cNvPr id="41" name="40 Flecha a la derecha con bandas"/>
          <p:cNvSpPr/>
          <p:nvPr/>
        </p:nvSpPr>
        <p:spPr bwMode="auto">
          <a:xfrm rot="16200000">
            <a:off x="-360548" y="1592796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2" name="41 Flecha a la derecha con bandas"/>
          <p:cNvSpPr/>
          <p:nvPr/>
        </p:nvSpPr>
        <p:spPr bwMode="auto">
          <a:xfrm rot="16200000">
            <a:off x="2627784" y="1592797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3" name="42 Flecha a la derecha con bandas"/>
          <p:cNvSpPr/>
          <p:nvPr/>
        </p:nvSpPr>
        <p:spPr bwMode="auto">
          <a:xfrm rot="16200000">
            <a:off x="5616116" y="1592796"/>
            <a:ext cx="3960440" cy="2880320"/>
          </a:xfrm>
          <a:prstGeom prst="stripedRightArrow">
            <a:avLst>
              <a:gd name="adj1" fmla="val 100000"/>
              <a:gd name="adj2" fmla="val 0"/>
            </a:avLst>
          </a:prstGeom>
          <a:gradFill flip="none" rotWithShape="1">
            <a:gsLst>
              <a:gs pos="0">
                <a:srgbClr val="6699FF"/>
              </a:gs>
              <a:gs pos="70000">
                <a:srgbClr val="3B89BA">
                  <a:tint val="23500"/>
                  <a:satMod val="160000"/>
                </a:srgbClr>
              </a:gs>
            </a:gsLst>
            <a:lin ang="108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664924" y="1085835"/>
            <a:ext cx="19094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StratusLab </a:t>
            </a:r>
          </a:p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Distribution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634821" y="1085835"/>
            <a:ext cx="19463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Reference</a:t>
            </a:r>
          </a:p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Deployment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6870015" y="1085835"/>
            <a:ext cx="14526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Cloud</a:t>
            </a:r>
          </a:p>
          <a:p>
            <a:pPr algn="ctr"/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" name="22 CuadroTexto"/>
          <p:cNvSpPr txBox="1"/>
          <p:nvPr/>
        </p:nvSpPr>
        <p:spPr>
          <a:xfrm>
            <a:off x="179512" y="2018744"/>
            <a:ext cx="2808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Stratus Components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Easy to install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Thoroughly tested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Regularly released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Supported</a:t>
            </a:r>
          </a:p>
        </p:txBody>
      </p:sp>
      <p:sp>
        <p:nvSpPr>
          <p:cNvPr id="48" name="22 CuadroTexto"/>
          <p:cNvSpPr txBox="1"/>
          <p:nvPr/>
        </p:nvSpPr>
        <p:spPr>
          <a:xfrm>
            <a:off x="3203848" y="2020372"/>
            <a:ext cx="280831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Showcase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Know-how 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Best practices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Virtualized Grid Site</a:t>
            </a:r>
          </a:p>
        </p:txBody>
      </p:sp>
      <p:sp>
        <p:nvSpPr>
          <p:cNvPr id="49" name="22 CuadroTexto"/>
          <p:cNvSpPr txBox="1"/>
          <p:nvPr/>
        </p:nvSpPr>
        <p:spPr>
          <a:xfrm>
            <a:off x="6156176" y="2060848"/>
            <a:ext cx="28083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Available to users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Marketplace</a:t>
            </a:r>
          </a:p>
          <a:p>
            <a:pPr marL="87313" indent="-87313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Appliance Repository</a:t>
            </a:r>
          </a:p>
        </p:txBody>
      </p:sp>
      <p:sp>
        <p:nvSpPr>
          <p:cNvPr id="50" name="23 Redondear rectángulo de esquina del mismo lado"/>
          <p:cNvSpPr/>
          <p:nvPr/>
        </p:nvSpPr>
        <p:spPr bwMode="auto">
          <a:xfrm>
            <a:off x="156270" y="5104234"/>
            <a:ext cx="8892000" cy="1493118"/>
          </a:xfrm>
          <a:prstGeom prst="round2SameRect">
            <a:avLst>
              <a:gd name="adj1" fmla="val 10412"/>
              <a:gd name="adj2" fmla="val 0"/>
            </a:avLst>
          </a:prstGeom>
          <a:gradFill flip="none" rotWithShape="1">
            <a:gsLst>
              <a:gs pos="0">
                <a:schemeClr val="bg1">
                  <a:lumMod val="65000"/>
                  <a:tint val="66000"/>
                  <a:satMod val="160000"/>
                </a:schemeClr>
              </a:gs>
              <a:gs pos="69000">
                <a:schemeClr val="bg1"/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1" name="50 CuadroTexto"/>
          <p:cNvSpPr txBox="1"/>
          <p:nvPr/>
        </p:nvSpPr>
        <p:spPr>
          <a:xfrm>
            <a:off x="251520" y="5189130"/>
            <a:ext cx="2648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Internal Services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22 CuadroTexto"/>
          <p:cNvSpPr txBox="1"/>
          <p:nvPr/>
        </p:nvSpPr>
        <p:spPr>
          <a:xfrm>
            <a:off x="251520" y="5810488"/>
            <a:ext cx="280831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Testing Infrastructure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Code Repositories</a:t>
            </a:r>
          </a:p>
        </p:txBody>
      </p:sp>
      <p:sp>
        <p:nvSpPr>
          <p:cNvPr id="53" name="22 CuadroTexto"/>
          <p:cNvSpPr txBox="1"/>
          <p:nvPr/>
        </p:nvSpPr>
        <p:spPr>
          <a:xfrm>
            <a:off x="2987824" y="5805264"/>
            <a:ext cx="324036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LDAP</a:t>
            </a:r>
          </a:p>
          <a:p>
            <a:pPr marL="87313" indent="-87313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b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Appliance Repositories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7803" y="2743200"/>
            <a:ext cx="50811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0" i="1" dirty="0" smtClean="0"/>
              <a:t>Questions?</a:t>
            </a:r>
            <a:endParaRPr lang="en-US" sz="72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3476</TotalTime>
  <Words>270</Words>
  <Application>Microsoft Office PowerPoint</Application>
  <PresentationFormat>Presentación en pantalla (4:3)</PresentationFormat>
  <Paragraphs>121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stratuslab-presentation-template-v3</vt:lpstr>
      <vt:lpstr>Technical Overview</vt:lpstr>
      <vt:lpstr>The StratusLab Vision</vt:lpstr>
      <vt:lpstr>The StratusLab Vision</vt:lpstr>
      <vt:lpstr>The StratusLab Vision</vt:lpstr>
      <vt:lpstr>Architecture of StratusLab</vt:lpstr>
      <vt:lpstr>Architecture of StratusLab</vt:lpstr>
      <vt:lpstr>Architecture of StratusLab</vt:lpstr>
      <vt:lpstr>Cloud Services &amp; Infrastructures</vt:lpstr>
      <vt:lpstr>Diapositiva 9</vt:lpstr>
      <vt:lpstr>Diapositiva 10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Ruben S. Montero</cp:lastModifiedBy>
  <cp:revision>441</cp:revision>
  <cp:lastPrinted>2010-03-23T08:08:48Z</cp:lastPrinted>
  <dcterms:created xsi:type="dcterms:W3CDTF">2011-06-24T13:46:34Z</dcterms:created>
  <dcterms:modified xsi:type="dcterms:W3CDTF">2011-06-29T22:35:54Z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