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577" r:id="rId2"/>
    <p:sldId id="951" r:id="rId3"/>
    <p:sldId id="959" r:id="rId4"/>
    <p:sldId id="954" r:id="rId5"/>
    <p:sldId id="960" r:id="rId6"/>
    <p:sldId id="956" r:id="rId7"/>
    <p:sldId id="957" r:id="rId8"/>
    <p:sldId id="958" r:id="rId9"/>
    <p:sldId id="863" r:id="rId1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2640" y="-151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2</a:t>
            </a:r>
            <a:br>
              <a:rPr lang="en-US" dirty="0" smtClean="0"/>
            </a:br>
            <a:r>
              <a:rPr lang="en-US" dirty="0" smtClean="0"/>
              <a:t>Interactions with Targeted Communities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July </a:t>
            </a:r>
            <a:r>
              <a:rPr lang="en-US" dirty="0" smtClean="0"/>
              <a:t>2011 </a:t>
            </a:r>
            <a:r>
              <a:rPr lang="en-US" smtClean="0"/>
              <a:t>(v2)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Description of Work Package</a:t>
            </a:r>
          </a:p>
          <a:p>
            <a:pPr lvl="1"/>
            <a:r>
              <a:rPr lang="en-US" dirty="0" smtClean="0"/>
              <a:t>Manage interactions with targeted communities: users and system administrators.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Manage </a:t>
            </a:r>
            <a:r>
              <a:rPr lang="en-US" b="1" dirty="0" smtClean="0"/>
              <a:t>communication with resource providers </a:t>
            </a:r>
            <a:r>
              <a:rPr lang="en-US" dirty="0" smtClean="0"/>
              <a:t>regarding their needs concerning virtualization and cloud technologies and their feedback on </a:t>
            </a:r>
            <a:r>
              <a:rPr lang="en-US" dirty="0" err="1" smtClean="0"/>
              <a:t>StratusLab</a:t>
            </a:r>
            <a:r>
              <a:rPr lang="en-US" dirty="0" smtClean="0"/>
              <a:t> software.</a:t>
            </a:r>
          </a:p>
          <a:p>
            <a:pPr lvl="1"/>
            <a:r>
              <a:rPr lang="en-US" dirty="0" smtClean="0"/>
              <a:t>Manage </a:t>
            </a:r>
            <a:r>
              <a:rPr lang="en-US" b="1" dirty="0" smtClean="0"/>
              <a:t>communication with end-users </a:t>
            </a:r>
            <a:r>
              <a:rPr lang="en-US" dirty="0" smtClean="0"/>
              <a:t>regarding their use of resources running </a:t>
            </a:r>
            <a:r>
              <a:rPr lang="en-US" dirty="0" err="1" smtClean="0"/>
              <a:t>StratusLab</a:t>
            </a:r>
            <a:r>
              <a:rPr lang="en-US" dirty="0" smtClean="0"/>
              <a:t> software and their needs for direct access to virtualization and cloud features.</a:t>
            </a:r>
          </a:p>
          <a:p>
            <a:pPr lvl="1"/>
            <a:r>
              <a:rPr lang="en-US" b="1" dirty="0" smtClean="0"/>
              <a:t>Training sessions </a:t>
            </a:r>
            <a:r>
              <a:rPr lang="en-US" dirty="0" smtClean="0"/>
              <a:t>will be organized to encourage dissemination of technical information and adoption of the </a:t>
            </a:r>
            <a:r>
              <a:rPr lang="en-US" dirty="0" err="1" smtClean="0"/>
              <a:t>StratusLab</a:t>
            </a:r>
            <a:r>
              <a:rPr lang="en-US" dirty="0" smtClean="0"/>
              <a:t> software.</a:t>
            </a:r>
          </a:p>
          <a:p>
            <a:pPr lvl="1"/>
            <a:r>
              <a:rPr lang="en-US" b="1" dirty="0" smtClean="0"/>
              <a:t>Evaluate </a:t>
            </a:r>
            <a:r>
              <a:rPr lang="en-US" dirty="0" smtClean="0"/>
              <a:t>early versions of </a:t>
            </a:r>
            <a:r>
              <a:rPr lang="en-US" b="1" dirty="0" err="1" smtClean="0"/>
              <a:t>StratusLab</a:t>
            </a:r>
            <a:r>
              <a:rPr lang="en-US" b="1" dirty="0" smtClean="0"/>
              <a:t> software </a:t>
            </a:r>
            <a:r>
              <a:rPr lang="en-US" dirty="0" smtClean="0"/>
              <a:t>from a users perspective with respect to utility and stability.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T2.1: Interactions with Resource Providers and End-users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CNRS/LAL</a:t>
            </a:r>
            <a:r>
              <a:rPr lang="en-US" dirty="0" smtClean="0"/>
              <a:t>, CNRS/IBCP, TID)</a:t>
            </a:r>
          </a:p>
          <a:p>
            <a:pPr lvl="1"/>
            <a:r>
              <a:rPr lang="en-US" dirty="0" smtClean="0"/>
              <a:t>T2.2: Intensive Evaluation of </a:t>
            </a:r>
            <a:r>
              <a:rPr lang="en-US" dirty="0" err="1" smtClean="0"/>
              <a:t>StratusLab</a:t>
            </a:r>
            <a:r>
              <a:rPr lang="en-US" dirty="0" smtClean="0"/>
              <a:t> Products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CNRS/LAL</a:t>
            </a:r>
            <a:r>
              <a:rPr lang="en-US" dirty="0" smtClean="0"/>
              <a:t>, CNRS/IBCP, TID)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Gathering</a:t>
            </a:r>
          </a:p>
          <a:p>
            <a:pPr lvl="1"/>
            <a:r>
              <a:rPr lang="en-US" dirty="0" smtClean="0"/>
              <a:t>Surveys of system administrators and users early in project</a:t>
            </a:r>
          </a:p>
          <a:p>
            <a:pPr lvl="1"/>
            <a:r>
              <a:rPr lang="en-US" dirty="0" smtClean="0"/>
              <a:t>Broadly validated foreseen features and roadmap</a:t>
            </a:r>
          </a:p>
          <a:p>
            <a:pPr lvl="1"/>
            <a:r>
              <a:rPr lang="en-US" dirty="0" smtClean="0"/>
              <a:t>Trust issue for user-generated images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Marketplace</a:t>
            </a:r>
            <a:endParaRPr lang="en-US" dirty="0" smtClean="0"/>
          </a:p>
          <a:p>
            <a:pPr lvl="1"/>
            <a:r>
              <a:rPr lang="en-US" dirty="0" smtClean="0"/>
              <a:t>Need for public cloud infrastructure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Move cloud API to Y1</a:t>
            </a:r>
          </a:p>
          <a:p>
            <a:r>
              <a:rPr lang="en-US" dirty="0" err="1" smtClean="0"/>
              <a:t>HEPiX</a:t>
            </a:r>
            <a:r>
              <a:rPr lang="en-US" dirty="0" smtClean="0"/>
              <a:t> Collaboration</a:t>
            </a:r>
          </a:p>
          <a:p>
            <a:pPr lvl="1"/>
            <a:r>
              <a:rPr lang="en-US" dirty="0" smtClean="0"/>
              <a:t>Interested in using Marketplace for sharing images</a:t>
            </a:r>
          </a:p>
          <a:p>
            <a:pPr lvl="1"/>
            <a:r>
              <a:rPr lang="en-US" dirty="0" smtClean="0"/>
              <a:t>Detailed discussions about requirements</a:t>
            </a:r>
          </a:p>
          <a:p>
            <a:pPr lvl="1"/>
            <a:r>
              <a:rPr lang="en-US" dirty="0" smtClean="0"/>
              <a:t>Related discussions about security requirements</a:t>
            </a:r>
          </a:p>
          <a:p>
            <a:pPr lvl="1"/>
            <a:r>
              <a:rPr lang="en-US" dirty="0" smtClean="0"/>
              <a:t>Provided </a:t>
            </a:r>
            <a:r>
              <a:rPr lang="en-US" dirty="0" err="1" smtClean="0"/>
              <a:t>HEPiX</a:t>
            </a:r>
            <a:r>
              <a:rPr lang="en-US" dirty="0" smtClean="0"/>
              <a:t> Marketplace instance and support during tests</a:t>
            </a:r>
          </a:p>
          <a:p>
            <a:pPr lvl="1"/>
            <a:r>
              <a:rPr lang="en-US" dirty="0" smtClean="0"/>
              <a:t>Improved Marketplace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Achievements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Development of tutorial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material </a:t>
            </a:r>
            <a:r>
              <a:rPr lang="en-US" dirty="0" smtClean="0"/>
              <a:t>(user and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administrator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Regular presentation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tutorials</a:t>
            </a:r>
            <a:endParaRPr lang="en-US" dirty="0" smtClean="0"/>
          </a:p>
          <a:p>
            <a:pPr lvl="1"/>
            <a:r>
              <a:rPr lang="en-US" dirty="0" smtClean="0"/>
              <a:t>Very successful</a:t>
            </a:r>
            <a:r>
              <a:rPr lang="en-US" dirty="0" smtClean="0"/>
              <a:t> tutorial 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EGI </a:t>
            </a:r>
            <a:r>
              <a:rPr lang="en-US" dirty="0" smtClean="0"/>
              <a:t>User Forum 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Automated testing of standard tutorial, benchmarks, etc.</a:t>
            </a:r>
          </a:p>
          <a:p>
            <a:pPr lvl="1"/>
            <a:r>
              <a:rPr lang="en-US" dirty="0" smtClean="0"/>
              <a:t>Tests of installation and features provided with release</a:t>
            </a:r>
          </a:p>
          <a:p>
            <a:pPr lvl="1"/>
            <a:r>
              <a:rPr lang="en-US" dirty="0" smtClean="0"/>
              <a:t>Evaluation against outside requirements (EGI Virtualization Workshop)</a:t>
            </a:r>
          </a:p>
          <a:p>
            <a:pPr lvl="1"/>
            <a:r>
              <a:rPr lang="en-US" dirty="0" smtClean="0"/>
              <a:t>Bioinformatics appliances as test of support for </a:t>
            </a:r>
            <a:r>
              <a:rPr lang="en-US" dirty="0" err="1" smtClean="0"/>
              <a:t>PaaS</a:t>
            </a:r>
            <a:endParaRPr lang="en-US" dirty="0" smtClean="0"/>
          </a:p>
        </p:txBody>
      </p:sp>
      <p:pic>
        <p:nvPicPr>
          <p:cNvPr id="5" name="Picture 4" descr="vilnius-tutor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243482"/>
            <a:ext cx="4525043" cy="248091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 rot="870638">
            <a:off x="5651105" y="1325755"/>
            <a:ext cx="3429000" cy="1143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/>
                <a:ea typeface="Arial" pitchFamily="-112" charset="0"/>
                <a:cs typeface="Arial Narrow"/>
              </a:rPr>
              <a:t>24/24 Completed Tutorial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/>
                <a:ea typeface="Arial" pitchFamily="-112" charset="0"/>
                <a:cs typeface="Arial Narrow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/>
                <a:ea typeface="Arial" pitchFamily="-112" charset="0"/>
                <a:cs typeface="Arial Narrow"/>
              </a:rPr>
              <a:t>54 Attendees in Total</a:t>
            </a:r>
            <a:endParaRPr lang="en-US" b="0" dirty="0" smtClean="0">
              <a:latin typeface="Arial Narrow"/>
              <a:ea typeface="Arial" pitchFamily="-112" charset="0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Better Follow-up</a:t>
            </a:r>
          </a:p>
          <a:p>
            <a:pPr lvl="1"/>
            <a:r>
              <a:rPr lang="en-US" dirty="0" smtClean="0"/>
              <a:t>Once contact is made with</a:t>
            </a:r>
            <a:r>
              <a:rPr lang="en-US" dirty="0" smtClean="0"/>
              <a:t> person/group</a:t>
            </a:r>
            <a:r>
              <a:rPr lang="en-US" dirty="0" smtClean="0"/>
              <a:t>, need better follow-up to ensure that fruitful collaboration emerges from contact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contacts with commercial sector</a:t>
            </a:r>
          </a:p>
          <a:p>
            <a:r>
              <a:rPr lang="en-US" dirty="0" smtClean="0"/>
              <a:t>Improved Documentation</a:t>
            </a:r>
          </a:p>
          <a:p>
            <a:pPr lvl="1"/>
            <a:r>
              <a:rPr lang="en-US" dirty="0" smtClean="0"/>
              <a:t>Need to do better in keeping documentation current with releases</a:t>
            </a:r>
            <a:endParaRPr lang="en-US" dirty="0" smtClean="0"/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nsure </a:t>
            </a:r>
            <a:r>
              <a:rPr lang="en-US" dirty="0" smtClean="0"/>
              <a:t>that documentation covers full range of functionality of releases</a:t>
            </a:r>
          </a:p>
          <a:p>
            <a:r>
              <a:rPr lang="en-US" dirty="0" smtClean="0"/>
              <a:t>Automated Testing</a:t>
            </a:r>
          </a:p>
          <a:p>
            <a:pPr lvl="1"/>
            <a:r>
              <a:rPr lang="en-US" dirty="0" smtClean="0"/>
              <a:t>Wider range of use cases should be tested automatically</a:t>
            </a:r>
          </a:p>
          <a:p>
            <a:pPr lvl="1"/>
            <a:r>
              <a:rPr lang="en-US" dirty="0" smtClean="0"/>
              <a:t>Benchmarks should be run systematically to test cloud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Y2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roadmap of activity</a:t>
            </a:r>
          </a:p>
          <a:p>
            <a:pPr lvl="1"/>
            <a:r>
              <a:rPr lang="en-US" dirty="0" smtClean="0"/>
              <a:t>Build on successes of Y1 program</a:t>
            </a:r>
            <a:endParaRPr lang="en-US" dirty="0" smtClean="0"/>
          </a:p>
          <a:p>
            <a:pPr lvl="1"/>
            <a:r>
              <a:rPr lang="en-US" dirty="0" smtClean="0"/>
              <a:t>D2.3: Survey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Targeted Communities Concerning </a:t>
            </a:r>
            <a:r>
              <a:rPr lang="en-US" dirty="0" err="1" smtClean="0"/>
              <a:t>StratusLab</a:t>
            </a:r>
            <a:r>
              <a:rPr lang="en-US" dirty="0" smtClean="0"/>
              <a:t> (M14)</a:t>
            </a:r>
          </a:p>
          <a:p>
            <a:pPr lvl="1"/>
            <a:r>
              <a:rPr lang="en-US" dirty="0" smtClean="0"/>
              <a:t>D2.4: Final Report on </a:t>
            </a:r>
            <a:r>
              <a:rPr lang="en-US" dirty="0" err="1" smtClean="0"/>
              <a:t>StratusLab</a:t>
            </a:r>
            <a:r>
              <a:rPr lang="en-US" dirty="0" smtClean="0"/>
              <a:t> Adoption (M24)</a:t>
            </a:r>
          </a:p>
          <a:p>
            <a:pPr lvl="1"/>
            <a:r>
              <a:rPr lang="en-US" dirty="0" smtClean="0"/>
              <a:t>D2.5: Report on Evaluation of </a:t>
            </a:r>
            <a:r>
              <a:rPr lang="en-US" dirty="0" err="1" smtClean="0"/>
              <a:t>StratusLab</a:t>
            </a:r>
            <a:r>
              <a:rPr lang="en-US" dirty="0" smtClean="0"/>
              <a:t> Products (M24)</a:t>
            </a:r>
          </a:p>
          <a:p>
            <a:r>
              <a:rPr lang="en-US" dirty="0" smtClean="0"/>
              <a:t>Priorities for Y2 </a:t>
            </a:r>
          </a:p>
          <a:p>
            <a:pPr lvl="1"/>
            <a:r>
              <a:rPr lang="en-US" dirty="0" smtClean="0"/>
              <a:t>Continue contacts with users and administrators with better follow-up</a:t>
            </a:r>
            <a:endParaRPr lang="en-US" dirty="0" smtClean="0"/>
          </a:p>
          <a:p>
            <a:pPr lvl="1"/>
            <a:r>
              <a:rPr lang="en-US" dirty="0" smtClean="0"/>
              <a:t>Continued emphasis on tutorials (EGI UF, DCI Summer School)</a:t>
            </a:r>
          </a:p>
          <a:p>
            <a:pPr lvl="1"/>
            <a:r>
              <a:rPr lang="en-US" dirty="0" smtClean="0"/>
              <a:t>Make </a:t>
            </a:r>
            <a:r>
              <a:rPr lang="en-US" dirty="0" smtClean="0"/>
              <a:t>stronger effort for</a:t>
            </a:r>
            <a:r>
              <a:rPr lang="en-US" dirty="0" smtClean="0"/>
              <a:t> contacts within commercial sector</a:t>
            </a:r>
          </a:p>
          <a:p>
            <a:pPr lvl="1"/>
            <a:r>
              <a:rPr lang="en-US" dirty="0" smtClean="0"/>
              <a:t>Expand automated </a:t>
            </a:r>
            <a:r>
              <a:rPr lang="en-US" dirty="0" smtClean="0"/>
              <a:t>testing</a:t>
            </a:r>
            <a:r>
              <a:rPr lang="en-US" dirty="0" smtClean="0"/>
              <a:t> to wider </a:t>
            </a:r>
            <a:r>
              <a:rPr lang="en-US" dirty="0" smtClean="0"/>
              <a:t>range of use cases</a:t>
            </a:r>
            <a:endParaRPr lang="en-US" dirty="0" smtClean="0"/>
          </a:p>
          <a:p>
            <a:pPr lvl="1"/>
            <a:r>
              <a:rPr lang="en-US" dirty="0" smtClean="0"/>
              <a:t>Improve documentation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3170</TotalTime>
  <Words>468</Words>
  <Application>Microsoft Macintosh PowerPoint</Application>
  <PresentationFormat>On-screen Show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stratuslab-presentation-template-v3</vt:lpstr>
      <vt:lpstr>Work Package 2 Interactions with Targeted Communities</vt:lpstr>
      <vt:lpstr>Introduction</vt:lpstr>
      <vt:lpstr>Introduction</vt:lpstr>
      <vt:lpstr>Achievements</vt:lpstr>
      <vt:lpstr>Achievements</vt:lpstr>
      <vt:lpstr>Issues</vt:lpstr>
      <vt:lpstr>Plans for Y2</vt:lpstr>
      <vt:lpstr>Slide 8</vt:lpstr>
      <vt:lpstr>Slide 9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381</cp:revision>
  <cp:lastPrinted>2010-03-23T08:08:48Z</cp:lastPrinted>
  <dcterms:created xsi:type="dcterms:W3CDTF">2011-06-29T07:48:56Z</dcterms:created>
  <dcterms:modified xsi:type="dcterms:W3CDTF">2011-06-29T08:17:50Z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