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577" r:id="rId2"/>
    <p:sldId id="951" r:id="rId3"/>
    <p:sldId id="962" r:id="rId4"/>
    <p:sldId id="954" r:id="rId5"/>
    <p:sldId id="959" r:id="rId6"/>
    <p:sldId id="960" r:id="rId7"/>
    <p:sldId id="963" r:id="rId8"/>
    <p:sldId id="957" r:id="rId9"/>
    <p:sldId id="961" r:id="rId10"/>
    <p:sldId id="958" r:id="rId11"/>
    <p:sldId id="863" r:id="rId1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67" autoAdjust="0"/>
    <p:restoredTop sz="97997" autoAdjust="0"/>
  </p:normalViewPr>
  <p:slideViewPr>
    <p:cSldViewPr>
      <p:cViewPr>
        <p:scale>
          <a:sx n="75" d="100"/>
          <a:sy n="75" d="100"/>
        </p:scale>
        <p:origin x="-1188" y="-18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696" y="390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60882-5BA9-7C41-A44F-FB7D86B52901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bullet for each major achievement.</a:t>
            </a:r>
          </a:p>
          <a:p>
            <a:pPr lvl="1"/>
            <a:r>
              <a:rPr lang="en-US" dirty="0" smtClean="0"/>
              <a:t>More information as a sub-bullet…</a:t>
            </a:r>
          </a:p>
          <a:p>
            <a:pPr lvl="1"/>
            <a:r>
              <a:rPr lang="en-US" dirty="0" smtClean="0"/>
              <a:t>Important benefits from achievement, innovation, etc. </a:t>
            </a:r>
          </a:p>
          <a:p>
            <a:r>
              <a:rPr lang="en-US" dirty="0" smtClean="0"/>
              <a:t>Another achievement…</a:t>
            </a:r>
          </a:p>
          <a:p>
            <a:pPr lvl="1"/>
            <a:r>
              <a:rPr lang="en-US" dirty="0" smtClean="0"/>
              <a:t>More information…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60882-5BA9-7C41-A44F-FB7D86B52901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‹Nº›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 Package </a:t>
            </a:r>
            <a:r>
              <a:rPr lang="en-US" dirty="0" smtClean="0"/>
              <a:t>6</a:t>
            </a:r>
            <a:br>
              <a:rPr lang="en-US" dirty="0" smtClean="0"/>
            </a:br>
            <a:r>
              <a:rPr lang="en-US" sz="2000" dirty="0" smtClean="0"/>
              <a:t>Innovative </a:t>
            </a:r>
            <a:r>
              <a:rPr lang="en-US" sz="2000" dirty="0" smtClean="0"/>
              <a:t>Cloud-like Management of Grid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Services </a:t>
            </a:r>
            <a:r>
              <a:rPr lang="en-US" sz="2000" dirty="0" smtClean="0"/>
              <a:t>and Resources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10000"/>
          </a:bodyPr>
          <a:lstStyle/>
          <a:p>
            <a:pPr marL="0" indent="0"/>
            <a:r>
              <a:rPr lang="en-US" dirty="0" smtClean="0"/>
              <a:t>Description of Work Package</a:t>
            </a:r>
          </a:p>
          <a:p>
            <a:pPr lvl="1"/>
            <a:r>
              <a:rPr lang="en-US" dirty="0" smtClean="0"/>
              <a:t>WP6 develops advanced technology/features for deployment on existing Cloud infrastructures through automatic deployment and dynamic provision of grid services as well as scalable cloud-like management of grid site resources</a:t>
            </a:r>
          </a:p>
          <a:p>
            <a:pPr marL="0" indent="0"/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extension of currently available service-level open-source elasticity frameworks on top of cloud infrastructures,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invention of new techniques for the efficient management of virtualized resources for grid services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inclusion of novel resource provisioning models based on cloud-like interfaces</a:t>
            </a:r>
          </a:p>
          <a:p>
            <a:r>
              <a:rPr lang="en-US" dirty="0" smtClean="0"/>
              <a:t>Tasks</a:t>
            </a:r>
          </a:p>
          <a:p>
            <a:pPr lvl="1"/>
            <a:r>
              <a:rPr lang="en-US" dirty="0" smtClean="0"/>
              <a:t>Task 6.1: Dynamic Provision of Grid Services (TID, GRNET)</a:t>
            </a:r>
          </a:p>
          <a:p>
            <a:pPr lvl="1"/>
            <a:r>
              <a:rPr lang="en-US" dirty="0" smtClean="0"/>
              <a:t>Task 6.2: Scalable and Elastic Management of Grid Site Infrastructure (UCM, TID)</a:t>
            </a:r>
          </a:p>
          <a:p>
            <a:pPr lvl="1"/>
            <a:r>
              <a:rPr lang="en-US" dirty="0" smtClean="0"/>
              <a:t>Task 6.3: Cloud-like Interfaces Specific for the Scientific Community (UCM, TID)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with others WPs</a:t>
            </a:r>
            <a:endParaRPr lang="en-US" dirty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Interactions with WP4</a:t>
            </a:r>
          </a:p>
          <a:p>
            <a:pPr lvl="1"/>
            <a:r>
              <a:rPr lang="en-US" dirty="0" smtClean="0"/>
              <a:t>WP4 detected a set of gaps in the architecture that are being filled in WP6</a:t>
            </a:r>
          </a:p>
          <a:p>
            <a:pPr lvl="1"/>
            <a:r>
              <a:rPr lang="en-US" dirty="0" smtClean="0"/>
              <a:t>WP4 integrates the developments done in WP6 as part of </a:t>
            </a:r>
            <a:r>
              <a:rPr lang="en-US" dirty="0" err="1" smtClean="0"/>
              <a:t>StratusLab</a:t>
            </a:r>
            <a:r>
              <a:rPr lang="en-US" dirty="0" smtClean="0"/>
              <a:t> distributions</a:t>
            </a:r>
          </a:p>
          <a:p>
            <a:r>
              <a:rPr lang="en-US" dirty="0" smtClean="0"/>
              <a:t>Interactions with users</a:t>
            </a:r>
          </a:p>
          <a:p>
            <a:pPr lvl="1"/>
            <a:r>
              <a:rPr lang="en-US" dirty="0" smtClean="0"/>
              <a:t>WP5 and WP2 </a:t>
            </a:r>
            <a:r>
              <a:rPr lang="en-US" smtClean="0"/>
              <a:t>provides requirements </a:t>
            </a:r>
            <a:r>
              <a:rPr lang="en-US" dirty="0" smtClean="0"/>
              <a:t>to take into account in the functionalities to be developed in WP6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Achievements (Task 6.1)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spcBef>
                <a:spcPts val="1500"/>
              </a:spcBef>
              <a:buNone/>
            </a:pPr>
            <a:r>
              <a:rPr lang="en-US" sz="2400" b="1" dirty="0" smtClean="0">
                <a:solidFill>
                  <a:srgbClr val="132B66"/>
                </a:solidFill>
                <a:cs typeface="ＭＳ Ｐゴシック" charset="-128"/>
              </a:rPr>
              <a:t>Grid site deployment by using a service manager</a:t>
            </a:r>
          </a:p>
          <a:p>
            <a:pPr lvl="1"/>
            <a:r>
              <a:rPr lang="en-US" dirty="0" smtClean="0"/>
              <a:t>Grid site specification as a whole in a OVF (</a:t>
            </a:r>
            <a:r>
              <a:rPr lang="en-US" dirty="0" smtClean="0"/>
              <a:t>images, networks</a:t>
            </a:r>
            <a:r>
              <a:rPr lang="en-US" dirty="0" smtClean="0"/>
              <a:t>, </a:t>
            </a:r>
            <a:r>
              <a:rPr lang="en-US" dirty="0" smtClean="0"/>
              <a:t>certificates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/>
              <a:t>Claudia </a:t>
            </a:r>
            <a:r>
              <a:rPr lang="en-US" dirty="0" smtClean="0"/>
              <a:t>manages and configure </a:t>
            </a:r>
            <a:r>
              <a:rPr lang="en-US" dirty="0" smtClean="0"/>
              <a:t>the grid site as a whole</a:t>
            </a:r>
          </a:p>
          <a:p>
            <a:pPr lvl="1"/>
            <a:r>
              <a:rPr lang="en-US" dirty="0" smtClean="0"/>
              <a:t>Grid site configuration by OVF contextualization</a:t>
            </a:r>
          </a:p>
          <a:p>
            <a:r>
              <a:rPr lang="en-US" dirty="0" smtClean="0"/>
              <a:t>Grid </a:t>
            </a:r>
            <a:r>
              <a:rPr lang="en-US" dirty="0" smtClean="0"/>
              <a:t>site monitoring</a:t>
            </a:r>
          </a:p>
          <a:p>
            <a:pPr lvl="1"/>
            <a:r>
              <a:rPr lang="en-US" dirty="0" smtClean="0"/>
              <a:t>Infrastructure monitoring by Ganglia</a:t>
            </a:r>
          </a:p>
          <a:p>
            <a:pPr lvl="1"/>
            <a:r>
              <a:rPr lang="en-US" dirty="0" smtClean="0"/>
              <a:t>Key Performance Indicator (KPI) </a:t>
            </a:r>
            <a:r>
              <a:rPr lang="en-US" dirty="0" smtClean="0"/>
              <a:t>values by probes</a:t>
            </a:r>
          </a:p>
          <a:p>
            <a:pPr lvl="1"/>
            <a:r>
              <a:rPr lang="en-US" dirty="0" smtClean="0"/>
              <a:t>Feeding Claudia and OpenNebula from Ganglia information</a:t>
            </a:r>
          </a:p>
          <a:p>
            <a:r>
              <a:rPr lang="en-US" dirty="0" smtClean="0"/>
              <a:t>Grid site scalability</a:t>
            </a:r>
          </a:p>
          <a:p>
            <a:pPr lvl="1"/>
            <a:r>
              <a:rPr lang="en-US" sz="2100" dirty="0" smtClean="0"/>
              <a:t>Introduction of an elasticity framework for scaling up and down the WNs in the grid site</a:t>
            </a:r>
          </a:p>
          <a:p>
            <a:pPr lvl="1"/>
            <a:r>
              <a:rPr lang="en-US" sz="2100" dirty="0" smtClean="0"/>
              <a:t>Load balancer support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Achievements</a:t>
            </a:r>
            <a:r>
              <a:rPr lang="es-ES" dirty="0" smtClean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Task</a:t>
            </a:r>
            <a:r>
              <a:rPr lang="es-ES" dirty="0" smtClean="0"/>
              <a:t> 6.2)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Virtual resource placement heuristics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Evaluation of placement policies in OpenNebula, using its RANK expression.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Improved fault tolerance in OpenNebula, which automatically triggers recovery actions when a physical host or VM fails.</a:t>
            </a:r>
          </a:p>
          <a:p>
            <a:r>
              <a:rPr lang="en-US" dirty="0" smtClean="0"/>
              <a:t>Cloud-aware image management techniques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Development of a Image Repository in OpenNebula for image management.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Support for multiple storage </a:t>
            </a:r>
            <a:r>
              <a:rPr lang="en-US" sz="1900" dirty="0" err="1" smtClean="0"/>
              <a:t>backends</a:t>
            </a:r>
            <a:r>
              <a:rPr lang="en-US" sz="1900" dirty="0" smtClean="0"/>
              <a:t> to access persistent images, including external catalogues.</a:t>
            </a:r>
          </a:p>
          <a:p>
            <a:r>
              <a:rPr lang="en-US" dirty="0" smtClean="0"/>
              <a:t>Cloud-aware virtual network management techniques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Dynamic modification of “fixed” virtual networks, which will potentially support an elastic management of public IPs. 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Automatic setup of simple TCP/UDP firewall rules for VMs.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Achievements</a:t>
            </a:r>
            <a:r>
              <a:rPr lang="es-ES" dirty="0" smtClean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Task</a:t>
            </a:r>
            <a:r>
              <a:rPr lang="es-ES" dirty="0" smtClean="0"/>
              <a:t> 6.3)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Specification </a:t>
            </a:r>
            <a:r>
              <a:rPr lang="en-US" dirty="0" smtClean="0"/>
              <a:t>of </a:t>
            </a:r>
            <a:r>
              <a:rPr lang="en-US" dirty="0" smtClean="0"/>
              <a:t>Cloud services</a:t>
            </a:r>
          </a:p>
          <a:p>
            <a:pPr lvl="1"/>
            <a:r>
              <a:rPr lang="en-US" dirty="0" smtClean="0"/>
              <a:t>TCloud (OVF) as the Claudia API for service management</a:t>
            </a:r>
          </a:p>
          <a:p>
            <a:pPr lvl="1"/>
            <a:r>
              <a:rPr lang="es-ES" dirty="0" smtClean="0"/>
              <a:t>OCCI (OVF) as OpenNebula API </a:t>
            </a:r>
            <a:r>
              <a:rPr lang="es-ES" dirty="0" err="1" smtClean="0"/>
              <a:t>for</a:t>
            </a:r>
            <a:r>
              <a:rPr lang="es-ES" dirty="0" smtClean="0"/>
              <a:t> virtual machine </a:t>
            </a:r>
            <a:r>
              <a:rPr lang="es-ES" dirty="0" err="1" smtClean="0"/>
              <a:t>management</a:t>
            </a:r>
            <a:endParaRPr lang="es-ES" dirty="0" smtClean="0"/>
          </a:p>
          <a:p>
            <a:pPr lvl="1"/>
            <a:r>
              <a:rPr lang="es-ES" dirty="0" smtClean="0"/>
              <a:t>CDMI as </a:t>
            </a:r>
            <a:r>
              <a:rPr lang="es-ES" dirty="0" err="1" smtClean="0"/>
              <a:t>storage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 </a:t>
            </a:r>
            <a:r>
              <a:rPr lang="es-ES" dirty="0" smtClean="0"/>
              <a:t>API</a:t>
            </a:r>
            <a:endParaRPr lang="en-US" dirty="0" smtClean="0"/>
          </a:p>
          <a:p>
            <a:r>
              <a:rPr lang="en-US" dirty="0" smtClean="0"/>
              <a:t>Authentication and authorization in interaction with OpenNebula </a:t>
            </a:r>
          </a:p>
          <a:p>
            <a:pPr lvl="1"/>
            <a:r>
              <a:rPr lang="en-US" dirty="0" smtClean="0"/>
              <a:t>Authentication in OpenNebula based on LDAP </a:t>
            </a:r>
          </a:p>
          <a:p>
            <a:pPr lvl="1"/>
            <a:r>
              <a:rPr lang="en-US" dirty="0" smtClean="0"/>
              <a:t>Authentication based </a:t>
            </a:r>
            <a:r>
              <a:rPr lang="en-US" dirty="0" smtClean="0"/>
              <a:t>on grid/VOMS certificates through the proxy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Claudia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333852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dirty="0" smtClean="0"/>
              <a:t>The Claudia platform is an advanced service management toolkit that allows service providers to dynamically control the service provisioning and scalability in an IaaS Cloud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Management of the </a:t>
            </a:r>
            <a:r>
              <a:rPr lang="en-US" b="1" dirty="0" smtClean="0"/>
              <a:t>service as a whole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Control of the </a:t>
            </a:r>
            <a:r>
              <a:rPr lang="en-US" b="1" dirty="0" smtClean="0"/>
              <a:t>configuration</a:t>
            </a:r>
            <a:r>
              <a:rPr lang="en-US" dirty="0" smtClean="0"/>
              <a:t> of multiple VM components, virtual  networks and storage support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Optimization</a:t>
            </a:r>
            <a:r>
              <a:rPr lang="en-US" dirty="0" smtClean="0"/>
              <a:t> of the use of resources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Dynamically scaling up/down services applying elasticity rules, SLAs and business rules.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Y2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roadmap of activity</a:t>
            </a:r>
          </a:p>
          <a:p>
            <a:pPr lvl="1"/>
            <a:r>
              <a:rPr lang="en-US" dirty="0" smtClean="0"/>
              <a:t>MS15 Release of Cloud-like Management of Grid Services and Resources 2.0 Beta 5 Milestones/deliverables by date (M15)</a:t>
            </a:r>
          </a:p>
          <a:p>
            <a:pPr lvl="1"/>
            <a:r>
              <a:rPr lang="en-US" dirty="0" smtClean="0"/>
              <a:t>D6.4 Cloud-like Management of Grid Sites </a:t>
            </a:r>
            <a:r>
              <a:rPr lang="es-ES" dirty="0" smtClean="0"/>
              <a:t>2.0 </a:t>
            </a:r>
            <a:r>
              <a:rPr lang="es-ES" dirty="0" err="1" smtClean="0"/>
              <a:t>Design</a:t>
            </a:r>
            <a:r>
              <a:rPr lang="es-ES" dirty="0" smtClean="0"/>
              <a:t> </a:t>
            </a:r>
            <a:r>
              <a:rPr lang="es-ES" dirty="0" err="1" smtClean="0"/>
              <a:t>Report</a:t>
            </a:r>
            <a:r>
              <a:rPr lang="es-ES" dirty="0" smtClean="0"/>
              <a:t> (M17)</a:t>
            </a:r>
          </a:p>
          <a:p>
            <a:pPr lvl="1"/>
            <a:r>
              <a:rPr lang="en-US" dirty="0" smtClean="0"/>
              <a:t>D6.5 Cloud-like Management of Grid Sites 2.0 Software </a:t>
            </a:r>
            <a:r>
              <a:rPr lang="es-ES" dirty="0" smtClean="0"/>
              <a:t>(M23)</a:t>
            </a:r>
          </a:p>
          <a:p>
            <a:pPr lvl="1"/>
            <a:r>
              <a:rPr lang="en-US" dirty="0" smtClean="0"/>
              <a:t>D6.6 Cloud-like Management of Grid Sites </a:t>
            </a:r>
            <a:r>
              <a:rPr lang="es-ES" dirty="0" err="1" smtClean="0"/>
              <a:t>Research</a:t>
            </a:r>
            <a:r>
              <a:rPr lang="es-ES" dirty="0" smtClean="0"/>
              <a:t> Final </a:t>
            </a:r>
            <a:r>
              <a:rPr lang="es-ES" dirty="0" err="1" smtClean="0"/>
              <a:t>Report</a:t>
            </a:r>
            <a:r>
              <a:rPr lang="es-ES" dirty="0" smtClean="0"/>
              <a:t> (M24</a:t>
            </a:r>
            <a:r>
              <a:rPr lang="es-ES" dirty="0" smtClean="0"/>
              <a:t>)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Priorities </a:t>
            </a:r>
            <a:r>
              <a:rPr lang="en-US" dirty="0" smtClean="0"/>
              <a:t>for Y2 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r>
              <a:rPr lang="en-US" dirty="0" smtClean="0"/>
              <a:t>Improvement </a:t>
            </a:r>
            <a:r>
              <a:rPr lang="en-US" dirty="0" smtClean="0"/>
              <a:t>of the scalability in the grid site (scaling down techniques, expand/contract a grid site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Working on grid site operations (improve monitoring, accounting…) </a:t>
            </a:r>
            <a:endParaRPr lang="en-US" dirty="0" smtClean="0"/>
          </a:p>
          <a:p>
            <a:pPr lvl="1"/>
            <a:r>
              <a:rPr lang="en-US" dirty="0" smtClean="0"/>
              <a:t>Integrating OpenNebula Image Repository with </a:t>
            </a:r>
            <a:r>
              <a:rPr lang="en-US" dirty="0" err="1" smtClean="0"/>
              <a:t>StratusLab</a:t>
            </a:r>
            <a:r>
              <a:rPr lang="en-US" dirty="0" smtClean="0"/>
              <a:t> Marketplace and Amazon S3</a:t>
            </a:r>
          </a:p>
          <a:p>
            <a:pPr lvl="1"/>
            <a:r>
              <a:rPr lang="en-US" dirty="0" smtClean="0"/>
              <a:t>Supporting for dynamic VLAN management</a:t>
            </a:r>
          </a:p>
          <a:p>
            <a:pPr lvl="1"/>
            <a:r>
              <a:rPr lang="en-US" dirty="0" smtClean="0"/>
              <a:t>Specification </a:t>
            </a:r>
            <a:r>
              <a:rPr lang="en-US" dirty="0" smtClean="0"/>
              <a:t>of context information for each service </a:t>
            </a:r>
            <a:r>
              <a:rPr lang="en-US" dirty="0" smtClean="0"/>
              <a:t>component and  </a:t>
            </a:r>
            <a:r>
              <a:rPr lang="en-US" dirty="0" smtClean="0"/>
              <a:t>integration of more grid services within the IaaS interface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Any development to satisfy requirements in the project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3936</TotalTime>
  <Words>577</Words>
  <Application>Microsoft Macintosh PowerPoint</Application>
  <PresentationFormat>Presentación en pantalla (4:3)</PresentationFormat>
  <Paragraphs>79</Paragraphs>
  <Slides>11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stratuslab-presentation-template-v3</vt:lpstr>
      <vt:lpstr>Work Package 6 Innovative Cloud-like Management of Grid  Services and Resources  </vt:lpstr>
      <vt:lpstr>Introduction</vt:lpstr>
      <vt:lpstr>Relationship with others WPs</vt:lpstr>
      <vt:lpstr>Achievements (Task 6.1)</vt:lpstr>
      <vt:lpstr>Achievements (Task 6.2)</vt:lpstr>
      <vt:lpstr>Achievements (Task 6.3)</vt:lpstr>
      <vt:lpstr>Claudia</vt:lpstr>
      <vt:lpstr>Plans for Y2</vt:lpstr>
      <vt:lpstr> Priorities for Y2  </vt:lpstr>
      <vt:lpstr>Diapositiva 10</vt:lpstr>
      <vt:lpstr>Diapositiva 11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henar</cp:lastModifiedBy>
  <cp:revision>385</cp:revision>
  <cp:lastPrinted>2010-03-23T08:08:48Z</cp:lastPrinted>
  <dcterms:created xsi:type="dcterms:W3CDTF">2011-06-24T13:46:34Z</dcterms:created>
  <dcterms:modified xsi:type="dcterms:W3CDTF">2011-07-01T14:34:35Z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