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ustom.xml" ContentType="application/vnd.openxmlformats-officedocument.custom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577" r:id="rId2"/>
    <p:sldId id="965" r:id="rId3"/>
    <p:sldId id="974" r:id="rId4"/>
    <p:sldId id="966" r:id="rId5"/>
    <p:sldId id="967" r:id="rId6"/>
    <p:sldId id="972" r:id="rId7"/>
    <p:sldId id="973" r:id="rId8"/>
    <p:sldId id="968" r:id="rId9"/>
    <p:sldId id="970" r:id="rId10"/>
    <p:sldId id="969" r:id="rId11"/>
    <p:sldId id="971" r:id="rId12"/>
    <p:sldId id="958" r:id="rId13"/>
    <p:sldId id="863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6467" autoAdjust="0"/>
    <p:restoredTop sz="94660"/>
  </p:normalViewPr>
  <p:slideViewPr>
    <p:cSldViewPr>
      <p:cViewPr>
        <p:scale>
          <a:sx n="100" d="100"/>
          <a:sy n="100" d="100"/>
        </p:scale>
        <p:origin x="-880" y="-760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df"/><Relationship Id="rId3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First Periodic Review</a:t>
            </a:r>
          </a:p>
          <a:p>
            <a:r>
              <a:rPr lang="en-US" dirty="0" smtClean="0"/>
              <a:t>Brussels, Belgium</a:t>
            </a:r>
          </a:p>
          <a:p>
            <a:r>
              <a:rPr lang="en-US" dirty="0" smtClean="0"/>
              <a:t>4 July 2011 </a:t>
            </a:r>
            <a:r>
              <a:rPr lang="en-US" smtClean="0"/>
              <a:t>(</a:t>
            </a:r>
            <a:r>
              <a:rPr lang="en-US" smtClean="0"/>
              <a:t>v2)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2187476"/>
            <a:ext cx="482466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0" i="1" dirty="0" smtClean="0"/>
              <a:t>Grid Site</a:t>
            </a:r>
            <a:br>
              <a:rPr lang="en-US" sz="7200" b="0" i="1" dirty="0" smtClean="0"/>
            </a:br>
            <a:r>
              <a:rPr lang="en-US" sz="7200" b="0" i="1" dirty="0" smtClean="0"/>
              <a:t>Installation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Manual Installation</a:t>
            </a:r>
          </a:p>
          <a:p>
            <a:pPr lvl="1"/>
            <a:r>
              <a:rPr lang="en-US" dirty="0" smtClean="0"/>
              <a:t>Simplifies </a:t>
            </a:r>
            <a:r>
              <a:rPr lang="en-US" dirty="0" err="1" smtClean="0"/>
              <a:t>StratusLab</a:t>
            </a:r>
            <a:r>
              <a:rPr lang="en-US" dirty="0" smtClean="0"/>
              <a:t> installation for system administrators. </a:t>
            </a:r>
          </a:p>
          <a:p>
            <a:r>
              <a:rPr lang="en-US" dirty="0" smtClean="0"/>
              <a:t>Tutorial</a:t>
            </a:r>
          </a:p>
          <a:p>
            <a:pPr lvl="1"/>
            <a:r>
              <a:rPr lang="en-US" dirty="0" smtClean="0"/>
              <a:t>Showed Marketplace use and standard VM lifecycle.</a:t>
            </a:r>
          </a:p>
          <a:p>
            <a:r>
              <a:rPr lang="en-US" dirty="0" smtClean="0"/>
              <a:t>Grid Site Installation</a:t>
            </a:r>
          </a:p>
          <a:p>
            <a:pPr lvl="1"/>
            <a:r>
              <a:rPr lang="en-US" dirty="0" smtClean="0"/>
              <a:t>Automated installation of grid site services via OVF description.</a:t>
            </a:r>
          </a:p>
          <a:p>
            <a:r>
              <a:rPr lang="en-US" dirty="0" err="1" smtClean="0"/>
              <a:t>Autoscaling</a:t>
            </a:r>
            <a:r>
              <a:rPr lang="en-US" dirty="0" smtClean="0"/>
              <a:t> of Grid Service</a:t>
            </a:r>
          </a:p>
          <a:p>
            <a:pPr lvl="1"/>
            <a:r>
              <a:rPr lang="en-US" dirty="0" smtClean="0"/>
              <a:t>Automated management of grid services, responding to peak loads.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5081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Questions?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Manual Installation</a:t>
            </a:r>
          </a:p>
          <a:p>
            <a:pPr lvl="1"/>
            <a:r>
              <a:rPr lang="en-US" dirty="0" smtClean="0"/>
              <a:t>Script-assisted installation of complete </a:t>
            </a:r>
            <a:r>
              <a:rPr lang="en-US" dirty="0" err="1" smtClean="0"/>
              <a:t>StratusLab</a:t>
            </a:r>
            <a:r>
              <a:rPr lang="en-US" dirty="0" smtClean="0"/>
              <a:t> cloud. </a:t>
            </a:r>
          </a:p>
          <a:p>
            <a:r>
              <a:rPr lang="en-US" dirty="0" smtClean="0"/>
              <a:t>Tutorial</a:t>
            </a:r>
          </a:p>
          <a:p>
            <a:pPr lvl="1"/>
            <a:r>
              <a:rPr lang="en-US" dirty="0" smtClean="0"/>
              <a:t>Selection of VM image via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Marketplace.</a:t>
            </a:r>
          </a:p>
          <a:p>
            <a:pPr lvl="1"/>
            <a:r>
              <a:rPr lang="en-US" dirty="0" smtClean="0"/>
              <a:t>Abbreviated tutorial showing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VM </a:t>
            </a:r>
            <a:r>
              <a:rPr lang="en-US" dirty="0" smtClean="0"/>
              <a:t>lifecycle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5" name="Picture 4" descr="Screen shot 2011-07-01 at 11.48.11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191000"/>
            <a:ext cx="5535963" cy="3865563"/>
          </a:xfrm>
          <a:prstGeom prst="rect">
            <a:avLst/>
          </a:prstGeom>
        </p:spPr>
      </p:pic>
      <p:pic>
        <p:nvPicPr>
          <p:cNvPr id="4" name="Picture 3" descr="Screen shot 2011-07-01 at 11.46.53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2286000"/>
            <a:ext cx="5878512" cy="46022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Grid </a:t>
            </a:r>
            <a:r>
              <a:rPr lang="en-US" dirty="0" smtClean="0"/>
              <a:t>Site Installation</a:t>
            </a:r>
          </a:p>
          <a:p>
            <a:pPr lvl="1"/>
            <a:r>
              <a:rPr lang="en-US" dirty="0" smtClean="0"/>
              <a:t>Services described via OVF are deployed automatically by Claudia.</a:t>
            </a:r>
          </a:p>
          <a:p>
            <a:pPr lvl="1"/>
            <a:r>
              <a:rPr lang="en-US" dirty="0" smtClean="0"/>
              <a:t>Contextualization includes the provision of service certificates.</a:t>
            </a:r>
          </a:p>
          <a:p>
            <a:r>
              <a:rPr lang="en-US" dirty="0" err="1" smtClean="0"/>
              <a:t>Autoscaling</a:t>
            </a:r>
            <a:r>
              <a:rPr lang="en-US" dirty="0" smtClean="0"/>
              <a:t> of Grid Service</a:t>
            </a:r>
          </a:p>
          <a:p>
            <a:pPr lvl="1"/>
            <a:r>
              <a:rPr lang="en-US" dirty="0" smtClean="0"/>
              <a:t>Show that number of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worker nodes grows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shrinks with </a:t>
            </a:r>
            <a:br>
              <a:rPr lang="en-US" dirty="0" smtClean="0"/>
            </a:br>
            <a:r>
              <a:rPr lang="en-US" dirty="0" smtClean="0"/>
              <a:t>queue </a:t>
            </a:r>
            <a:r>
              <a:rPr lang="en-US" dirty="0" smtClean="0"/>
              <a:t>length.</a:t>
            </a:r>
          </a:p>
        </p:txBody>
      </p:sp>
      <p:pic>
        <p:nvPicPr>
          <p:cNvPr id="4" name="Picture 3" descr="grid-workflow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328571" y="3276600"/>
            <a:ext cx="5205829" cy="328869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“Private” Machines</a:t>
            </a:r>
          </a:p>
          <a:p>
            <a:pPr lvl="1"/>
            <a:r>
              <a:rPr lang="en-US" dirty="0" smtClean="0"/>
              <a:t>Couple of machines with Fedora 14 preinstalled.</a:t>
            </a:r>
          </a:p>
          <a:p>
            <a:pPr lvl="1"/>
            <a:r>
              <a:rPr lang="en-US" dirty="0" smtClean="0"/>
              <a:t>Used for demonstration of installation.</a:t>
            </a:r>
          </a:p>
          <a:p>
            <a:pPr lvl="1"/>
            <a:r>
              <a:rPr lang="en-US" dirty="0" smtClean="0"/>
              <a:t>Used for tutorial. </a:t>
            </a:r>
          </a:p>
          <a:p>
            <a:endParaRPr lang="en-US" dirty="0" smtClean="0"/>
          </a:p>
          <a:p>
            <a:r>
              <a:rPr lang="en-US" dirty="0" smtClean="0"/>
              <a:t>Reference Infrastructure</a:t>
            </a:r>
          </a:p>
          <a:p>
            <a:pPr lvl="1"/>
            <a:r>
              <a:rPr lang="en-US" dirty="0" smtClean="0"/>
              <a:t>Used for tutorial in case of problems with previous installation.</a:t>
            </a:r>
          </a:p>
          <a:p>
            <a:endParaRPr lang="en-US" dirty="0" smtClean="0"/>
          </a:p>
          <a:p>
            <a:r>
              <a:rPr lang="en-US" dirty="0" smtClean="0"/>
              <a:t>“Pre-installed” Machines</a:t>
            </a:r>
          </a:p>
          <a:p>
            <a:pPr lvl="1"/>
            <a:r>
              <a:rPr lang="en-US" dirty="0" smtClean="0"/>
              <a:t>Set of machines pre-installed with </a:t>
            </a:r>
            <a:r>
              <a:rPr lang="en-US" dirty="0" err="1" smtClean="0"/>
              <a:t>StratusLab</a:t>
            </a:r>
            <a:r>
              <a:rPr lang="en-US" dirty="0" smtClean="0"/>
              <a:t> v1.0.</a:t>
            </a:r>
          </a:p>
          <a:p>
            <a:pPr lvl="1"/>
            <a:r>
              <a:rPr lang="en-US" dirty="0" smtClean="0"/>
              <a:t>Demonstration of grid site installation and elasticity.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48246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Installation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auto">
          <a:xfrm>
            <a:off x="2209800" y="1845734"/>
            <a:ext cx="5768622" cy="3970867"/>
          </a:xfrm>
          <a:custGeom>
            <a:avLst/>
            <a:gdLst>
              <a:gd name="connsiteX0" fmla="*/ 904522 w 5768622"/>
              <a:gd name="connsiteY0" fmla="*/ 69145 h 3970867"/>
              <a:gd name="connsiteX1" fmla="*/ 1429455 w 5768622"/>
              <a:gd name="connsiteY1" fmla="*/ 77611 h 3970867"/>
              <a:gd name="connsiteX2" fmla="*/ 2140655 w 5768622"/>
              <a:gd name="connsiteY2" fmla="*/ 534811 h 3970867"/>
              <a:gd name="connsiteX3" fmla="*/ 3368322 w 5768622"/>
              <a:gd name="connsiteY3" fmla="*/ 577145 h 3970867"/>
              <a:gd name="connsiteX4" fmla="*/ 3766255 w 5768622"/>
              <a:gd name="connsiteY4" fmla="*/ 1449211 h 3970867"/>
              <a:gd name="connsiteX5" fmla="*/ 5163255 w 5768622"/>
              <a:gd name="connsiteY5" fmla="*/ 1559278 h 3970867"/>
              <a:gd name="connsiteX6" fmla="*/ 5645855 w 5768622"/>
              <a:gd name="connsiteY6" fmla="*/ 1627011 h 3970867"/>
              <a:gd name="connsiteX7" fmla="*/ 5730522 w 5768622"/>
              <a:gd name="connsiteY7" fmla="*/ 2101145 h 3970867"/>
              <a:gd name="connsiteX8" fmla="*/ 5696655 w 5768622"/>
              <a:gd name="connsiteY8" fmla="*/ 2871611 h 3970867"/>
              <a:gd name="connsiteX9" fmla="*/ 5298722 w 5768622"/>
              <a:gd name="connsiteY9" fmla="*/ 3032478 h 3970867"/>
              <a:gd name="connsiteX10" fmla="*/ 4782255 w 5768622"/>
              <a:gd name="connsiteY10" fmla="*/ 3193345 h 3970867"/>
              <a:gd name="connsiteX11" fmla="*/ 3698522 w 5768622"/>
              <a:gd name="connsiteY11" fmla="*/ 3540478 h 3970867"/>
              <a:gd name="connsiteX12" fmla="*/ 2420055 w 5768622"/>
              <a:gd name="connsiteY12" fmla="*/ 3870678 h 3970867"/>
              <a:gd name="connsiteX13" fmla="*/ 447322 w 5768622"/>
              <a:gd name="connsiteY13" fmla="*/ 3904545 h 3970867"/>
              <a:gd name="connsiteX14" fmla="*/ 66322 w 5768622"/>
              <a:gd name="connsiteY14" fmla="*/ 3472745 h 3970867"/>
              <a:gd name="connsiteX15" fmla="*/ 49389 w 5768622"/>
              <a:gd name="connsiteY15" fmla="*/ 1940278 h 3970867"/>
              <a:gd name="connsiteX16" fmla="*/ 193322 w 5768622"/>
              <a:gd name="connsiteY16" fmla="*/ 1313745 h 3970867"/>
              <a:gd name="connsiteX17" fmla="*/ 1133122 w 5768622"/>
              <a:gd name="connsiteY17" fmla="*/ 1212145 h 3970867"/>
              <a:gd name="connsiteX18" fmla="*/ 1539522 w 5768622"/>
              <a:gd name="connsiteY18" fmla="*/ 1203678 h 3970867"/>
              <a:gd name="connsiteX19" fmla="*/ 1581855 w 5768622"/>
              <a:gd name="connsiteY19" fmla="*/ 695678 h 3970867"/>
              <a:gd name="connsiteX20" fmla="*/ 455789 w 5768622"/>
              <a:gd name="connsiteY20" fmla="*/ 644878 h 3970867"/>
              <a:gd name="connsiteX21" fmla="*/ 294922 w 5768622"/>
              <a:gd name="connsiteY21" fmla="*/ 221545 h 3970867"/>
              <a:gd name="connsiteX22" fmla="*/ 904522 w 5768622"/>
              <a:gd name="connsiteY22" fmla="*/ 69145 h 3970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768622" h="3970867">
                <a:moveTo>
                  <a:pt x="904522" y="69145"/>
                </a:moveTo>
                <a:cubicBezTo>
                  <a:pt x="1093611" y="45156"/>
                  <a:pt x="1223433" y="0"/>
                  <a:pt x="1429455" y="77611"/>
                </a:cubicBezTo>
                <a:cubicBezTo>
                  <a:pt x="1635477" y="155222"/>
                  <a:pt x="1817511" y="451555"/>
                  <a:pt x="2140655" y="534811"/>
                </a:cubicBezTo>
                <a:cubicBezTo>
                  <a:pt x="2463800" y="618067"/>
                  <a:pt x="3097389" y="424745"/>
                  <a:pt x="3368322" y="577145"/>
                </a:cubicBezTo>
                <a:cubicBezTo>
                  <a:pt x="3639255" y="729545"/>
                  <a:pt x="3467100" y="1285522"/>
                  <a:pt x="3766255" y="1449211"/>
                </a:cubicBezTo>
                <a:cubicBezTo>
                  <a:pt x="4065411" y="1612900"/>
                  <a:pt x="4849988" y="1529645"/>
                  <a:pt x="5163255" y="1559278"/>
                </a:cubicBezTo>
                <a:cubicBezTo>
                  <a:pt x="5476522" y="1588911"/>
                  <a:pt x="5551311" y="1536700"/>
                  <a:pt x="5645855" y="1627011"/>
                </a:cubicBezTo>
                <a:cubicBezTo>
                  <a:pt x="5740399" y="1717322"/>
                  <a:pt x="5722055" y="1893712"/>
                  <a:pt x="5730522" y="2101145"/>
                </a:cubicBezTo>
                <a:cubicBezTo>
                  <a:pt x="5738989" y="2308578"/>
                  <a:pt x="5768622" y="2716389"/>
                  <a:pt x="5696655" y="2871611"/>
                </a:cubicBezTo>
                <a:cubicBezTo>
                  <a:pt x="5624688" y="3026833"/>
                  <a:pt x="5451122" y="2978856"/>
                  <a:pt x="5298722" y="3032478"/>
                </a:cubicBezTo>
                <a:cubicBezTo>
                  <a:pt x="5146322" y="3086100"/>
                  <a:pt x="4782255" y="3193345"/>
                  <a:pt x="4782255" y="3193345"/>
                </a:cubicBezTo>
                <a:cubicBezTo>
                  <a:pt x="4515555" y="3278012"/>
                  <a:pt x="4092222" y="3427589"/>
                  <a:pt x="3698522" y="3540478"/>
                </a:cubicBezTo>
                <a:cubicBezTo>
                  <a:pt x="3304822" y="3653367"/>
                  <a:pt x="2961922" y="3810000"/>
                  <a:pt x="2420055" y="3870678"/>
                </a:cubicBezTo>
                <a:cubicBezTo>
                  <a:pt x="1878188" y="3931356"/>
                  <a:pt x="839611" y="3970867"/>
                  <a:pt x="447322" y="3904545"/>
                </a:cubicBezTo>
                <a:cubicBezTo>
                  <a:pt x="55033" y="3838223"/>
                  <a:pt x="132644" y="3800123"/>
                  <a:pt x="66322" y="3472745"/>
                </a:cubicBezTo>
                <a:cubicBezTo>
                  <a:pt x="0" y="3145367"/>
                  <a:pt x="28222" y="2300111"/>
                  <a:pt x="49389" y="1940278"/>
                </a:cubicBezTo>
                <a:cubicBezTo>
                  <a:pt x="70556" y="1580445"/>
                  <a:pt x="12700" y="1435100"/>
                  <a:pt x="193322" y="1313745"/>
                </a:cubicBezTo>
                <a:cubicBezTo>
                  <a:pt x="373944" y="1192390"/>
                  <a:pt x="908755" y="1230489"/>
                  <a:pt x="1133122" y="1212145"/>
                </a:cubicBezTo>
                <a:cubicBezTo>
                  <a:pt x="1357489" y="1193801"/>
                  <a:pt x="1464733" y="1289756"/>
                  <a:pt x="1539522" y="1203678"/>
                </a:cubicBezTo>
                <a:cubicBezTo>
                  <a:pt x="1614311" y="1117600"/>
                  <a:pt x="1762477" y="788811"/>
                  <a:pt x="1581855" y="695678"/>
                </a:cubicBezTo>
                <a:cubicBezTo>
                  <a:pt x="1401233" y="602545"/>
                  <a:pt x="670278" y="723900"/>
                  <a:pt x="455789" y="644878"/>
                </a:cubicBezTo>
                <a:cubicBezTo>
                  <a:pt x="241300" y="565856"/>
                  <a:pt x="220133" y="318912"/>
                  <a:pt x="294922" y="221545"/>
                </a:cubicBezTo>
                <a:cubicBezTo>
                  <a:pt x="369711" y="124178"/>
                  <a:pt x="715433" y="93134"/>
                  <a:pt x="904522" y="69145"/>
                </a:cubicBezTo>
                <a:close/>
              </a:path>
            </a:pathLst>
          </a:custGeom>
          <a:solidFill>
            <a:srgbClr val="4181D0">
              <a:alpha val="50000"/>
            </a:srgbClr>
          </a:solidFill>
          <a:ln cap="rnd"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100000">
                  <a:srgbClr val="FFFFFF"/>
                </a:gs>
              </a:gsLst>
              <a:path path="circle">
                <a:fillToRect l="100000" t="100000"/>
              </a:path>
              <a:tileRect r="-100000" b="-100000"/>
            </a:gra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Demo Services Involved</a:t>
            </a:r>
          </a:p>
        </p:txBody>
      </p:sp>
      <p:pic>
        <p:nvPicPr>
          <p:cNvPr id="6" name="Picture 5" descr="servic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472" y="1130042"/>
            <a:ext cx="6400800" cy="52286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Demo Deployment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95800"/>
            <a:ext cx="17526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Front-end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172200" y="4495800"/>
            <a:ext cx="17526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Node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2971800" y="4038600"/>
            <a:ext cx="5564579" cy="2057400"/>
            <a:chOff x="2971800" y="4038600"/>
            <a:chExt cx="5564579" cy="205740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71800" y="4038600"/>
              <a:ext cx="5562600" cy="2057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543800" y="5726668"/>
              <a:ext cx="99257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 smtClean="0">
                  <a:latin typeface="Arial" pitchFamily="-112" charset="0"/>
                  <a:ea typeface="Arial" pitchFamily="-112" charset="0"/>
                  <a:cs typeface="Arial" pitchFamily="-112" charset="0"/>
                </a:rPr>
                <a:t>GRNET</a:t>
              </a:r>
              <a:endParaRPr lang="en-US" sz="1800" dirty="0" smtClean="0"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  <p:grpSp>
        <p:nvGrpSpPr>
          <p:cNvPr id="3" name="Group 23"/>
          <p:cNvGrpSpPr/>
          <p:nvPr/>
        </p:nvGrpSpPr>
        <p:grpSpPr>
          <a:xfrm>
            <a:off x="533400" y="1447800"/>
            <a:ext cx="5562600" cy="2057400"/>
            <a:chOff x="533400" y="1447800"/>
            <a:chExt cx="5562600" cy="20574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1295400" y="1905000"/>
              <a:ext cx="1752600" cy="838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latin typeface="Arial" pitchFamily="-112" charset="0"/>
                  <a:ea typeface="Arial" pitchFamily="-112" charset="0"/>
                  <a:cs typeface="Arial" pitchFamily="-112" charset="0"/>
                </a:rPr>
                <a:t>Marketplace</a:t>
              </a:r>
              <a:endParaRPr lang="en-US" sz="1800" dirty="0"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733800" y="1905000"/>
              <a:ext cx="1752600" cy="838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2" charset="0"/>
                  <a:ea typeface="Arial" pitchFamily="-112" charset="0"/>
                  <a:cs typeface="Arial" pitchFamily="-112" charset="0"/>
                </a:rPr>
                <a:t>Appliance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Arial" pitchFamily="-112" charset="0"/>
                  <a:ea typeface="Arial" pitchFamily="-112" charset="0"/>
                  <a:cs typeface="Arial" pitchFamily="-112" charset="0"/>
                </a:rPr>
                <a:t>R</a:t>
              </a:r>
              <a:r>
                <a:rPr lang="en-US" sz="1800" dirty="0" smtClean="0">
                  <a:latin typeface="Arial" pitchFamily="-112" charset="0"/>
                  <a:ea typeface="Arial" pitchFamily="-112" charset="0"/>
                  <a:cs typeface="Arial" pitchFamily="-112" charset="0"/>
                </a:rPr>
                <a:t>epository</a:t>
              </a: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grpSp>
          <p:nvGrpSpPr>
            <p:cNvPr id="4" name="Group 22"/>
            <p:cNvGrpSpPr/>
            <p:nvPr/>
          </p:nvGrpSpPr>
          <p:grpSpPr>
            <a:xfrm>
              <a:off x="533400" y="1447800"/>
              <a:ext cx="5562600" cy="2057400"/>
              <a:chOff x="533400" y="1447800"/>
              <a:chExt cx="5562600" cy="2057400"/>
            </a:xfrm>
          </p:grpSpPr>
          <p:sp>
            <p:nvSpPr>
              <p:cNvPr id="15" name="Rectangle 14"/>
              <p:cNvSpPr/>
              <p:nvPr/>
            </p:nvSpPr>
            <p:spPr bwMode="auto">
              <a:xfrm>
                <a:off x="533400" y="1447800"/>
                <a:ext cx="5562600" cy="20574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2" charset="0"/>
                  <a:ea typeface="Arial" pitchFamily="-112" charset="0"/>
                  <a:cs typeface="Arial" pitchFamily="-112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436933" y="3135868"/>
                <a:ext cx="6590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800" dirty="0" smtClean="0">
                    <a:latin typeface="Arial" pitchFamily="-112" charset="0"/>
                    <a:ea typeface="Arial" pitchFamily="-112" charset="0"/>
                    <a:cs typeface="Arial" pitchFamily="-112" charset="0"/>
                  </a:rPr>
                  <a:t>TCD</a:t>
                </a:r>
              </a:p>
            </p:txBody>
          </p:sp>
        </p:grp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1828800"/>
            <a:ext cx="1358900" cy="13081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4267200"/>
            <a:ext cx="685800" cy="1257300"/>
          </a:xfrm>
          <a:prstGeom prst="rect">
            <a:avLst/>
          </a:prstGeom>
        </p:spPr>
      </p:pic>
      <p:cxnSp>
        <p:nvCxnSpPr>
          <p:cNvPr id="26" name="Straight Arrow Connector 25"/>
          <p:cNvCxnSpPr/>
          <p:nvPr/>
        </p:nvCxnSpPr>
        <p:spPr bwMode="auto">
          <a:xfrm rot="10800000" flipV="1">
            <a:off x="5334000" y="3200400"/>
            <a:ext cx="1676400" cy="1219200"/>
          </a:xfrm>
          <a:prstGeom prst="straightConnector1">
            <a:avLst/>
          </a:prstGeom>
          <a:gradFill rotWithShape="1">
            <a:gsLst>
              <a:gs pos="0">
                <a:srgbClr val="003366"/>
              </a:gs>
              <a:gs pos="50000">
                <a:srgbClr val="003366">
                  <a:gamma/>
                  <a:tint val="0"/>
                  <a:invGamma/>
                </a:srgbClr>
              </a:gs>
              <a:gs pos="100000">
                <a:srgbClr val="003366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5400000">
            <a:off x="6743700" y="3771900"/>
            <a:ext cx="1219200" cy="76200"/>
          </a:xfrm>
          <a:prstGeom prst="straightConnector1">
            <a:avLst/>
          </a:prstGeom>
          <a:gradFill rotWithShape="1">
            <a:gsLst>
              <a:gs pos="0">
                <a:srgbClr val="003366"/>
              </a:gs>
              <a:gs pos="50000">
                <a:srgbClr val="003366">
                  <a:gamma/>
                  <a:tint val="0"/>
                  <a:invGamma/>
                </a:srgbClr>
              </a:gs>
              <a:gs pos="100000">
                <a:srgbClr val="003366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rot="5400000" flipH="1" flipV="1">
            <a:off x="1028700" y="3390900"/>
            <a:ext cx="1447800" cy="304800"/>
          </a:xfrm>
          <a:prstGeom prst="straightConnector1">
            <a:avLst/>
          </a:prstGeom>
          <a:gradFill rotWithShape="1">
            <a:gsLst>
              <a:gs pos="0">
                <a:srgbClr val="003366"/>
              </a:gs>
              <a:gs pos="50000">
                <a:srgbClr val="003366">
                  <a:gamma/>
                  <a:tint val="0"/>
                  <a:invGamma/>
                </a:srgbClr>
              </a:gs>
              <a:gs pos="100000">
                <a:srgbClr val="003366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1828800" y="4800600"/>
            <a:ext cx="1828800" cy="152400"/>
          </a:xfrm>
          <a:prstGeom prst="straightConnector1">
            <a:avLst/>
          </a:prstGeom>
          <a:gradFill rotWithShape="1">
            <a:gsLst>
              <a:gs pos="0">
                <a:srgbClr val="003366"/>
              </a:gs>
              <a:gs pos="50000">
                <a:srgbClr val="003366">
                  <a:gamma/>
                  <a:tint val="0"/>
                  <a:invGamma/>
                </a:srgbClr>
              </a:gs>
              <a:gs pos="100000">
                <a:srgbClr val="003366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2743200"/>
            <a:ext cx="34207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Tutorial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2743200"/>
            <a:ext cx="51839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err="1" smtClean="0"/>
              <a:t>Autoscaling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3248</TotalTime>
  <Words>218</Words>
  <Application>Microsoft Macintosh PowerPoint</Application>
  <PresentationFormat>On-screen Show (4:3)</PresentationFormat>
  <Paragraphs>52</Paragraphs>
  <Slides>13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stratuslab-presentation-template-v3</vt:lpstr>
      <vt:lpstr>Demonstration</vt:lpstr>
      <vt:lpstr>Introduction</vt:lpstr>
      <vt:lpstr>Introduction</vt:lpstr>
      <vt:lpstr>Infrastructures</vt:lpstr>
      <vt:lpstr>Slide 5</vt:lpstr>
      <vt:lpstr>Installation Demo Services Involved</vt:lpstr>
      <vt:lpstr>Installation Demo Deployment</vt:lpstr>
      <vt:lpstr>Slide 8</vt:lpstr>
      <vt:lpstr>Slide 9</vt:lpstr>
      <vt:lpstr>Slide 10</vt:lpstr>
      <vt:lpstr>Summary</vt:lpstr>
      <vt:lpstr>Slide 12</vt:lpstr>
      <vt:lpstr>Slide 13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396</cp:revision>
  <cp:lastPrinted>2010-03-23T08:08:48Z</cp:lastPrinted>
  <dcterms:created xsi:type="dcterms:W3CDTF">2011-07-01T09:39:50Z</dcterms:created>
  <dcterms:modified xsi:type="dcterms:W3CDTF">2011-07-01T09:56:00Z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