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577" r:id="rId2"/>
    <p:sldId id="951" r:id="rId3"/>
    <p:sldId id="967" r:id="rId4"/>
    <p:sldId id="966" r:id="rId5"/>
    <p:sldId id="965" r:id="rId6"/>
    <p:sldId id="960" r:id="rId7"/>
    <p:sldId id="959" r:id="rId8"/>
    <p:sldId id="961" r:id="rId9"/>
    <p:sldId id="969" r:id="rId10"/>
    <p:sldId id="968" r:id="rId11"/>
    <p:sldId id="962" r:id="rId12"/>
    <p:sldId id="970" r:id="rId13"/>
    <p:sldId id="955" r:id="rId14"/>
    <p:sldId id="956" r:id="rId15"/>
    <p:sldId id="957" r:id="rId16"/>
    <p:sldId id="964" r:id="rId17"/>
    <p:sldId id="958" r:id="rId18"/>
    <p:sldId id="86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77133" autoAdjust="0"/>
  </p:normalViewPr>
  <p:slideViewPr>
    <p:cSldViewPr>
      <p:cViewPr varScale="1">
        <p:scale>
          <a:sx n="74" d="100"/>
          <a:sy n="74" d="100"/>
        </p:scale>
        <p:origin x="-1952" y="-104"/>
      </p:cViewPr>
      <p:guideLst>
        <p:guide orient="horz" pos="2181"/>
        <p:guide pos="3198"/>
        <p:guide pos="5511"/>
        <p:guide pos="1701"/>
      </p:guideLst>
    </p:cSldViewPr>
  </p:slideViewPr>
  <p:outlineViewPr>
    <p:cViewPr>
      <p:scale>
        <a:sx n="33" d="100"/>
        <a:sy n="33" d="100"/>
      </p:scale>
      <p:origin x="0" y="16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43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799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69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>
          <a:xfrm>
            <a:off x="395287" y="1676400"/>
            <a:ext cx="8353425" cy="1470025"/>
          </a:xfrm>
        </p:spPr>
        <p:txBody>
          <a:bodyPr/>
          <a:lstStyle/>
          <a:p>
            <a:r>
              <a:rPr lang="en-US" dirty="0" smtClean="0"/>
              <a:t>Work Package 3</a:t>
            </a:r>
            <a:br>
              <a:rPr lang="en-US" dirty="0" smtClean="0"/>
            </a:br>
            <a:r>
              <a:rPr lang="en-US" sz="2400" dirty="0" smtClean="0"/>
              <a:t>Dissemination, Collaboration, Standardization</a:t>
            </a:r>
            <a:br>
              <a:rPr lang="en-US" sz="2400" dirty="0" smtClean="0"/>
            </a:br>
            <a:r>
              <a:rPr lang="en-US" sz="2400" dirty="0" smtClean="0"/>
              <a:t>Exploitation and Sustainability</a:t>
            </a:r>
            <a:br>
              <a:rPr lang="en-US" sz="2400" dirty="0" smtClean="0"/>
            </a:br>
            <a:r>
              <a:rPr lang="en-US" dirty="0" smtClean="0"/>
              <a:t> 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SIENA</a:t>
            </a:r>
            <a:endParaRPr lang="en-US" dirty="0"/>
          </a:p>
          <a:p>
            <a:pPr lvl="2"/>
            <a:r>
              <a:rPr lang="en-US" dirty="0" smtClean="0"/>
              <a:t>StratusLab representation on editorial board of “</a:t>
            </a:r>
            <a:r>
              <a:rPr lang="en-US" dirty="0"/>
              <a:t>SIENA </a:t>
            </a:r>
            <a:r>
              <a:rPr lang="en-US" dirty="0" smtClean="0"/>
              <a:t>European </a:t>
            </a:r>
            <a:r>
              <a:rPr lang="en-US" dirty="0"/>
              <a:t>Roadmap on Grid and Cloud Standards for e-Science and </a:t>
            </a:r>
            <a:r>
              <a:rPr lang="en-US" dirty="0" smtClean="0"/>
              <a:t>Beyond”</a:t>
            </a:r>
          </a:p>
          <a:p>
            <a:pPr lvl="2"/>
            <a:r>
              <a:rPr lang="en-US" dirty="0" smtClean="0"/>
              <a:t>On-going updates to SIENA on StratusLab </a:t>
            </a: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Use of standards</a:t>
            </a:r>
          </a:p>
          <a:p>
            <a:pPr lvl="2"/>
            <a:r>
              <a:rPr lang="en-US" dirty="0" smtClean="0"/>
              <a:t>OCCI</a:t>
            </a:r>
          </a:p>
          <a:p>
            <a:pPr lvl="2"/>
            <a:r>
              <a:rPr lang="en-US" dirty="0" err="1" smtClean="0"/>
              <a:t>TCloud</a:t>
            </a:r>
            <a:endParaRPr lang="en-US" dirty="0" smtClean="0"/>
          </a:p>
          <a:p>
            <a:pPr lvl="2"/>
            <a:r>
              <a:rPr lang="en-US" dirty="0" smtClean="0"/>
              <a:t>CDMI</a:t>
            </a:r>
          </a:p>
          <a:p>
            <a:pPr lvl="2"/>
            <a:r>
              <a:rPr lang="en-US" dirty="0" smtClean="0"/>
              <a:t>OVF</a:t>
            </a:r>
          </a:p>
          <a:p>
            <a:pPr lvl="2"/>
            <a:r>
              <a:rPr lang="en-US" dirty="0" smtClean="0"/>
              <a:t>(future </a:t>
            </a:r>
            <a:r>
              <a:rPr lang="en-US" dirty="0"/>
              <a:t>n</a:t>
            </a:r>
            <a:r>
              <a:rPr lang="en-US" dirty="0" smtClean="0"/>
              <a:t>etworking standard)</a:t>
            </a:r>
            <a:endParaRPr lang="en-US" dirty="0"/>
          </a:p>
          <a:p>
            <a:pPr marL="0" indent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Sustainability and Exploitation through commercial use</a:t>
            </a:r>
          </a:p>
          <a:p>
            <a:pPr lvl="1"/>
            <a:r>
              <a:rPr lang="en-US" b="1" dirty="0" err="1" smtClean="0"/>
              <a:t>SixSq</a:t>
            </a:r>
            <a:r>
              <a:rPr lang="en-US" b="1" dirty="0" smtClean="0"/>
              <a:t> and </a:t>
            </a:r>
            <a:r>
              <a:rPr lang="en-US" b="1" dirty="0" err="1" smtClean="0"/>
              <a:t>SlipStream</a:t>
            </a:r>
            <a:endParaRPr lang="en-US" b="1" dirty="0" smtClean="0"/>
          </a:p>
          <a:p>
            <a:pPr lvl="2"/>
            <a:r>
              <a:rPr lang="en-US" dirty="0" err="1" smtClean="0"/>
              <a:t>SlipStream</a:t>
            </a:r>
            <a:r>
              <a:rPr lang="en-US" dirty="0" smtClean="0"/>
              <a:t> </a:t>
            </a:r>
            <a:r>
              <a:rPr lang="en-US" dirty="0" smtClean="0"/>
              <a:t>engine </a:t>
            </a:r>
            <a:r>
              <a:rPr lang="en-US" dirty="0" smtClean="0"/>
              <a:t>for multi-machine runtime environments for software release</a:t>
            </a:r>
          </a:p>
          <a:p>
            <a:pPr lvl="2"/>
            <a:r>
              <a:rPr lang="en-US" dirty="0" smtClean="0"/>
              <a:t>StratusLab </a:t>
            </a:r>
            <a:r>
              <a:rPr lang="en-US" dirty="0" smtClean="0"/>
              <a:t>provides </a:t>
            </a:r>
            <a:r>
              <a:rPr lang="en-US" dirty="0" smtClean="0"/>
              <a:t>a private cloud backend for customers for whom public clouds are unsuitable</a:t>
            </a:r>
          </a:p>
          <a:p>
            <a:pPr lvl="2"/>
            <a:r>
              <a:rPr lang="en-US" dirty="0" err="1" smtClean="0"/>
              <a:t>SixSq</a:t>
            </a:r>
            <a:r>
              <a:rPr lang="en-US" dirty="0" smtClean="0"/>
              <a:t> will investigate commercial integration and support of StratusLab </a:t>
            </a:r>
          </a:p>
          <a:p>
            <a:pPr lvl="1"/>
            <a:r>
              <a:rPr lang="en-US" b="1" dirty="0" err="1" smtClean="0"/>
              <a:t>Telefonica</a:t>
            </a:r>
            <a:r>
              <a:rPr lang="en-US" b="1" dirty="0" smtClean="0"/>
              <a:t> I+D Global Cloud Initiative</a:t>
            </a:r>
          </a:p>
          <a:p>
            <a:pPr lvl="2"/>
            <a:r>
              <a:rPr lang="en-US" dirty="0" smtClean="0"/>
              <a:t>TID will exploit StratusLab, Claudia and </a:t>
            </a:r>
            <a:r>
              <a:rPr lang="en-US" dirty="0" err="1" smtClean="0"/>
              <a:t>TCloud</a:t>
            </a:r>
            <a:r>
              <a:rPr lang="en-US" dirty="0" smtClean="0"/>
              <a:t> API</a:t>
            </a:r>
          </a:p>
          <a:p>
            <a:pPr lvl="2"/>
            <a:r>
              <a:rPr lang="en-US" dirty="0" smtClean="0"/>
              <a:t>Part of </a:t>
            </a:r>
            <a:r>
              <a:rPr lang="en-US" dirty="0" smtClean="0"/>
              <a:t>TID </a:t>
            </a:r>
            <a:r>
              <a:rPr lang="en-US" dirty="0" err="1" smtClean="0"/>
              <a:t>IaaS</a:t>
            </a:r>
            <a:r>
              <a:rPr lang="en-US" dirty="0" smtClean="0"/>
              <a:t> </a:t>
            </a:r>
            <a:r>
              <a:rPr lang="en-US" dirty="0" smtClean="0"/>
              <a:t>Cloud Product Line to be used by </a:t>
            </a:r>
            <a:r>
              <a:rPr lang="en-US" dirty="0" err="1" smtClean="0"/>
              <a:t>Telefonica</a:t>
            </a:r>
            <a:r>
              <a:rPr lang="en-US" dirty="0" smtClean="0"/>
              <a:t> </a:t>
            </a:r>
            <a:r>
              <a:rPr lang="en-US" dirty="0" smtClean="0"/>
              <a:t>companies and clients</a:t>
            </a:r>
            <a:endParaRPr lang="en-US" dirty="0" smtClean="0"/>
          </a:p>
          <a:p>
            <a:pPr lvl="1"/>
            <a:r>
              <a:rPr lang="en-US" b="1" dirty="0" smtClean="0"/>
              <a:t>UCM and C12G</a:t>
            </a:r>
          </a:p>
          <a:p>
            <a:pPr lvl="2"/>
            <a:r>
              <a:rPr lang="en-US" dirty="0" smtClean="0"/>
              <a:t>Value-added </a:t>
            </a:r>
            <a:r>
              <a:rPr lang="en-US" dirty="0"/>
              <a:t>services around </a:t>
            </a:r>
            <a:r>
              <a:rPr lang="en-US" dirty="0" err="1"/>
              <a:t>OpenNebula</a:t>
            </a:r>
            <a:r>
              <a:rPr lang="en-US" dirty="0"/>
              <a:t> through the University Office of Technology </a:t>
            </a:r>
            <a:r>
              <a:rPr lang="en-US" dirty="0" smtClean="0"/>
              <a:t>Transfer</a:t>
            </a:r>
            <a:endParaRPr lang="en-US" dirty="0"/>
          </a:p>
          <a:p>
            <a:pPr lvl="2"/>
            <a:r>
              <a:rPr lang="en-US" dirty="0"/>
              <a:t>C12G Labs, a UCM spin-</a:t>
            </a:r>
            <a:r>
              <a:rPr lang="en-US" dirty="0" smtClean="0"/>
              <a:t>off, to </a:t>
            </a:r>
            <a:r>
              <a:rPr lang="en-US" dirty="0"/>
              <a:t>provide support subscription and value-added </a:t>
            </a:r>
            <a:r>
              <a:rPr lang="en-US" dirty="0" smtClean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352553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Exploitation and Sustainability Plan</a:t>
            </a:r>
          </a:p>
          <a:p>
            <a:pPr lvl="1"/>
            <a:r>
              <a:rPr lang="en-US" dirty="0" smtClean="0"/>
              <a:t>Plan for commercial and non-commercial exploitation of project outputs,</a:t>
            </a:r>
            <a:br>
              <a:rPr lang="en-US" dirty="0" smtClean="0"/>
            </a:br>
            <a:r>
              <a:rPr lang="en-US" dirty="0" smtClean="0"/>
              <a:t>and investigate models of sustainability</a:t>
            </a:r>
          </a:p>
          <a:p>
            <a:pPr lvl="1"/>
            <a:r>
              <a:rPr lang="en-US" dirty="0" smtClean="0"/>
              <a:t>Exploitation</a:t>
            </a:r>
          </a:p>
          <a:p>
            <a:pPr lvl="2"/>
            <a:r>
              <a:rPr lang="en-US" dirty="0" smtClean="0"/>
              <a:t>Commercial integration and support</a:t>
            </a:r>
          </a:p>
          <a:p>
            <a:pPr lvl="2"/>
            <a:r>
              <a:rPr lang="en-US" dirty="0" smtClean="0"/>
              <a:t>E-Infrastructure deployment for cloud and grid infrastructures</a:t>
            </a:r>
          </a:p>
          <a:p>
            <a:pPr lvl="2"/>
            <a:r>
              <a:rPr lang="en-US" dirty="0" err="1" smtClean="0"/>
              <a:t>OpenNebula</a:t>
            </a:r>
            <a:r>
              <a:rPr lang="en-US" dirty="0" smtClean="0"/>
              <a:t>, as a means to bring StratusLab developments to users</a:t>
            </a:r>
          </a:p>
          <a:p>
            <a:pPr lvl="2"/>
            <a:r>
              <a:rPr lang="en-US" dirty="0" smtClean="0"/>
              <a:t>Collaborating projects, training, and future cloud research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2"/>
            <a:r>
              <a:rPr lang="en-US" dirty="0" smtClean="0"/>
              <a:t>Promotion through dissemination and commercial activity</a:t>
            </a:r>
          </a:p>
          <a:p>
            <a:pPr lvl="2"/>
            <a:r>
              <a:rPr lang="en-US" dirty="0" smtClean="0"/>
              <a:t>Community and process for users and developers</a:t>
            </a:r>
          </a:p>
          <a:p>
            <a:pPr lvl="2"/>
            <a:r>
              <a:rPr lang="en-US" dirty="0" smtClean="0"/>
              <a:t>Harness support for cloud technology</a:t>
            </a:r>
          </a:p>
          <a:p>
            <a:pPr lvl="2"/>
            <a:r>
              <a:rPr lang="en-US" dirty="0" smtClean="0"/>
              <a:t>Further public funding, and support for and from national infrastructures</a:t>
            </a:r>
          </a:p>
          <a:p>
            <a:pPr lvl="1"/>
            <a:r>
              <a:rPr lang="en-US" b="1" dirty="0" smtClean="0"/>
              <a:t>The “First Plan” provides a good picture of exploitation and sustainability activities, and a basis for the “Final Plan” (due M24)</a:t>
            </a:r>
          </a:p>
        </p:txBody>
      </p:sp>
    </p:spTree>
    <p:extLst>
      <p:ext uri="{BB962C8B-B14F-4D97-AF65-F5344CB8AC3E}">
        <p14:creationId xmlns:p14="http://schemas.microsoft.com/office/powerpoint/2010/main" val="94390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91952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Dissemination metrics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Announcement list populated but not growing </a:t>
            </a:r>
          </a:p>
          <a:p>
            <a:pPr lvl="2"/>
            <a:r>
              <a:rPr lang="en-US" dirty="0" smtClean="0"/>
              <a:t>In addition, the </a:t>
            </a:r>
            <a:r>
              <a:rPr lang="en-US" dirty="0" smtClean="0">
                <a:solidFill>
                  <a:srgbClr val="132B66"/>
                </a:solidFill>
              </a:rPr>
              <a:t>@StratusLab </a:t>
            </a:r>
            <a:r>
              <a:rPr lang="en-US" dirty="0" smtClean="0"/>
              <a:t>Twitter account has 60 users</a:t>
            </a:r>
          </a:p>
          <a:p>
            <a:pPr lvl="1"/>
            <a:r>
              <a:rPr lang="en-US" dirty="0" smtClean="0"/>
              <a:t>Website views grew after initial release</a:t>
            </a:r>
          </a:p>
          <a:p>
            <a:pPr lvl="2"/>
            <a:r>
              <a:rPr lang="en-US" dirty="0" smtClean="0"/>
              <a:t> In both cases, we expect further growth after release 1.0</a:t>
            </a:r>
          </a:p>
          <a:p>
            <a:pPr lvl="1"/>
            <a:r>
              <a:rPr lang="en-US" dirty="0" smtClean="0"/>
              <a:t>“discussion site” not available. See </a:t>
            </a:r>
            <a:r>
              <a:rPr lang="en-US" b="1" dirty="0" smtClean="0"/>
              <a:t>Issues</a:t>
            </a:r>
            <a:r>
              <a:rPr lang="en-US" dirty="0" smtClean="0"/>
              <a:t>, next.</a:t>
            </a:r>
          </a:p>
          <a:p>
            <a:pPr marL="1793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38420"/>
              </p:ext>
            </p:extLst>
          </p:nvPr>
        </p:nvGraphicFramePr>
        <p:xfrm>
          <a:off x="788624" y="2276696"/>
          <a:ext cx="7566752" cy="1656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0608"/>
                <a:gridCol w="720000"/>
                <a:gridCol w="720000"/>
                <a:gridCol w="720000"/>
                <a:gridCol w="1296144"/>
              </a:tblGrid>
              <a:tr h="3194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Y1 Target</a:t>
                      </a:r>
                      <a:endParaRPr lang="en-US" dirty="0"/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of people on announcement</a:t>
                      </a:r>
                      <a:r>
                        <a:rPr lang="en-US" baseline="0" dirty="0" smtClean="0"/>
                        <a:t>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of views</a:t>
                      </a:r>
                      <a:r>
                        <a:rPr lang="en-US" baseline="0" dirty="0" smtClean="0"/>
                        <a:t> of website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</a:tr>
              <a:tr h="430200">
                <a:tc>
                  <a:txBody>
                    <a:bodyPr/>
                    <a:lstStyle/>
                    <a:p>
                      <a:r>
                        <a:rPr lang="en-US" dirty="0" smtClean="0"/>
                        <a:t>Nº registered users on discussion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Forum</a:t>
            </a:r>
          </a:p>
          <a:p>
            <a:pPr lvl="1"/>
            <a:r>
              <a:rPr lang="en-IE" dirty="0" smtClean="0"/>
              <a:t>Issue</a:t>
            </a:r>
          </a:p>
          <a:p>
            <a:pPr lvl="2"/>
            <a:r>
              <a:rPr lang="en-IE" dirty="0" smtClean="0"/>
              <a:t>The </a:t>
            </a:r>
            <a:r>
              <a:rPr lang="en-IE" dirty="0"/>
              <a:t>project had expected to have a technical discussion </a:t>
            </a:r>
            <a:r>
              <a:rPr lang="en-IE" b="1" dirty="0"/>
              <a:t>mailing list</a:t>
            </a:r>
            <a:r>
              <a:rPr lang="en-IE" dirty="0"/>
              <a:t>, </a:t>
            </a:r>
            <a:r>
              <a:rPr lang="en-IE" b="1" dirty="0"/>
              <a:t>weblog</a:t>
            </a:r>
            <a:r>
              <a:rPr lang="en-IE" dirty="0"/>
              <a:t> </a:t>
            </a:r>
            <a:r>
              <a:rPr lang="en-IE" dirty="0" smtClean="0"/>
              <a:t>or </a:t>
            </a:r>
            <a:r>
              <a:rPr lang="en-IE" b="1" dirty="0" smtClean="0"/>
              <a:t>web </a:t>
            </a:r>
            <a:r>
              <a:rPr lang="en-IE" b="1" dirty="0"/>
              <a:t>forum</a:t>
            </a:r>
            <a:r>
              <a:rPr lang="en-IE" dirty="0"/>
              <a:t> to encourage dialogue with the user </a:t>
            </a:r>
            <a:r>
              <a:rPr lang="en-IE" dirty="0" smtClean="0"/>
              <a:t>community.</a:t>
            </a:r>
          </a:p>
          <a:p>
            <a:pPr lvl="2"/>
            <a:r>
              <a:rPr lang="en-IE" dirty="0" smtClean="0"/>
              <a:t>A discussion feature </a:t>
            </a:r>
            <a:r>
              <a:rPr lang="en-IE" b="1" dirty="0" smtClean="0"/>
              <a:t>has been added </a:t>
            </a:r>
            <a:r>
              <a:rPr lang="en-IE" dirty="0" smtClean="0"/>
              <a:t>to the website for testing, but it has not been widely advertised and it is difficult to accurately measure usage. Only one external user has posted comments.</a:t>
            </a:r>
            <a:endParaRPr lang="en-US" dirty="0" smtClean="0"/>
          </a:p>
          <a:p>
            <a:pPr lvl="1"/>
            <a:r>
              <a:rPr lang="en-US" dirty="0" smtClean="0"/>
              <a:t>Solution</a:t>
            </a:r>
          </a:p>
          <a:p>
            <a:pPr lvl="2"/>
            <a:r>
              <a:rPr lang="en-US" dirty="0" smtClean="0"/>
              <a:t>Will make greater use of discussion features on re-designed web site.</a:t>
            </a:r>
          </a:p>
          <a:p>
            <a:pPr lvl="2"/>
            <a:r>
              <a:rPr lang="en-US" dirty="0" smtClean="0"/>
              <a:t>Will investigate other mechanisms, such as conventional </a:t>
            </a:r>
            <a:r>
              <a:rPr lang="en-US" dirty="0" smtClean="0"/>
              <a:t>discussion </a:t>
            </a:r>
            <a:r>
              <a:rPr lang="en-US" dirty="0" smtClean="0"/>
              <a:t>mailing list.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Release dissemination (continual)</a:t>
            </a:r>
          </a:p>
          <a:p>
            <a:pPr lvl="1"/>
            <a:r>
              <a:rPr lang="en-US" dirty="0" smtClean="0"/>
              <a:t>Talks and presentations (continual)</a:t>
            </a:r>
          </a:p>
          <a:p>
            <a:pPr lvl="1"/>
            <a:r>
              <a:rPr lang="en-US" dirty="0" smtClean="0"/>
              <a:t>Release </a:t>
            </a:r>
            <a:r>
              <a:rPr lang="en-US" dirty="0" smtClean="0"/>
              <a:t>v1.0 </a:t>
            </a:r>
            <a:r>
              <a:rPr lang="en-US" dirty="0" smtClean="0"/>
              <a:t>(</a:t>
            </a:r>
            <a:r>
              <a:rPr lang="en-US" dirty="0" smtClean="0"/>
              <a:t>M14, July </a:t>
            </a:r>
            <a:r>
              <a:rPr lang="en-US" dirty="0" smtClean="0"/>
              <a:t>2011)</a:t>
            </a:r>
          </a:p>
          <a:p>
            <a:pPr lvl="1"/>
            <a:r>
              <a:rPr lang="en-US" dirty="0" err="1" smtClean="0"/>
              <a:t>Finalise</a:t>
            </a:r>
            <a:r>
              <a:rPr lang="en-US" dirty="0" smtClean="0"/>
              <a:t> </a:t>
            </a:r>
            <a:r>
              <a:rPr lang="en-US" dirty="0" err="1" smtClean="0"/>
              <a:t>MoUs</a:t>
            </a:r>
            <a:r>
              <a:rPr lang="en-US" dirty="0" smtClean="0"/>
              <a:t> with VENUS-C, IGE, EMI (Q5, June–August 2011)</a:t>
            </a:r>
          </a:p>
          <a:p>
            <a:pPr lvl="1"/>
            <a:r>
              <a:rPr lang="en-US" dirty="0" smtClean="0"/>
              <a:t>EGI Technical Forum (M16, September 2011)</a:t>
            </a:r>
          </a:p>
          <a:p>
            <a:pPr lvl="1"/>
            <a:r>
              <a:rPr lang="en-US" dirty="0" smtClean="0"/>
              <a:t>EGI User Forum (M23, April 2012)</a:t>
            </a:r>
          </a:p>
          <a:p>
            <a:pPr lvl="1"/>
            <a:r>
              <a:rPr lang="en-US" dirty="0" smtClean="0"/>
              <a:t>Release </a:t>
            </a:r>
            <a:r>
              <a:rPr lang="en-US" dirty="0" smtClean="0"/>
              <a:t>v2.0 </a:t>
            </a:r>
            <a:r>
              <a:rPr lang="en-US" dirty="0" smtClean="0"/>
              <a:t>(M24, May 2012)</a:t>
            </a:r>
          </a:p>
          <a:p>
            <a:pPr lvl="1"/>
            <a:r>
              <a:rPr lang="en-US" dirty="0" smtClean="0"/>
              <a:t>D3.4 Final Review of Dissemination, Collaboration and Standardization Activities (M24, May 2012)</a:t>
            </a:r>
          </a:p>
          <a:p>
            <a:pPr lvl="1"/>
            <a:r>
              <a:rPr lang="en-US" dirty="0" smtClean="0"/>
              <a:t>D3.5 Exploitation and Sustainability Final Plan (M24, May 2012)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Broaden </a:t>
            </a:r>
            <a:r>
              <a:rPr lang="en-US" dirty="0"/>
              <a:t>dissemination </a:t>
            </a:r>
            <a:r>
              <a:rPr lang="en-US" dirty="0" smtClean="0"/>
              <a:t>audience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elated communities and </a:t>
            </a:r>
            <a:r>
              <a:rPr lang="en-US" dirty="0"/>
              <a:t>general </a:t>
            </a:r>
            <a:r>
              <a:rPr lang="en-US" dirty="0" smtClean="0"/>
              <a:t>public</a:t>
            </a:r>
            <a:endParaRPr lang="en-US" dirty="0"/>
          </a:p>
          <a:p>
            <a:pPr lvl="2"/>
            <a:r>
              <a:rPr lang="en-US" dirty="0" smtClean="0"/>
              <a:t>Match changes in technical focus </a:t>
            </a:r>
          </a:p>
          <a:p>
            <a:pPr lvl="1"/>
            <a:r>
              <a:rPr lang="en-US" dirty="0" smtClean="0"/>
              <a:t>Implement existing </a:t>
            </a:r>
            <a:r>
              <a:rPr lang="en-US" dirty="0" err="1" smtClean="0"/>
              <a:t>MoUs</a:t>
            </a:r>
            <a:r>
              <a:rPr lang="en-US" dirty="0" smtClean="0"/>
              <a:t> and develop other collaborations</a:t>
            </a:r>
          </a:p>
          <a:p>
            <a:pPr lvl="1"/>
            <a:r>
              <a:rPr lang="en-US" dirty="0" smtClean="0"/>
              <a:t>Exploitation and sustainability planning began in Q4 and will continue throughout </a:t>
            </a:r>
            <a:r>
              <a:rPr lang="en-US" dirty="0" smtClean="0"/>
              <a:t>Y2</a:t>
            </a:r>
          </a:p>
          <a:p>
            <a:pPr lvl="2"/>
            <a:r>
              <a:rPr lang="en-US" dirty="0" smtClean="0"/>
              <a:t>Overcome obstacles to adopting StratusLab given project is due to finish in May 2012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3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12776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WP3 coordinates the project’s activities in </a:t>
            </a:r>
            <a:r>
              <a:rPr lang="en-US" b="1" dirty="0" smtClean="0"/>
              <a:t>dissemination</a:t>
            </a:r>
            <a:r>
              <a:rPr lang="en-US" dirty="0" smtClean="0"/>
              <a:t>, </a:t>
            </a:r>
            <a:r>
              <a:rPr lang="en-US" b="1" dirty="0" smtClean="0"/>
              <a:t>collaboration with related projects</a:t>
            </a:r>
            <a:r>
              <a:rPr lang="en-US" dirty="0" smtClean="0"/>
              <a:t> and </a:t>
            </a:r>
            <a:r>
              <a:rPr lang="en-US" b="1" dirty="0" smtClean="0"/>
              <a:t>standards bodies</a:t>
            </a:r>
            <a:r>
              <a:rPr lang="en-US" dirty="0" smtClean="0"/>
              <a:t>, and </a:t>
            </a:r>
            <a:r>
              <a:rPr lang="en-US" b="1" dirty="0" smtClean="0"/>
              <a:t>exploitation and sustainability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IE" b="1" dirty="0"/>
              <a:t>Disseminate</a:t>
            </a:r>
            <a:r>
              <a:rPr lang="en-IE" dirty="0"/>
              <a:t> results of the project to resource providers, end-users, and the general </a:t>
            </a:r>
            <a:r>
              <a:rPr lang="en-IE" dirty="0" smtClean="0"/>
              <a:t>public</a:t>
            </a:r>
          </a:p>
          <a:p>
            <a:pPr lvl="1"/>
            <a:r>
              <a:rPr lang="en-IE" dirty="0"/>
              <a:t>Identify project contributions to </a:t>
            </a:r>
            <a:r>
              <a:rPr lang="en-IE" b="1" dirty="0"/>
              <a:t>standards bodies</a:t>
            </a:r>
            <a:r>
              <a:rPr lang="en-IE" dirty="0"/>
              <a:t> and </a:t>
            </a:r>
            <a:r>
              <a:rPr lang="en-IE" b="1" dirty="0"/>
              <a:t>standardization </a:t>
            </a:r>
            <a:r>
              <a:rPr lang="en-IE" b="1" dirty="0" smtClean="0"/>
              <a:t>efforts</a:t>
            </a:r>
          </a:p>
          <a:p>
            <a:pPr lvl="1"/>
            <a:r>
              <a:rPr lang="en-IE" dirty="0"/>
              <a:t>Coordinate interactions with </a:t>
            </a:r>
            <a:r>
              <a:rPr lang="en-IE" b="1" dirty="0"/>
              <a:t>related projects</a:t>
            </a:r>
            <a:r>
              <a:rPr lang="en-IE" dirty="0"/>
              <a:t>, developing Memoranda of Understanding between projects </a:t>
            </a:r>
            <a:r>
              <a:rPr lang="en-IE" dirty="0" smtClean="0"/>
              <a:t>where appropriate</a:t>
            </a:r>
            <a:r>
              <a:rPr lang="en-IE" dirty="0"/>
              <a:t>.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T3.1 Dissemination (</a:t>
            </a:r>
            <a:r>
              <a:rPr lang="en-US" b="1" dirty="0" smtClean="0"/>
              <a:t>TCD</a:t>
            </a:r>
            <a:r>
              <a:rPr lang="en-US" dirty="0" smtClean="0"/>
              <a:t>, All)</a:t>
            </a:r>
          </a:p>
          <a:p>
            <a:pPr lvl="1"/>
            <a:r>
              <a:rPr lang="en-US" dirty="0" smtClean="0"/>
              <a:t>T3.2 </a:t>
            </a:r>
            <a:r>
              <a:rPr lang="en-IE" dirty="0"/>
              <a:t>Collaboration with Standards Bodies and Related </a:t>
            </a:r>
            <a:r>
              <a:rPr lang="en-IE" dirty="0" smtClean="0"/>
              <a:t>Projects (</a:t>
            </a:r>
            <a:r>
              <a:rPr lang="en-IE" b="1" dirty="0" smtClean="0"/>
              <a:t>TCD</a:t>
            </a:r>
            <a:r>
              <a:rPr lang="en-IE" dirty="0" smtClean="0"/>
              <a:t>, All)</a:t>
            </a:r>
          </a:p>
          <a:p>
            <a:pPr lvl="1"/>
            <a:r>
              <a:rPr lang="en-IE" dirty="0" smtClean="0"/>
              <a:t>T3.3 Development of Exploitation and Sustainability Plan (</a:t>
            </a:r>
            <a:r>
              <a:rPr lang="en-IE" b="1" dirty="0" err="1" smtClean="0"/>
              <a:t>SixSq</a:t>
            </a:r>
            <a:r>
              <a:rPr lang="en-IE" dirty="0" smtClean="0"/>
              <a:t>, All)</a:t>
            </a:r>
            <a:endParaRPr lang="en-IE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6" name="Picture 5" descr="isgt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214631" y="2699644"/>
            <a:ext cx="432000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Content Placeholder 3" descr="EST-Briefing-17-Cloud-Web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" b="222"/>
          <a:stretch/>
        </p:blipFill>
        <p:spPr>
          <a:xfrm rot="60000">
            <a:off x="4480823" y="2771516"/>
            <a:ext cx="4320000" cy="6092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304800" y="1491952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Press / media</a:t>
            </a:r>
          </a:p>
          <a:p>
            <a:pPr lvl="1"/>
            <a:r>
              <a:rPr lang="en-US" dirty="0" smtClean="0"/>
              <a:t>Press releases for launch and  software releases</a:t>
            </a:r>
          </a:p>
          <a:p>
            <a:pPr lvl="1"/>
            <a:r>
              <a:rPr lang="en-US" i="1" dirty="0" smtClean="0"/>
              <a:t>International Science Grid This Week </a:t>
            </a:r>
            <a:r>
              <a:rPr lang="en-US" dirty="0" smtClean="0"/>
              <a:t>and </a:t>
            </a:r>
            <a:r>
              <a:rPr lang="en-US" i="1" dirty="0" smtClean="0"/>
              <a:t>e-</a:t>
            </a:r>
            <a:r>
              <a:rPr lang="en-US" i="1" dirty="0" err="1" smtClean="0"/>
              <a:t>ScienceTalk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4103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04800" y="1412776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Website / online</a:t>
            </a:r>
          </a:p>
          <a:p>
            <a:pPr lvl="1"/>
            <a:r>
              <a:rPr lang="en-US" dirty="0" smtClean="0"/>
              <a:t>Re-designed website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132B66"/>
                </a:solidFill>
              </a:rPr>
              <a:t>http://www.stratuslab.eu/</a:t>
            </a:r>
          </a:p>
          <a:p>
            <a:pPr lvl="1"/>
            <a:r>
              <a:rPr lang="en-US" dirty="0" smtClean="0"/>
              <a:t>Use of </a:t>
            </a:r>
            <a:r>
              <a:rPr lang="en-US" dirty="0" smtClean="0"/>
              <a:t>Twitter </a:t>
            </a:r>
            <a:r>
              <a:rPr lang="en-US" dirty="0" smtClean="0">
                <a:solidFill>
                  <a:srgbClr val="132B66"/>
                </a:solidFill>
              </a:rPr>
              <a:t>@StratusLab</a:t>
            </a:r>
            <a:r>
              <a:rPr lang="en-US" dirty="0" smtClean="0"/>
              <a:t>, </a:t>
            </a:r>
            <a:r>
              <a:rPr lang="en-US" dirty="0" smtClean="0"/>
              <a:t>RSS news feed</a:t>
            </a:r>
          </a:p>
          <a:p>
            <a:pPr lvl="1"/>
            <a:r>
              <a:rPr lang="en-US" dirty="0" smtClean="0"/>
              <a:t>Analytics</a:t>
            </a:r>
            <a:endParaRPr lang="en-US" dirty="0" smtClean="0"/>
          </a:p>
        </p:txBody>
      </p:sp>
      <p:pic>
        <p:nvPicPr>
          <p:cNvPr id="4" name="Content Placeholder 3" descr="website.pn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7" r="-4247"/>
          <a:stretch>
            <a:fillRect/>
          </a:stretch>
        </p:blipFill>
        <p:spPr>
          <a:xfrm>
            <a:off x="1153319" y="3516064"/>
            <a:ext cx="6837362" cy="408940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11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6" name="Content Placeholder 5" descr="youtub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" b="12469"/>
          <a:stretch/>
        </p:blipFill>
        <p:spPr>
          <a:xfrm>
            <a:off x="1043608" y="3140968"/>
            <a:ext cx="7053223" cy="5073003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0" fontAlgn="base" hangingPunct="0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EGI User Forum and Technical Forum</a:t>
            </a:r>
          </a:p>
          <a:p>
            <a:pPr lvl="1"/>
            <a:r>
              <a:rPr lang="en-US" dirty="0" smtClean="0"/>
              <a:t>Strong, recognized presence at EGI TF 2010 and EGI UF 2011</a:t>
            </a:r>
          </a:p>
          <a:p>
            <a:pPr lvl="1"/>
            <a:r>
              <a:rPr lang="en-US" dirty="0" smtClean="0"/>
              <a:t>Excellent venue for e-Infrastructure community</a:t>
            </a:r>
          </a:p>
          <a:p>
            <a:pPr lvl="1"/>
            <a:r>
              <a:rPr lang="en-US" dirty="0" smtClean="0"/>
              <a:t>Talks, demos, posters, tutorials by StratusLab</a:t>
            </a:r>
          </a:p>
        </p:txBody>
      </p:sp>
    </p:spTree>
    <p:extLst>
      <p:ext uri="{BB962C8B-B14F-4D97-AF65-F5344CB8AC3E}">
        <p14:creationId xmlns:p14="http://schemas.microsoft.com/office/powerpoint/2010/main" val="24668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155700"/>
            <a:ext cx="4320034" cy="5473700"/>
          </a:xfrm>
          <a:ln>
            <a:noFill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en-IE" sz="2400" dirty="0"/>
              <a:t>Over 40 Talks and Events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XtreemOS </a:t>
            </a:r>
            <a:r>
              <a:rPr lang="en-IE" sz="900" dirty="0"/>
              <a:t>Summer School</a:t>
            </a:r>
            <a:r>
              <a:rPr lang="en-IE" sz="900" b="0" dirty="0"/>
              <a:t>, Günzberg, Germany, July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CSIC graduate course on Grid and e-Science</a:t>
            </a:r>
            <a:r>
              <a:rPr lang="en-IE" sz="900" b="0" dirty="0"/>
              <a:t>, Valencia, Spain, Jul 2010 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EuroPar</a:t>
            </a:r>
            <a:r>
              <a:rPr lang="en-IE" sz="900" dirty="0"/>
              <a:t> 2010</a:t>
            </a:r>
            <a:r>
              <a:rPr lang="en-IE" sz="900" b="0" dirty="0"/>
              <a:t>, Ischia, Italy, Aug 31 – September 3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CERN</a:t>
            </a:r>
            <a:r>
              <a:rPr lang="en-IE" sz="900" b="0" dirty="0"/>
              <a:t>, </a:t>
            </a:r>
            <a:r>
              <a:rPr lang="en-IE" sz="900" b="0" dirty="0" smtClean="0"/>
              <a:t>Geneva</a:t>
            </a:r>
            <a:endParaRPr lang="en-IE" sz="900" b="0" dirty="0"/>
          </a:p>
          <a:p>
            <a:pPr>
              <a:spcBef>
                <a:spcPts val="200"/>
              </a:spcBef>
            </a:pPr>
            <a:r>
              <a:rPr lang="en-IE" sz="900" dirty="0"/>
              <a:t>HPC 2010 International Workshop on High-performance Computing, Grids and Clouds</a:t>
            </a:r>
            <a:r>
              <a:rPr lang="en-IE" sz="900" b="0" dirty="0"/>
              <a:t>, </a:t>
            </a:r>
            <a:r>
              <a:rPr lang="en-IE" sz="900" b="0" dirty="0" err="1"/>
              <a:t>Cetraro</a:t>
            </a:r>
            <a:r>
              <a:rPr lang="en-IE" sz="900" b="0" dirty="0"/>
              <a:t>, Italy, Jun 21 – 25,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SWSTE 2010</a:t>
            </a:r>
            <a:r>
              <a:rPr lang="en-IE" sz="900" b="0" dirty="0"/>
              <a:t>, </a:t>
            </a:r>
            <a:r>
              <a:rPr lang="en-IE" sz="900" b="0" dirty="0" err="1"/>
              <a:t>Herzlia</a:t>
            </a:r>
            <a:r>
              <a:rPr lang="en-IE" sz="900" b="0" dirty="0"/>
              <a:t>, Israel, Jun 15 – 16,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First European Summit on Future Internet</a:t>
            </a:r>
            <a:r>
              <a:rPr lang="en-IE" sz="900" b="0" dirty="0"/>
              <a:t>, Luxembourg, Jun 2 – 3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EuroPar</a:t>
            </a:r>
            <a:r>
              <a:rPr lang="en-IE" sz="900" dirty="0"/>
              <a:t> 2010</a:t>
            </a:r>
            <a:r>
              <a:rPr lang="en-IE" sz="900" b="0" dirty="0"/>
              <a:t>, Aug 31 – Sep 3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Integrating Cloud Monitoring and Accounting with Grid Operational Tools, </a:t>
            </a:r>
            <a:r>
              <a:rPr lang="en-IE" sz="900" b="0" dirty="0" smtClean="0"/>
              <a:t>EGI Technical Forum 2010, 14 </a:t>
            </a:r>
            <a:r>
              <a:rPr lang="en-IE" sz="900" b="0" dirty="0"/>
              <a:t>Sep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Operational Considerations From Running Grid Services on Cloud Resources, </a:t>
            </a:r>
            <a:r>
              <a:rPr lang="en-IE" sz="900" b="0" dirty="0"/>
              <a:t>EGI Technical Forum 2010, </a:t>
            </a:r>
            <a:r>
              <a:rPr lang="en-IE" sz="900" b="0" dirty="0" smtClean="0"/>
              <a:t>14 </a:t>
            </a:r>
            <a:r>
              <a:rPr lang="en-IE" sz="900" b="0" dirty="0"/>
              <a:t>Sep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StratusLab Accounting Requirements, </a:t>
            </a:r>
            <a:r>
              <a:rPr lang="en-IE" sz="900" b="0" dirty="0"/>
              <a:t>EGI Technical Forum 2010,  15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Cloud Challenges</a:t>
            </a:r>
            <a:r>
              <a:rPr lang="en-IE" sz="900" b="0" dirty="0"/>
              <a:t>, EGI Technical Forum 2010, 16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ICT 2010</a:t>
            </a:r>
            <a:r>
              <a:rPr lang="en-IE" sz="900" b="0" dirty="0"/>
              <a:t>, Brussels, Belgium, 27–29 Sep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GRISBI Bioinformatics School</a:t>
            </a:r>
            <a:r>
              <a:rPr lang="en-IE" sz="900" b="0" dirty="0"/>
              <a:t>, </a:t>
            </a:r>
            <a:r>
              <a:rPr lang="en-IE" sz="900" b="0" dirty="0" err="1"/>
              <a:t>Roscoff</a:t>
            </a:r>
            <a:r>
              <a:rPr lang="en-IE" sz="900" b="0" dirty="0"/>
              <a:t>, France, 1 Oct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OGF30/Grid2010</a:t>
            </a:r>
            <a:r>
              <a:rPr lang="en-IE" sz="900" b="0" dirty="0"/>
              <a:t>, 25–28 Oct 2010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CloudComp</a:t>
            </a:r>
            <a:r>
              <a:rPr lang="en-IE" sz="900" dirty="0"/>
              <a:t> 2010</a:t>
            </a:r>
            <a:r>
              <a:rPr lang="en-IE" sz="900" b="0" dirty="0"/>
              <a:t>, 26–28 Oct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ISC Cloud 2010</a:t>
            </a:r>
            <a:r>
              <a:rPr lang="en-IE" sz="900" b="0" dirty="0"/>
              <a:t>, 28–29 Oct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HP Labs Seminar</a:t>
            </a:r>
            <a:r>
              <a:rPr lang="en-IE" sz="900" b="0" dirty="0"/>
              <a:t>,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7th International Cloud Computing Expo</a:t>
            </a:r>
            <a:r>
              <a:rPr lang="en-IE" sz="900" b="0" dirty="0"/>
              <a:t>, 1 Nov 2010 </a:t>
            </a:r>
          </a:p>
          <a:p>
            <a:pPr>
              <a:spcBef>
                <a:spcPts val="200"/>
              </a:spcBef>
            </a:pPr>
            <a:r>
              <a:rPr lang="en-IE" sz="900" dirty="0" err="1"/>
              <a:t>SlipStream</a:t>
            </a:r>
            <a:r>
              <a:rPr lang="en-IE" sz="900" dirty="0"/>
              <a:t> and StratusLab, Cloud &amp; ICT 2.0 Summit</a:t>
            </a:r>
            <a:r>
              <a:rPr lang="en-IE" sz="900" b="0" dirty="0"/>
              <a:t>, Geneva, 18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OW2 Annual Conference</a:t>
            </a:r>
            <a:r>
              <a:rPr lang="en-IE" sz="900" b="0" dirty="0"/>
              <a:t> , 24–25 Nov 2010 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Spanish NGI meeting</a:t>
            </a:r>
            <a:r>
              <a:rPr lang="en-IE" sz="900" b="0" dirty="0"/>
              <a:t>, Barcelona, Spain, 2 Dec </a:t>
            </a:r>
            <a:r>
              <a:rPr lang="en-IE" sz="900" b="0" dirty="0" smtClean="0"/>
              <a:t>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: Le </a:t>
            </a:r>
            <a:r>
              <a:rPr lang="en-IE" sz="900" dirty="0" err="1"/>
              <a:t>projet</a:t>
            </a:r>
            <a:r>
              <a:rPr lang="en-IE" sz="900" dirty="0"/>
              <a:t> et </a:t>
            </a:r>
            <a:r>
              <a:rPr lang="en-IE" sz="900" dirty="0" err="1"/>
              <a:t>sa</a:t>
            </a:r>
            <a:r>
              <a:rPr lang="en-IE" sz="900" dirty="0"/>
              <a:t> distribution cloud” (C. Loomis, LAL) at France-Grille Cloud Event</a:t>
            </a:r>
            <a:r>
              <a:rPr lang="en-IE" sz="900" b="0" dirty="0"/>
              <a:t> in Lyon, France, 13 Dec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UCM talk at France-Grille Cloud Event </a:t>
            </a:r>
            <a:r>
              <a:rPr lang="en-IE" sz="900" b="0" dirty="0"/>
              <a:t>in Lyon, France, 13 Dec 2010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“Cloud Computing – Anatomy and Practice” (M.-E. Bégin, SixSq) at Groupe romand des utilisateurs/trices de GNU/Linux et de Logiciels libres, </a:t>
            </a:r>
            <a:r>
              <a:rPr lang="en-IE" sz="900" b="0" dirty="0"/>
              <a:t>Morge, Switzerland, 11 Jan </a:t>
            </a:r>
            <a:r>
              <a:rPr lang="en-IE" sz="900" b="0" dirty="0" smtClean="0"/>
              <a:t>2011</a:t>
            </a:r>
            <a:endParaRPr lang="en-IE" sz="9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155700"/>
            <a:ext cx="4536504" cy="54737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IE" sz="900" dirty="0"/>
              <a:t>“StratusLab Cloud Distribution” (C. Loomis, LAL) “Opening the Cloud” 2011 ASSYST Meeting on Cloud Computing</a:t>
            </a:r>
            <a:r>
              <a:rPr lang="en-IE" sz="900" b="0" dirty="0"/>
              <a:t>, Paris, France, 31 Jan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UCM </a:t>
            </a:r>
            <a:r>
              <a:rPr lang="en-IE" sz="900" dirty="0"/>
              <a:t>talk at  Cloud Expo Europe 2011</a:t>
            </a:r>
            <a:r>
              <a:rPr lang="en-IE" sz="900" b="0" dirty="0"/>
              <a:t>, London, United Kingdom, 2 Feb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“Bioinformatics distributed infrastructure, services and cloud computing” (C. Blanchet, CNRS IBCP) at ELIXIR Workshop - Bioinformatics Infrastructures</a:t>
            </a:r>
            <a:r>
              <a:rPr lang="en-IE" sz="900" b="0" dirty="0"/>
              <a:t>, Amsterdam, Netherlands, 22 Feb </a:t>
            </a:r>
            <a:r>
              <a:rPr lang="en-IE" sz="900" b="0" dirty="0" smtClean="0"/>
              <a:t>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Security Management in </a:t>
            </a:r>
            <a:r>
              <a:rPr lang="en-IE" sz="900" dirty="0" err="1"/>
              <a:t>OpenNebula</a:t>
            </a:r>
            <a:r>
              <a:rPr lang="en-IE" sz="900" dirty="0"/>
              <a:t> Cloud Architectures” (Javier </a:t>
            </a:r>
            <a:r>
              <a:rPr lang="en-IE" sz="900" dirty="0" err="1"/>
              <a:t>Fontán</a:t>
            </a:r>
            <a:r>
              <a:rPr lang="en-IE" sz="900" dirty="0"/>
              <a:t>, UCM) at 9th </a:t>
            </a:r>
            <a:r>
              <a:rPr lang="en-IE" sz="900" dirty="0" err="1"/>
              <a:t>RedIRIS</a:t>
            </a:r>
            <a:r>
              <a:rPr lang="en-IE" sz="900" dirty="0"/>
              <a:t> Security Forum on Cloud Computing</a:t>
            </a:r>
            <a:r>
              <a:rPr lang="en-IE" sz="900" b="0" dirty="0"/>
              <a:t>, 9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Cloud: Early success stories and community feedback” (V. </a:t>
            </a:r>
            <a:r>
              <a:rPr lang="en-IE" sz="900" dirty="0" err="1"/>
              <a:t>Floros</a:t>
            </a:r>
            <a:r>
              <a:rPr lang="en-IE" sz="900" dirty="0"/>
              <a:t>, GRNET) at </a:t>
            </a:r>
            <a:r>
              <a:rPr lang="en-IE" sz="900" dirty="0" err="1"/>
              <a:t>CloudScape</a:t>
            </a:r>
            <a:r>
              <a:rPr lang="en-IE" sz="900" dirty="0"/>
              <a:t> III</a:t>
            </a:r>
            <a:r>
              <a:rPr lang="en-IE" sz="900" b="0" dirty="0"/>
              <a:t>, Brussels, Belgium, 15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“StratusLab: Enhancing Grid Infrastructures with Virtualization and Cloud Technologies” (C. Loomis, LAL) at EU-Canada Future Internet Workshop, </a:t>
            </a:r>
            <a:r>
              <a:rPr lang="en-IE" sz="900" b="0" dirty="0"/>
              <a:t>Waterloo, Ontario, Canada, 23 Mar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StratusLab Booth at the EGI User Forum </a:t>
            </a:r>
            <a:r>
              <a:rPr lang="en-IE" sz="900" dirty="0" smtClean="0"/>
              <a:t>2011</a:t>
            </a:r>
            <a:r>
              <a:rPr lang="en-IE" sz="900" b="0" dirty="0" smtClean="0"/>
              <a:t>, Vilnius, Lithuania, 11–14 Apr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“Operating Grid Services on the StratusLab Cloud” (V. FLoros, GRNET) at the EGI User Forum 2011</a:t>
            </a:r>
            <a:r>
              <a:rPr lang="en-IE" sz="900" b="0" dirty="0" smtClean="0"/>
              <a:t>, Vilnius, Lithuania, 11 Apr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StratusLab Tutorial” at the EGI User Forum 2011</a:t>
            </a:r>
            <a:r>
              <a:rPr lang="en-IE" sz="900" b="0" dirty="0"/>
              <a:t>, Vilnius, Lithuania, 12 Apr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Collaborations” at the ECEE Workshop during the EGI User Forum 2011</a:t>
            </a:r>
            <a:r>
              <a:rPr lang="en-IE" sz="900" b="0" dirty="0"/>
              <a:t>, Vilnius, Lithuania, 13 Apr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“Sharing Virtual Appliances with the StratusLab Marketplace” at the </a:t>
            </a:r>
            <a:r>
              <a:rPr lang="en-IE" sz="900" dirty="0" err="1"/>
              <a:t>HEPiX</a:t>
            </a:r>
            <a:r>
              <a:rPr lang="en-IE" sz="900" dirty="0"/>
              <a:t> Workshop </a:t>
            </a:r>
            <a:r>
              <a:rPr lang="en-IE" sz="900" b="0" dirty="0"/>
              <a:t>in Darmstadt, Germany, 5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Panel Discussion: </a:t>
            </a:r>
            <a:r>
              <a:rPr lang="en-IE" sz="900" dirty="0"/>
              <a:t>sharing knowledge on StratusLab's experience in applying agile (and Scrum) in academic context and FP7 contracts (Marc-Elian Bégin, SixSq) </a:t>
            </a:r>
            <a:r>
              <a:rPr lang="en-IE" sz="900" b="0" dirty="0"/>
              <a:t>at XP2011, Madrid, Spain, 11 May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“StratusLab use cases” at EGI User Virtualisation Workshop</a:t>
            </a:r>
            <a:r>
              <a:rPr lang="en-IE" sz="900" b="0" dirty="0"/>
              <a:t>, Amsterdam, Netherlands, 12 May 2011</a:t>
            </a:r>
          </a:p>
          <a:p>
            <a:pPr>
              <a:spcBef>
                <a:spcPts val="200"/>
              </a:spcBef>
            </a:pPr>
            <a:r>
              <a:rPr lang="en-IE" sz="900" dirty="0"/>
              <a:t>“Cloud Computing and StratusLab” at Journée Grille de production </a:t>
            </a:r>
            <a:r>
              <a:rPr lang="en-IE" sz="900" dirty="0" smtClean="0"/>
              <a:t>EGI</a:t>
            </a:r>
            <a:r>
              <a:rPr lang="en-IE" sz="900" b="0" dirty="0" smtClean="0"/>
              <a:t>, Lille, France, 17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“StratusLab: Enhancing Grid Infrastructures with Cloud and Virtualization Technologies” at the TERENA Networking Conference </a:t>
            </a:r>
            <a:r>
              <a:rPr lang="en-IE" sz="900" b="0" dirty="0" smtClean="0"/>
              <a:t>in Prague, Czech Republic, 19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“StratusLab: Enhancing Grid Infrastructures with Cloud and Virtualization Technologies” at Journées GRISBI </a:t>
            </a:r>
            <a:r>
              <a:rPr lang="en-IE" sz="900" b="0" dirty="0" smtClean="0"/>
              <a:t>in Lyon, France, 26 May 2011</a:t>
            </a:r>
          </a:p>
          <a:p>
            <a:pPr>
              <a:spcBef>
                <a:spcPts val="200"/>
              </a:spcBef>
            </a:pPr>
            <a:r>
              <a:rPr lang="en-IE" sz="900" dirty="0" smtClean="0"/>
              <a:t>“</a:t>
            </a:r>
            <a:r>
              <a:rPr lang="en-IE" sz="900" dirty="0"/>
              <a:t>Grid-Ireland Operations Centre / TCD presentation” featuring StratusLab at Lero Cloud Computing seminar </a:t>
            </a:r>
            <a:r>
              <a:rPr lang="en-IE" sz="900" b="0" dirty="0"/>
              <a:t>Cork, Ireland, 26 May </a:t>
            </a:r>
            <a:r>
              <a:rPr lang="en-IE" sz="900" b="0" dirty="0" smtClean="0"/>
              <a:t>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Achievements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829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Release dissemination</a:t>
            </a:r>
          </a:p>
          <a:p>
            <a:pPr lvl="1"/>
            <a:r>
              <a:rPr lang="en-US" dirty="0" smtClean="0"/>
              <a:t>Dissemination plan for each public release</a:t>
            </a:r>
          </a:p>
          <a:p>
            <a:pPr lvl="2"/>
            <a:r>
              <a:rPr lang="en-US" dirty="0" smtClean="0"/>
              <a:t>Draft text of announcements, etc.</a:t>
            </a:r>
          </a:p>
          <a:p>
            <a:pPr lvl="1"/>
            <a:r>
              <a:rPr lang="en-US" dirty="0" smtClean="0"/>
              <a:t>Initial release </a:t>
            </a:r>
            <a:r>
              <a:rPr lang="en-US" dirty="0" smtClean="0"/>
              <a:t>v0.1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Announcements to relevant mailing lists</a:t>
            </a:r>
          </a:p>
          <a:p>
            <a:pPr lvl="2"/>
            <a:r>
              <a:rPr lang="en-US" dirty="0"/>
              <a:t>Press release, picked up by </a:t>
            </a:r>
            <a:r>
              <a:rPr lang="en-US" dirty="0" err="1"/>
              <a:t>HPCwire</a:t>
            </a:r>
            <a:r>
              <a:rPr lang="en-US" dirty="0"/>
              <a:t>, Sys-Con, </a:t>
            </a:r>
            <a:r>
              <a:rPr lang="en-US" dirty="0" err="1" smtClean="0"/>
              <a:t>CloudExpo</a:t>
            </a:r>
            <a:r>
              <a:rPr lang="en-US" dirty="0" smtClean="0"/>
              <a:t> News</a:t>
            </a:r>
            <a:r>
              <a:rPr lang="en-US" dirty="0"/>
              <a:t>, DSA Research Blog, and </a:t>
            </a:r>
            <a:r>
              <a:rPr lang="en-US" dirty="0" err="1"/>
              <a:t>OpenNebula</a:t>
            </a:r>
            <a:r>
              <a:rPr lang="en-US" dirty="0"/>
              <a:t> </a:t>
            </a:r>
            <a:r>
              <a:rPr lang="en-US" dirty="0" smtClean="0"/>
              <a:t>Blog</a:t>
            </a:r>
          </a:p>
          <a:p>
            <a:pPr lvl="2"/>
            <a:r>
              <a:rPr lang="en-US" dirty="0" smtClean="0"/>
              <a:t>Announcement in </a:t>
            </a:r>
            <a:r>
              <a:rPr lang="en-US" i="1" dirty="0" smtClean="0"/>
              <a:t>International Science Grid This Week</a:t>
            </a:r>
          </a:p>
          <a:p>
            <a:pPr lvl="1"/>
            <a:r>
              <a:rPr lang="en-US" dirty="0" smtClean="0"/>
              <a:t>Public releases </a:t>
            </a:r>
            <a:r>
              <a:rPr lang="en-US" dirty="0" smtClean="0"/>
              <a:t>v0.2</a:t>
            </a:r>
            <a:r>
              <a:rPr lang="en-US" dirty="0" smtClean="0"/>
              <a:t>, </a:t>
            </a:r>
            <a:r>
              <a:rPr lang="en-US" dirty="0" smtClean="0"/>
              <a:t>v0.3</a:t>
            </a:r>
            <a:r>
              <a:rPr lang="en-US" dirty="0" smtClean="0"/>
              <a:t>, </a:t>
            </a:r>
            <a:r>
              <a:rPr lang="en-US" dirty="0" smtClean="0"/>
              <a:t>v0.4</a:t>
            </a:r>
            <a:endParaRPr lang="en-US" dirty="0" smtClean="0"/>
          </a:p>
          <a:p>
            <a:pPr lvl="2"/>
            <a:r>
              <a:rPr lang="en-US" dirty="0"/>
              <a:t>Announcements to relevant mailing </a:t>
            </a:r>
            <a:r>
              <a:rPr lang="en-US" dirty="0" smtClean="0"/>
              <a:t>lists and ISGTW</a:t>
            </a:r>
          </a:p>
          <a:p>
            <a:pPr lvl="1"/>
            <a:r>
              <a:rPr lang="en-US" dirty="0" smtClean="0"/>
              <a:t>Release v1.0 </a:t>
            </a:r>
            <a:r>
              <a:rPr lang="en-US" dirty="0" smtClean="0"/>
              <a:t>(Q5 / Y2)</a:t>
            </a:r>
          </a:p>
          <a:p>
            <a:pPr lvl="2"/>
            <a:r>
              <a:rPr lang="en-US" dirty="0" smtClean="0"/>
              <a:t>Target wider audience, given stability and maturity of </a:t>
            </a:r>
            <a:r>
              <a:rPr lang="en-US" dirty="0" smtClean="0"/>
              <a:t>v1.0</a:t>
            </a:r>
            <a:endParaRPr lang="en-US" dirty="0" smtClean="0"/>
          </a:p>
          <a:p>
            <a:pPr marL="17938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2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European Grid Infrastructure</a:t>
            </a:r>
            <a:endParaRPr lang="en-US" dirty="0" smtClean="0"/>
          </a:p>
          <a:p>
            <a:pPr lvl="2"/>
            <a:r>
              <a:rPr lang="en-US" dirty="0" smtClean="0"/>
              <a:t>Plan to use StratusLab as part of EGI Federated Virtual Infrastructure</a:t>
            </a:r>
          </a:p>
          <a:p>
            <a:pPr lvl="2"/>
            <a:r>
              <a:rPr lang="en-US" dirty="0" smtClean="0"/>
              <a:t>Collaboration on SPG virtualization security policies, related to </a:t>
            </a:r>
            <a:r>
              <a:rPr lang="en-US" dirty="0" err="1" smtClean="0"/>
              <a:t>HEPiX</a:t>
            </a:r>
            <a:endParaRPr lang="en-US" dirty="0" smtClean="0"/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April 2011</a:t>
            </a:r>
          </a:p>
          <a:p>
            <a:pPr lvl="1"/>
            <a:r>
              <a:rPr lang="en-US" dirty="0" smtClean="0"/>
              <a:t>European Desktop Grid Initiative</a:t>
            </a:r>
            <a:endParaRPr lang="en-US" dirty="0" smtClean="0"/>
          </a:p>
          <a:p>
            <a:pPr lvl="2"/>
            <a:r>
              <a:rPr lang="en-US" dirty="0" smtClean="0"/>
              <a:t>Use infrastructure and tools, providing requirements and use-cases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April 2011</a:t>
            </a:r>
          </a:p>
        </p:txBody>
      </p:sp>
      <p:pic>
        <p:nvPicPr>
          <p:cNvPr id="2" name="Picture 1" descr="egi-m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>
            <a:off x="1692000" y="4725144"/>
            <a:ext cx="2880000" cy="192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edgi-m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4572000" y="4678122"/>
            <a:ext cx="2880000" cy="192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837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221560"/>
          </a:xfrm>
        </p:spPr>
        <p:txBody>
          <a:bodyPr>
            <a:normAutofit/>
          </a:bodyPr>
          <a:lstStyle/>
          <a:p>
            <a:r>
              <a:rPr lang="en-US" dirty="0" smtClean="0"/>
              <a:t>Signed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CYFRONET, Poland</a:t>
            </a:r>
            <a:endParaRPr lang="en-US" dirty="0" smtClean="0"/>
          </a:p>
          <a:p>
            <a:pPr lvl="2"/>
            <a:r>
              <a:rPr lang="en-US" dirty="0" smtClean="0"/>
              <a:t>Federated virtual infrastructure and computational chemistry</a:t>
            </a:r>
          </a:p>
          <a:p>
            <a:pPr lvl="2"/>
            <a:r>
              <a:rPr lang="en-US" dirty="0" err="1" smtClean="0"/>
              <a:t>MoU</a:t>
            </a:r>
            <a:r>
              <a:rPr lang="en-US" dirty="0" smtClean="0"/>
              <a:t> signed June 2011</a:t>
            </a:r>
          </a:p>
          <a:p>
            <a:r>
              <a:rPr lang="en-US" dirty="0" smtClean="0"/>
              <a:t>Finalized </a:t>
            </a:r>
            <a:r>
              <a:rPr lang="en-US" dirty="0" err="1" smtClean="0"/>
              <a:t>MoU</a:t>
            </a:r>
            <a:endParaRPr lang="en-US" dirty="0" smtClean="0"/>
          </a:p>
          <a:p>
            <a:pPr lvl="1"/>
            <a:r>
              <a:rPr lang="en-US" dirty="0" smtClean="0"/>
              <a:t>VENUS</a:t>
            </a:r>
            <a:r>
              <a:rPr lang="en-US" dirty="0" smtClean="0"/>
              <a:t>-C</a:t>
            </a:r>
          </a:p>
          <a:p>
            <a:pPr lvl="2"/>
            <a:r>
              <a:rPr lang="en-US" dirty="0" smtClean="0"/>
              <a:t>ready </a:t>
            </a:r>
            <a:r>
              <a:rPr lang="en-US" dirty="0" smtClean="0"/>
              <a:t>for signature</a:t>
            </a:r>
          </a:p>
          <a:p>
            <a:r>
              <a:rPr lang="en-US" dirty="0" err="1" smtClean="0"/>
              <a:t>MoUs</a:t>
            </a:r>
            <a:r>
              <a:rPr lang="en-US" dirty="0" smtClean="0"/>
              <a:t> in progress</a:t>
            </a:r>
            <a:endParaRPr lang="en-US" dirty="0" smtClean="0"/>
          </a:p>
          <a:p>
            <a:pPr lvl="1"/>
            <a:r>
              <a:rPr lang="en-US" dirty="0" smtClean="0"/>
              <a:t>IGE</a:t>
            </a:r>
            <a:endParaRPr lang="en-US" dirty="0"/>
          </a:p>
          <a:p>
            <a:pPr lvl="1"/>
            <a:r>
              <a:rPr lang="en-US" dirty="0" smtClean="0"/>
              <a:t> EMI</a:t>
            </a:r>
          </a:p>
          <a:p>
            <a:pPr marL="7938" lvl="1" indent="0">
              <a:buNone/>
            </a:pPr>
            <a:r>
              <a:rPr lang="en-US" sz="2400" b="1" dirty="0" smtClean="0">
                <a:solidFill>
                  <a:srgbClr val="132B66"/>
                </a:solidFill>
              </a:rPr>
              <a:t>Other collaborations</a:t>
            </a:r>
          </a:p>
          <a:p>
            <a:pPr lvl="1"/>
            <a:r>
              <a:rPr lang="en-US" dirty="0" err="1" smtClean="0"/>
              <a:t>ttylinux</a:t>
            </a:r>
            <a:r>
              <a:rPr lang="en-US" dirty="0" smtClean="0"/>
              <a:t>, SARA </a:t>
            </a:r>
            <a:r>
              <a:rPr lang="en-US" dirty="0" smtClean="0"/>
              <a:t>HPC Cloud</a:t>
            </a:r>
            <a:r>
              <a:rPr lang="en-US" dirty="0" smtClean="0"/>
              <a:t>, NIIF, </a:t>
            </a:r>
            <a:r>
              <a:rPr lang="en-US" dirty="0" err="1" smtClean="0"/>
              <a:t>Mantychore</a:t>
            </a:r>
            <a:r>
              <a:rPr lang="en-US" dirty="0" smtClean="0"/>
              <a:t>, </a:t>
            </a:r>
            <a:r>
              <a:rPr lang="en-US" dirty="0" smtClean="0"/>
              <a:t>Contrail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3627</TotalTime>
  <Words>1655</Words>
  <Application>Microsoft Macintosh PowerPoint</Application>
  <PresentationFormat>On-screen Show (4:3)</PresentationFormat>
  <Paragraphs>207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stratuslab-presentation-template-v3</vt:lpstr>
      <vt:lpstr>Work Package 3 Dissemination, Collaboration, Standardization Exploitation and Sustainability  </vt:lpstr>
      <vt:lpstr>Introduction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</vt:lpstr>
      <vt:lpstr>Achievements </vt:lpstr>
      <vt:lpstr>Achievements</vt:lpstr>
      <vt:lpstr>Achievements</vt:lpstr>
      <vt:lpstr>Metrics</vt:lpstr>
      <vt:lpstr>Issues</vt:lpstr>
      <vt:lpstr>Plans for Y2</vt:lpstr>
      <vt:lpstr>Plans for Y2</vt:lpstr>
      <vt:lpstr>PowerPoint Presentation</vt:lpstr>
      <vt:lpstr>PowerPoint Presentation</vt:lpstr>
    </vt:vector>
  </TitlesOfParts>
  <Company>SixSq Sàrl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David O'Callaghan</cp:lastModifiedBy>
  <cp:revision>399</cp:revision>
  <cp:lastPrinted>2010-03-23T08:08:48Z</cp:lastPrinted>
  <dcterms:created xsi:type="dcterms:W3CDTF">2011-06-24T13:46:34Z</dcterms:created>
  <dcterms:modified xsi:type="dcterms:W3CDTF">2011-07-01T15:34:50Z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