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Default Extension="jpeg" ContentType="image/jpeg"/>
  <Default Extension="xml" ContentType="application/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theme/theme2.xml" ContentType="application/vnd.openxmlformats-officedocument.theme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docProps/custom.xml" ContentType="application/vnd.openxmlformats-officedocument.custom-properties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577" r:id="rId2"/>
    <p:sldId id="864" r:id="rId3"/>
    <p:sldId id="866" r:id="rId4"/>
    <p:sldId id="867" r:id="rId5"/>
    <p:sldId id="868" r:id="rId6"/>
    <p:sldId id="863" r:id="rId7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showPr showNarration="1">
    <p:present/>
    <p:sldAll/>
    <p:penClr>
      <a:schemeClr val="tx1"/>
    </p:penClr>
  </p:showPr>
  <p:clrMru>
    <a:srgbClr val="003300"/>
    <a:srgbClr val="9999FF"/>
    <a:srgbClr val="FF6600"/>
    <a:srgbClr val="132B66"/>
    <a:srgbClr val="3B89BA"/>
    <a:srgbClr val="6699FF"/>
    <a:srgbClr val="8291AE"/>
    <a:srgbClr val="142A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2696" y="-1272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50" d="100"/>
          <a:sy n="150" d="100"/>
        </p:scale>
        <p:origin x="-354" y="1512"/>
      </p:cViewPr>
      <p:guideLst>
        <p:guide orient="horz" pos="3224"/>
        <p:guide pos="2237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notesMaster" Target="notesMasters/notesMaster1.xml"/><Relationship Id="rId9" Type="http://schemas.openxmlformats.org/officeDocument/2006/relationships/handoutMaster" Target="handoutMasters/handoutMaster1.xml"/><Relationship Id="rId10" Type="http://schemas.openxmlformats.org/officeDocument/2006/relationships/printerSettings" Target="printerSettings/printerSettings1.bin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40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C5C58B69-36A5-1E4A-9967-CF55128E5C19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3775" y="769938"/>
            <a:ext cx="5113338" cy="3835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2513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Haga clic para modificar el estilo de texto del patrón</a:t>
            </a:r>
          </a:p>
          <a:p>
            <a:pPr lvl="1"/>
            <a:r>
              <a:rPr lang="en-US" noProof="0"/>
              <a:t>Segundo nivel</a:t>
            </a:r>
          </a:p>
          <a:p>
            <a:pPr lvl="2"/>
            <a:r>
              <a:rPr lang="en-US" noProof="0"/>
              <a:t>Tercer nivel</a:t>
            </a:r>
          </a:p>
          <a:p>
            <a:pPr lvl="3"/>
            <a:r>
              <a:rPr lang="en-US" noProof="0"/>
              <a:t>Cuarto nivel</a:t>
            </a:r>
          </a:p>
          <a:p>
            <a:pPr lvl="4"/>
            <a:r>
              <a:rPr lang="en-US" noProof="0"/>
              <a:t>Quinto nivel</a:t>
            </a:r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204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1850"/>
            <a:ext cx="3074988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052" tIns="47526" rIns="95052" bIns="47526" numCol="1" anchor="b" anchorCtr="0" compatLnSpc="1">
            <a:prstTxWarp prst="textNoShape">
              <a:avLst/>
            </a:prstTxWarp>
          </a:bodyPr>
          <a:lstStyle>
            <a:lvl1pPr algn="r" defTabSz="950913">
              <a:defRPr sz="1300" b="0">
                <a:latin typeface="Times New Roman" charset="0"/>
              </a:defRPr>
            </a:lvl1pPr>
          </a:lstStyle>
          <a:p>
            <a:pPr>
              <a:defRPr/>
            </a:pPr>
            <a:fld id="{32060882-5BA9-7C41-A44F-FB7D86B52901}" type="slidenum">
              <a:rPr lang="es-ES"/>
              <a:pPr>
                <a:defRPr/>
              </a:pPr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12" charset="0"/>
        <a:ea typeface="Arial" pitchFamily="-112" charset="0"/>
        <a:cs typeface="Arial" pitchFamily="-112" charset="0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26D5E6-7475-6245-8713-D623B8505560}" type="slidenum">
              <a:rPr lang="es-ES"/>
              <a:pPr/>
              <a:t>1</a:t>
            </a:fld>
            <a:endParaRPr lang="es-E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Arial" charset="0"/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-457200" y="-228600"/>
            <a:ext cx="9982200" cy="4572000"/>
          </a:xfrm>
          <a:prstGeom prst="rect">
            <a:avLst/>
          </a:prstGeom>
          <a:gradFill flip="none" rotWithShape="1">
            <a:gsLst>
              <a:gs pos="19000">
                <a:schemeClr val="bg1"/>
              </a:gs>
              <a:gs pos="100000">
                <a:srgbClr val="6699FF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5" name="Cloud Callout 4"/>
          <p:cNvSpPr/>
          <p:nvPr userDrawn="1"/>
        </p:nvSpPr>
        <p:spPr bwMode="auto">
          <a:xfrm>
            <a:off x="-1371600" y="3124200"/>
            <a:ext cx="11430000" cy="4419600"/>
          </a:xfrm>
          <a:prstGeom prst="cloudCallout">
            <a:avLst/>
          </a:prstGeom>
          <a:solidFill>
            <a:schemeClr val="bg1"/>
          </a:solidFill>
          <a:ln w="228600" cap="flat" cmpd="sng" algn="ctr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6" name="Rectangle 5"/>
          <p:cNvSpPr/>
          <p:nvPr userDrawn="1"/>
        </p:nvSpPr>
        <p:spPr bwMode="auto">
          <a:xfrm>
            <a:off x="-457200" y="4495800"/>
            <a:ext cx="9982200" cy="3124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grpSp>
        <p:nvGrpSpPr>
          <p:cNvPr id="7" name="Group 17"/>
          <p:cNvGrpSpPr>
            <a:grpSpLocks/>
          </p:cNvGrpSpPr>
          <p:nvPr userDrawn="1"/>
        </p:nvGrpSpPr>
        <p:grpSpPr bwMode="auto">
          <a:xfrm>
            <a:off x="1981200" y="5562600"/>
            <a:ext cx="5410200" cy="846138"/>
            <a:chOff x="2038350" y="5943600"/>
            <a:chExt cx="5410200" cy="846889"/>
          </a:xfrm>
        </p:grpSpPr>
        <p:pic>
          <p:nvPicPr>
            <p:cNvPr id="8" name="Picture 9" descr="FP7-cap-CMYK.jpg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2038350" y="5982368"/>
              <a:ext cx="990600" cy="8081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9" name="Picture 11" descr="eu-flag-blue-yellow.png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6306954" y="6004075"/>
              <a:ext cx="1141596" cy="7777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TextBox 9"/>
            <p:cNvSpPr txBox="1">
              <a:spLocks noChangeArrowheads="1"/>
            </p:cNvSpPr>
            <p:nvPr/>
          </p:nvSpPr>
          <p:spPr bwMode="auto">
            <a:xfrm>
              <a:off x="3209925" y="5943600"/>
              <a:ext cx="2819400" cy="831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ctr">
                <a:defRPr/>
              </a:pPr>
              <a:r>
                <a:rPr lang="en-US" sz="1200" dirty="0"/>
                <a:t>StratusLab is co-funded by the</a:t>
              </a:r>
            </a:p>
            <a:p>
              <a:pPr algn="ctr">
                <a:defRPr/>
              </a:pPr>
              <a:r>
                <a:rPr lang="en-US" sz="1200" dirty="0"/>
                <a:t>European Community’s  Seventh</a:t>
              </a:r>
            </a:p>
            <a:p>
              <a:pPr algn="ctr">
                <a:defRPr/>
              </a:pPr>
              <a:r>
                <a:rPr lang="en-US" sz="1200" dirty="0"/>
                <a:t>Framework </a:t>
              </a:r>
              <a:r>
                <a:rPr lang="en-US" sz="1200" dirty="0" err="1"/>
                <a:t>Programme</a:t>
              </a:r>
              <a:r>
                <a:rPr lang="en-US" sz="1200" dirty="0"/>
                <a:t> (Capacities)</a:t>
              </a:r>
            </a:p>
            <a:p>
              <a:pPr algn="ctr">
                <a:defRPr/>
              </a:pPr>
              <a:r>
                <a:rPr lang="en-US" sz="1200" dirty="0"/>
                <a:t>Grant Agreement </a:t>
              </a:r>
              <a:r>
                <a:rPr lang="en-US" sz="1200" dirty="0" smtClean="0"/>
                <a:t>INFSO</a:t>
              </a:r>
              <a:r>
                <a:rPr lang="en-US" sz="1200" dirty="0"/>
                <a:t>-RI-261552</a:t>
              </a:r>
            </a:p>
          </p:txBody>
        </p:sp>
      </p:grpSp>
      <p:sp>
        <p:nvSpPr>
          <p:cNvPr id="20" name="Title 19"/>
          <p:cNvSpPr>
            <a:spLocks noGrp="1"/>
          </p:cNvSpPr>
          <p:nvPr>
            <p:ph type="ctrTitle"/>
          </p:nvPr>
        </p:nvSpPr>
        <p:spPr>
          <a:xfrm>
            <a:off x="762000" y="1676400"/>
            <a:ext cx="7772400" cy="1470025"/>
          </a:xfrm>
          <a:prstGeom prst="rect">
            <a:avLst/>
          </a:prstGeom>
        </p:spPr>
        <p:txBody>
          <a:bodyPr/>
          <a:lstStyle>
            <a:lvl1pPr algn="ctr">
              <a:defRPr sz="2800">
                <a:solidFill>
                  <a:srgbClr val="132B66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Text Placeholder 27"/>
          <p:cNvSpPr>
            <a:spLocks noGrp="1"/>
          </p:cNvSpPr>
          <p:nvPr>
            <p:ph type="body" sz="quarter" idx="10"/>
          </p:nvPr>
        </p:nvSpPr>
        <p:spPr>
          <a:xfrm>
            <a:off x="762000" y="3886200"/>
            <a:ext cx="7772400" cy="1371600"/>
          </a:xfrm>
          <a:prstGeom prst="rect">
            <a:avLst/>
          </a:prstGeom>
        </p:spPr>
        <p:txBody>
          <a:bodyPr wrap="none" anchor="ctr"/>
          <a:lstStyle>
            <a:lvl1pPr marL="0" indent="0" algn="ctr">
              <a:spcBef>
                <a:spcPts val="600"/>
              </a:spcBef>
              <a:defRPr sz="2000" b="0" i="0">
                <a:solidFill>
                  <a:schemeClr val="tx1"/>
                </a:solidFill>
              </a:defRPr>
            </a:lvl1pPr>
            <a:lvl2pPr marL="0" indent="0" algn="ctr">
              <a:spcBef>
                <a:spcPts val="0"/>
              </a:spcBef>
              <a:buFontTx/>
              <a:buNone/>
              <a:defRPr sz="2000"/>
            </a:lvl2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pic>
        <p:nvPicPr>
          <p:cNvPr id="12" name="Picture 6" descr="stratuslab-logo.png"/>
          <p:cNvPicPr>
            <a:picLocks noChangeAspect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preserve="1" userDrawn="1">
  <p:cSld name="Copyrigh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1066800" y="4176713"/>
            <a:ext cx="7239000" cy="1538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sz="1400" dirty="0"/>
              <a:t>Copyright © </a:t>
            </a:r>
            <a:r>
              <a:rPr lang="en-US" sz="1400" dirty="0" smtClean="0"/>
              <a:t>2011, </a:t>
            </a:r>
            <a:r>
              <a:rPr lang="en-US" sz="1400" dirty="0"/>
              <a:t>Members of the StratusLab collaboration: Centre </a:t>
            </a:r>
            <a:r>
              <a:rPr lang="en-US" sz="1400" dirty="0" smtClean="0"/>
              <a:t>National </a:t>
            </a:r>
            <a:r>
              <a:rPr lang="en-US" sz="1400" dirty="0"/>
              <a:t>de la </a:t>
            </a:r>
            <a:r>
              <a:rPr lang="en-US" sz="1400" dirty="0" err="1"/>
              <a:t>Recherche</a:t>
            </a:r>
            <a:r>
              <a:rPr lang="en-US" sz="1400" dirty="0"/>
              <a:t> </a:t>
            </a:r>
            <a:r>
              <a:rPr lang="en-US" sz="1400" dirty="0" err="1"/>
              <a:t>Scientifique</a:t>
            </a:r>
            <a:r>
              <a:rPr lang="en-US" sz="1400" dirty="0"/>
              <a:t>, Universidad </a:t>
            </a:r>
            <a:r>
              <a:rPr lang="en-US" sz="1400" dirty="0" err="1"/>
              <a:t>Complutense</a:t>
            </a:r>
            <a:r>
              <a:rPr lang="en-US" sz="1400" dirty="0"/>
              <a:t> de Madrid, Greek Research and Technology Network S.A., SixSq Sàrl, </a:t>
            </a:r>
            <a:r>
              <a:rPr lang="en-US" sz="1400" dirty="0" err="1"/>
              <a:t>Telefónica</a:t>
            </a:r>
            <a:r>
              <a:rPr lang="en-US" sz="1400" dirty="0"/>
              <a:t> </a:t>
            </a:r>
            <a:r>
              <a:rPr lang="en-US" sz="1400" dirty="0" err="1"/>
              <a:t>Investigación</a:t>
            </a:r>
            <a:r>
              <a:rPr lang="en-US" sz="1400" dirty="0"/>
              <a:t> </a:t>
            </a:r>
            <a:r>
              <a:rPr lang="en-US" sz="1400" dirty="0" err="1"/>
              <a:t>y</a:t>
            </a:r>
            <a:r>
              <a:rPr lang="en-US" sz="1400" dirty="0"/>
              <a:t> </a:t>
            </a:r>
            <a:r>
              <a:rPr lang="en-US" sz="1400" dirty="0" err="1"/>
              <a:t>Desarrollo</a:t>
            </a:r>
            <a:r>
              <a:rPr lang="en-US" sz="1400" dirty="0"/>
              <a:t> SA, and The Provost Fellows and Scholars of the College of the Holy and Undivided Trinity of Queen Elizabeth Near Dublin.</a:t>
            </a:r>
          </a:p>
          <a:p>
            <a:pPr algn="just">
              <a:defRPr/>
            </a:pPr>
            <a:endParaRPr lang="en-US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1066800" y="5419725"/>
            <a:ext cx="4876800" cy="739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This work is licensed under the Creative Commons</a:t>
            </a:r>
          </a:p>
          <a:p>
            <a:pPr>
              <a:defRPr/>
            </a:pPr>
            <a:r>
              <a:rPr lang="en-US" sz="1400" dirty="0"/>
              <a:t>Attribution 3.0 </a:t>
            </a:r>
            <a:r>
              <a:rPr lang="en-US" sz="1400" dirty="0" err="1"/>
              <a:t>Unported</a:t>
            </a:r>
            <a:r>
              <a:rPr lang="en-US" sz="1400" dirty="0"/>
              <a:t> License</a:t>
            </a:r>
          </a:p>
          <a:p>
            <a:pPr>
              <a:defRPr/>
            </a:pPr>
            <a:r>
              <a:rPr lang="en-US" sz="1400" dirty="0"/>
              <a:t>http://creativecommons.org/licenses/by/3.0/</a:t>
            </a:r>
          </a:p>
        </p:txBody>
      </p:sp>
      <p:pic>
        <p:nvPicPr>
          <p:cNvPr id="4" name="Picture 10" descr="cc-by-88x31.pn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6400800" y="5537200"/>
            <a:ext cx="1766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0"/>
          </p:nvPr>
        </p:nvSpPr>
        <p:spPr>
          <a:xfrm>
            <a:off x="304800" y="1447800"/>
            <a:ext cx="8534400" cy="51054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wo Column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850" y="1155700"/>
            <a:ext cx="4171950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55700"/>
            <a:ext cx="4173537" cy="54737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3008313" cy="51816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 userDrawn="1">
  <p:cSld name="Conten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 bwMode="auto">
          <a:xfrm>
            <a:off x="0" y="990600"/>
            <a:ext cx="9144000" cy="7620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90000">
                <a:schemeClr val="bg1"/>
              </a:gs>
            </a:gsLst>
            <a:lin ang="0" scaled="0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>
              <a:defRPr/>
            </a:pPr>
            <a:endParaRPr lang="en-US" sz="1800"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219200"/>
            <a:ext cx="5111750" cy="518160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0"/>
          </p:nvPr>
        </p:nvSpPr>
        <p:spPr>
          <a:xfrm>
            <a:off x="381000" y="1219200"/>
            <a:ext cx="3048000" cy="51816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2" name="Text Box 12"/>
          <p:cNvSpPr txBox="1">
            <a:spLocks noChangeArrowheads="1"/>
          </p:cNvSpPr>
          <p:nvPr/>
        </p:nvSpPr>
        <p:spPr bwMode="auto">
          <a:xfrm>
            <a:off x="8491538" y="6604000"/>
            <a:ext cx="587375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defRPr/>
            </a:pPr>
            <a:fld id="{D2D1206E-E5E9-B54D-A721-2B0F9C4D1662}" type="slidenum">
              <a:rPr lang="en-US" sz="1200">
                <a:solidFill>
                  <a:srgbClr val="32425D"/>
                </a:solidFill>
              </a:rPr>
              <a:pPr>
                <a:defRPr/>
              </a:pPr>
              <a:t>‹#›</a:t>
            </a:fld>
            <a:endParaRPr lang="en-US" sz="1200" dirty="0">
              <a:solidFill>
                <a:srgbClr val="32425D"/>
              </a:solidFill>
            </a:endParaRPr>
          </a:p>
        </p:txBody>
      </p:sp>
      <p:pic>
        <p:nvPicPr>
          <p:cNvPr id="1027" name="Picture 6" descr="stratuslab-logo.png"/>
          <p:cNvPicPr>
            <a:picLocks noChangeAspect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781800" y="117475"/>
            <a:ext cx="2225675" cy="877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8" name="Title Placeholder 7"/>
          <p:cNvSpPr>
            <a:spLocks noGrp="1"/>
          </p:cNvSpPr>
          <p:nvPr>
            <p:ph type="title"/>
          </p:nvPr>
        </p:nvSpPr>
        <p:spPr bwMode="auto">
          <a:xfrm>
            <a:off x="304800" y="76200"/>
            <a:ext cx="6477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9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304800" y="1447800"/>
            <a:ext cx="8610600" cy="502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132B66"/>
          </a:solidFill>
          <a:latin typeface="Arial" pitchFamily="-112" charset="0"/>
          <a:ea typeface="ＭＳ Ｐゴシック" charset="-128"/>
          <a:cs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2425D"/>
          </a:solidFill>
          <a:latin typeface="Arial" pitchFamily="-112" charset="0"/>
          <a:ea typeface="Arial" pitchFamily="-112" charset="0"/>
          <a:cs typeface="Arial" pitchFamily="-112" charset="0"/>
        </a:defRPr>
      </a:lvl9pPr>
    </p:titleStyle>
    <p:bodyStyle>
      <a:lvl1pPr marL="342900" indent="-342900" algn="l" rtl="0" eaLnBrk="0" fontAlgn="base" hangingPunct="0">
        <a:spcBef>
          <a:spcPts val="1500"/>
        </a:spcBef>
        <a:spcAft>
          <a:spcPct val="0"/>
        </a:spcAft>
        <a:defRPr sz="2400" b="1">
          <a:solidFill>
            <a:srgbClr val="132B66"/>
          </a:solidFill>
          <a:latin typeface="+mn-lt"/>
          <a:ea typeface="ＭＳ Ｐゴシック" charset="-128"/>
          <a:cs typeface="ＭＳ Ｐゴシック" charset="-128"/>
        </a:defRPr>
      </a:lvl1pPr>
      <a:lvl2pPr marL="360363" indent="-180975" algn="l" rtl="0" eaLnBrk="0" fontAlgn="base" hangingPunct="0">
        <a:spcBef>
          <a:spcPts val="600"/>
        </a:spcBef>
        <a:spcAft>
          <a:spcPct val="0"/>
        </a:spcAft>
        <a:buFont typeface="Wingdings" charset="2"/>
        <a:buChar char="§"/>
        <a:defRPr sz="20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901700" indent="-180975" algn="l" rtl="0" eaLnBrk="0" fontAlgn="base" hangingPunct="0">
        <a:spcBef>
          <a:spcPts val="6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173163" indent="-92075" algn="l" rtl="0" eaLnBrk="0" fontAlgn="base" hangingPunct="0">
        <a:spcBef>
          <a:spcPts val="6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879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4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3368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6pPr>
      <a:lvl7pPr marL="27940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7pPr>
      <a:lvl8pPr marL="32512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8pPr>
      <a:lvl9pPr marL="3708400" indent="-228600" algn="l" rtl="0" fontAlgn="base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Virtual Machine Isolation</a:t>
            </a:r>
          </a:p>
        </p:txBody>
      </p:sp>
      <p:sp>
        <p:nvSpPr>
          <p:cNvPr id="12291" name="Text Placeholder 18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 smtClean="0"/>
              <a:t>StratusLab</a:t>
            </a:r>
            <a:r>
              <a:rPr lang="en-US" dirty="0" smtClean="0"/>
              <a:t> Tutorial (</a:t>
            </a:r>
            <a:r>
              <a:rPr lang="en-US" dirty="0" err="1" smtClean="0"/>
              <a:t>Orsay</a:t>
            </a:r>
            <a:r>
              <a:rPr lang="en-US" dirty="0" smtClean="0"/>
              <a:t>, France)</a:t>
            </a:r>
          </a:p>
          <a:p>
            <a:r>
              <a:rPr lang="en-US" dirty="0" smtClean="0"/>
              <a:t>17-18 November 2011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Virtualization Benefits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Control of Resource Consumption</a:t>
            </a:r>
          </a:p>
          <a:p>
            <a:pPr lvl="1"/>
            <a:r>
              <a:rPr lang="en-US" dirty="0" smtClean="0"/>
              <a:t>Share/limit CPU and network bandwidth</a:t>
            </a:r>
          </a:p>
          <a:p>
            <a:pPr lvl="1"/>
            <a:r>
              <a:rPr lang="en-US" dirty="0" smtClean="0"/>
              <a:t>Hard limit on memory (RAM) utilization</a:t>
            </a:r>
          </a:p>
          <a:p>
            <a:pPr lvl="1"/>
            <a:r>
              <a:rPr lang="en-US" dirty="0" smtClean="0"/>
              <a:t>Control IO bandwidth to local/remote disks</a:t>
            </a:r>
          </a:p>
          <a:p>
            <a:pPr lvl="1"/>
            <a:r>
              <a:rPr lang="en-US" dirty="0" smtClean="0"/>
              <a:t>Better monitoring/accounting of these resources</a:t>
            </a:r>
          </a:p>
          <a:p>
            <a:r>
              <a:rPr lang="en-US" dirty="0" smtClean="0"/>
              <a:t>Isolation of Virtual Machines</a:t>
            </a:r>
          </a:p>
          <a:p>
            <a:pPr lvl="1"/>
            <a:r>
              <a:rPr lang="en-US" dirty="0" smtClean="0"/>
              <a:t>Control address connectivity (what machines can see the VM?)</a:t>
            </a:r>
          </a:p>
          <a:p>
            <a:pPr lvl="1"/>
            <a:r>
              <a:rPr lang="en-US" dirty="0" smtClean="0"/>
              <a:t>Control what ports are accessible on a VM</a:t>
            </a:r>
          </a:p>
          <a:p>
            <a:pPr lvl="1"/>
            <a:r>
              <a:rPr lang="en-US" dirty="0" smtClean="0"/>
              <a:t>Dynamic control of both connectivity </a:t>
            </a:r>
            <a:r>
              <a:rPr lang="en-US" smtClean="0"/>
              <a:t>and ports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StratusLab Network Configuration</a:t>
            </a:r>
          </a:p>
        </p:txBody>
      </p:sp>
      <p:sp>
        <p:nvSpPr>
          <p:cNvPr id="14339" name="Content Placeholder 3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Static Configuration</a:t>
            </a:r>
          </a:p>
          <a:p>
            <a:pPr lvl="1"/>
            <a:r>
              <a:rPr lang="en-US" dirty="0" smtClean="0"/>
              <a:t>No dynamic VLAN or firewall configuration</a:t>
            </a:r>
          </a:p>
          <a:p>
            <a:pPr lvl="1"/>
            <a:r>
              <a:rPr lang="en-US" dirty="0" smtClean="0"/>
              <a:t>Three classes of IP addresses (public, local, and private)</a:t>
            </a:r>
          </a:p>
          <a:p>
            <a:pPr lvl="1"/>
            <a:r>
              <a:rPr lang="en-US" dirty="0" smtClean="0"/>
              <a:t>All machines receive network information via DHCP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733381" y="3962400"/>
          <a:ext cx="6424484" cy="228600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461139"/>
                <a:gridCol w="1461139"/>
                <a:gridCol w="1172859"/>
                <a:gridCol w="1054392"/>
                <a:gridCol w="1274955"/>
              </a:tblGrid>
              <a:tr h="370840">
                <a:tc>
                  <a:txBody>
                    <a:bodyPr/>
                    <a:lstStyle/>
                    <a:p>
                      <a:endParaRPr lang="en-US" sz="2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/>
                        <a:t>External</a:t>
                      </a:r>
                      <a:endParaRPr lang="en-U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/>
                        <a:t>Public</a:t>
                      </a:r>
                      <a:endParaRPr lang="en-U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/>
                        <a:t>Local</a:t>
                      </a:r>
                      <a:endParaRPr lang="en-U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0" i="1" dirty="0" smtClean="0"/>
                        <a:t>Private</a:t>
                      </a:r>
                      <a:endParaRPr lang="en-US" sz="2400" b="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i="1" dirty="0" smtClean="0"/>
                        <a:t>External</a:t>
                      </a:r>
                      <a:endParaRPr lang="en-U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?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✔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✗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✗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i="1" dirty="0" smtClean="0"/>
                        <a:t>Public</a:t>
                      </a:r>
                      <a:endParaRPr lang="en-U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✔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✔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✔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✗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i="1" dirty="0" smtClean="0"/>
                        <a:t>Local</a:t>
                      </a:r>
                      <a:endParaRPr lang="en-U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NAT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✔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✔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✗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0" i="1" dirty="0" smtClean="0"/>
                        <a:t>Private</a:t>
                      </a:r>
                      <a:endParaRPr lang="en-US" sz="2400" b="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NAT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✔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008000"/>
                          </a:solidFill>
                        </a:rPr>
                        <a:t>✔</a:t>
                      </a:r>
                      <a:endParaRPr lang="en-US" sz="2400" dirty="0">
                        <a:solidFill>
                          <a:srgbClr val="008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rgbClr val="FF0000"/>
                          </a:solidFill>
                        </a:rPr>
                        <a:t>✗</a:t>
                      </a:r>
                      <a:endParaRPr 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Left Brace 5"/>
          <p:cNvSpPr/>
          <p:nvPr/>
        </p:nvSpPr>
        <p:spPr bwMode="auto">
          <a:xfrm>
            <a:off x="1299865" y="4495800"/>
            <a:ext cx="381000" cy="1752600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7" name="Left Brace 6"/>
          <p:cNvSpPr/>
          <p:nvPr/>
        </p:nvSpPr>
        <p:spPr bwMode="auto">
          <a:xfrm>
            <a:off x="5567065" y="1295400"/>
            <a:ext cx="381000" cy="4800600"/>
          </a:xfrm>
          <a:prstGeom prst="lef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16200000"/>
            </a:camera>
            <a:lightRig rig="threePt" dir="t"/>
          </a:scene3d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  <a:ea typeface="Arial" pitchFamily="-112" charset="0"/>
              <a:cs typeface="Arial" pitchFamily="-11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 rot="16200000">
            <a:off x="-340666" y="5065067"/>
            <a:ext cx="26669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1" dirty="0" smtClean="0"/>
              <a:t>FROM MACHINE</a:t>
            </a:r>
            <a:endParaRPr lang="en-US" b="0" i="1" dirty="0"/>
          </a:p>
        </p:txBody>
      </p:sp>
      <p:sp>
        <p:nvSpPr>
          <p:cNvPr id="9" name="TextBox 8"/>
          <p:cNvSpPr txBox="1"/>
          <p:nvPr/>
        </p:nvSpPr>
        <p:spPr>
          <a:xfrm>
            <a:off x="4648200" y="3043536"/>
            <a:ext cx="2129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1" dirty="0" smtClean="0"/>
              <a:t>TO MACHINE</a:t>
            </a:r>
            <a:endParaRPr lang="en-US" b="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95400" y="2721114"/>
            <a:ext cx="662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/>
              <a:t>Questions and Discussion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Exercises: Test Connectivity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en-US" dirty="0" smtClean="0"/>
              <a:t>Deploy Public, Local, and Private Machines</a:t>
            </a:r>
          </a:p>
          <a:p>
            <a:pPr lvl="1"/>
            <a:r>
              <a:rPr lang="en-US" dirty="0" smtClean="0"/>
              <a:t>Can the machines be pinged from outside?</a:t>
            </a:r>
          </a:p>
          <a:p>
            <a:pPr lvl="1"/>
            <a:r>
              <a:rPr lang="en-US" dirty="0" smtClean="0"/>
              <a:t>Log into public machine, and see what can be pinged from inside.</a:t>
            </a:r>
          </a:p>
          <a:p>
            <a:pPr lvl="1"/>
            <a:r>
              <a:rPr lang="en-US" dirty="0" smtClean="0"/>
              <a:t>Can you log into local machine?</a:t>
            </a:r>
          </a:p>
          <a:p>
            <a:pPr lvl="1"/>
            <a:r>
              <a:rPr lang="en-US" dirty="0" smtClean="0"/>
              <a:t>Do any other combinations work?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atuslab-presentation-template-v3">
  <a:themeElements>
    <a:clrScheme name="GridWay Presentation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rgbClr val="003366"/>
            </a:gs>
            <a:gs pos="50000">
              <a:srgbClr val="003366">
                <a:gamma/>
                <a:tint val="0"/>
                <a:invGamma/>
              </a:srgbClr>
            </a:gs>
            <a:gs pos="100000">
              <a:srgbClr val="003366"/>
            </a:gs>
          </a:gsLst>
          <a:lin ang="5400000" scaled="1"/>
        </a:gra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1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  <a:ea typeface="Arial" pitchFamily="-112" charset="0"/>
            <a:cs typeface="Arial" pitchFamily="-112" charset="0"/>
          </a:defRPr>
        </a:defPPr>
      </a:lstStyle>
    </a:lnDef>
  </a:objectDefaults>
  <a:extraClrSchemeLst>
    <a:extraClrScheme>
      <a:clrScheme name="GridWay Presentation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GridWay Presentation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GridWay Presentation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stratuslab-presentation-template-v3.potx</Template>
  <TotalTime>3037</TotalTime>
  <Words>192</Words>
  <Application>Microsoft Macintosh PowerPoint</Application>
  <PresentationFormat>On-screen Show (4:3)</PresentationFormat>
  <Paragraphs>52</Paragraphs>
  <Slides>6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stratuslab-presentation-template-v3</vt:lpstr>
      <vt:lpstr>Virtual Machine Isolation</vt:lpstr>
      <vt:lpstr>Virtualization Benefits</vt:lpstr>
      <vt:lpstr>StratusLab Network Configuration</vt:lpstr>
      <vt:lpstr>Slide 4</vt:lpstr>
      <vt:lpstr>Exercises: Test Connectivity</vt:lpstr>
      <vt:lpstr>Slide 6</vt:lpstr>
    </vt:vector>
  </TitlesOfParts>
  <Company>SixSq Sàrl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Operational Considerations From Running Grid Services on Cloud Resources</dc:title>
  <dc:creator>Charles</dc:creator>
  <cp:lastModifiedBy>Charles</cp:lastModifiedBy>
  <cp:revision>307</cp:revision>
  <cp:lastPrinted>2010-03-23T08:08:48Z</cp:lastPrinted>
  <dcterms:created xsi:type="dcterms:W3CDTF">2011-11-17T06:17:47Z</dcterms:created>
  <dcterms:modified xsi:type="dcterms:W3CDTF">2011-11-17T06:22:23Z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