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docProps/custom.xml" ContentType="application/vnd.openxmlformats-officedocument.custom-properties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51" r:id="rId1"/>
  </p:sldMasterIdLst>
  <p:notesMasterIdLst>
    <p:notesMasterId r:id="rId21"/>
  </p:notesMasterIdLst>
  <p:handoutMasterIdLst>
    <p:handoutMasterId r:id="rId22"/>
  </p:handoutMasterIdLst>
  <p:sldIdLst>
    <p:sldId id="577" r:id="rId2"/>
    <p:sldId id="931" r:id="rId3"/>
    <p:sldId id="954" r:id="rId4"/>
    <p:sldId id="932" r:id="rId5"/>
    <p:sldId id="934" r:id="rId6"/>
    <p:sldId id="935" r:id="rId7"/>
    <p:sldId id="944" r:id="rId8"/>
    <p:sldId id="957" r:id="rId9"/>
    <p:sldId id="936" r:id="rId10"/>
    <p:sldId id="937" r:id="rId11"/>
    <p:sldId id="945" r:id="rId12"/>
    <p:sldId id="938" r:id="rId13"/>
    <p:sldId id="939" r:id="rId14"/>
    <p:sldId id="955" r:id="rId15"/>
    <p:sldId id="960" r:id="rId16"/>
    <p:sldId id="956" r:id="rId17"/>
    <p:sldId id="958" r:id="rId18"/>
    <p:sldId id="959" r:id="rId19"/>
    <p:sldId id="863" r:id="rId20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chemeClr val="tx1"/>
    </p:penClr>
  </p:showPr>
  <p:clrMru>
    <a:srgbClr val="003300"/>
    <a:srgbClr val="9999FF"/>
    <a:srgbClr val="FF6600"/>
    <a:srgbClr val="132B66"/>
    <a:srgbClr val="3B89BA"/>
    <a:srgbClr val="6699FF"/>
    <a:srgbClr val="8291AE"/>
    <a:srgbClr val="142A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6467" autoAdjust="0"/>
    <p:restoredTop sz="94660"/>
  </p:normalViewPr>
  <p:slideViewPr>
    <p:cSldViewPr>
      <p:cViewPr>
        <p:scale>
          <a:sx n="100" d="100"/>
          <a:sy n="100" d="100"/>
        </p:scale>
        <p:origin x="-2640" y="-1512"/>
      </p:cViewPr>
      <p:guideLst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354" y="1512"/>
      </p:cViewPr>
      <p:guideLst>
        <p:guide orient="horz" pos="3224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C5C58B69-36A5-1E4A-9967-CF55128E5C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3338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Haga clic para modificar el estilo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32060882-5BA9-7C41-A44F-FB7D86B5290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6D5E6-7475-6245-8713-D623B8505560}" type="slidenum">
              <a:rPr lang="es-ES"/>
              <a:pPr/>
              <a:t>1</a:t>
            </a:fld>
            <a:endParaRPr lang="es-E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457200" y="-228600"/>
            <a:ext cx="9982200" cy="4572000"/>
          </a:xfrm>
          <a:prstGeom prst="rect">
            <a:avLst/>
          </a:prstGeom>
          <a:gradFill flip="none" rotWithShape="1">
            <a:gsLst>
              <a:gs pos="19000">
                <a:schemeClr val="bg1"/>
              </a:gs>
              <a:gs pos="100000">
                <a:srgbClr val="6699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5" name="Cloud Callout 4"/>
          <p:cNvSpPr/>
          <p:nvPr userDrawn="1"/>
        </p:nvSpPr>
        <p:spPr bwMode="auto">
          <a:xfrm>
            <a:off x="-1371600" y="3124200"/>
            <a:ext cx="11430000" cy="4419600"/>
          </a:xfrm>
          <a:prstGeom prst="cloudCallout">
            <a:avLst/>
          </a:prstGeom>
          <a:solidFill>
            <a:schemeClr val="bg1"/>
          </a:solidFill>
          <a:ln w="2286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-457200" y="4495800"/>
            <a:ext cx="9982200" cy="3124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1981200" y="5562600"/>
            <a:ext cx="5410200" cy="846138"/>
            <a:chOff x="2038350" y="5943600"/>
            <a:chExt cx="5410200" cy="846889"/>
          </a:xfrm>
        </p:grpSpPr>
        <p:pic>
          <p:nvPicPr>
            <p:cNvPr id="8" name="Picture 9" descr="FP7-cap-CMYK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38350" y="5982368"/>
              <a:ext cx="990600" cy="808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eu-flag-blue-yellow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06954" y="6004075"/>
              <a:ext cx="1141596" cy="77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209925" y="5943600"/>
              <a:ext cx="2819400" cy="83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200" dirty="0"/>
                <a:t>StratusLab is co-funded by the</a:t>
              </a:r>
            </a:p>
            <a:p>
              <a:pPr algn="ctr">
                <a:defRPr/>
              </a:pPr>
              <a:r>
                <a:rPr lang="en-US" sz="1200" dirty="0"/>
                <a:t>European Community’s  Seventh</a:t>
              </a:r>
            </a:p>
            <a:p>
              <a:pPr algn="ctr">
                <a:defRPr/>
              </a:pPr>
              <a:r>
                <a:rPr lang="en-US" sz="1200" dirty="0"/>
                <a:t>Framework </a:t>
              </a:r>
              <a:r>
                <a:rPr lang="en-US" sz="1200" dirty="0" err="1"/>
                <a:t>Programme</a:t>
              </a:r>
              <a:r>
                <a:rPr lang="en-US" sz="1200" dirty="0"/>
                <a:t> (Capacities)</a:t>
              </a:r>
            </a:p>
            <a:p>
              <a:pPr algn="ctr">
                <a:defRPr/>
              </a:pPr>
              <a:r>
                <a:rPr lang="en-US" sz="1200" dirty="0"/>
                <a:t>Grant Agreement </a:t>
              </a:r>
              <a:r>
                <a:rPr lang="en-US" sz="1200" dirty="0" smtClean="0"/>
                <a:t>INFSO</a:t>
              </a:r>
              <a:r>
                <a:rPr lang="en-US" sz="1200" dirty="0"/>
                <a:t>-RI-261552</a:t>
              </a:r>
            </a:p>
          </p:txBody>
        </p:sp>
      </p:grpSp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rgbClr val="132B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762000" y="3886200"/>
            <a:ext cx="7772400" cy="13716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spcBef>
                <a:spcPts val="600"/>
              </a:spcBef>
              <a:defRPr sz="2000" b="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6" descr="stratuslab-log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Copy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66800" y="4176713"/>
            <a:ext cx="7239000" cy="1538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400" dirty="0"/>
              <a:t>Copyright © </a:t>
            </a:r>
            <a:r>
              <a:rPr lang="en-US" sz="1400" dirty="0" smtClean="0"/>
              <a:t>2011, </a:t>
            </a:r>
            <a:r>
              <a:rPr lang="en-US" sz="1400" dirty="0"/>
              <a:t>Members of the StratusLab collaboration: Centre </a:t>
            </a:r>
            <a:r>
              <a:rPr lang="en-US" sz="1400" dirty="0" smtClean="0"/>
              <a:t>National </a:t>
            </a:r>
            <a:r>
              <a:rPr lang="en-US" sz="1400" dirty="0"/>
              <a:t>de la </a:t>
            </a:r>
            <a:r>
              <a:rPr lang="en-US" sz="1400" dirty="0" err="1"/>
              <a:t>Recherche</a:t>
            </a:r>
            <a:r>
              <a:rPr lang="en-US" sz="1400" dirty="0"/>
              <a:t> </a:t>
            </a:r>
            <a:r>
              <a:rPr lang="en-US" sz="1400" dirty="0" err="1"/>
              <a:t>Scientifique</a:t>
            </a:r>
            <a:r>
              <a:rPr lang="en-US" sz="1400" dirty="0"/>
              <a:t>, Universidad </a:t>
            </a:r>
            <a:r>
              <a:rPr lang="en-US" sz="1400" dirty="0" err="1"/>
              <a:t>Complutense</a:t>
            </a:r>
            <a:r>
              <a:rPr lang="en-US" sz="1400" dirty="0"/>
              <a:t> de Madrid, Greek Research and Technology Network S.A., SixSq Sàrl, </a:t>
            </a:r>
            <a:r>
              <a:rPr lang="en-US" sz="1400" dirty="0" err="1"/>
              <a:t>Telefónica</a:t>
            </a:r>
            <a:r>
              <a:rPr lang="en-US" sz="1400" dirty="0"/>
              <a:t> </a:t>
            </a:r>
            <a:r>
              <a:rPr lang="en-US" sz="1400" dirty="0" err="1"/>
              <a:t>Investigación</a:t>
            </a:r>
            <a:r>
              <a:rPr lang="en-US" sz="1400" dirty="0"/>
              <a:t> </a:t>
            </a:r>
            <a:r>
              <a:rPr lang="en-US" sz="1400" dirty="0" err="1"/>
              <a:t>y</a:t>
            </a:r>
            <a:r>
              <a:rPr lang="en-US" sz="1400" dirty="0"/>
              <a:t> </a:t>
            </a:r>
            <a:r>
              <a:rPr lang="en-US" sz="1400" dirty="0" err="1"/>
              <a:t>Desarrollo</a:t>
            </a:r>
            <a:r>
              <a:rPr lang="en-US" sz="1400" dirty="0"/>
              <a:t> SA, and The Provost Fellows and Scholars of the College of the Holy and Undivided Trinity of Queen Elizabeth Near Dublin.</a:t>
            </a:r>
          </a:p>
          <a:p>
            <a:pPr algn="just">
              <a:defRPr/>
            </a:pP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66800" y="5419725"/>
            <a:ext cx="487680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This work is licensed under the Creative Commons</a:t>
            </a:r>
          </a:p>
          <a:p>
            <a:pPr>
              <a:defRPr/>
            </a:pPr>
            <a:r>
              <a:rPr lang="en-US" sz="1400" dirty="0"/>
              <a:t>Attribution 3.0 </a:t>
            </a:r>
            <a:r>
              <a:rPr lang="en-US" sz="1400" dirty="0" err="1"/>
              <a:t>Unported</a:t>
            </a:r>
            <a:r>
              <a:rPr lang="en-US" sz="1400" dirty="0"/>
              <a:t> License</a:t>
            </a:r>
          </a:p>
          <a:p>
            <a:pPr>
              <a:defRPr/>
            </a:pPr>
            <a:r>
              <a:rPr lang="en-US" sz="1400" dirty="0"/>
              <a:t>http://creativecommons.org/licenses/by/3.0/</a:t>
            </a:r>
          </a:p>
        </p:txBody>
      </p:sp>
      <p:pic>
        <p:nvPicPr>
          <p:cNvPr id="4" name="Picture 10" descr="cc-by-88x3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5537200"/>
            <a:ext cx="1766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55700"/>
            <a:ext cx="4171950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173537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518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1000" y="1219200"/>
            <a:ext cx="3048000" cy="5181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2" name="Text Box 12"/>
          <p:cNvSpPr txBox="1">
            <a:spLocks noChangeArrowheads="1"/>
          </p:cNvSpPr>
          <p:nvPr/>
        </p:nvSpPr>
        <p:spPr bwMode="auto">
          <a:xfrm>
            <a:off x="8491538" y="6604000"/>
            <a:ext cx="58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D2D1206E-E5E9-B54D-A721-2B0F9C4D1662}" type="slidenum">
              <a:rPr lang="en-US" sz="1200">
                <a:solidFill>
                  <a:srgbClr val="32425D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rgbClr val="32425D"/>
              </a:solidFill>
            </a:endParaRPr>
          </a:p>
        </p:txBody>
      </p:sp>
      <p:pic>
        <p:nvPicPr>
          <p:cNvPr id="1027" name="Picture 6" descr="stratuslab-logo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7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04800" y="14478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1" r:id="rId1"/>
    <p:sldLayoutId id="2147484652" r:id="rId2"/>
    <p:sldLayoutId id="2147484653" r:id="rId3"/>
    <p:sldLayoutId id="2147484654" r:id="rId4"/>
    <p:sldLayoutId id="2147484655" r:id="rId5"/>
    <p:sldLayoutId id="2147484650" r:id="rId6"/>
    <p:sldLayoutId id="2147484656" r:id="rId7"/>
    <p:sldLayoutId id="2147484657" r:id="rId8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defRPr sz="2400" b="1">
          <a:solidFill>
            <a:srgbClr val="132B66"/>
          </a:solidFill>
          <a:latin typeface="+mn-lt"/>
          <a:ea typeface="ＭＳ Ｐゴシック" charset="-128"/>
          <a:cs typeface="ＭＳ Ｐゴシック" charset="-128"/>
        </a:defRPr>
      </a:lvl1pPr>
      <a:lvl2pPr marL="360363" indent="-180975" algn="l" rtl="0" eaLnBrk="0" fontAlgn="base" hangingPunct="0">
        <a:spcBef>
          <a:spcPts val="6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01700" indent="-180975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73163" indent="-92075" algn="l" rtl="0" eaLnBrk="0" fontAlgn="base" hangingPunct="0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79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336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794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708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stratuslab.eu" TargetMode="External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stratuslab.e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StratusLab </a:t>
            </a:r>
            <a:r>
              <a:rPr lang="en-US" dirty="0" smtClean="0"/>
              <a:t>Cloud Distribution</a:t>
            </a:r>
          </a:p>
        </p:txBody>
      </p:sp>
      <p:sp>
        <p:nvSpPr>
          <p:cNvPr id="12291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StratusLab</a:t>
            </a:r>
            <a:r>
              <a:rPr lang="en-US" dirty="0" smtClean="0"/>
              <a:t> Tutorial (</a:t>
            </a:r>
            <a:r>
              <a:rPr lang="en-US" dirty="0" err="1" smtClean="0"/>
              <a:t>Orsay</a:t>
            </a:r>
            <a:r>
              <a:rPr lang="en-US" dirty="0" smtClean="0"/>
              <a:t>, France)</a:t>
            </a:r>
          </a:p>
          <a:p>
            <a:r>
              <a:rPr lang="en-US" dirty="0" smtClean="0"/>
              <a:t>17-18 November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Machine image creation is a barrier to cloud adoption</a:t>
            </a:r>
          </a:p>
          <a:p>
            <a:pPr lvl="1"/>
            <a:r>
              <a:rPr lang="en-US" dirty="0" smtClean="0"/>
              <a:t>Creating virtual machine images is time-consuming </a:t>
            </a:r>
          </a:p>
          <a:p>
            <a:pPr lvl="1"/>
            <a:r>
              <a:rPr lang="en-US" dirty="0" smtClean="0"/>
              <a:t>Ensuring that machines are secure and correct is difficult</a:t>
            </a:r>
          </a:p>
          <a:p>
            <a:pPr lvl="1"/>
            <a:r>
              <a:rPr lang="en-US" dirty="0" smtClean="0"/>
              <a:t>Sharing existing machines lowers this barrier</a:t>
            </a:r>
          </a:p>
          <a:p>
            <a:r>
              <a:rPr lang="en-US" dirty="0" smtClean="0"/>
              <a:t>Marketplace facilitates sharing of images</a:t>
            </a:r>
          </a:p>
          <a:p>
            <a:pPr lvl="1"/>
            <a:r>
              <a:rPr lang="en-US" dirty="0" smtClean="0"/>
              <a:t>Registry of metadata for machine &amp; disk images</a:t>
            </a:r>
          </a:p>
          <a:p>
            <a:pPr lvl="1"/>
            <a:r>
              <a:rPr lang="en-US" dirty="0" smtClean="0"/>
              <a:t>Image contents are kept in cloud, grid, or web storage</a:t>
            </a:r>
          </a:p>
          <a:p>
            <a:pPr lvl="1"/>
            <a:r>
              <a:rPr lang="en-US" dirty="0" smtClean="0"/>
              <a:t>Supports trust between creators, users, and administrators</a:t>
            </a:r>
          </a:p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End-users: browse and use existing images for their analyses</a:t>
            </a:r>
          </a:p>
          <a:p>
            <a:pPr lvl="1"/>
            <a:r>
              <a:rPr lang="en-US" dirty="0" smtClean="0"/>
              <a:t>Creators: publicize their work and attract larger user base</a:t>
            </a:r>
          </a:p>
          <a:p>
            <a:pPr lvl="1"/>
            <a:r>
              <a:rPr lang="en-US" dirty="0" smtClean="0"/>
              <a:t>Cloud </a:t>
            </a:r>
            <a:r>
              <a:rPr lang="en-US" dirty="0" err="1" smtClean="0"/>
              <a:t>Admins</a:t>
            </a:r>
            <a:r>
              <a:rPr lang="en-US" dirty="0" smtClean="0"/>
              <a:t>.: Use metadata to evaluate trustworthiness of images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Claudia: Service Manager</a:t>
            </a:r>
          </a:p>
          <a:p>
            <a:pPr lvl="1"/>
            <a:r>
              <a:rPr lang="en-US" dirty="0" smtClean="0"/>
              <a:t>Provides service (ensemble of machines) management</a:t>
            </a:r>
          </a:p>
          <a:p>
            <a:pPr lvl="1"/>
            <a:r>
              <a:rPr lang="en-US" dirty="0" smtClean="0"/>
              <a:t>Dynamic control/scaling based on monitoring feedback</a:t>
            </a:r>
          </a:p>
          <a:p>
            <a:pPr lvl="1"/>
            <a:r>
              <a:rPr lang="en-US" dirty="0" smtClean="0"/>
              <a:t>Currently being integrated with other </a:t>
            </a:r>
            <a:r>
              <a:rPr lang="en-US" dirty="0" err="1" smtClean="0"/>
              <a:t>StratusLab</a:t>
            </a:r>
            <a:r>
              <a:rPr lang="en-US" dirty="0" smtClean="0"/>
              <a:t> services</a:t>
            </a:r>
          </a:p>
          <a:p>
            <a:r>
              <a:rPr lang="en-US" dirty="0" err="1" smtClean="0"/>
              <a:t>Authn/Authz</a:t>
            </a:r>
            <a:endParaRPr lang="en-US" dirty="0" smtClean="0"/>
          </a:p>
          <a:p>
            <a:pPr lvl="1"/>
            <a:r>
              <a:rPr lang="en-US" dirty="0" smtClean="0"/>
              <a:t>Authentication done through common proxy service</a:t>
            </a:r>
          </a:p>
          <a:p>
            <a:pPr lvl="1"/>
            <a:r>
              <a:rPr lang="en-US" dirty="0" smtClean="0"/>
              <a:t>Allows username/password from LDAP or from file</a:t>
            </a:r>
          </a:p>
          <a:p>
            <a:pPr lvl="1"/>
            <a:r>
              <a:rPr lang="en-US" dirty="0" smtClean="0"/>
              <a:t>Allows use of grid certificates and VOMS proxies</a:t>
            </a:r>
          </a:p>
          <a:p>
            <a:pPr lvl="1"/>
            <a:r>
              <a:rPr lang="en-US" dirty="0" smtClean="0"/>
              <a:t>Authorization done in individual services</a:t>
            </a:r>
          </a:p>
          <a:p>
            <a:pPr lvl="1"/>
            <a:r>
              <a:rPr lang="en-US" dirty="0" smtClean="0"/>
              <a:t>Delegation currently not needed/used (will change if machine or disk images are protected)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Registration Service</a:t>
            </a:r>
          </a:p>
          <a:p>
            <a:pPr lvl="1"/>
            <a:r>
              <a:rPr lang="en-US" dirty="0" smtClean="0"/>
              <a:t>Web service for user registration</a:t>
            </a:r>
          </a:p>
          <a:p>
            <a:pPr lvl="1"/>
            <a:r>
              <a:rPr lang="en-US" dirty="0" smtClean="0"/>
              <a:t>LDAP DB for easy integration with cloud and other services</a:t>
            </a:r>
          </a:p>
          <a:p>
            <a:r>
              <a:rPr lang="en-US" dirty="0" smtClean="0"/>
              <a:t>Accounting/Monitoring</a:t>
            </a:r>
          </a:p>
          <a:p>
            <a:pPr lvl="1"/>
            <a:r>
              <a:rPr lang="en-US" dirty="0" smtClean="0"/>
              <a:t>Ganglia for monitoring of physical and virtual infrastructure</a:t>
            </a:r>
          </a:p>
          <a:p>
            <a:pPr lvl="1"/>
            <a:r>
              <a:rPr lang="en-US" dirty="0" smtClean="0"/>
              <a:t>Simple scripts to extract accounting information for reports</a:t>
            </a:r>
          </a:p>
          <a:p>
            <a:pPr lvl="1"/>
            <a:r>
              <a:rPr lang="en-US" dirty="0" smtClean="0"/>
              <a:t>No publication of the information for the moment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 smtClean="0"/>
              <a:t>StratusLab</a:t>
            </a:r>
            <a:r>
              <a:rPr lang="en-US" dirty="0" smtClean="0"/>
              <a:t> Client</a:t>
            </a:r>
          </a:p>
          <a:p>
            <a:pPr lvl="1"/>
            <a:r>
              <a:rPr lang="en-US" dirty="0" smtClean="0"/>
              <a:t>Command line scripts in python/java with few dependencies</a:t>
            </a:r>
          </a:p>
          <a:p>
            <a:pPr lvl="1"/>
            <a:r>
              <a:rPr lang="en-US" dirty="0" smtClean="0"/>
              <a:t>Works on Mac OSX, Linux, and Windows</a:t>
            </a:r>
          </a:p>
          <a:p>
            <a:r>
              <a:rPr lang="en-US" dirty="0" smtClean="0"/>
              <a:t>Programming Interfaces</a:t>
            </a:r>
          </a:p>
          <a:p>
            <a:pPr lvl="1"/>
            <a:r>
              <a:rPr lang="en-US" dirty="0" smtClean="0"/>
              <a:t>Most services provide REST interfaces</a:t>
            </a:r>
          </a:p>
          <a:p>
            <a:pPr lvl="1"/>
            <a:r>
              <a:rPr lang="en-US" dirty="0" smtClean="0"/>
              <a:t>Easy to program from any language</a:t>
            </a:r>
          </a:p>
          <a:p>
            <a:pPr lvl="1"/>
            <a:r>
              <a:rPr lang="en-US" dirty="0" smtClean="0"/>
              <a:t>Straightforward resource </a:t>
            </a:r>
            <a:r>
              <a:rPr lang="en-US" dirty="0" err="1" smtClean="0">
                <a:sym typeface="Wingdings"/>
              </a:rPr>
              <a:t></a:t>
            </a:r>
            <a:r>
              <a:rPr lang="en-US" dirty="0" smtClean="0">
                <a:sym typeface="Wingdings"/>
              </a:rPr>
              <a:t> URL mapping</a:t>
            </a:r>
          </a:p>
          <a:p>
            <a:pPr lvl="1"/>
            <a:r>
              <a:rPr lang="en-US" dirty="0" smtClean="0">
                <a:sym typeface="Wingdings"/>
              </a:rPr>
              <a:t>Standard interfaces will be implemented (OCCI, CMDI, …)</a:t>
            </a:r>
            <a:endParaRPr lang="en-US" dirty="0" smtClean="0"/>
          </a:p>
          <a:p>
            <a:r>
              <a:rPr lang="en-US" dirty="0" smtClean="0"/>
              <a:t>Libraries</a:t>
            </a:r>
          </a:p>
          <a:p>
            <a:pPr lvl="1"/>
            <a:r>
              <a:rPr lang="en-US" dirty="0" smtClean="0"/>
              <a:t>None currently provided</a:t>
            </a:r>
          </a:p>
          <a:p>
            <a:pPr lvl="1"/>
            <a:r>
              <a:rPr lang="en-US" dirty="0" err="1" smtClean="0"/>
              <a:t>jclouds</a:t>
            </a:r>
            <a:r>
              <a:rPr lang="en-US" dirty="0" smtClean="0"/>
              <a:t> (java, </a:t>
            </a:r>
            <a:r>
              <a:rPr lang="en-US" dirty="0" err="1" smtClean="0"/>
              <a:t>clojure</a:t>
            </a:r>
            <a:r>
              <a:rPr lang="en-US" dirty="0" smtClean="0"/>
              <a:t>) will be implemented shortly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Appliances</a:t>
            </a:r>
          </a:p>
          <a:p>
            <a:pPr lvl="1"/>
            <a:r>
              <a:rPr lang="en-US" dirty="0" smtClean="0"/>
              <a:t>Provide pre-configured, pre-installed software and services</a:t>
            </a:r>
          </a:p>
          <a:p>
            <a:pPr lvl="1"/>
            <a:r>
              <a:rPr lang="en-US" dirty="0" smtClean="0"/>
              <a:t>Makes it easier to get started quickly using cloud resources</a:t>
            </a:r>
          </a:p>
          <a:p>
            <a:pPr lvl="1"/>
            <a:r>
              <a:rPr lang="en-US" dirty="0" smtClean="0"/>
              <a:t>Can make and publish your own appliances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StratusLab</a:t>
            </a:r>
            <a:r>
              <a:rPr lang="en-US" dirty="0" smtClean="0"/>
              <a:t>-Provided Appliances</a:t>
            </a:r>
          </a:p>
          <a:p>
            <a:pPr lvl="1"/>
            <a:r>
              <a:rPr lang="en-US" dirty="0" smtClean="0"/>
              <a:t>Base images: </a:t>
            </a:r>
            <a:r>
              <a:rPr lang="en-US" dirty="0" err="1" smtClean="0"/>
              <a:t>ttylinux</a:t>
            </a:r>
            <a:r>
              <a:rPr lang="en-US" dirty="0" smtClean="0"/>
              <a:t>, </a:t>
            </a:r>
            <a:r>
              <a:rPr lang="en-US" dirty="0" err="1" smtClean="0"/>
              <a:t>CentOS</a:t>
            </a:r>
            <a:r>
              <a:rPr lang="en-US" dirty="0" smtClean="0"/>
              <a:t> 5.5, </a:t>
            </a:r>
            <a:r>
              <a:rPr lang="en-US" dirty="0" err="1" smtClean="0"/>
              <a:t>Ubuntu</a:t>
            </a:r>
            <a:r>
              <a:rPr lang="en-US" dirty="0" smtClean="0"/>
              <a:t> 10.04, </a:t>
            </a:r>
            <a:r>
              <a:rPr lang="en-US" dirty="0" err="1" smtClean="0"/>
              <a:t>OpenSuSE</a:t>
            </a:r>
            <a:r>
              <a:rPr lang="en-US" dirty="0" smtClean="0"/>
              <a:t> </a:t>
            </a:r>
            <a:r>
              <a:rPr lang="en-US" dirty="0" smtClean="0"/>
              <a:t>(soon)</a:t>
            </a:r>
            <a:endParaRPr lang="en-US" dirty="0" smtClean="0"/>
          </a:p>
          <a:p>
            <a:pPr lvl="1"/>
            <a:r>
              <a:rPr lang="en-US" dirty="0" smtClean="0"/>
              <a:t>Grid: CE, SE, WN, APEL/BDII, UI</a:t>
            </a:r>
          </a:p>
          <a:p>
            <a:pPr lvl="1"/>
            <a:r>
              <a:rPr lang="en-US" dirty="0" smtClean="0"/>
              <a:t>Bioinformatics: Data server and analysis images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and Cloud Together</a:t>
            </a:r>
            <a:endParaRPr lang="en-US" dirty="0"/>
          </a:p>
        </p:txBody>
      </p:sp>
      <p:pic>
        <p:nvPicPr>
          <p:cNvPr id="6" name="Picture 5" descr="grid-pa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95400"/>
            <a:ext cx="8975725" cy="491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StratusLab Architecture (v2.0)</a:t>
            </a:r>
            <a:endParaRPr lang="en-US" dirty="0"/>
          </a:p>
        </p:txBody>
      </p:sp>
      <p:pic>
        <p:nvPicPr>
          <p:cNvPr id="5" name="Picture 4" descr="architecture-sta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384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5613737"/>
            <a:ext cx="868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Existing releases provide complete </a:t>
            </a:r>
            <a:r>
              <a:rPr lang="en-US" sz="2000" dirty="0" err="1" smtClean="0"/>
              <a:t>IaaS</a:t>
            </a:r>
            <a:r>
              <a:rPr lang="en-US" sz="2000" dirty="0" smtClean="0"/>
              <a:t> cloud solution.</a:t>
            </a:r>
          </a:p>
          <a:p>
            <a:endParaRPr lang="en-US" sz="2000" dirty="0" smtClean="0"/>
          </a:p>
          <a:p>
            <a:r>
              <a:rPr lang="en-US" sz="2000" dirty="0" smtClean="0"/>
              <a:t>Future work concentrates on monitoring, accounting, and federation.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Clouds and “Sky” Computing</a:t>
            </a:r>
          </a:p>
        </p:txBody>
      </p:sp>
      <p:pic>
        <p:nvPicPr>
          <p:cNvPr id="4" name="Picture 3" descr="cloud-feder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90600"/>
            <a:ext cx="8480284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2721114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Questions and Discussion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StratusLab Project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Create comprehensive, open-source,</a:t>
            </a:r>
            <a:br>
              <a:rPr lang="en-US" dirty="0" smtClean="0"/>
            </a:br>
            <a:r>
              <a:rPr lang="en-US" dirty="0" err="1" smtClean="0"/>
              <a:t>IaaS</a:t>
            </a:r>
            <a:r>
              <a:rPr lang="en-US" dirty="0" smtClean="0"/>
              <a:t> cloud distribution</a:t>
            </a:r>
          </a:p>
          <a:p>
            <a:pPr lvl="1"/>
            <a:r>
              <a:rPr lang="en-US" dirty="0" smtClean="0"/>
              <a:t>Focus on supporting grid services</a:t>
            </a:r>
          </a:p>
          <a:p>
            <a:pPr marL="0" indent="0"/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1 June 2010—31 May 2012 (2 years)</a:t>
            </a:r>
          </a:p>
          <a:p>
            <a:pPr lvl="1"/>
            <a:r>
              <a:rPr lang="en-US" dirty="0" smtClean="0"/>
              <a:t>6 partners from 5 countries</a:t>
            </a:r>
          </a:p>
          <a:p>
            <a:pPr lvl="1"/>
            <a:r>
              <a:rPr lang="en-US" dirty="0" smtClean="0"/>
              <a:t>Budget : 3.3 M€ (2.3 M€ EC)</a:t>
            </a:r>
          </a:p>
          <a:p>
            <a:r>
              <a:rPr lang="en-US" dirty="0" smtClean="0"/>
              <a:t>Contacts</a:t>
            </a:r>
          </a:p>
          <a:p>
            <a:pPr lvl="1"/>
            <a:r>
              <a:rPr lang="en-US" dirty="0" smtClean="0"/>
              <a:t>Site web:  </a:t>
            </a:r>
            <a:r>
              <a:rPr lang="en-US" dirty="0" smtClean="0">
                <a:hlinkClick r:id="rId2"/>
              </a:rPr>
              <a:t>http://stratuslab.eu/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Twitter: @StratusLab</a:t>
            </a:r>
          </a:p>
          <a:p>
            <a:pPr lvl="1"/>
            <a:r>
              <a:rPr lang="en-US" dirty="0" smtClean="0"/>
              <a:t>Support: </a:t>
            </a:r>
            <a:r>
              <a:rPr lang="en-US" dirty="0" smtClean="0">
                <a:hlinkClick r:id="rId3"/>
              </a:rPr>
              <a:t>support@stratuslab.eu</a:t>
            </a:r>
            <a:r>
              <a:rPr lang="en-US" dirty="0" smtClean="0"/>
              <a:t> </a:t>
            </a:r>
          </a:p>
        </p:txBody>
      </p:sp>
      <p:grpSp>
        <p:nvGrpSpPr>
          <p:cNvPr id="2" name="Group 19"/>
          <p:cNvGrpSpPr/>
          <p:nvPr/>
        </p:nvGrpSpPr>
        <p:grpSpPr>
          <a:xfrm>
            <a:off x="5002212" y="1651000"/>
            <a:ext cx="3316288" cy="4402554"/>
            <a:chOff x="5002212" y="1651000"/>
            <a:chExt cx="3316288" cy="4402554"/>
          </a:xfrm>
        </p:grpSpPr>
        <p:grpSp>
          <p:nvGrpSpPr>
            <p:cNvPr id="3" name="Group 25"/>
            <p:cNvGrpSpPr/>
            <p:nvPr/>
          </p:nvGrpSpPr>
          <p:grpSpPr>
            <a:xfrm>
              <a:off x="5002212" y="3154362"/>
              <a:ext cx="2770188" cy="731838"/>
              <a:chOff x="5002212" y="3001962"/>
              <a:chExt cx="2770188" cy="731838"/>
            </a:xfrm>
          </p:grpSpPr>
          <p:pic>
            <p:nvPicPr>
              <p:cNvPr id="18" name="Picture 17" descr="grnet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002212" y="3001962"/>
                <a:ext cx="1855788" cy="7318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8" descr="sixsq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086600" y="3024981"/>
                <a:ext cx="685800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21"/>
            <p:cNvGrpSpPr/>
            <p:nvPr/>
          </p:nvGrpSpPr>
          <p:grpSpPr>
            <a:xfrm>
              <a:off x="5105400" y="1651000"/>
              <a:ext cx="2914650" cy="711200"/>
              <a:chOff x="5105400" y="1447800"/>
              <a:chExt cx="2914650" cy="711200"/>
            </a:xfrm>
          </p:grpSpPr>
          <p:pic>
            <p:nvPicPr>
              <p:cNvPr id="16" name="Picture 15" descr="cnrs.jpe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105400" y="1447800"/>
                <a:ext cx="1143000" cy="71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6" descr="ucm.gif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6858000" y="1529557"/>
                <a:ext cx="1162050" cy="5476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oup 24"/>
            <p:cNvGrpSpPr/>
            <p:nvPr/>
          </p:nvGrpSpPr>
          <p:grpSpPr>
            <a:xfrm>
              <a:off x="5372101" y="4813300"/>
              <a:ext cx="2406649" cy="825500"/>
              <a:chOff x="5372101" y="4273550"/>
              <a:chExt cx="2406649" cy="825500"/>
            </a:xfrm>
          </p:grpSpPr>
          <p:pic>
            <p:nvPicPr>
              <p:cNvPr id="14" name="Picture 13" descr="TelefonicaID_1_300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72101" y="4273550"/>
                <a:ext cx="825500" cy="825500"/>
              </a:xfrm>
              <a:prstGeom prst="rect">
                <a:avLst/>
              </a:prstGeom>
            </p:spPr>
          </p:pic>
          <p:pic>
            <p:nvPicPr>
              <p:cNvPr id="15" name="Picture 14" descr="545px-Blazon_Trinity_College_Dublin.svg.png"/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7086600" y="4305300"/>
                <a:ext cx="692150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5054600" y="2438400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i="1" smtClean="0"/>
                <a:t>CNRS (FR)</a:t>
              </a:r>
              <a:endParaRPr lang="en-US" sz="1600" b="0" i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70700" y="2438400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i="1" smtClean="0"/>
                <a:t>UCM (ES)</a:t>
              </a:r>
              <a:endParaRPr lang="en-US" sz="1600" b="0" i="1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67300" y="4038600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i="1" smtClean="0"/>
                <a:t>GRNET (GR)</a:t>
              </a:r>
              <a:endParaRPr lang="en-US" sz="1600" b="0" i="1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70700" y="4038600"/>
              <a:ext cx="1447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i="1" smtClean="0"/>
                <a:t>SIXSQ (CH)</a:t>
              </a:r>
              <a:endParaRPr lang="en-US" sz="1600" b="0" i="1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70500" y="5715000"/>
              <a:ext cx="1219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i="1" smtClean="0"/>
                <a:t>TID (ES)</a:t>
              </a:r>
              <a:endParaRPr lang="en-US" sz="1600" b="0" i="1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72300" y="5715000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i="1" smtClean="0"/>
                <a:t>TCD (IE)</a:t>
              </a:r>
              <a:endParaRPr lang="en-US" sz="1600" b="0" i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Principles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Grid and cloud technologies are complementary</a:t>
            </a:r>
          </a:p>
          <a:p>
            <a:pPr lvl="1"/>
            <a:r>
              <a:rPr lang="en-US" dirty="0" smtClean="0"/>
              <a:t>Uniform security model (grid)</a:t>
            </a:r>
          </a:p>
          <a:p>
            <a:pPr lvl="1"/>
            <a:r>
              <a:rPr lang="en-US" dirty="0" smtClean="0"/>
              <a:t>Sharing of resources, algorithms, and expertise (grid)</a:t>
            </a:r>
          </a:p>
          <a:p>
            <a:pPr lvl="1"/>
            <a:r>
              <a:rPr lang="en-US" dirty="0" smtClean="0"/>
              <a:t>Dynamic allocation of resources (cloud)</a:t>
            </a:r>
          </a:p>
          <a:p>
            <a:pPr lvl="1"/>
            <a:r>
              <a:rPr lang="en-US" dirty="0" smtClean="0"/>
              <a:t>Customized environments (cloud) </a:t>
            </a:r>
          </a:p>
          <a:p>
            <a:r>
              <a:rPr lang="en-US" dirty="0" smtClean="0"/>
              <a:t>Only develop new software when necessary</a:t>
            </a:r>
          </a:p>
          <a:p>
            <a:pPr lvl="1"/>
            <a:r>
              <a:rPr lang="en-US" dirty="0" smtClean="0"/>
              <a:t>Integrate existing solutions if possible</a:t>
            </a:r>
          </a:p>
          <a:p>
            <a:pPr lvl="1"/>
            <a:r>
              <a:rPr lang="en-US" dirty="0" smtClean="0"/>
              <a:t>Practical development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real needs of users</a:t>
            </a:r>
            <a:endParaRPr lang="en-US" dirty="0" smtClean="0"/>
          </a:p>
          <a:p>
            <a:r>
              <a:rPr lang="en-US" dirty="0" smtClean="0"/>
              <a:t>Maintain production quality with rapid evolution</a:t>
            </a:r>
          </a:p>
          <a:p>
            <a:pPr lvl="1"/>
            <a:r>
              <a:rPr lang="en-US" dirty="0" smtClean="0"/>
              <a:t>Use agile and scrum methodologies</a:t>
            </a:r>
          </a:p>
          <a:p>
            <a:pPr lvl="1"/>
            <a:r>
              <a:rPr lang="en-US" dirty="0" smtClean="0"/>
              <a:t>Iterative integration: always maintain working distribution</a:t>
            </a:r>
          </a:p>
          <a:p>
            <a:pPr lvl="1"/>
            <a:r>
              <a:rPr lang="en-US" dirty="0" smtClean="0"/>
              <a:t>Public releases approximately every 6 weeks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Goal</a:t>
            </a:r>
          </a:p>
          <a:p>
            <a:pPr lvl="1"/>
            <a:r>
              <a:rPr lang="en-US" dirty="0" smtClean="0"/>
              <a:t>Offer remote access to </a:t>
            </a:r>
            <a:br>
              <a:rPr lang="en-US" dirty="0" smtClean="0"/>
            </a:br>
            <a:r>
              <a:rPr lang="en-US" dirty="0" smtClean="0"/>
              <a:t>computing resources</a:t>
            </a:r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Customized environments</a:t>
            </a:r>
          </a:p>
          <a:p>
            <a:pPr lvl="1"/>
            <a:r>
              <a:rPr lang="en-US" dirty="0" smtClean="0"/>
              <a:t>Rapid access via </a:t>
            </a:r>
            <a:br>
              <a:rPr lang="en-US" dirty="0" smtClean="0"/>
            </a:br>
            <a:r>
              <a:rPr lang="en-US" dirty="0" smtClean="0"/>
              <a:t>simple API</a:t>
            </a:r>
          </a:p>
          <a:p>
            <a:pPr lvl="1"/>
            <a:r>
              <a:rPr lang="en-US" dirty="0" smtClean="0"/>
              <a:t>Complete control (root</a:t>
            </a:r>
            <a:br>
              <a:rPr lang="en-US" dirty="0" smtClean="0"/>
            </a:br>
            <a:r>
              <a:rPr lang="en-US" dirty="0" smtClean="0"/>
              <a:t>access) with “pay as you</a:t>
            </a:r>
            <a:br>
              <a:rPr lang="en-US" dirty="0" smtClean="0"/>
            </a:br>
            <a:r>
              <a:rPr lang="en-US" dirty="0" smtClean="0"/>
              <a:t>go” model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Non-standard interfaces</a:t>
            </a:r>
            <a:br>
              <a:rPr lang="en-US" dirty="0" smtClean="0"/>
            </a:br>
            <a:r>
              <a:rPr lang="en-US" dirty="0" smtClean="0"/>
              <a:t>(vendor lock-in)</a:t>
            </a:r>
          </a:p>
          <a:p>
            <a:pPr lvl="1"/>
            <a:r>
              <a:rPr lang="en-US" dirty="0" smtClean="0"/>
              <a:t>Creating new virtual</a:t>
            </a:r>
            <a:br>
              <a:rPr lang="en-US" dirty="0" smtClean="0"/>
            </a:br>
            <a:r>
              <a:rPr lang="en-US" dirty="0" smtClean="0"/>
              <a:t>machines is difficult</a:t>
            </a:r>
          </a:p>
        </p:txBody>
      </p:sp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Infrastructure as a Service (IaaS)</a:t>
            </a:r>
          </a:p>
        </p:txBody>
      </p:sp>
      <p:pic>
        <p:nvPicPr>
          <p:cNvPr id="6" name="Picture 39" descr="logo_aws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4495800"/>
            <a:ext cx="1676400" cy="61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1" descr="Picture 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520893"/>
            <a:ext cx="2362200" cy="498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 r="12303"/>
          <a:stretch>
            <a:fillRect/>
          </a:stretch>
        </p:blipFill>
        <p:spPr bwMode="auto">
          <a:xfrm>
            <a:off x="6781800" y="4839837"/>
            <a:ext cx="1981200" cy="4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24103" y="5662319"/>
            <a:ext cx="1715097" cy="738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 bwMode="auto">
          <a:xfrm>
            <a:off x="4648200" y="3200400"/>
            <a:ext cx="4343400" cy="838200"/>
          </a:xfrm>
          <a:prstGeom prst="roundRect">
            <a:avLst>
              <a:gd name="adj" fmla="val 33334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Infrastructure</a:t>
            </a:r>
            <a:r>
              <a:rPr kumimoji="0" lang="en-US" sz="18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 as a Service (IaaS)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648200" y="2209800"/>
            <a:ext cx="4343400" cy="838200"/>
          </a:xfrm>
          <a:prstGeom prst="roundRect">
            <a:avLst>
              <a:gd name="adj" fmla="val 33334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Platform </a:t>
            </a:r>
            <a:r>
              <a:rPr kumimoji="0" lang="en-US" sz="18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as a Service (</a:t>
            </a:r>
            <a:r>
              <a:rPr lang="en-US" sz="1800" smtClean="0">
                <a:latin typeface="Arial" pitchFamily="-112" charset="0"/>
                <a:ea typeface="Arial" pitchFamily="-112" charset="0"/>
                <a:cs typeface="Arial" pitchFamily="-112" charset="0"/>
              </a:rPr>
              <a:t>P</a:t>
            </a:r>
            <a:r>
              <a:rPr kumimoji="0" lang="en-US" sz="18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aaS)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4648200" y="1219200"/>
            <a:ext cx="4343400" cy="838200"/>
          </a:xfrm>
          <a:prstGeom prst="roundRect">
            <a:avLst>
              <a:gd name="adj" fmla="val 33334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Software </a:t>
            </a:r>
            <a:r>
              <a:rPr kumimoji="0" lang="en-US" sz="18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as a Service (</a:t>
            </a:r>
            <a:r>
              <a:rPr lang="en-US" sz="1800" smtClean="0">
                <a:latin typeface="Arial" pitchFamily="-112" charset="0"/>
                <a:ea typeface="Arial" pitchFamily="-112" charset="0"/>
                <a:cs typeface="Arial" pitchFamily="-112" charset="0"/>
              </a:rPr>
              <a:t>S</a:t>
            </a:r>
            <a:r>
              <a:rPr kumimoji="0" lang="en-US" sz="18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aaS)</a:t>
            </a: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16" name="Right Brace 15"/>
          <p:cNvSpPr/>
          <p:nvPr/>
        </p:nvSpPr>
        <p:spPr bwMode="auto">
          <a:xfrm>
            <a:off x="4038600" y="1143000"/>
            <a:ext cx="533400" cy="5410200"/>
          </a:xfrm>
          <a:prstGeom prst="rightBrace">
            <a:avLst>
              <a:gd name="adj1" fmla="val 8333"/>
              <a:gd name="adj2" fmla="val 45981"/>
            </a:avLst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StratusLab Architecture (v1.0)</a:t>
            </a:r>
            <a:endParaRPr lang="en-US" dirty="0"/>
          </a:p>
        </p:txBody>
      </p:sp>
      <p:pic>
        <p:nvPicPr>
          <p:cNvPr id="30" name="Picture 29" descr="stratuslab-architec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0275"/>
            <a:ext cx="9144000" cy="6080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 Services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 smtClean="0"/>
              <a:t>OpenNebula</a:t>
            </a:r>
            <a:r>
              <a:rPr lang="en-US" dirty="0" smtClean="0"/>
              <a:t> (</a:t>
            </a:r>
            <a:r>
              <a:rPr lang="en-US" dirty="0" err="1" smtClean="0"/>
              <a:t>opennebula.org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Provides core of virtual machine management (start, stop, kill)</a:t>
            </a:r>
          </a:p>
          <a:p>
            <a:pPr lvl="1"/>
            <a:r>
              <a:rPr lang="en-US" dirty="0" smtClean="0"/>
              <a:t>Plug-in architecture allows use of multiple hypervisors (</a:t>
            </a:r>
            <a:r>
              <a:rPr lang="en-US" dirty="0" err="1" smtClean="0"/>
              <a:t>kvm</a:t>
            </a:r>
            <a:r>
              <a:rPr lang="en-US" dirty="0" smtClean="0"/>
              <a:t>, …)</a:t>
            </a:r>
          </a:p>
          <a:p>
            <a:r>
              <a:rPr lang="en-US" dirty="0" smtClean="0"/>
              <a:t>Enhancements</a:t>
            </a:r>
          </a:p>
          <a:p>
            <a:pPr lvl="1"/>
            <a:r>
              <a:rPr lang="en-US" dirty="0" smtClean="0"/>
              <a:t>Quarantine of stopped images for forensic analysis</a:t>
            </a:r>
          </a:p>
          <a:p>
            <a:pPr lvl="1"/>
            <a:r>
              <a:rPr lang="en-US" dirty="0" smtClean="0"/>
              <a:t>Improved logging of user and resource information</a:t>
            </a:r>
          </a:p>
          <a:p>
            <a:pPr lvl="1"/>
            <a:r>
              <a:rPr lang="en-US" dirty="0" smtClean="0"/>
              <a:t>Ability to pass error messages from plug-ins to user</a:t>
            </a:r>
          </a:p>
          <a:p>
            <a:pPr lvl="1"/>
            <a:r>
              <a:rPr lang="en-US" dirty="0" smtClean="0"/>
              <a:t>Improved fault tolerance</a:t>
            </a:r>
          </a:p>
          <a:p>
            <a:pPr lvl="1"/>
            <a:r>
              <a:rPr lang="en-US" dirty="0" smtClean="0"/>
              <a:t>Improved management of network addresses</a:t>
            </a:r>
          </a:p>
          <a:p>
            <a:pPr lvl="1"/>
            <a:r>
              <a:rPr lang="en-US" dirty="0" smtClean="0"/>
              <a:t>Support for users, groups, and roles (post-1.0)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Services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Persistent (Read-Write) Disks</a:t>
            </a:r>
          </a:p>
          <a:p>
            <a:pPr lvl="1"/>
            <a:r>
              <a:rPr lang="en-US" dirty="0" smtClean="0"/>
              <a:t>Allows the storage of service state or user data</a:t>
            </a:r>
          </a:p>
          <a:p>
            <a:pPr lvl="1"/>
            <a:r>
              <a:rPr lang="en-US" dirty="0" smtClean="0"/>
              <a:t>Mounted as a disk on </a:t>
            </a:r>
            <a:r>
              <a:rPr lang="en-US" dirty="0" err="1" smtClean="0"/>
              <a:t>VMs</a:t>
            </a:r>
            <a:endParaRPr lang="en-US" dirty="0" smtClean="0"/>
          </a:p>
          <a:p>
            <a:pPr lvl="1"/>
            <a:r>
              <a:rPr lang="en-US" dirty="0" smtClean="0"/>
              <a:t>Disks are persistent and have a lifecycle independent of a single VM</a:t>
            </a:r>
          </a:p>
          <a:p>
            <a:pPr lvl="1"/>
            <a:r>
              <a:rPr lang="en-US" dirty="0" smtClean="0"/>
              <a:t>Can be mounted by single VM at any time</a:t>
            </a:r>
          </a:p>
          <a:p>
            <a:pPr lvl="1"/>
            <a:r>
              <a:rPr lang="en-US" dirty="0" smtClean="0"/>
              <a:t>Only available within a single cloud instance</a:t>
            </a:r>
          </a:p>
          <a:p>
            <a:r>
              <a:rPr lang="en-US" dirty="0" smtClean="0"/>
              <a:t>Static (Read-Only) Disks</a:t>
            </a:r>
          </a:p>
          <a:p>
            <a:pPr lvl="1"/>
            <a:r>
              <a:rPr lang="en-US" dirty="0" smtClean="0"/>
              <a:t>Useful for distribution of quasi-static databases</a:t>
            </a:r>
          </a:p>
          <a:p>
            <a:pPr lvl="1"/>
            <a:r>
              <a:rPr lang="en-US" dirty="0" smtClean="0"/>
              <a:t>Handled and shared like VM images via Marketplace</a:t>
            </a:r>
          </a:p>
          <a:p>
            <a:r>
              <a:rPr lang="en-US" dirty="0" smtClean="0"/>
              <a:t>Volatile (Read-Write) Disks</a:t>
            </a:r>
          </a:p>
          <a:p>
            <a:pPr lvl="1"/>
            <a:r>
              <a:rPr lang="en-US" dirty="0" smtClean="0"/>
              <a:t>Useful for temporary (!) data storage</a:t>
            </a:r>
          </a:p>
          <a:p>
            <a:pPr lvl="1"/>
            <a:r>
              <a:rPr lang="en-US" dirty="0" smtClean="0"/>
              <a:t>Data will disappear when VM instance is destroyed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Storage Types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File-based Storage</a:t>
            </a:r>
          </a:p>
          <a:p>
            <a:pPr lvl="1"/>
            <a:r>
              <a:rPr lang="en-US" dirty="0" smtClean="0"/>
              <a:t>Normal client tools can be installed in </a:t>
            </a:r>
            <a:r>
              <a:rPr lang="en-US" dirty="0" err="1" smtClean="0"/>
              <a:t>VMs</a:t>
            </a:r>
            <a:endParaRPr lang="en-US" dirty="0" smtClean="0"/>
          </a:p>
          <a:p>
            <a:pPr lvl="1"/>
            <a:r>
              <a:rPr lang="en-US" dirty="0" smtClean="0"/>
              <a:t>Access services normally from VM (e.g. tools for SRM)</a:t>
            </a:r>
          </a:p>
          <a:p>
            <a:pPr lvl="1"/>
            <a:r>
              <a:rPr lang="en-US" dirty="0" smtClean="0"/>
              <a:t>Unlikely to be implemented by StratusLab, although will provide CDMI interface to persistent storage service </a:t>
            </a:r>
          </a:p>
          <a:p>
            <a:r>
              <a:rPr lang="en-US" dirty="0" smtClean="0"/>
              <a:t>Object Storage</a:t>
            </a:r>
          </a:p>
          <a:p>
            <a:pPr lvl="1"/>
            <a:r>
              <a:rPr lang="en-US" dirty="0" smtClean="0"/>
              <a:t>Simple object storage, usually minimal hierarchy and chunked data</a:t>
            </a:r>
          </a:p>
          <a:p>
            <a:pPr lvl="1"/>
            <a:r>
              <a:rPr lang="en-US" dirty="0" smtClean="0"/>
              <a:t>Won’t implement this in StratusLab, could take implementations from elsewhere, e.g. </a:t>
            </a:r>
            <a:r>
              <a:rPr lang="en-US" dirty="0" err="1" smtClean="0"/>
              <a:t>OpenStack</a:t>
            </a:r>
            <a:endParaRPr lang="en-US" dirty="0" smtClean="0"/>
          </a:p>
          <a:p>
            <a:r>
              <a:rPr lang="en-US" dirty="0" smtClean="0"/>
              <a:t>Key-value Pair Database</a:t>
            </a:r>
          </a:p>
          <a:p>
            <a:pPr lvl="1"/>
            <a:r>
              <a:rPr lang="en-US" dirty="0" smtClean="0"/>
              <a:t>Exposes simple API for “database” of key-value pairs (e.g. Cassandra)</a:t>
            </a:r>
          </a:p>
          <a:p>
            <a:pPr lvl="1"/>
            <a:r>
              <a:rPr lang="en-US" dirty="0" smtClean="0"/>
              <a:t>Can deploy VM with persistent disk to provide this service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Networking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IP Address Classes &amp; Selection</a:t>
            </a:r>
          </a:p>
          <a:p>
            <a:pPr lvl="1"/>
            <a:r>
              <a:rPr lang="en-US" dirty="0" smtClean="0"/>
              <a:t>Public: Internet-accessible services</a:t>
            </a:r>
          </a:p>
          <a:p>
            <a:pPr lvl="1"/>
            <a:r>
              <a:rPr lang="en-US" dirty="0" smtClean="0"/>
              <a:t>Local: Batch systems or parallel calculations</a:t>
            </a:r>
          </a:p>
          <a:p>
            <a:pPr lvl="1"/>
            <a:r>
              <a:rPr lang="en-US" dirty="0" smtClean="0"/>
              <a:t>Private: Slaves in pilot job systems</a:t>
            </a:r>
          </a:p>
          <a:p>
            <a:r>
              <a:rPr lang="en-US" dirty="0" smtClean="0"/>
              <a:t>Future Services</a:t>
            </a:r>
          </a:p>
          <a:p>
            <a:pPr lvl="1"/>
            <a:r>
              <a:rPr lang="en-US" dirty="0" smtClean="0"/>
              <a:t>IP address reservation</a:t>
            </a:r>
          </a:p>
          <a:p>
            <a:pPr lvl="1"/>
            <a:r>
              <a:rPr lang="en-US" dirty="0" smtClean="0"/>
              <a:t>User specified firewalls</a:t>
            </a:r>
          </a:p>
          <a:p>
            <a:pPr lvl="1"/>
            <a:r>
              <a:rPr lang="en-US" dirty="0" smtClean="0"/>
              <a:t>Dynamic </a:t>
            </a:r>
            <a:r>
              <a:rPr lang="en-US" dirty="0" err="1" smtClean="0"/>
              <a:t>VLANs</a:t>
            </a:r>
            <a:endParaRPr lang="en-US" dirty="0" smtClean="0"/>
          </a:p>
          <a:p>
            <a:pPr lvl="1"/>
            <a:r>
              <a:rPr lang="en-US" dirty="0" smtClean="0"/>
              <a:t>IPv6 use/validation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tuslab-presentation-template-v3">
  <a:themeElements>
    <a:clrScheme name="GridWay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GridWay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stratuslab-presentation-template-v3.potx</Template>
  <TotalTime>3081</TotalTime>
  <Words>990</Words>
  <Application>Microsoft Macintosh PowerPoint</Application>
  <PresentationFormat>On-screen Show (4:3)</PresentationFormat>
  <Paragraphs>155</Paragraphs>
  <Slides>19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stratuslab-presentation-template-v3</vt:lpstr>
      <vt:lpstr>StratusLab Cloud Distribution</vt:lpstr>
      <vt:lpstr>StratusLab Project</vt:lpstr>
      <vt:lpstr>Project Principles</vt:lpstr>
      <vt:lpstr>Infrastructure as a Service (IaaS)</vt:lpstr>
      <vt:lpstr>StratusLab Architecture (v1.0)</vt:lpstr>
      <vt:lpstr>Compute Services</vt:lpstr>
      <vt:lpstr>Storage Services</vt:lpstr>
      <vt:lpstr>Other Storage Types</vt:lpstr>
      <vt:lpstr>Networking Services</vt:lpstr>
      <vt:lpstr>Marketplace</vt:lpstr>
      <vt:lpstr>Other Services</vt:lpstr>
      <vt:lpstr>Other Services</vt:lpstr>
      <vt:lpstr>Accessing Services</vt:lpstr>
      <vt:lpstr>Appliances</vt:lpstr>
      <vt:lpstr>Grid and Cloud Together</vt:lpstr>
      <vt:lpstr>StratusLab Architecture (v2.0)</vt:lpstr>
      <vt:lpstr>Hybrid Clouds and “Sky” Computing</vt:lpstr>
      <vt:lpstr>Slide 18</vt:lpstr>
      <vt:lpstr>Slide 19</vt:lpstr>
    </vt:vector>
  </TitlesOfParts>
  <Company>SixSq Sàrl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Considerations From Running Grid Services on Cloud Resources</dc:title>
  <dc:creator>Charles</dc:creator>
  <cp:lastModifiedBy>Charles</cp:lastModifiedBy>
  <cp:revision>381</cp:revision>
  <cp:lastPrinted>2010-03-23T08:08:48Z</cp:lastPrinted>
  <dcterms:created xsi:type="dcterms:W3CDTF">2011-11-17T05:42:00Z</dcterms:created>
  <dcterms:modified xsi:type="dcterms:W3CDTF">2011-11-17T05:51:28Z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