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1" r:id="rId1"/>
  </p:sldMasterIdLst>
  <p:notesMasterIdLst>
    <p:notesMasterId r:id="rId11"/>
  </p:notesMasterIdLst>
  <p:handoutMasterIdLst>
    <p:handoutMasterId r:id="rId12"/>
  </p:handoutMasterIdLst>
  <p:sldIdLst>
    <p:sldId id="577" r:id="rId2"/>
    <p:sldId id="943" r:id="rId3"/>
    <p:sldId id="944" r:id="rId4"/>
    <p:sldId id="945" r:id="rId5"/>
    <p:sldId id="946" r:id="rId6"/>
    <p:sldId id="947" r:id="rId7"/>
    <p:sldId id="948" r:id="rId8"/>
    <p:sldId id="949" r:id="rId9"/>
    <p:sldId id="863" r:id="rId10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6467" autoAdjust="0"/>
    <p:restoredTop sz="94660"/>
  </p:normalViewPr>
  <p:slideViewPr>
    <p:cSldViewPr>
      <p:cViewPr>
        <p:scale>
          <a:sx n="100" d="100"/>
          <a:sy n="100" d="100"/>
        </p:scale>
        <p:origin x="-2640" y="-1512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0" r:id="rId6"/>
    <p:sldLayoutId id="2147484656" r:id="rId7"/>
    <p:sldLayoutId id="2147484657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s://register.stratuslab.eu:844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Registration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Tutorial (</a:t>
            </a:r>
            <a:r>
              <a:rPr lang="en-US" dirty="0" err="1" smtClean="0"/>
              <a:t>Orsay</a:t>
            </a:r>
            <a:r>
              <a:rPr lang="en-US" dirty="0" smtClean="0"/>
              <a:t>, France)</a:t>
            </a:r>
          </a:p>
          <a:p>
            <a:r>
              <a:rPr lang="en-US" dirty="0" smtClean="0"/>
              <a:t>17-18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 and Authorization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Common Proxy Service</a:t>
            </a:r>
          </a:p>
          <a:p>
            <a:pPr lvl="1"/>
            <a:r>
              <a:rPr lang="en-US" dirty="0" smtClean="0"/>
              <a:t>All authentication is done through common service</a:t>
            </a:r>
          </a:p>
          <a:p>
            <a:pPr lvl="1"/>
            <a:r>
              <a:rPr lang="en-US" dirty="0" smtClean="0"/>
              <a:t>Relies on JAAS implementation in Jetty web service container</a:t>
            </a:r>
          </a:p>
          <a:p>
            <a:pPr lvl="1"/>
            <a:r>
              <a:rPr lang="en-US" dirty="0" smtClean="0"/>
              <a:t>Flexible mechanism that takes advantage of existing software</a:t>
            </a:r>
          </a:p>
          <a:p>
            <a:r>
              <a:rPr lang="en-US" dirty="0" smtClean="0"/>
              <a:t>Authentication Mechanisms</a:t>
            </a:r>
          </a:p>
          <a:p>
            <a:pPr lvl="1"/>
            <a:r>
              <a:rPr lang="en-US" dirty="0" smtClean="0">
                <a:sym typeface="Wingdings"/>
              </a:rPr>
              <a:t>Username/password (password file or LDAP)</a:t>
            </a:r>
          </a:p>
          <a:p>
            <a:pPr lvl="1"/>
            <a:r>
              <a:rPr lang="en-US" dirty="0" smtClean="0">
                <a:sym typeface="Wingdings"/>
              </a:rPr>
              <a:t>Grid certificates and VOMS proxies (DN file or LDAP)</a:t>
            </a:r>
          </a:p>
          <a:p>
            <a:pPr lvl="1"/>
            <a:r>
              <a:rPr lang="en-US" dirty="0" smtClean="0">
                <a:sym typeface="Wingdings"/>
              </a:rPr>
              <a:t>Shibboleth, SLCS, etc. are currently being worked on</a:t>
            </a:r>
          </a:p>
          <a:p>
            <a:r>
              <a:rPr lang="en-US" dirty="0" smtClean="0">
                <a:sym typeface="Wingdings"/>
              </a:rPr>
              <a:t>Authorization</a:t>
            </a:r>
          </a:p>
          <a:p>
            <a:pPr lvl="1"/>
            <a:r>
              <a:rPr lang="en-US" dirty="0" smtClean="0">
                <a:sym typeface="Wingdings"/>
              </a:rPr>
              <a:t>Done by individual cloud services and rights may differ between them</a:t>
            </a:r>
          </a:p>
          <a:p>
            <a:pPr lvl="1"/>
            <a:r>
              <a:rPr lang="en-US" dirty="0" smtClean="0">
                <a:sym typeface="Wingdings"/>
              </a:rPr>
              <a:t>Policies based on groups and roles will be available soon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Home</a:t>
            </a:r>
            <a:endParaRPr lang="en-US" dirty="0"/>
          </a:p>
        </p:txBody>
      </p:sp>
      <p:sp>
        <p:nvSpPr>
          <p:cNvPr id="17" name="Left Brace 16"/>
          <p:cNvSpPr/>
          <p:nvPr/>
        </p:nvSpPr>
        <p:spPr bwMode="auto">
          <a:xfrm>
            <a:off x="2743200" y="2895600"/>
            <a:ext cx="457200" cy="91440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8" name="Left Brace 17"/>
          <p:cNvSpPr/>
          <p:nvPr/>
        </p:nvSpPr>
        <p:spPr bwMode="auto">
          <a:xfrm>
            <a:off x="2743200" y="3962400"/>
            <a:ext cx="457200" cy="91440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2895600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Registering &amp;</a:t>
            </a:r>
            <a:br>
              <a:rPr lang="en-US" dirty="0" smtClean="0"/>
            </a:br>
            <a:r>
              <a:rPr lang="en-US" dirty="0" smtClean="0"/>
              <a:t>Account Mgt.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28600" y="3962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Understanding</a:t>
            </a:r>
            <a:br>
              <a:rPr lang="en-US" dirty="0" smtClean="0"/>
            </a:br>
            <a:r>
              <a:rPr lang="en-US" dirty="0" smtClean="0"/>
              <a:t>StratusLab</a:t>
            </a:r>
            <a:endParaRPr lang="en-US" dirty="0"/>
          </a:p>
        </p:txBody>
      </p:sp>
      <p:pic>
        <p:nvPicPr>
          <p:cNvPr id="9" name="Picture 8" descr="register-hom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0719" y="838200"/>
            <a:ext cx="5539881" cy="63246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57200" y="5481935"/>
            <a:ext cx="4953000" cy="46166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0" i="1" dirty="0" smtClean="0"/>
              <a:t>https://register.stratuslab.eu:8444/ </a:t>
            </a:r>
            <a:endParaRPr lang="en-US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 bwMode="auto">
          <a:xfrm>
            <a:off x="2743200" y="4572000"/>
            <a:ext cx="457200" cy="205740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188803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Reuse Grid Policies, but… </a:t>
            </a:r>
            <a:endParaRPr lang="en-US" dirty="0"/>
          </a:p>
        </p:txBody>
      </p:sp>
      <p:sp>
        <p:nvSpPr>
          <p:cNvPr id="10" name="Left Brace 9"/>
          <p:cNvSpPr/>
          <p:nvPr/>
        </p:nvSpPr>
        <p:spPr bwMode="auto">
          <a:xfrm>
            <a:off x="2743200" y="3124200"/>
            <a:ext cx="457200" cy="137160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35052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Disclaimer</a:t>
            </a:r>
            <a:endParaRPr lang="en-US" dirty="0"/>
          </a:p>
        </p:txBody>
      </p:sp>
      <p:pic>
        <p:nvPicPr>
          <p:cNvPr id="12" name="Picture 11" descr="register-polici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2450" y="838200"/>
            <a:ext cx="5518150" cy="6299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 bwMode="auto">
          <a:xfrm>
            <a:off x="2743200" y="2971800"/>
            <a:ext cx="457200" cy="251460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817203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Provide information</a:t>
            </a:r>
          </a:p>
        </p:txBody>
      </p:sp>
      <p:pic>
        <p:nvPicPr>
          <p:cNvPr id="14" name="Picture 13" descr="register-for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838200"/>
            <a:ext cx="5486400" cy="62801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57200" y="1600200"/>
            <a:ext cx="2209800" cy="16004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DN in RFC2253 Format</a:t>
            </a:r>
          </a:p>
          <a:p>
            <a:endParaRPr lang="en-US" sz="1400" b="0" i="1" dirty="0" smtClean="0"/>
          </a:p>
          <a:p>
            <a:r>
              <a:rPr lang="en-US" sz="1400" b="0" i="1" dirty="0" smtClean="0"/>
              <a:t>$ </a:t>
            </a:r>
            <a:r>
              <a:rPr lang="en-US" sz="1400" b="0" i="1" dirty="0" err="1" smtClean="0"/>
              <a:t>openssl</a:t>
            </a:r>
            <a:r>
              <a:rPr lang="en-US" sz="1400" b="0" i="1" dirty="0" smtClean="0"/>
              <a:t> x509 \</a:t>
            </a:r>
          </a:p>
          <a:p>
            <a:r>
              <a:rPr lang="en-US" sz="1400" b="0" i="1" dirty="0" smtClean="0"/>
              <a:t>     -in </a:t>
            </a:r>
            <a:r>
              <a:rPr lang="en-US" sz="1400" b="0" i="1" dirty="0" err="1" smtClean="0"/>
              <a:t>usercert.pem</a:t>
            </a:r>
            <a:r>
              <a:rPr lang="en-US" sz="1400" b="0" i="1" dirty="0" smtClean="0"/>
              <a:t> \</a:t>
            </a:r>
          </a:p>
          <a:p>
            <a:r>
              <a:rPr lang="en-US" sz="1400" b="0" i="1" dirty="0" smtClean="0"/>
              <a:t>     -</a:t>
            </a:r>
            <a:r>
              <a:rPr lang="en-US" sz="1400" b="0" i="1" dirty="0" err="1" smtClean="0"/>
              <a:t>noout</a:t>
            </a:r>
            <a:r>
              <a:rPr lang="en-US" sz="1400" b="0" i="1" dirty="0" smtClean="0"/>
              <a:t> \</a:t>
            </a:r>
          </a:p>
          <a:p>
            <a:r>
              <a:rPr lang="en-US" sz="1400" b="0" i="1" dirty="0" smtClean="0"/>
              <a:t>     -subject \</a:t>
            </a:r>
          </a:p>
          <a:p>
            <a:r>
              <a:rPr lang="en-US" sz="1400" b="0" i="1" dirty="0" smtClean="0"/>
              <a:t>     -</a:t>
            </a:r>
            <a:r>
              <a:rPr lang="en-US" sz="1400" b="0" i="1" dirty="0" err="1" smtClean="0"/>
              <a:t>nameopt</a:t>
            </a:r>
            <a:r>
              <a:rPr lang="en-US" sz="1400" b="0" i="1" dirty="0" smtClean="0"/>
              <a:t> RFC2253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" y="1981200"/>
            <a:ext cx="3124200" cy="1631216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0" i="1" dirty="0" smtClean="0"/>
              <a:t>You can use both a username/password and grid DN to access cloud, but they are considered different users!!</a:t>
            </a:r>
            <a:endParaRPr lang="en-US" sz="2000" b="0" i="1" dirty="0"/>
          </a:p>
        </p:txBody>
      </p:sp>
      <p:pic>
        <p:nvPicPr>
          <p:cNvPr id="6" name="Picture 5" descr="register-profi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838200"/>
            <a:ext cx="5562600" cy="63505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00200" y="4953000"/>
            <a:ext cx="4191000" cy="83099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0" i="1" dirty="0" smtClean="0"/>
              <a:t>Use password to access and change account information.</a:t>
            </a:r>
            <a:endParaRPr lang="en-US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2721114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Questions and Discussion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Exercise: Register with StratusLab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Navigate to Registration Service</a:t>
            </a:r>
          </a:p>
          <a:p>
            <a:pPr lvl="1"/>
            <a:r>
              <a:rPr lang="en-US" dirty="0" smtClean="0">
                <a:hlinkClick r:id="rId2"/>
              </a:rPr>
              <a:t>https://register.stratuslab.eu:8444</a:t>
            </a:r>
            <a:endParaRPr lang="en-US" dirty="0" smtClean="0"/>
          </a:p>
          <a:p>
            <a:pPr lvl="1"/>
            <a:r>
              <a:rPr lang="en-US" dirty="0" smtClean="0"/>
              <a:t>Click through warnings about self-signed certificate</a:t>
            </a:r>
          </a:p>
          <a:p>
            <a:endParaRPr lang="en-US" dirty="0" smtClean="0"/>
          </a:p>
          <a:p>
            <a:r>
              <a:rPr lang="en-US" dirty="0" smtClean="0"/>
              <a:t>Provide Information</a:t>
            </a:r>
          </a:p>
          <a:p>
            <a:pPr lvl="1"/>
            <a:r>
              <a:rPr lang="en-US" dirty="0" smtClean="0"/>
              <a:t>Read policies</a:t>
            </a:r>
          </a:p>
          <a:p>
            <a:pPr lvl="1"/>
            <a:r>
              <a:rPr lang="en-US" dirty="0" smtClean="0"/>
              <a:t>Complete registration form</a:t>
            </a:r>
          </a:p>
          <a:p>
            <a:pPr lvl="1"/>
            <a:r>
              <a:rPr lang="en-US" dirty="0" smtClean="0"/>
              <a:t>Be sure to use a valid </a:t>
            </a:r>
            <a:r>
              <a:rPr lang="en-US" smtClean="0"/>
              <a:t>email address</a:t>
            </a:r>
          </a:p>
          <a:p>
            <a:endParaRPr lang="en-US" dirty="0" smtClean="0"/>
          </a:p>
          <a:p>
            <a:r>
              <a:rPr lang="en-US" dirty="0" smtClean="0"/>
              <a:t>Wait for Approval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3104</TotalTime>
  <Words>231</Words>
  <Application>Microsoft Macintosh PowerPoint</Application>
  <PresentationFormat>On-screen Show (4:3)</PresentationFormat>
  <Paragraphs>47</Paragraphs>
  <Slides>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stratuslab-presentation-template-v3</vt:lpstr>
      <vt:lpstr>Registration</vt:lpstr>
      <vt:lpstr>Authentication and Authorization</vt:lpstr>
      <vt:lpstr>Home</vt:lpstr>
      <vt:lpstr>Policies</vt:lpstr>
      <vt:lpstr>Register</vt:lpstr>
      <vt:lpstr>Profile</vt:lpstr>
      <vt:lpstr>Slide 7</vt:lpstr>
      <vt:lpstr>Exercise: Register with StratusLab</vt:lpstr>
      <vt:lpstr>Slide 9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Charles</cp:lastModifiedBy>
  <cp:revision>381</cp:revision>
  <cp:lastPrinted>2010-03-23T08:08:48Z</cp:lastPrinted>
  <dcterms:created xsi:type="dcterms:W3CDTF">2011-11-17T05:51:40Z</dcterms:created>
  <dcterms:modified xsi:type="dcterms:W3CDTF">2011-11-17T05:52:33Z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