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9"/>
  </p:notesMasterIdLst>
  <p:handoutMasterIdLst>
    <p:handoutMasterId r:id="rId20"/>
  </p:handoutMasterIdLst>
  <p:sldIdLst>
    <p:sldId id="577" r:id="rId2"/>
    <p:sldId id="957" r:id="rId3"/>
    <p:sldId id="958" r:id="rId4"/>
    <p:sldId id="974" r:id="rId5"/>
    <p:sldId id="970" r:id="rId6"/>
    <p:sldId id="959" r:id="rId7"/>
    <p:sldId id="962" r:id="rId8"/>
    <p:sldId id="961" r:id="rId9"/>
    <p:sldId id="960" r:id="rId10"/>
    <p:sldId id="976" r:id="rId11"/>
    <p:sldId id="963" r:id="rId12"/>
    <p:sldId id="972" r:id="rId13"/>
    <p:sldId id="965" r:id="rId14"/>
    <p:sldId id="973" r:id="rId15"/>
    <p:sldId id="971" r:id="rId16"/>
    <p:sldId id="968" r:id="rId17"/>
    <p:sldId id="86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1576" y="-72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src.nist.gov/publications/nistpubs/800-145/SP800-145.pdf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Cloud Technology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</a:t>
            </a:r>
            <a:r>
              <a:rPr lang="en-US" dirty="0" err="1" smtClean="0"/>
              <a:t>Orsay</a:t>
            </a:r>
            <a:r>
              <a:rPr lang="en-US" dirty="0" smtClean="0"/>
              <a:t>, France)</a:t>
            </a:r>
          </a:p>
          <a:p>
            <a:r>
              <a:rPr lang="en-US" dirty="0" smtClean="0"/>
              <a:t>17-18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Taxonomy (Service Models)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371600" y="1676400"/>
            <a:ext cx="6172200" cy="4191000"/>
            <a:chOff x="1143000" y="1752600"/>
            <a:chExt cx="6172200" cy="4191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43000" y="4495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Infrastructure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 as a Service (IaaS)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43000" y="3352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Platform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P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143000" y="2209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Software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S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5638800" y="17526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Vendor Lock-In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Up Arrow 8"/>
            <p:cNvSpPr/>
            <p:nvPr/>
          </p:nvSpPr>
          <p:spPr bwMode="auto">
            <a:xfrm rot="10800000">
              <a:off x="6477000" y="22098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Flexibility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Models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Single administrative domain, limited number of users</a:t>
            </a:r>
          </a:p>
          <a:p>
            <a:pPr lvl="1"/>
            <a:r>
              <a:rPr lang="en-US" dirty="0" smtClean="0"/>
              <a:t>E.g. site uses cloud for standard site services, managed by </a:t>
            </a:r>
            <a:r>
              <a:rPr lang="en-US" dirty="0" err="1" smtClean="0"/>
              <a:t>sysadmins</a:t>
            </a:r>
            <a:endParaRPr lang="en-US" dirty="0" smtClean="0"/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Different administrative domains but with common interests/procedures</a:t>
            </a:r>
          </a:p>
          <a:p>
            <a:pPr lvl="1"/>
            <a:r>
              <a:rPr lang="en-US" dirty="0" smtClean="0"/>
              <a:t>E.g. high-energy physics community</a:t>
            </a:r>
          </a:p>
          <a:p>
            <a:r>
              <a:rPr lang="en-US" dirty="0" smtClean="0"/>
              <a:t>Public </a:t>
            </a:r>
          </a:p>
          <a:p>
            <a:pPr lvl="1"/>
            <a:r>
              <a:rPr lang="en-US" dirty="0" smtClean="0"/>
              <a:t>People outside of institute’s administrative domain, general public</a:t>
            </a:r>
          </a:p>
          <a:p>
            <a:pPr lvl="1"/>
            <a:r>
              <a:rPr lang="en-US" dirty="0" smtClean="0"/>
              <a:t>E.g. Amazon Web Services (EC2, S3,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</p:txBody>
      </p:sp>
      <p:pic>
        <p:nvPicPr>
          <p:cNvPr id="6" name="Picture 5" descr="iaas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282700"/>
            <a:ext cx="83439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an IaaS cloud?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Deployment of software with a large number or difficult dependencies</a:t>
            </a:r>
          </a:p>
          <a:p>
            <a:pPr lvl="1"/>
            <a:r>
              <a:rPr lang="en-US" dirty="0" smtClean="0"/>
              <a:t>Use an environment that has already been validated</a:t>
            </a:r>
          </a:p>
          <a:p>
            <a:r>
              <a:rPr lang="en-US" dirty="0" smtClean="0"/>
              <a:t>Development and Testing of Software</a:t>
            </a:r>
          </a:p>
          <a:p>
            <a:pPr lvl="1"/>
            <a:r>
              <a:rPr lang="en-US" dirty="0" smtClean="0"/>
              <a:t>Easy access to many different operating systems</a:t>
            </a:r>
          </a:p>
          <a:p>
            <a:pPr lvl="1"/>
            <a:r>
              <a:rPr lang="en-US" dirty="0" smtClean="0"/>
              <a:t>Change computing environment without impacting other developers</a:t>
            </a:r>
          </a:p>
          <a:p>
            <a:pPr lvl="1"/>
            <a:r>
              <a:rPr lang="en-US" dirty="0" smtClean="0"/>
              <a:t>Test software systems that consist of several machines</a:t>
            </a:r>
          </a:p>
          <a:p>
            <a:r>
              <a:rPr lang="en-US" dirty="0" smtClean="0"/>
              <a:t>Service Deployment</a:t>
            </a:r>
          </a:p>
          <a:p>
            <a:pPr lvl="1"/>
            <a:r>
              <a:rPr lang="en-US" dirty="0" smtClean="0"/>
              <a:t>Deploy services without the intervention of the local site administrator</a:t>
            </a:r>
          </a:p>
          <a:p>
            <a:pPr lvl="1"/>
            <a:r>
              <a:rPr lang="en-US" dirty="0" smtClean="0"/>
              <a:t>Create platforms (</a:t>
            </a:r>
            <a:r>
              <a:rPr lang="en-US" dirty="0" err="1" smtClean="0"/>
              <a:t>PaaS</a:t>
            </a:r>
            <a:r>
              <a:rPr lang="en-US" dirty="0" smtClean="0"/>
              <a:t>) pour scientific communities</a:t>
            </a:r>
          </a:p>
          <a:p>
            <a:r>
              <a:rPr lang="en-US" dirty="0" smtClean="0"/>
              <a:t>Dynamic access to very significant computing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Clouds and “Sky” Computing</a:t>
            </a:r>
          </a:p>
        </p:txBody>
      </p:sp>
      <p:pic>
        <p:nvPicPr>
          <p:cNvPr id="4" name="Picture 3" descr="cloud-fed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8028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Your Interest in Clouds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Researchers and Engineers (End-users)</a:t>
            </a:r>
          </a:p>
          <a:p>
            <a:pPr lvl="1"/>
            <a:r>
              <a:rPr lang="en-US" dirty="0" smtClean="0"/>
              <a:t>Use existing academic and/or commercial software on cloud</a:t>
            </a:r>
          </a:p>
          <a:p>
            <a:pPr lvl="1"/>
            <a:r>
              <a:rPr lang="en-US" dirty="0" smtClean="0"/>
              <a:t>What scientific domains?</a:t>
            </a:r>
          </a:p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Modify existing software to use cloud resources</a:t>
            </a:r>
          </a:p>
          <a:p>
            <a:pPr lvl="1"/>
            <a:r>
              <a:rPr lang="en-US" dirty="0" smtClean="0"/>
              <a:t>Create new software for the cloud</a:t>
            </a:r>
          </a:p>
          <a:p>
            <a:pPr lvl="1"/>
            <a:r>
              <a:rPr lang="en-US" dirty="0" smtClean="0"/>
              <a:t>What types of software?</a:t>
            </a:r>
          </a:p>
          <a:p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Provide cloud resources to researchers, engineers, and/or developers</a:t>
            </a:r>
          </a:p>
          <a:p>
            <a:pPr lvl="1"/>
            <a:r>
              <a:rPr lang="en-US" dirty="0" smtClean="0"/>
              <a:t>What types of users?  Local, multi-institute, 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“Cloud” is currently very trendy, used everywhere</a:t>
            </a:r>
          </a:p>
          <a:p>
            <a:pPr lvl="1"/>
            <a:r>
              <a:rPr lang="en-US" dirty="0" smtClean="0"/>
              <a:t>Many definitions that are often incompatible</a:t>
            </a:r>
          </a:p>
          <a:p>
            <a:pPr lvl="1"/>
            <a:r>
              <a:rPr lang="en-US" dirty="0" smtClean="0"/>
              <a:t>Very often used to market pre-existing (non-cloud) software</a:t>
            </a:r>
          </a:p>
          <a:p>
            <a:pPr lvl="1"/>
            <a:r>
              <a:rPr lang="en-US" dirty="0" smtClean="0"/>
              <a:t>But…</a:t>
            </a:r>
            <a:br>
              <a:rPr lang="en-US" dirty="0" smtClean="0"/>
            </a:br>
            <a:r>
              <a:rPr lang="en-US" dirty="0" smtClean="0"/>
              <a:t>interesting and </a:t>
            </a:r>
            <a:br>
              <a:rPr lang="en-US" dirty="0" smtClean="0"/>
            </a:br>
            <a:r>
              <a:rPr lang="en-US" dirty="0" smtClean="0"/>
              <a:t>useful concepts and </a:t>
            </a:r>
            <a:br>
              <a:rPr lang="en-US" dirty="0" smtClean="0"/>
            </a:br>
            <a:r>
              <a:rPr lang="en-US" dirty="0" smtClean="0"/>
              <a:t>tools coming from </a:t>
            </a:r>
            <a:br>
              <a:rPr lang="en-US" dirty="0" smtClean="0"/>
            </a:br>
            <a:r>
              <a:rPr lang="en-US" dirty="0" smtClean="0"/>
              <a:t>“cloud”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Marketing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63988" y="3962400"/>
            <a:ext cx="4527612" cy="2590800"/>
            <a:chOff x="3915908" y="3533564"/>
            <a:chExt cx="5410199" cy="3095836"/>
          </a:xfrm>
        </p:grpSpPr>
        <p:pic>
          <p:nvPicPr>
            <p:cNvPr id="5" name="Picture 4" descr="cloud-computing-tren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5908" y="3533564"/>
              <a:ext cx="5410199" cy="30958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 rot="20383979">
              <a:off x="4169375" y="4037081"/>
              <a:ext cx="1948252" cy="110326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Cloud</a:t>
              </a:r>
              <a:b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</a:b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Computing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pic>
        <p:nvPicPr>
          <p:cNvPr id="10" name="Picture 9" descr="clouds-l6v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25865"/>
            <a:ext cx="4096837" cy="268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“The” Cloud 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previous cloud (or cloud-like) initiatives:  </a:t>
            </a:r>
          </a:p>
          <a:p>
            <a:pPr lvl="1"/>
            <a:r>
              <a:rPr lang="en-US" dirty="0" smtClean="0"/>
              <a:t>Commodity Computing (Sun, 2005)</a:t>
            </a:r>
          </a:p>
          <a:p>
            <a:pPr lvl="1"/>
            <a:r>
              <a:rPr lang="en-US" dirty="0" smtClean="0"/>
              <a:t>Utility Computing (IBM, HP, Microsoft, …)</a:t>
            </a:r>
          </a:p>
          <a:p>
            <a:pPr lvl="1"/>
            <a:r>
              <a:rPr lang="en-US" dirty="0" smtClean="0"/>
              <a:t>Amazon EC2 (2006), EBS (2008)</a:t>
            </a:r>
          </a:p>
          <a:p>
            <a:endParaRPr lang="en-US" dirty="0" smtClean="0"/>
          </a:p>
          <a:p>
            <a:r>
              <a:rPr lang="en-US" dirty="0" smtClean="0"/>
              <a:t>Cloud is the convergence of several concepts:</a:t>
            </a:r>
          </a:p>
          <a:p>
            <a:pPr lvl="1"/>
            <a:r>
              <a:rPr lang="en-US" dirty="0" smtClean="0"/>
              <a:t>Mature virtualization technology with little performance degradation</a:t>
            </a:r>
          </a:p>
          <a:p>
            <a:pPr lvl="1"/>
            <a:r>
              <a:rPr lang="en-US" dirty="0" smtClean="0"/>
              <a:t>Appearance of simplified APIs (REST, XMLRPC, …) </a:t>
            </a:r>
          </a:p>
          <a:p>
            <a:pPr lvl="1"/>
            <a:r>
              <a:rPr lang="en-US" dirty="0" smtClean="0"/>
              <a:t>Excess of commercial computing capacity (Amazon, Google, …)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</p:txBody>
      </p:sp>
      <p:pic>
        <p:nvPicPr>
          <p:cNvPr id="5" name="Picture 4" descr="virtual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NIST: Best Definitions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/>
              <a:t>Essential characteristics</a:t>
            </a:r>
          </a:p>
          <a:p>
            <a:pPr lvl="1"/>
            <a:r>
              <a:rPr lang="en-US" dirty="0" smtClean="0"/>
              <a:t>Service models</a:t>
            </a:r>
          </a:p>
          <a:p>
            <a:pPr lvl="1"/>
            <a:r>
              <a:rPr lang="en-US" dirty="0" smtClean="0"/>
              <a:t>Deployment models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Just 2 pages of text!</a:t>
            </a:r>
            <a:endParaRPr lang="en-US" dirty="0"/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Cloud? </a:t>
            </a:r>
            <a:endParaRPr lang="en-US" dirty="0" smtClean="0"/>
          </a:p>
        </p:txBody>
      </p:sp>
      <p:pic>
        <p:nvPicPr>
          <p:cNvPr id="22" name="Picture 21" descr="n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3633788" cy="5143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-152400" y="53119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hlinkClick r:id="rId2"/>
              </a:rPr>
              <a:t>http://csrc.nist.gov/publications/</a:t>
            </a:r>
            <a:br>
              <a:rPr lang="en-US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nistpubs/800-145/SP800-145.pdf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Taxonomy (Service Models)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1371600" y="1676400"/>
            <a:ext cx="6172200" cy="4191000"/>
            <a:chOff x="1143000" y="1752600"/>
            <a:chExt cx="6172200" cy="4191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43000" y="4495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Infrastructure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 as a Service (IaaS)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43000" y="3352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Platform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P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143000" y="2209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Software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S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5638800" y="17526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Vendor Lock-In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Up Arrow 8"/>
            <p:cNvSpPr/>
            <p:nvPr/>
          </p:nvSpPr>
          <p:spPr bwMode="auto">
            <a:xfrm rot="10800000">
              <a:off x="6477000" y="22098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Flexibility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Essentially web-hosting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Very simple use: web interface with no software installation</a:t>
            </a:r>
          </a:p>
          <a:p>
            <a:pPr lvl="1"/>
            <a:r>
              <a:rPr lang="en-US" dirty="0" smtClean="0"/>
              <a:t>Very accessible: laptop, </a:t>
            </a:r>
            <a:r>
              <a:rPr lang="en-US" dirty="0" err="1" smtClean="0"/>
              <a:t>smartphone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Questions about data: access, ownership, reliability, etc.</a:t>
            </a:r>
          </a:p>
          <a:p>
            <a:pPr lvl="1"/>
            <a:r>
              <a:rPr lang="en-US" dirty="0" smtClean="0"/>
              <a:t>Integration of different services is often difficult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as a Service (SaaS)</a:t>
            </a:r>
          </a:p>
        </p:txBody>
      </p:sp>
      <p:pic>
        <p:nvPicPr>
          <p:cNvPr id="4" name="Picture 3" descr="salesforc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791200"/>
            <a:ext cx="2466814" cy="606425"/>
          </a:xfrm>
          <a:prstGeom prst="rect">
            <a:avLst/>
          </a:prstGeom>
        </p:spPr>
      </p:pic>
      <p:pic>
        <p:nvPicPr>
          <p:cNvPr id="5" name="Picture 4" descr="google-ap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91000"/>
            <a:ext cx="1524000" cy="15027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9596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dood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00600"/>
            <a:ext cx="2267417" cy="48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Platform and infrastructure for creating web applications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Load balancing, automatic failover, etc. </a:t>
            </a:r>
          </a:p>
          <a:p>
            <a:pPr lvl="1"/>
            <a:r>
              <a:rPr lang="en-US" dirty="0" smtClean="0"/>
              <a:t>Programmers can forget about the low-level “plumbing”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Restricted number of languages</a:t>
            </a:r>
          </a:p>
          <a:p>
            <a:pPr lvl="1"/>
            <a:r>
              <a:rPr lang="en-US" dirty="0" smtClean="0"/>
              <a:t>Applications are not portable between different providers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as a Service (PaaS)</a:t>
            </a:r>
          </a:p>
        </p:txBody>
      </p:sp>
      <p:pic>
        <p:nvPicPr>
          <p:cNvPr id="4" name="Picture 3" descr="windowsaz_h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791200"/>
            <a:ext cx="2590800" cy="488474"/>
          </a:xfrm>
          <a:prstGeom prst="rect">
            <a:avLst/>
          </a:prstGeom>
        </p:spPr>
      </p:pic>
      <p:pic>
        <p:nvPicPr>
          <p:cNvPr id="5" name="Picture 4" descr="google-app-engin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67200"/>
            <a:ext cx="1384300" cy="127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27906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gridg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4724400"/>
            <a:ext cx="1809750" cy="51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Access to remote virtual machines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Simple and rapid access</a:t>
            </a:r>
          </a:p>
          <a:p>
            <a:pPr lvl="1"/>
            <a:r>
              <a:rPr lang="en-US" dirty="0" smtClean="0"/>
              <a:t>Access as “root”</a:t>
            </a:r>
          </a:p>
          <a:p>
            <a:pPr lvl="1"/>
            <a:r>
              <a:rPr lang="en-US" dirty="0" smtClean="0"/>
              <a:t>Pay-as-you-go model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Non-standardized interfaces (vendor lock-in)</a:t>
            </a:r>
          </a:p>
          <a:p>
            <a:pPr lvl="1"/>
            <a:r>
              <a:rPr lang="en-US" dirty="0" smtClean="0"/>
              <a:t>Virtual machine creation is difficult and time-consuming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 as a Service (IaaS)</a:t>
            </a:r>
          </a:p>
        </p:txBody>
      </p:sp>
      <p:pic>
        <p:nvPicPr>
          <p:cNvPr id="6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1676400" cy="6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12303"/>
          <a:stretch>
            <a:fillRect/>
          </a:stretch>
        </p:blipFill>
        <p:spPr bwMode="auto">
          <a:xfrm>
            <a:off x="6781800" y="4839837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4598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4" name="Picture 13" descr="Flexi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410200"/>
            <a:ext cx="1994647" cy="1143000"/>
          </a:xfrm>
          <a:prstGeom prst="rect">
            <a:avLst/>
          </a:prstGeom>
        </p:spPr>
      </p:pic>
      <p:pic>
        <p:nvPicPr>
          <p:cNvPr id="15" name="Picture 14" descr="ElasticHost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5562600"/>
            <a:ext cx="25400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3343</TotalTime>
  <Words>702</Words>
  <Application>Microsoft Macintosh PowerPoint</Application>
  <PresentationFormat>On-screen Show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stratuslab-presentation-template-v3</vt:lpstr>
      <vt:lpstr>Introduction to Cloud Technology</vt:lpstr>
      <vt:lpstr>Cloud Marketing</vt:lpstr>
      <vt:lpstr>“The” Cloud  </vt:lpstr>
      <vt:lpstr>Virtualization</vt:lpstr>
      <vt:lpstr>What is a Cloud? </vt:lpstr>
      <vt:lpstr>Cloud Taxonomy (Service Models)</vt:lpstr>
      <vt:lpstr>Software as a Service (SaaS)</vt:lpstr>
      <vt:lpstr>Platform as a Service (PaaS)</vt:lpstr>
      <vt:lpstr>Infrastructure as a Service (IaaS)</vt:lpstr>
      <vt:lpstr>Cloud Taxonomy (Service Models)</vt:lpstr>
      <vt:lpstr>Deployment Models</vt:lpstr>
      <vt:lpstr>Using an IaaS Cloud</vt:lpstr>
      <vt:lpstr>Why use an IaaS cloud?</vt:lpstr>
      <vt:lpstr>Hybrid Clouds and “Sky” Computing</vt:lpstr>
      <vt:lpstr>Slide 15</vt:lpstr>
      <vt:lpstr>Exercise: Your Interest in Clouds</vt:lpstr>
      <vt:lpstr>Slide 17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425</cp:revision>
  <cp:lastPrinted>2010-03-23T08:08:48Z</cp:lastPrinted>
  <dcterms:created xsi:type="dcterms:W3CDTF">2011-11-17T05:05:03Z</dcterms:created>
  <dcterms:modified xsi:type="dcterms:W3CDTF">2011-11-17T05:41:54Z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