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docProps/custom.xml" ContentType="application/vnd.openxmlformats-officedocument.custom-properties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577" r:id="rId2"/>
    <p:sldId id="864" r:id="rId3"/>
    <p:sldId id="913" r:id="rId4"/>
    <p:sldId id="914" r:id="rId5"/>
    <p:sldId id="918" r:id="rId6"/>
    <p:sldId id="915" r:id="rId7"/>
    <p:sldId id="916" r:id="rId8"/>
    <p:sldId id="917" r:id="rId9"/>
    <p:sldId id="919" r:id="rId10"/>
    <p:sldId id="863" r:id="rId11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showPr showNarration="1">
    <p:present/>
    <p:sldAll/>
    <p:penClr>
      <a:schemeClr val="tx1"/>
    </p:penClr>
  </p:showPr>
  <p:clrMru>
    <a:srgbClr val="003300"/>
    <a:srgbClr val="9999FF"/>
    <a:srgbClr val="FF6600"/>
    <a:srgbClr val="132B66"/>
    <a:srgbClr val="3B89BA"/>
    <a:srgbClr val="6699FF"/>
    <a:srgbClr val="8291AE"/>
    <a:srgbClr val="142A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400" y="-760"/>
      </p:cViewPr>
      <p:guideLst>
        <p:guide orient="horz" pos="254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50" d="100"/>
          <a:sy n="150" d="100"/>
        </p:scale>
        <p:origin x="-354" y="1512"/>
      </p:cViewPr>
      <p:guideLst>
        <p:guide orient="horz" pos="3224"/>
        <p:guide pos="223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fld id="{C5C58B69-36A5-1E4A-9967-CF55128E5C1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69938"/>
            <a:ext cx="5113338" cy="3835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Haga clic para modificar el estilo de texto del patrón</a:t>
            </a:r>
          </a:p>
          <a:p>
            <a:pPr lvl="1"/>
            <a:r>
              <a:rPr lang="en-US" noProof="0"/>
              <a:t>Segundo nivel</a:t>
            </a:r>
          </a:p>
          <a:p>
            <a:pPr lvl="2"/>
            <a:r>
              <a:rPr lang="en-US" noProof="0"/>
              <a:t>Tercer nivel</a:t>
            </a:r>
          </a:p>
          <a:p>
            <a:pPr lvl="3"/>
            <a:r>
              <a:rPr lang="en-US" noProof="0"/>
              <a:t>Cuarto nivel</a:t>
            </a:r>
          </a:p>
          <a:p>
            <a:pPr lvl="4"/>
            <a:r>
              <a:rPr lang="en-US" noProof="0"/>
              <a:t>Quinto nivel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fld id="{32060882-5BA9-7C41-A44F-FB7D86B5290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26D5E6-7475-6245-8713-D623B8505560}" type="slidenum">
              <a:rPr lang="es-ES"/>
              <a:pPr/>
              <a:t>1</a:t>
            </a:fld>
            <a:endParaRPr lang="es-E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-457200" y="-228600"/>
            <a:ext cx="9982200" cy="4572000"/>
          </a:xfrm>
          <a:prstGeom prst="rect">
            <a:avLst/>
          </a:prstGeom>
          <a:gradFill flip="none" rotWithShape="1">
            <a:gsLst>
              <a:gs pos="19000">
                <a:schemeClr val="bg1"/>
              </a:gs>
              <a:gs pos="100000">
                <a:srgbClr val="6699FF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5" name="Cloud Callout 4"/>
          <p:cNvSpPr/>
          <p:nvPr userDrawn="1"/>
        </p:nvSpPr>
        <p:spPr bwMode="auto">
          <a:xfrm>
            <a:off x="-1371600" y="3124200"/>
            <a:ext cx="11430000" cy="4419600"/>
          </a:xfrm>
          <a:prstGeom prst="cloudCallout">
            <a:avLst/>
          </a:prstGeom>
          <a:solidFill>
            <a:schemeClr val="bg1"/>
          </a:solidFill>
          <a:ln w="2286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-457200" y="4495800"/>
            <a:ext cx="9982200" cy="3124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grpSp>
        <p:nvGrpSpPr>
          <p:cNvPr id="7" name="Group 17"/>
          <p:cNvGrpSpPr>
            <a:grpSpLocks/>
          </p:cNvGrpSpPr>
          <p:nvPr userDrawn="1"/>
        </p:nvGrpSpPr>
        <p:grpSpPr bwMode="auto">
          <a:xfrm>
            <a:off x="1981200" y="5562600"/>
            <a:ext cx="5410200" cy="846138"/>
            <a:chOff x="2038350" y="5943600"/>
            <a:chExt cx="5410200" cy="846889"/>
          </a:xfrm>
        </p:grpSpPr>
        <p:pic>
          <p:nvPicPr>
            <p:cNvPr id="8" name="Picture 9" descr="FP7-cap-CMYK.jpg"/>
            <p:cNvPicPr>
              <a:picLocks noChangeAspect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038350" y="5982368"/>
              <a:ext cx="990600" cy="808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1" descr="eu-flag-blue-yellow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306954" y="6004075"/>
              <a:ext cx="1141596" cy="77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TextBox 9"/>
            <p:cNvSpPr txBox="1">
              <a:spLocks noChangeArrowheads="1"/>
            </p:cNvSpPr>
            <p:nvPr/>
          </p:nvSpPr>
          <p:spPr bwMode="auto">
            <a:xfrm>
              <a:off x="3209925" y="5943600"/>
              <a:ext cx="2819400" cy="83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defRPr/>
              </a:pPr>
              <a:r>
                <a:rPr lang="en-US" sz="1200" dirty="0"/>
                <a:t>StratusLab is co-funded by the</a:t>
              </a:r>
            </a:p>
            <a:p>
              <a:pPr algn="ctr">
                <a:defRPr/>
              </a:pPr>
              <a:r>
                <a:rPr lang="en-US" sz="1200" dirty="0"/>
                <a:t>European Community’s  Seventh</a:t>
              </a:r>
            </a:p>
            <a:p>
              <a:pPr algn="ctr">
                <a:defRPr/>
              </a:pPr>
              <a:r>
                <a:rPr lang="en-US" sz="1200" dirty="0"/>
                <a:t>Framework </a:t>
              </a:r>
              <a:r>
                <a:rPr lang="en-US" sz="1200" dirty="0" err="1"/>
                <a:t>Programme</a:t>
              </a:r>
              <a:r>
                <a:rPr lang="en-US" sz="1200" dirty="0"/>
                <a:t> (Capacities)</a:t>
              </a:r>
            </a:p>
            <a:p>
              <a:pPr algn="ctr">
                <a:defRPr/>
              </a:pPr>
              <a:r>
                <a:rPr lang="en-US" sz="1200" dirty="0"/>
                <a:t>Grant Agreement </a:t>
              </a:r>
              <a:r>
                <a:rPr lang="en-US" sz="1200" dirty="0" smtClean="0"/>
                <a:t>INFSO</a:t>
              </a:r>
              <a:r>
                <a:rPr lang="en-US" sz="1200" dirty="0"/>
                <a:t>-RI-261552</a:t>
              </a:r>
            </a:p>
          </p:txBody>
        </p:sp>
      </p:grpSp>
      <p:sp>
        <p:nvSpPr>
          <p:cNvPr id="20" name="Title 19"/>
          <p:cNvSpPr>
            <a:spLocks noGrp="1"/>
          </p:cNvSpPr>
          <p:nvPr>
            <p:ph type="ctrTitle"/>
          </p:nvPr>
        </p:nvSpPr>
        <p:spPr>
          <a:xfrm>
            <a:off x="762000" y="1676400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 sz="2800">
                <a:solidFill>
                  <a:srgbClr val="132B6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0"/>
          </p:nvPr>
        </p:nvSpPr>
        <p:spPr>
          <a:xfrm>
            <a:off x="762000" y="3886200"/>
            <a:ext cx="7772400" cy="1371600"/>
          </a:xfrm>
          <a:prstGeom prst="rect">
            <a:avLst/>
          </a:prstGeom>
        </p:spPr>
        <p:txBody>
          <a:bodyPr wrap="none" anchor="ctr"/>
          <a:lstStyle>
            <a:lvl1pPr marL="0" indent="0" algn="ctr">
              <a:spcBef>
                <a:spcPts val="600"/>
              </a:spcBef>
              <a:defRPr sz="2000" b="0" i="0">
                <a:solidFill>
                  <a:schemeClr val="tx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2000"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2" name="Picture 6" descr="stratuslab-logo.png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781800" y="117475"/>
            <a:ext cx="2225675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Copyrigh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066800" y="4176713"/>
            <a:ext cx="7239000" cy="1538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400" dirty="0"/>
              <a:t>Copyright © </a:t>
            </a:r>
            <a:r>
              <a:rPr lang="en-US" sz="1400" dirty="0" smtClean="0"/>
              <a:t>2011, </a:t>
            </a:r>
            <a:r>
              <a:rPr lang="en-US" sz="1400" dirty="0"/>
              <a:t>Members of the StratusLab collaboration: Centre </a:t>
            </a:r>
            <a:r>
              <a:rPr lang="en-US" sz="1400" dirty="0" smtClean="0"/>
              <a:t>National </a:t>
            </a:r>
            <a:r>
              <a:rPr lang="en-US" sz="1400" dirty="0"/>
              <a:t>de la </a:t>
            </a:r>
            <a:r>
              <a:rPr lang="en-US" sz="1400" dirty="0" err="1"/>
              <a:t>Recherche</a:t>
            </a:r>
            <a:r>
              <a:rPr lang="en-US" sz="1400" dirty="0"/>
              <a:t> </a:t>
            </a:r>
            <a:r>
              <a:rPr lang="en-US" sz="1400" dirty="0" err="1"/>
              <a:t>Scientifique</a:t>
            </a:r>
            <a:r>
              <a:rPr lang="en-US" sz="1400" dirty="0"/>
              <a:t>, Universidad </a:t>
            </a:r>
            <a:r>
              <a:rPr lang="en-US" sz="1400" dirty="0" err="1"/>
              <a:t>Complutense</a:t>
            </a:r>
            <a:r>
              <a:rPr lang="en-US" sz="1400" dirty="0"/>
              <a:t> de Madrid, Greek Research and Technology Network S.A., SixSq Sàrl, </a:t>
            </a:r>
            <a:r>
              <a:rPr lang="en-US" sz="1400" dirty="0" err="1"/>
              <a:t>Telefónica</a:t>
            </a:r>
            <a:r>
              <a:rPr lang="en-US" sz="1400" dirty="0"/>
              <a:t> </a:t>
            </a:r>
            <a:r>
              <a:rPr lang="en-US" sz="1400" dirty="0" err="1"/>
              <a:t>Investigación</a:t>
            </a:r>
            <a:r>
              <a:rPr lang="en-US" sz="1400" dirty="0"/>
              <a:t> </a:t>
            </a:r>
            <a:r>
              <a:rPr lang="en-US" sz="1400" dirty="0" err="1"/>
              <a:t>y</a:t>
            </a:r>
            <a:r>
              <a:rPr lang="en-US" sz="1400" dirty="0"/>
              <a:t> </a:t>
            </a:r>
            <a:r>
              <a:rPr lang="en-US" sz="1400" dirty="0" err="1"/>
              <a:t>Desarrollo</a:t>
            </a:r>
            <a:r>
              <a:rPr lang="en-US" sz="1400" dirty="0"/>
              <a:t> SA, and The Provost Fellows and Scholars of the College of the Holy and Undivided Trinity of Queen Elizabeth Near Dublin.</a:t>
            </a:r>
          </a:p>
          <a:p>
            <a:pPr algn="just">
              <a:defRPr/>
            </a:pPr>
            <a:endParaRPr lang="en-US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1066800" y="5419725"/>
            <a:ext cx="4876800" cy="739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400" dirty="0"/>
              <a:t>This work is licensed under the Creative Commons</a:t>
            </a:r>
          </a:p>
          <a:p>
            <a:pPr>
              <a:defRPr/>
            </a:pPr>
            <a:r>
              <a:rPr lang="en-US" sz="1400" dirty="0"/>
              <a:t>Attribution 3.0 </a:t>
            </a:r>
            <a:r>
              <a:rPr lang="en-US" sz="1400" dirty="0" err="1"/>
              <a:t>Unported</a:t>
            </a:r>
            <a:r>
              <a:rPr lang="en-US" sz="1400" dirty="0"/>
              <a:t> License</a:t>
            </a:r>
          </a:p>
          <a:p>
            <a:pPr>
              <a:defRPr/>
            </a:pPr>
            <a:r>
              <a:rPr lang="en-US" sz="1400" dirty="0"/>
              <a:t>http://creativecommons.org/licenses/by/3.0/</a:t>
            </a:r>
          </a:p>
        </p:txBody>
      </p:sp>
      <p:pic>
        <p:nvPicPr>
          <p:cNvPr id="4" name="Picture 10" descr="cc-by-88x31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5537200"/>
            <a:ext cx="1766888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0"/>
          </p:nvPr>
        </p:nvSpPr>
        <p:spPr>
          <a:xfrm>
            <a:off x="304800" y="1447800"/>
            <a:ext cx="8534400" cy="5105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155700"/>
            <a:ext cx="4171950" cy="54737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55700"/>
            <a:ext cx="4173537" cy="54737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5181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3008313" cy="5181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Conten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5181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381000" y="1219200"/>
            <a:ext cx="3048000" cy="51816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2" name="Text Box 12"/>
          <p:cNvSpPr txBox="1">
            <a:spLocks noChangeArrowheads="1"/>
          </p:cNvSpPr>
          <p:nvPr/>
        </p:nvSpPr>
        <p:spPr bwMode="auto">
          <a:xfrm>
            <a:off x="8491538" y="6604000"/>
            <a:ext cx="587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D2D1206E-E5E9-B54D-A721-2B0F9C4D1662}" type="slidenum">
              <a:rPr lang="en-US" sz="1200">
                <a:solidFill>
                  <a:srgbClr val="32425D"/>
                </a:solidFill>
              </a:rPr>
              <a:pPr>
                <a:defRPr/>
              </a:pPr>
              <a:t>‹#›</a:t>
            </a:fld>
            <a:endParaRPr lang="en-US" sz="1200" dirty="0">
              <a:solidFill>
                <a:srgbClr val="32425D"/>
              </a:solidFill>
            </a:endParaRPr>
          </a:p>
        </p:txBody>
      </p:sp>
      <p:pic>
        <p:nvPicPr>
          <p:cNvPr id="1027" name="Picture 6" descr="stratuslab-logo.png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781800" y="117475"/>
            <a:ext cx="2225675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itle Placeholder 7"/>
          <p:cNvSpPr>
            <a:spLocks noGrp="1"/>
          </p:cNvSpPr>
          <p:nvPr>
            <p:ph type="title"/>
          </p:nvPr>
        </p:nvSpPr>
        <p:spPr bwMode="auto">
          <a:xfrm>
            <a:off x="304800" y="76200"/>
            <a:ext cx="6477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304800" y="1447800"/>
            <a:ext cx="8610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9pPr>
    </p:titleStyle>
    <p:bodyStyle>
      <a:lvl1pPr marL="342900" indent="-342900" algn="l" rtl="0" eaLnBrk="0" fontAlgn="base" hangingPunct="0">
        <a:spcBef>
          <a:spcPts val="1500"/>
        </a:spcBef>
        <a:spcAft>
          <a:spcPct val="0"/>
        </a:spcAft>
        <a:defRPr sz="2400" b="1">
          <a:solidFill>
            <a:srgbClr val="132B66"/>
          </a:solidFill>
          <a:latin typeface="+mn-lt"/>
          <a:ea typeface="ＭＳ Ｐゴシック" charset="-128"/>
          <a:cs typeface="ＭＳ Ｐゴシック" charset="-128"/>
        </a:defRPr>
      </a:lvl1pPr>
      <a:lvl2pPr marL="360363" indent="-180975" algn="l" rtl="0" eaLnBrk="0" fontAlgn="base" hangingPunct="0">
        <a:spcBef>
          <a:spcPts val="600"/>
        </a:spcBef>
        <a:spcAft>
          <a:spcPct val="0"/>
        </a:spcAft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01700" indent="-180975" algn="l" rtl="0" eaLnBrk="0" fontAlgn="base" hangingPunct="0">
        <a:spcBef>
          <a:spcPts val="6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173163" indent="-92075" algn="l" rtl="0" eaLnBrk="0" fontAlgn="base" hangingPunct="0">
        <a:spcBef>
          <a:spcPts val="6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879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336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6pPr>
      <a:lvl7pPr marL="2794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7pPr>
      <a:lvl8pPr marL="3251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8pPr>
      <a:lvl9pPr marL="37084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egister.stratuslab.eu:8444/" TargetMode="External"/><Relationship Id="rId4" Type="http://schemas.openxmlformats.org/officeDocument/2006/relationships/hyperlink" Target="http://marketplace.stratuslab.eu/" TargetMode="External"/><Relationship Id="rId5" Type="http://schemas.openxmlformats.org/officeDocument/2006/relationships/hyperlink" Target="http://cloud.lal.stratuslab.eu:8081/" TargetMode="External"/><Relationship Id="rId1" Type="http://schemas.openxmlformats.org/officeDocument/2006/relationships/slideLayout" Target="../slideLayouts/slideLayout3.xml"/><Relationship Id="rId2" Type="http://schemas.openxmlformats.org/officeDocument/2006/relationships/hyperlink" Target="mailto:support@stratuslab.eu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http://stratuslab.eu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Client </a:t>
            </a:r>
            <a:r>
              <a:rPr lang="en-US" dirty="0" smtClean="0"/>
              <a:t>Installation</a:t>
            </a:r>
          </a:p>
        </p:txBody>
      </p:sp>
      <p:sp>
        <p:nvSpPr>
          <p:cNvPr id="12291" name="Text Placeholder 1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StratusLab</a:t>
            </a:r>
            <a:r>
              <a:rPr lang="en-US" dirty="0" smtClean="0"/>
              <a:t> Tutorial (</a:t>
            </a:r>
            <a:r>
              <a:rPr lang="en-US" dirty="0" err="1" smtClean="0"/>
              <a:t>Orsay</a:t>
            </a:r>
            <a:r>
              <a:rPr lang="en-US" dirty="0" smtClean="0"/>
              <a:t>, France)</a:t>
            </a:r>
          </a:p>
          <a:p>
            <a:r>
              <a:rPr lang="en-US" dirty="0" smtClean="0"/>
              <a:t>17-18 November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Tutorial Infrastructure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Reference Cloud Infrastructure</a:t>
            </a:r>
          </a:p>
          <a:p>
            <a:pPr lvl="1"/>
            <a:r>
              <a:rPr lang="en-US" dirty="0" smtClean="0"/>
              <a:t>Allow users to test a StratusLab cloud without having to install one</a:t>
            </a:r>
          </a:p>
          <a:p>
            <a:pPr lvl="1"/>
            <a:r>
              <a:rPr lang="en-US" dirty="0" smtClean="0"/>
              <a:t>Your accounts from the Registration Service will work there soon…</a:t>
            </a:r>
          </a:p>
          <a:p>
            <a:pPr lvl="1"/>
            <a:r>
              <a:rPr lang="en-US" dirty="0" smtClean="0"/>
              <a:t>Problems, ask questions via </a:t>
            </a:r>
            <a:r>
              <a:rPr lang="en-US" dirty="0" smtClean="0">
                <a:hlinkClick r:id="rId2"/>
              </a:rPr>
              <a:t>support@stratuslab.eu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  In this tutorial we will be using:</a:t>
            </a:r>
          </a:p>
          <a:p>
            <a:pPr lvl="1"/>
            <a:r>
              <a:rPr lang="en-US" dirty="0" smtClean="0"/>
              <a:t>Registration: </a:t>
            </a:r>
            <a:r>
              <a:rPr lang="en-US" dirty="0" smtClean="0">
                <a:hlinkClick r:id="rId3"/>
              </a:rPr>
              <a:t>https://register.stratuslab.eu:8444/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Endpoint: </a:t>
            </a:r>
            <a:r>
              <a:rPr lang="en-US" dirty="0" err="1" smtClean="0"/>
              <a:t>cloud.lal.stratuslab.eu</a:t>
            </a:r>
            <a:endParaRPr lang="en-US" dirty="0" smtClean="0"/>
          </a:p>
          <a:p>
            <a:pPr lvl="1"/>
            <a:r>
              <a:rPr lang="en-US" dirty="0" smtClean="0"/>
              <a:t>Persistent Disk Endpoint: </a:t>
            </a:r>
            <a:r>
              <a:rPr lang="en-US" dirty="0" err="1" smtClean="0"/>
              <a:t>pdisk.lal.stratuslab.eu</a:t>
            </a:r>
            <a:endParaRPr lang="en-US" dirty="0" smtClean="0"/>
          </a:p>
          <a:p>
            <a:pPr lvl="1"/>
            <a:r>
              <a:rPr lang="en-US" dirty="0" smtClean="0"/>
              <a:t>Public Marketplace: </a:t>
            </a:r>
            <a:r>
              <a:rPr lang="en-US" dirty="0" smtClean="0">
                <a:hlinkClick r:id="rId4"/>
              </a:rPr>
              <a:t>http://marketplace.stratuslab.eu/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Test Marketplace: </a:t>
            </a:r>
            <a:r>
              <a:rPr lang="en-US" dirty="0" smtClean="0">
                <a:hlinkClick r:id="rId5"/>
              </a:rPr>
              <a:t>http://cloud.lal.stratuslab.eu:8081/</a:t>
            </a:r>
            <a:r>
              <a:rPr lang="en-US" dirty="0" smtClean="0"/>
              <a:t>  </a:t>
            </a:r>
          </a:p>
          <a:p>
            <a:pPr lvl="1"/>
            <a:r>
              <a:rPr lang="en-US" dirty="0" smtClean="0"/>
              <a:t>Account (username/password) you created when registering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Prerequisites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Client allows remote access and control of </a:t>
            </a:r>
            <a:r>
              <a:rPr lang="en-US" dirty="0" err="1" smtClean="0"/>
              <a:t>VMs</a:t>
            </a:r>
            <a:r>
              <a:rPr lang="en-US" dirty="0" smtClean="0"/>
              <a:t> in cloud.</a:t>
            </a:r>
          </a:p>
          <a:p>
            <a:r>
              <a:rPr lang="en-US" dirty="0" smtClean="0"/>
              <a:t>Client has minimal prerequisites:</a:t>
            </a:r>
          </a:p>
          <a:p>
            <a:pPr lvl="1"/>
            <a:r>
              <a:rPr lang="en-US" dirty="0" smtClean="0"/>
              <a:t>Python 2.6+ (but not Python 3.x)</a:t>
            </a:r>
          </a:p>
          <a:p>
            <a:pPr lvl="1"/>
            <a:r>
              <a:rPr lang="en-US" dirty="0" smtClean="0"/>
              <a:t>Java 1.6+ (for metadata signatures/validation)</a:t>
            </a:r>
          </a:p>
          <a:p>
            <a:pPr lvl="1"/>
            <a:r>
              <a:rPr lang="en-US" dirty="0" smtClean="0"/>
              <a:t>SSH client with user </a:t>
            </a:r>
            <a:r>
              <a:rPr lang="en-US" dirty="0" err="1" smtClean="0"/>
              <a:t>keypair</a:t>
            </a:r>
            <a:endParaRPr lang="en-US" dirty="0" smtClean="0"/>
          </a:p>
          <a:p>
            <a:pPr lvl="1"/>
            <a:r>
              <a:rPr lang="en-US" dirty="0" smtClean="0"/>
              <a:t>Certificate (grid is OK) for signing image metadata entries</a:t>
            </a:r>
          </a:p>
          <a:p>
            <a:pPr marL="0" indent="0"/>
            <a:r>
              <a:rPr lang="en-US" dirty="0" smtClean="0"/>
              <a:t>Support for multiple platforms:</a:t>
            </a:r>
          </a:p>
          <a:p>
            <a:pPr lvl="1"/>
            <a:r>
              <a:rPr lang="en-US" dirty="0" smtClean="0"/>
              <a:t>Fedora 14 (tarball and RPM package)</a:t>
            </a:r>
          </a:p>
          <a:p>
            <a:pPr lvl="1"/>
            <a:r>
              <a:rPr lang="en-US" dirty="0" smtClean="0"/>
              <a:t>Other </a:t>
            </a:r>
            <a:r>
              <a:rPr lang="en-US" dirty="0" err="1" smtClean="0"/>
              <a:t>linux</a:t>
            </a:r>
            <a:r>
              <a:rPr lang="en-US" dirty="0" smtClean="0"/>
              <a:t> systems (tarball)</a:t>
            </a:r>
          </a:p>
          <a:p>
            <a:pPr lvl="1"/>
            <a:r>
              <a:rPr lang="en-US" dirty="0" smtClean="0"/>
              <a:t>Mac OSX (tarball)</a:t>
            </a:r>
          </a:p>
          <a:p>
            <a:pPr lvl="1"/>
            <a:r>
              <a:rPr lang="en-US" dirty="0" smtClean="0"/>
              <a:t>Windows (</a:t>
            </a:r>
            <a:r>
              <a:rPr lang="en-US" dirty="0" err="1" smtClean="0"/>
              <a:t>tarball</a:t>
            </a:r>
            <a:r>
              <a:rPr lang="en-US" dirty="0" smtClean="0"/>
              <a:t>) – version1.9 is buggy, corrected in next release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Tarball Download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Install client via OS-independent </a:t>
            </a:r>
            <a:r>
              <a:rPr lang="en-US" dirty="0" err="1" smtClean="0"/>
              <a:t>tarball</a:t>
            </a:r>
            <a:r>
              <a:rPr lang="en-US" dirty="0" smtClean="0"/>
              <a:t>/zip:</a:t>
            </a:r>
            <a:endParaRPr lang="en-US" dirty="0" smtClean="0">
              <a:solidFill>
                <a:srgbClr val="008000"/>
              </a:solidFill>
            </a:endParaRPr>
          </a:p>
          <a:p>
            <a:pPr lvl="1"/>
            <a:r>
              <a:rPr lang="en-US" dirty="0" smtClean="0"/>
              <a:t>Create the directory: $HOME/</a:t>
            </a:r>
            <a:r>
              <a:rPr lang="en-US" dirty="0" err="1" smtClean="0"/>
              <a:t>stratuslab</a:t>
            </a:r>
            <a:endParaRPr lang="en-US" dirty="0" smtClean="0"/>
          </a:p>
          <a:p>
            <a:pPr lvl="1"/>
            <a:r>
              <a:rPr lang="en-US" dirty="0" smtClean="0"/>
              <a:t>“Get Started” button on </a:t>
            </a:r>
            <a:r>
              <a:rPr lang="en-US" dirty="0" smtClean="0">
                <a:hlinkClick r:id="rId2"/>
              </a:rPr>
              <a:t>http://stratuslab.eu/</a:t>
            </a:r>
            <a:r>
              <a:rPr lang="en-US" dirty="0" smtClean="0"/>
              <a:t>, use version 1.9</a:t>
            </a:r>
          </a:p>
          <a:p>
            <a:pPr lvl="1"/>
            <a:r>
              <a:rPr lang="en-US" dirty="0" smtClean="0"/>
              <a:t>Download the </a:t>
            </a:r>
            <a:r>
              <a:rPr lang="en-US" dirty="0" err="1" smtClean="0"/>
              <a:t>tarball</a:t>
            </a:r>
            <a:r>
              <a:rPr lang="en-US" dirty="0" smtClean="0"/>
              <a:t>/zip (</a:t>
            </a:r>
            <a:r>
              <a:rPr lang="en-US" dirty="0" err="1" smtClean="0"/>
              <a:t>stratuslab-cli-user-zip</a:t>
            </a:r>
            <a:r>
              <a:rPr lang="en-US" dirty="0" smtClean="0"/>
              <a:t>-*.{</a:t>
            </a:r>
            <a:r>
              <a:rPr lang="en-US" dirty="0" err="1" smtClean="0"/>
              <a:t>tar.gz|zip</a:t>
            </a:r>
            <a:r>
              <a:rPr lang="en-US" dirty="0" smtClean="0"/>
              <a:t>})</a:t>
            </a:r>
          </a:p>
          <a:p>
            <a:pPr lvl="1"/>
            <a:r>
              <a:rPr lang="en-US" dirty="0" smtClean="0"/>
              <a:t>Extract files from archive: tar </a:t>
            </a:r>
            <a:r>
              <a:rPr lang="en-US" dirty="0" err="1" smtClean="0"/>
              <a:t>zxf</a:t>
            </a:r>
            <a:r>
              <a:rPr lang="en-US" dirty="0" smtClean="0"/>
              <a:t> </a:t>
            </a:r>
            <a:r>
              <a:rPr lang="en-US" dirty="0" err="1" smtClean="0"/>
              <a:t>mytarball</a:t>
            </a:r>
            <a:r>
              <a:rPr lang="en-US" dirty="0" smtClean="0"/>
              <a:t> $HOME/</a:t>
            </a:r>
            <a:r>
              <a:rPr lang="en-US" dirty="0" err="1" smtClean="0"/>
              <a:t>stratuslab</a:t>
            </a:r>
            <a:endParaRPr lang="en-US" dirty="0" smtClean="0"/>
          </a:p>
          <a:p>
            <a:pPr marL="0" indent="0"/>
            <a:endParaRPr lang="en-US" dirty="0" smtClean="0"/>
          </a:p>
          <a:p>
            <a:pPr marL="0" indent="0"/>
            <a:r>
              <a:rPr lang="en-US" dirty="0" smtClean="0"/>
              <a:t>Adjust for other </a:t>
            </a:r>
            <a:r>
              <a:rPr lang="en-US" dirty="0" err="1" smtClean="0"/>
              <a:t>OSes</a:t>
            </a:r>
            <a:r>
              <a:rPr lang="en-US" dirty="0" smtClean="0"/>
              <a:t>/packages/shells as necessary.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Configure Environment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Configure path variables:</a:t>
            </a:r>
          </a:p>
          <a:p>
            <a:pPr lvl="1"/>
            <a:r>
              <a:rPr lang="en-US" dirty="0" smtClean="0"/>
              <a:t>Define: PATH=$HOME/</a:t>
            </a:r>
            <a:r>
              <a:rPr lang="en-US" dirty="0" err="1" smtClean="0"/>
              <a:t>stratuslab/bin:$PATH</a:t>
            </a:r>
            <a:endParaRPr lang="en-US" dirty="0" smtClean="0"/>
          </a:p>
          <a:p>
            <a:pPr lvl="1"/>
            <a:r>
              <a:rPr lang="en-US" dirty="0" smtClean="0"/>
              <a:t>Define: PYTHONPATH=$HOME/</a:t>
            </a:r>
            <a:r>
              <a:rPr lang="en-US" dirty="0" err="1" smtClean="0"/>
              <a:t>stratuslab/lib/stratuslab/python</a:t>
            </a:r>
            <a:r>
              <a:rPr lang="en-US" dirty="0" smtClean="0"/>
              <a:t>/</a:t>
            </a:r>
          </a:p>
          <a:p>
            <a:pPr lvl="1"/>
            <a:r>
              <a:rPr lang="en-US" dirty="0" smtClean="0"/>
              <a:t>Test: stratus-run-instance –help</a:t>
            </a:r>
          </a:p>
          <a:p>
            <a:endParaRPr lang="en-US" dirty="0" smtClean="0"/>
          </a:p>
          <a:p>
            <a:r>
              <a:rPr lang="en-US" dirty="0" smtClean="0"/>
              <a:t>Ensure that you have an SSH </a:t>
            </a:r>
            <a:r>
              <a:rPr lang="en-US" dirty="0" err="1" smtClean="0"/>
              <a:t>keypair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Look in $HOME/.</a:t>
            </a:r>
            <a:r>
              <a:rPr lang="en-US" dirty="0" err="1" smtClean="0"/>
              <a:t>ssh</a:t>
            </a:r>
            <a:r>
              <a:rPr lang="en-US" dirty="0" smtClean="0"/>
              <a:t>/ for </a:t>
            </a:r>
            <a:r>
              <a:rPr lang="en-US" dirty="0" err="1" smtClean="0"/>
              <a:t>id_rsa</a:t>
            </a:r>
            <a:r>
              <a:rPr lang="en-US" dirty="0" smtClean="0"/>
              <a:t>, </a:t>
            </a:r>
            <a:r>
              <a:rPr lang="en-US" dirty="0" err="1" smtClean="0"/>
              <a:t>id_rsa.pub</a:t>
            </a:r>
            <a:r>
              <a:rPr lang="en-US" dirty="0" smtClean="0"/>
              <a:t> files (or similar)</a:t>
            </a:r>
          </a:p>
          <a:p>
            <a:pPr lvl="1"/>
            <a:r>
              <a:rPr lang="en-US" dirty="0" smtClean="0"/>
              <a:t>Use </a:t>
            </a:r>
            <a:r>
              <a:rPr lang="en-US" dirty="0" err="1" smtClean="0"/>
              <a:t>ssh-keygen</a:t>
            </a:r>
            <a:r>
              <a:rPr lang="en-US" dirty="0" smtClean="0"/>
              <a:t> to create keys if necessary (remember password!)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StratusLab</a:t>
            </a:r>
            <a:r>
              <a:rPr lang="en-US" dirty="0" smtClean="0"/>
              <a:t> Client Configuration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Multiple ways to provide parameter values</a:t>
            </a:r>
          </a:p>
          <a:p>
            <a:pPr lvl="1"/>
            <a:r>
              <a:rPr lang="en-US" dirty="0" smtClean="0"/>
              <a:t>Configuration file: ~/.</a:t>
            </a:r>
            <a:r>
              <a:rPr lang="en-US" dirty="0" err="1" smtClean="0"/>
              <a:t>stratuslab/stratuslab-user.cfg</a:t>
            </a:r>
            <a:endParaRPr lang="en-US" dirty="0" smtClean="0"/>
          </a:p>
          <a:p>
            <a:pPr lvl="1"/>
            <a:r>
              <a:rPr lang="en-US" dirty="0" smtClean="0"/>
              <a:t>Environmental variables: STRATUSLAB_*</a:t>
            </a:r>
          </a:p>
          <a:p>
            <a:pPr lvl="1"/>
            <a:r>
              <a:rPr lang="en-US" dirty="0" smtClean="0"/>
              <a:t>Command line options: --endpoint=XXX</a:t>
            </a:r>
          </a:p>
          <a:p>
            <a:r>
              <a:rPr lang="en-US" dirty="0" smtClean="0"/>
              <a:t>Client configuration file:</a:t>
            </a:r>
          </a:p>
          <a:p>
            <a:pPr lvl="1"/>
            <a:r>
              <a:rPr lang="en-US" dirty="0" smtClean="0"/>
              <a:t>Create: $HOME/.</a:t>
            </a:r>
            <a:r>
              <a:rPr lang="en-US" dirty="0" err="1" smtClean="0"/>
              <a:t>stratuslab</a:t>
            </a:r>
            <a:endParaRPr lang="en-US" dirty="0" smtClean="0"/>
          </a:p>
          <a:p>
            <a:pPr lvl="1"/>
            <a:r>
              <a:rPr lang="en-US" dirty="0" smtClean="0"/>
              <a:t>Copy: $</a:t>
            </a:r>
            <a:r>
              <a:rPr lang="en-US" dirty="0" err="1" smtClean="0"/>
              <a:t>HOME/stratuslab/conf/stratuslab-user.cfg.ref</a:t>
            </a:r>
            <a:r>
              <a:rPr lang="en-US" dirty="0" smtClean="0"/>
              <a:t>  to</a:t>
            </a:r>
            <a:br>
              <a:rPr lang="en-US" dirty="0" smtClean="0"/>
            </a:br>
            <a:r>
              <a:rPr lang="en-US" dirty="0" smtClean="0"/>
              <a:t>$</a:t>
            </a:r>
            <a:r>
              <a:rPr lang="en-US" dirty="0" err="1" smtClean="0"/>
              <a:t>HOME/.stratuslab/stratuslab-user.cfg</a:t>
            </a:r>
            <a:endParaRPr lang="en-US" dirty="0" smtClean="0"/>
          </a:p>
          <a:p>
            <a:pPr lvl="1"/>
            <a:r>
              <a:rPr lang="en-US" dirty="0" smtClean="0"/>
              <a:t>Verify: filename name ends with *.</a:t>
            </a:r>
            <a:r>
              <a:rPr lang="en-US" dirty="0" err="1" smtClean="0"/>
              <a:t>cfg</a:t>
            </a:r>
            <a:r>
              <a:rPr lang="en-US" dirty="0" smtClean="0"/>
              <a:t> and NOT *.ref!</a:t>
            </a:r>
          </a:p>
          <a:p>
            <a:pPr lvl="1"/>
            <a:r>
              <a:rPr lang="en-US" dirty="0" smtClean="0"/>
              <a:t>Provide values: endpoint, username, password, key</a:t>
            </a:r>
          </a:p>
          <a:p>
            <a:pPr lvl="2"/>
            <a:r>
              <a:rPr lang="en-US" dirty="0" smtClean="0"/>
              <a:t>Change ‘key =‘ to ‘</a:t>
            </a:r>
            <a:r>
              <a:rPr lang="en-US" dirty="0" err="1" smtClean="0"/>
              <a:t>user_public_key_file</a:t>
            </a:r>
            <a:r>
              <a:rPr lang="en-US" dirty="0" smtClean="0"/>
              <a:t> =‘ for public </a:t>
            </a:r>
            <a:r>
              <a:rPr lang="en-US" dirty="0" err="1" smtClean="0"/>
              <a:t>ssh</a:t>
            </a:r>
            <a:r>
              <a:rPr lang="en-US" dirty="0" smtClean="0"/>
              <a:t> key!</a:t>
            </a:r>
          </a:p>
          <a:p>
            <a:pPr lvl="2"/>
            <a:r>
              <a:rPr lang="en-US" dirty="0" smtClean="0"/>
              <a:t>Default value is $HOME/.</a:t>
            </a:r>
            <a:r>
              <a:rPr lang="en-US" dirty="0" err="1" smtClean="0"/>
              <a:t>ssh/id_rsa.pub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Client Configuration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Run a command to list your </a:t>
            </a:r>
            <a:r>
              <a:rPr lang="en-US" dirty="0" err="1" smtClean="0"/>
              <a:t>VMs</a:t>
            </a:r>
            <a:r>
              <a:rPr lang="en-US" dirty="0" smtClean="0"/>
              <a:t> on the infrastructure.</a:t>
            </a:r>
          </a:p>
          <a:p>
            <a:pPr lvl="1"/>
            <a:r>
              <a:rPr lang="en-US" dirty="0" smtClean="0"/>
              <a:t>Run: stratus-describe-instance</a:t>
            </a:r>
          </a:p>
          <a:p>
            <a:pPr lvl="1"/>
            <a:r>
              <a:rPr lang="en-US" dirty="0" smtClean="0"/>
              <a:t>If working: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If not working, ask a </a:t>
            </a:r>
            <a:r>
              <a:rPr lang="en-US" dirty="0" err="1" smtClean="0"/>
              <a:t>StratusLab</a:t>
            </a:r>
            <a:r>
              <a:rPr lang="en-US" dirty="0" smtClean="0"/>
              <a:t> person for help!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2819400"/>
            <a:ext cx="8001000" cy="461665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1200" b="0" dirty="0" smtClean="0">
                <a:latin typeface="Courier"/>
                <a:cs typeface="Courier"/>
              </a:rPr>
              <a:t>$ stratus-describe-instance</a:t>
            </a:r>
          </a:p>
          <a:p>
            <a:r>
              <a:rPr lang="en-US" sz="1200" b="0" dirty="0" smtClean="0">
                <a:solidFill>
                  <a:srgbClr val="FF0000"/>
                </a:solidFill>
                <a:latin typeface="Courier"/>
                <a:cs typeface="Courier"/>
              </a:rPr>
              <a:t>id  state     </a:t>
            </a:r>
            <a:r>
              <a:rPr lang="en-US" sz="1200" b="0" dirty="0" err="1" smtClean="0">
                <a:solidFill>
                  <a:srgbClr val="FF0000"/>
                </a:solidFill>
                <a:latin typeface="Courier"/>
                <a:cs typeface="Courier"/>
              </a:rPr>
              <a:t>vcpu</a:t>
            </a:r>
            <a:r>
              <a:rPr lang="en-US" sz="1200" b="0" dirty="0" smtClean="0">
                <a:solidFill>
                  <a:srgbClr val="FF0000"/>
                </a:solidFill>
                <a:latin typeface="Courier"/>
                <a:cs typeface="Courier"/>
              </a:rPr>
              <a:t> memory    </a:t>
            </a:r>
            <a:r>
              <a:rPr lang="en-US" sz="1200" b="0" dirty="0" err="1" smtClean="0">
                <a:solidFill>
                  <a:srgbClr val="FF0000"/>
                </a:solidFill>
                <a:latin typeface="Courier"/>
                <a:cs typeface="Courier"/>
              </a:rPr>
              <a:t>cpu</a:t>
            </a:r>
            <a:r>
              <a:rPr lang="en-US" sz="1200" b="0" dirty="0" smtClean="0">
                <a:solidFill>
                  <a:srgbClr val="FF0000"/>
                </a:solidFill>
                <a:latin typeface="Courier"/>
                <a:cs typeface="Courier"/>
              </a:rPr>
              <a:t>% </a:t>
            </a:r>
            <a:r>
              <a:rPr lang="en-US" sz="1200" b="0" dirty="0" err="1" smtClean="0">
                <a:solidFill>
                  <a:srgbClr val="FF0000"/>
                </a:solidFill>
                <a:latin typeface="Courier"/>
                <a:cs typeface="Courier"/>
              </a:rPr>
              <a:t>ip</a:t>
            </a:r>
            <a:r>
              <a:rPr lang="en-US" sz="1200" b="0" dirty="0" smtClean="0">
                <a:solidFill>
                  <a:srgbClr val="FF0000"/>
                </a:solidFill>
                <a:latin typeface="Courier"/>
                <a:cs typeface="Courier"/>
              </a:rPr>
              <a:t>              name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95400" y="2721114"/>
            <a:ext cx="6629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Questions and Discussion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Exercises: Explore CLI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All commands:</a:t>
            </a:r>
          </a:p>
          <a:p>
            <a:pPr lvl="1"/>
            <a:r>
              <a:rPr lang="en-US" dirty="0" smtClean="0"/>
              <a:t>Start with stratus-*</a:t>
            </a:r>
          </a:p>
          <a:p>
            <a:pPr lvl="1"/>
            <a:r>
              <a:rPr lang="en-US" dirty="0" smtClean="0"/>
              <a:t>Support the --help option</a:t>
            </a:r>
          </a:p>
          <a:p>
            <a:r>
              <a:rPr lang="en-US" dirty="0" smtClean="0"/>
              <a:t>Explore the commands and look at options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atuslab-presentation-template-v3">
  <a:themeElements>
    <a:clrScheme name="GridWay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3366"/>
            </a:gs>
            <a:gs pos="50000">
              <a:srgbClr val="003366">
                <a:gamma/>
                <a:tint val="0"/>
                <a:invGamma/>
              </a:srgbClr>
            </a:gs>
            <a:gs pos="100000">
              <a:srgbClr val="003366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rial" pitchFamily="-112" charset="0"/>
            <a:cs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3366"/>
            </a:gs>
            <a:gs pos="50000">
              <a:srgbClr val="003366">
                <a:gamma/>
                <a:tint val="0"/>
                <a:invGamma/>
              </a:srgbClr>
            </a:gs>
            <a:gs pos="100000">
              <a:srgbClr val="003366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rial" pitchFamily="-112" charset="0"/>
            <a:cs typeface="Arial" pitchFamily="-112" charset="0"/>
          </a:defRPr>
        </a:defPPr>
      </a:lstStyle>
    </a:lnDef>
  </a:objectDefaults>
  <a:extraClrSchemeLst>
    <a:extraClrScheme>
      <a:clrScheme name="GridWay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stratuslab-presentation-template-v3.potx</Template>
  <TotalTime>3040</TotalTime>
  <Words>558</Words>
  <Application>Microsoft Macintosh PowerPoint</Application>
  <PresentationFormat>On-screen Show (4:3)</PresentationFormat>
  <Paragraphs>73</Paragraphs>
  <Slides>10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stratuslab-presentation-template-v3</vt:lpstr>
      <vt:lpstr>Client Installation</vt:lpstr>
      <vt:lpstr>Tutorial Infrastructure</vt:lpstr>
      <vt:lpstr>Prerequisites</vt:lpstr>
      <vt:lpstr>Tarball Download</vt:lpstr>
      <vt:lpstr>Configure Environment</vt:lpstr>
      <vt:lpstr>StratusLab Client Configuration</vt:lpstr>
      <vt:lpstr>Test Client Configuration</vt:lpstr>
      <vt:lpstr>Slide 8</vt:lpstr>
      <vt:lpstr>Exercises: Explore CLI Options</vt:lpstr>
      <vt:lpstr>Slide 10</vt:lpstr>
    </vt:vector>
  </TitlesOfParts>
  <Company>SixSq Sàrl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Operational Considerations From Running Grid Services on Cloud Resources</dc:title>
  <dc:creator>Charles</dc:creator>
  <cp:lastModifiedBy>Charles</cp:lastModifiedBy>
  <cp:revision>307</cp:revision>
  <cp:lastPrinted>2010-03-23T08:08:48Z</cp:lastPrinted>
  <dcterms:created xsi:type="dcterms:W3CDTF">2011-11-17T05:55:54Z</dcterms:created>
  <dcterms:modified xsi:type="dcterms:W3CDTF">2011-11-17T05:56:26Z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