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Default Extension="rels" ContentType="application/vnd.openxmlformats-package.relationships+xml"/>
  <Override PartName="/ppt/slides/slide5.xml" ContentType="application/vnd.openxmlformats-officedocument.presentationml.slide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22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7.xml" ContentType="application/vnd.openxmlformats-officedocument.presentationml.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theme/theme3.xml" ContentType="application/vnd.openxmlformats-officedocument.theme+xml"/>
  <Override PartName="/ppt/slides/slide23.xml" ContentType="application/vnd.openxmlformats-officedocument.presentationml.slide+xml"/>
  <Override PartName="/ppt/slides/slide16.xml" ContentType="application/vnd.openxmlformats-officedocument.presentationml.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4.xml" ContentType="application/vnd.openxmlformats-officedocument.presentationml.slide+xml"/>
  <Override PartName="/ppt/slides/slide29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577" r:id="rId2"/>
    <p:sldId id="970" r:id="rId3"/>
    <p:sldId id="971" r:id="rId4"/>
    <p:sldId id="956" r:id="rId5"/>
    <p:sldId id="913" r:id="rId6"/>
    <p:sldId id="963" r:id="rId7"/>
    <p:sldId id="942" r:id="rId8"/>
    <p:sldId id="959" r:id="rId9"/>
    <p:sldId id="958" r:id="rId10"/>
    <p:sldId id="943" r:id="rId11"/>
    <p:sldId id="936" r:id="rId12"/>
    <p:sldId id="961" r:id="rId13"/>
    <p:sldId id="938" r:id="rId14"/>
    <p:sldId id="947" r:id="rId15"/>
    <p:sldId id="939" r:id="rId16"/>
    <p:sldId id="962" r:id="rId17"/>
    <p:sldId id="949" r:id="rId18"/>
    <p:sldId id="960" r:id="rId19"/>
    <p:sldId id="940" r:id="rId20"/>
    <p:sldId id="955" r:id="rId21"/>
    <p:sldId id="965" r:id="rId22"/>
    <p:sldId id="964" r:id="rId23"/>
    <p:sldId id="966" r:id="rId24"/>
    <p:sldId id="967" r:id="rId25"/>
    <p:sldId id="969" r:id="rId26"/>
    <p:sldId id="968" r:id="rId27"/>
    <p:sldId id="973" r:id="rId28"/>
    <p:sldId id="974" r:id="rId29"/>
    <p:sldId id="863" r:id="rId30"/>
  </p:sldIdLst>
  <p:sldSz cx="9144000" cy="6858000" type="screen4x3"/>
  <p:notesSz cx="7099300" cy="10234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Arial" charset="0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457200" rtl="0" eaLnBrk="1" latinLnBrk="0" hangingPunct="1">
      <a:defRPr sz="2400" b="1" kern="1200">
        <a:solidFill>
          <a:schemeClr val="tx1"/>
        </a:solidFill>
        <a:latin typeface="Arial" charset="0"/>
        <a:ea typeface="Arial" charset="0"/>
        <a:cs typeface="Arial" charset="0"/>
      </a:defRPr>
    </a:lvl6pPr>
    <a:lvl7pPr marL="2743200" algn="l" defTabSz="457200" rtl="0" eaLnBrk="1" latinLnBrk="0" hangingPunct="1">
      <a:defRPr sz="2400" b="1" kern="1200">
        <a:solidFill>
          <a:schemeClr val="tx1"/>
        </a:solidFill>
        <a:latin typeface="Arial" charset="0"/>
        <a:ea typeface="Arial" charset="0"/>
        <a:cs typeface="Arial" charset="0"/>
      </a:defRPr>
    </a:lvl7pPr>
    <a:lvl8pPr marL="3200400" algn="l" defTabSz="457200" rtl="0" eaLnBrk="1" latinLnBrk="0" hangingPunct="1">
      <a:defRPr sz="2400" b="1" kern="1200">
        <a:solidFill>
          <a:schemeClr val="tx1"/>
        </a:solidFill>
        <a:latin typeface="Arial" charset="0"/>
        <a:ea typeface="Arial" charset="0"/>
        <a:cs typeface="Arial" charset="0"/>
      </a:defRPr>
    </a:lvl8pPr>
    <a:lvl9pPr marL="3657600" algn="l" defTabSz="457200" rtl="0" eaLnBrk="1" latinLnBrk="0" hangingPunct="1">
      <a:defRPr sz="2400" b="1" kern="1200">
        <a:solidFill>
          <a:schemeClr val="tx1"/>
        </a:solidFill>
        <a:latin typeface="Arial" charset="0"/>
        <a:ea typeface="Arial" charset="0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  <p:showPr showNarration="1">
    <p:present/>
    <p:sldAll/>
    <p:penClr>
      <a:schemeClr val="tx1"/>
    </p:penClr>
  </p:showPr>
  <p:clrMru>
    <a:srgbClr val="003300"/>
    <a:srgbClr val="9999FF"/>
    <a:srgbClr val="FF6600"/>
    <a:srgbClr val="132B66"/>
    <a:srgbClr val="3B89BA"/>
    <a:srgbClr val="6699FF"/>
    <a:srgbClr val="8291AE"/>
    <a:srgbClr val="142A6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696" y="-1272"/>
      </p:cViewPr>
      <p:guideLst>
        <p:guide orient="horz" pos="254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150" d="100"/>
          <a:sy n="150" d="100"/>
        </p:scale>
        <p:origin x="-354" y="1512"/>
      </p:cViewPr>
      <p:guideLst>
        <p:guide orient="horz" pos="3224"/>
        <p:guide pos="2237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notesMaster" Target="notesMasters/notesMaster1.xml"/><Relationship Id="rId32" Type="http://schemas.openxmlformats.org/officeDocument/2006/relationships/handoutMaster" Target="handoutMasters/handout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interSettings" Target="printerSettings/printerSettings1.bin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2" tIns="47526" rIns="95052" bIns="47526" numCol="1" anchor="t" anchorCtr="0" compatLnSpc="1">
            <a:prstTxWarp prst="textNoShape">
              <a:avLst/>
            </a:prstTxWarp>
          </a:bodyPr>
          <a:lstStyle>
            <a:lvl1pPr defTabSz="950913">
              <a:defRPr sz="1300" b="0">
                <a:latin typeface="Times New Roman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40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725" y="0"/>
            <a:ext cx="30749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2" tIns="47526" rIns="95052" bIns="47526" numCol="1" anchor="t" anchorCtr="0" compatLnSpc="1">
            <a:prstTxWarp prst="textNoShape">
              <a:avLst/>
            </a:prstTxWarp>
          </a:bodyPr>
          <a:lstStyle>
            <a:lvl1pPr algn="r" defTabSz="950913">
              <a:defRPr sz="1300" b="0">
                <a:latin typeface="Times New Roman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40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2" tIns="47526" rIns="95052" bIns="47526" numCol="1" anchor="b" anchorCtr="0" compatLnSpc="1">
            <a:prstTxWarp prst="textNoShape">
              <a:avLst/>
            </a:prstTxWarp>
          </a:bodyPr>
          <a:lstStyle>
            <a:lvl1pPr defTabSz="950913">
              <a:defRPr sz="1300" b="0">
                <a:latin typeface="Times New Roman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40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725" y="9721850"/>
            <a:ext cx="30749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2" tIns="47526" rIns="95052" bIns="47526" numCol="1" anchor="b" anchorCtr="0" compatLnSpc="1">
            <a:prstTxWarp prst="textNoShape">
              <a:avLst/>
            </a:prstTxWarp>
          </a:bodyPr>
          <a:lstStyle>
            <a:lvl1pPr algn="r" defTabSz="950913">
              <a:defRPr sz="1300" b="0">
                <a:latin typeface="Times New Roman" charset="0"/>
              </a:defRPr>
            </a:lvl1pPr>
          </a:lstStyle>
          <a:p>
            <a:pPr>
              <a:defRPr/>
            </a:pPr>
            <a:fld id="{C5C58B69-36A5-1E4A-9967-CF55128E5C19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2" tIns="47526" rIns="95052" bIns="47526" numCol="1" anchor="t" anchorCtr="0" compatLnSpc="1">
            <a:prstTxWarp prst="textNoShape">
              <a:avLst/>
            </a:prstTxWarp>
          </a:bodyPr>
          <a:lstStyle>
            <a:lvl1pPr defTabSz="950913">
              <a:defRPr sz="1300" b="0">
                <a:latin typeface="Times New Roman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49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2" tIns="47526" rIns="95052" bIns="47526" numCol="1" anchor="t" anchorCtr="0" compatLnSpc="1">
            <a:prstTxWarp prst="textNoShape">
              <a:avLst/>
            </a:prstTxWarp>
          </a:bodyPr>
          <a:lstStyle>
            <a:lvl1pPr algn="r" defTabSz="950913">
              <a:defRPr sz="1300" b="0">
                <a:latin typeface="Times New Roman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3775" y="769938"/>
            <a:ext cx="5113338" cy="3835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2513"/>
            <a:ext cx="5680075" cy="460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2" tIns="47526" rIns="95052" bIns="4752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Haga clic para modificar el estilo de texto del patrón</a:t>
            </a:r>
          </a:p>
          <a:p>
            <a:pPr lvl="1"/>
            <a:r>
              <a:rPr lang="en-US" noProof="0"/>
              <a:t>Segundo nivel</a:t>
            </a:r>
          </a:p>
          <a:p>
            <a:pPr lvl="2"/>
            <a:r>
              <a:rPr lang="en-US" noProof="0"/>
              <a:t>Tercer nivel</a:t>
            </a:r>
          </a:p>
          <a:p>
            <a:pPr lvl="3"/>
            <a:r>
              <a:rPr lang="en-US" noProof="0"/>
              <a:t>Cuarto nivel</a:t>
            </a:r>
          </a:p>
          <a:p>
            <a:pPr lvl="4"/>
            <a:r>
              <a:rPr lang="en-US" noProof="0"/>
              <a:t>Quinto nivel</a:t>
            </a: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2" tIns="47526" rIns="95052" bIns="47526" numCol="1" anchor="b" anchorCtr="0" compatLnSpc="1">
            <a:prstTxWarp prst="textNoShape">
              <a:avLst/>
            </a:prstTxWarp>
          </a:bodyPr>
          <a:lstStyle>
            <a:lvl1pPr defTabSz="950913">
              <a:defRPr sz="1300" b="0">
                <a:latin typeface="Times New Roman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04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21850"/>
            <a:ext cx="30749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2" tIns="47526" rIns="95052" bIns="47526" numCol="1" anchor="b" anchorCtr="0" compatLnSpc="1">
            <a:prstTxWarp prst="textNoShape">
              <a:avLst/>
            </a:prstTxWarp>
          </a:bodyPr>
          <a:lstStyle>
            <a:lvl1pPr algn="r" defTabSz="950913">
              <a:defRPr sz="1300" b="0">
                <a:latin typeface="Times New Roman" charset="0"/>
              </a:defRPr>
            </a:lvl1pPr>
          </a:lstStyle>
          <a:p>
            <a:pPr>
              <a:defRPr/>
            </a:pPr>
            <a:fld id="{32060882-5BA9-7C41-A44F-FB7D86B52901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Arial" pitchFamily="-112" charset="0"/>
        <a:cs typeface="Arial" pitchFamily="-112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Arial" pitchFamily="-112" charset="0"/>
        <a:cs typeface="Arial" pitchFamily="-112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Arial" pitchFamily="-112" charset="0"/>
        <a:cs typeface="Arial" pitchFamily="-112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Arial" pitchFamily="-112" charset="0"/>
        <a:cs typeface="Arial" pitchFamily="-112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Arial" pitchFamily="-112" charset="0"/>
        <a:cs typeface="Arial" pitchFamily="-112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A26D5E6-7475-6245-8713-D623B8505560}" type="slidenum">
              <a:rPr lang="es-ES"/>
              <a:pPr/>
              <a:t>1</a:t>
            </a:fld>
            <a:endParaRPr lang="es-ES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-457200" y="-228600"/>
            <a:ext cx="9982200" cy="4572000"/>
          </a:xfrm>
          <a:prstGeom prst="rect">
            <a:avLst/>
          </a:prstGeom>
          <a:gradFill flip="none" rotWithShape="1">
            <a:gsLst>
              <a:gs pos="19000">
                <a:schemeClr val="bg1"/>
              </a:gs>
              <a:gs pos="100000">
                <a:srgbClr val="6699FF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 sz="1800"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sp>
        <p:nvSpPr>
          <p:cNvPr id="5" name="Cloud Callout 4"/>
          <p:cNvSpPr/>
          <p:nvPr userDrawn="1"/>
        </p:nvSpPr>
        <p:spPr bwMode="auto">
          <a:xfrm>
            <a:off x="-1371600" y="3124200"/>
            <a:ext cx="11430000" cy="4419600"/>
          </a:xfrm>
          <a:prstGeom prst="cloudCallout">
            <a:avLst/>
          </a:prstGeom>
          <a:solidFill>
            <a:schemeClr val="bg1"/>
          </a:solidFill>
          <a:ln w="2286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 sz="1800"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sp>
        <p:nvSpPr>
          <p:cNvPr id="6" name="Rectangle 5"/>
          <p:cNvSpPr/>
          <p:nvPr userDrawn="1"/>
        </p:nvSpPr>
        <p:spPr bwMode="auto">
          <a:xfrm>
            <a:off x="-457200" y="4495800"/>
            <a:ext cx="9982200" cy="3124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 sz="1800"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grpSp>
        <p:nvGrpSpPr>
          <p:cNvPr id="7" name="Group 17"/>
          <p:cNvGrpSpPr>
            <a:grpSpLocks/>
          </p:cNvGrpSpPr>
          <p:nvPr userDrawn="1"/>
        </p:nvGrpSpPr>
        <p:grpSpPr bwMode="auto">
          <a:xfrm>
            <a:off x="1981200" y="5562600"/>
            <a:ext cx="5410200" cy="846138"/>
            <a:chOff x="2038350" y="5943600"/>
            <a:chExt cx="5410200" cy="846889"/>
          </a:xfrm>
        </p:grpSpPr>
        <p:pic>
          <p:nvPicPr>
            <p:cNvPr id="8" name="Picture 9" descr="FP7-cap-CMYK.jpg"/>
            <p:cNvPicPr>
              <a:picLocks noChangeAspect="1"/>
            </p:cNvPicPr>
            <p:nvPr userDrawn="1"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038350" y="5982368"/>
              <a:ext cx="990600" cy="808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11" descr="eu-flag-blue-yellow.pn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306954" y="6004075"/>
              <a:ext cx="1141596" cy="777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TextBox 9"/>
            <p:cNvSpPr txBox="1">
              <a:spLocks noChangeArrowheads="1"/>
            </p:cNvSpPr>
            <p:nvPr/>
          </p:nvSpPr>
          <p:spPr bwMode="auto">
            <a:xfrm>
              <a:off x="3209925" y="5943600"/>
              <a:ext cx="2819400" cy="83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>
                <a:defRPr/>
              </a:pPr>
              <a:r>
                <a:rPr lang="en-US" sz="1200" dirty="0"/>
                <a:t>StratusLab is co-funded by the</a:t>
              </a:r>
            </a:p>
            <a:p>
              <a:pPr algn="ctr">
                <a:defRPr/>
              </a:pPr>
              <a:r>
                <a:rPr lang="en-US" sz="1200" dirty="0"/>
                <a:t>European Community’s  Seventh</a:t>
              </a:r>
            </a:p>
            <a:p>
              <a:pPr algn="ctr">
                <a:defRPr/>
              </a:pPr>
              <a:r>
                <a:rPr lang="en-US" sz="1200" dirty="0"/>
                <a:t>Framework </a:t>
              </a:r>
              <a:r>
                <a:rPr lang="en-US" sz="1200" dirty="0" err="1"/>
                <a:t>Programme</a:t>
              </a:r>
              <a:r>
                <a:rPr lang="en-US" sz="1200" dirty="0"/>
                <a:t> (Capacities)</a:t>
              </a:r>
            </a:p>
            <a:p>
              <a:pPr algn="ctr">
                <a:defRPr/>
              </a:pPr>
              <a:r>
                <a:rPr lang="en-US" sz="1200" dirty="0"/>
                <a:t>Grant Agreement </a:t>
              </a:r>
              <a:r>
                <a:rPr lang="en-US" sz="1200" dirty="0" smtClean="0"/>
                <a:t>INFSO</a:t>
              </a:r>
              <a:r>
                <a:rPr lang="en-US" sz="1200" dirty="0"/>
                <a:t>-RI-261552</a:t>
              </a:r>
            </a:p>
          </p:txBody>
        </p:sp>
      </p:grpSp>
      <p:sp>
        <p:nvSpPr>
          <p:cNvPr id="20" name="Title 19"/>
          <p:cNvSpPr>
            <a:spLocks noGrp="1"/>
          </p:cNvSpPr>
          <p:nvPr>
            <p:ph type="ctrTitle"/>
          </p:nvPr>
        </p:nvSpPr>
        <p:spPr>
          <a:xfrm>
            <a:off x="762000" y="1676400"/>
            <a:ext cx="7772400" cy="1470025"/>
          </a:xfrm>
          <a:prstGeom prst="rect">
            <a:avLst/>
          </a:prstGeom>
        </p:spPr>
        <p:txBody>
          <a:bodyPr/>
          <a:lstStyle>
            <a:lvl1pPr algn="ctr">
              <a:defRPr sz="2800">
                <a:solidFill>
                  <a:srgbClr val="132B66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0"/>
          </p:nvPr>
        </p:nvSpPr>
        <p:spPr>
          <a:xfrm>
            <a:off x="762000" y="3886200"/>
            <a:ext cx="7772400" cy="1371600"/>
          </a:xfrm>
          <a:prstGeom prst="rect">
            <a:avLst/>
          </a:prstGeom>
        </p:spPr>
        <p:txBody>
          <a:bodyPr wrap="none" anchor="ctr"/>
          <a:lstStyle>
            <a:lvl1pPr marL="0" indent="0" algn="ctr">
              <a:spcBef>
                <a:spcPts val="600"/>
              </a:spcBef>
              <a:defRPr sz="2000" b="0" i="0">
                <a:solidFill>
                  <a:schemeClr val="tx1"/>
                </a:solidFill>
              </a:defRPr>
            </a:lvl1pPr>
            <a:lvl2pPr marL="0" indent="0" algn="ctr">
              <a:spcBef>
                <a:spcPts val="0"/>
              </a:spcBef>
              <a:buFontTx/>
              <a:buNone/>
              <a:defRPr sz="2000"/>
            </a:lvl2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2" name="Picture 6" descr="stratuslab-logo.png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6781800" y="117475"/>
            <a:ext cx="2225675" cy="87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 userDrawn="1">
  <p:cSld name="Copyrigh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1066800" y="4176713"/>
            <a:ext cx="7239000" cy="1538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en-US" sz="1400" dirty="0"/>
              <a:t>Copyright © </a:t>
            </a:r>
            <a:r>
              <a:rPr lang="en-US" sz="1400" dirty="0" smtClean="0"/>
              <a:t>2011, </a:t>
            </a:r>
            <a:r>
              <a:rPr lang="en-US" sz="1400" dirty="0"/>
              <a:t>Members of the StratusLab collaboration: Centre </a:t>
            </a:r>
            <a:r>
              <a:rPr lang="en-US" sz="1400" dirty="0" smtClean="0"/>
              <a:t>National </a:t>
            </a:r>
            <a:r>
              <a:rPr lang="en-US" sz="1400" dirty="0"/>
              <a:t>de la </a:t>
            </a:r>
            <a:r>
              <a:rPr lang="en-US" sz="1400" dirty="0" err="1"/>
              <a:t>Recherche</a:t>
            </a:r>
            <a:r>
              <a:rPr lang="en-US" sz="1400" dirty="0"/>
              <a:t> </a:t>
            </a:r>
            <a:r>
              <a:rPr lang="en-US" sz="1400" dirty="0" err="1"/>
              <a:t>Scientifique</a:t>
            </a:r>
            <a:r>
              <a:rPr lang="en-US" sz="1400" dirty="0"/>
              <a:t>, Universidad </a:t>
            </a:r>
            <a:r>
              <a:rPr lang="en-US" sz="1400" dirty="0" err="1"/>
              <a:t>Complutense</a:t>
            </a:r>
            <a:r>
              <a:rPr lang="en-US" sz="1400" dirty="0"/>
              <a:t> de Madrid, Greek Research and Technology Network S.A., SixSq Sàrl, </a:t>
            </a:r>
            <a:r>
              <a:rPr lang="en-US" sz="1400" dirty="0" err="1"/>
              <a:t>Telefónica</a:t>
            </a:r>
            <a:r>
              <a:rPr lang="en-US" sz="1400" dirty="0"/>
              <a:t> </a:t>
            </a:r>
            <a:r>
              <a:rPr lang="en-US" sz="1400" dirty="0" err="1"/>
              <a:t>Investigación</a:t>
            </a:r>
            <a:r>
              <a:rPr lang="en-US" sz="1400" dirty="0"/>
              <a:t> </a:t>
            </a:r>
            <a:r>
              <a:rPr lang="en-US" sz="1400" dirty="0" err="1"/>
              <a:t>y</a:t>
            </a:r>
            <a:r>
              <a:rPr lang="en-US" sz="1400" dirty="0"/>
              <a:t> </a:t>
            </a:r>
            <a:r>
              <a:rPr lang="en-US" sz="1400" dirty="0" err="1"/>
              <a:t>Desarrollo</a:t>
            </a:r>
            <a:r>
              <a:rPr lang="en-US" sz="1400" dirty="0"/>
              <a:t> SA, and The Provost Fellows and Scholars of the College of the Holy and Undivided Trinity of Queen Elizabeth Near Dublin.</a:t>
            </a:r>
          </a:p>
          <a:p>
            <a:pPr algn="just">
              <a:defRPr/>
            </a:pPr>
            <a:endParaRPr lang="en-US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1066800" y="5419725"/>
            <a:ext cx="4876800" cy="739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400" dirty="0"/>
              <a:t>This work is licensed under the Creative Commons</a:t>
            </a:r>
          </a:p>
          <a:p>
            <a:pPr>
              <a:defRPr/>
            </a:pPr>
            <a:r>
              <a:rPr lang="en-US" sz="1400" dirty="0"/>
              <a:t>Attribution 3.0 </a:t>
            </a:r>
            <a:r>
              <a:rPr lang="en-US" sz="1400" dirty="0" err="1"/>
              <a:t>Unported</a:t>
            </a:r>
            <a:r>
              <a:rPr lang="en-US" sz="1400" dirty="0"/>
              <a:t> License</a:t>
            </a:r>
          </a:p>
          <a:p>
            <a:pPr>
              <a:defRPr/>
            </a:pPr>
            <a:r>
              <a:rPr lang="en-US" sz="1400" dirty="0"/>
              <a:t>http://creativecommons.org/licenses/by/3.0/</a:t>
            </a:r>
          </a:p>
        </p:txBody>
      </p:sp>
      <p:pic>
        <p:nvPicPr>
          <p:cNvPr id="4" name="Picture 10" descr="cc-by-88x31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6400800" y="5537200"/>
            <a:ext cx="1766888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990600"/>
            <a:ext cx="9144000" cy="762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90000">
                <a:schemeClr val="bg1"/>
              </a:gs>
            </a:gsLst>
            <a:lin ang="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 sz="1800"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0"/>
          </p:nvPr>
        </p:nvSpPr>
        <p:spPr>
          <a:xfrm>
            <a:off x="304800" y="1447800"/>
            <a:ext cx="8534400" cy="5105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 bwMode="auto">
          <a:xfrm>
            <a:off x="0" y="990600"/>
            <a:ext cx="9144000" cy="762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90000">
                <a:schemeClr val="bg1"/>
              </a:gs>
            </a:gsLst>
            <a:lin ang="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 sz="1800"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850" y="1155700"/>
            <a:ext cx="4171950" cy="54737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55700"/>
            <a:ext cx="4173537" cy="54737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990600"/>
            <a:ext cx="9144000" cy="762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90000">
                <a:schemeClr val="bg1"/>
              </a:gs>
            </a:gsLst>
            <a:lin ang="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 sz="1800"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auto">
          <a:xfrm>
            <a:off x="0" y="990600"/>
            <a:ext cx="9144000" cy="762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90000">
                <a:schemeClr val="bg1"/>
              </a:gs>
            </a:gsLst>
            <a:lin ang="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 sz="1800"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219200"/>
            <a:ext cx="5111750" cy="51816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3008313" cy="5181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Content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auto">
          <a:xfrm>
            <a:off x="0" y="990600"/>
            <a:ext cx="9144000" cy="762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90000">
                <a:schemeClr val="bg1"/>
              </a:gs>
            </a:gsLst>
            <a:lin ang="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 sz="1800"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219200"/>
            <a:ext cx="5111750" cy="51816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381000" y="1219200"/>
            <a:ext cx="3048000" cy="5181600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theme" Target="../theme/theme1.xml"/><Relationship Id="rId1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2" name="Text Box 12"/>
          <p:cNvSpPr txBox="1">
            <a:spLocks noChangeArrowheads="1"/>
          </p:cNvSpPr>
          <p:nvPr/>
        </p:nvSpPr>
        <p:spPr bwMode="auto">
          <a:xfrm>
            <a:off x="8491538" y="6604000"/>
            <a:ext cx="5873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fld id="{D2D1206E-E5E9-B54D-A721-2B0F9C4D1662}" type="slidenum">
              <a:rPr lang="en-US" sz="1200">
                <a:solidFill>
                  <a:srgbClr val="32425D"/>
                </a:solidFill>
              </a:rPr>
              <a:pPr>
                <a:defRPr/>
              </a:pPr>
              <a:t>‹#›</a:t>
            </a:fld>
            <a:endParaRPr lang="en-US" sz="1200" dirty="0">
              <a:solidFill>
                <a:srgbClr val="32425D"/>
              </a:solidFill>
            </a:endParaRPr>
          </a:p>
        </p:txBody>
      </p:sp>
      <p:pic>
        <p:nvPicPr>
          <p:cNvPr id="1027" name="Picture 6" descr="stratuslab-logo.png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781800" y="117475"/>
            <a:ext cx="2225675" cy="87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Title Placeholder 7"/>
          <p:cNvSpPr>
            <a:spLocks noGrp="1"/>
          </p:cNvSpPr>
          <p:nvPr>
            <p:ph type="title"/>
          </p:nvPr>
        </p:nvSpPr>
        <p:spPr bwMode="auto">
          <a:xfrm>
            <a:off x="304800" y="76200"/>
            <a:ext cx="6477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9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304800" y="1447800"/>
            <a:ext cx="86106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32B66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32B66"/>
          </a:solidFill>
          <a:latin typeface="Arial" pitchFamily="-112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32B66"/>
          </a:solidFill>
          <a:latin typeface="Arial" pitchFamily="-112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32B66"/>
          </a:solidFill>
          <a:latin typeface="Arial" pitchFamily="-112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32B66"/>
          </a:solidFill>
          <a:latin typeface="Arial" pitchFamily="-112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32425D"/>
          </a:solidFill>
          <a:latin typeface="Arial" pitchFamily="-112" charset="0"/>
          <a:ea typeface="Arial" pitchFamily="-112" charset="0"/>
          <a:cs typeface="Arial" pitchFamily="-112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32425D"/>
          </a:solidFill>
          <a:latin typeface="Arial" pitchFamily="-112" charset="0"/>
          <a:ea typeface="Arial" pitchFamily="-112" charset="0"/>
          <a:cs typeface="Arial" pitchFamily="-112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32425D"/>
          </a:solidFill>
          <a:latin typeface="Arial" pitchFamily="-112" charset="0"/>
          <a:ea typeface="Arial" pitchFamily="-112" charset="0"/>
          <a:cs typeface="Arial" pitchFamily="-112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32425D"/>
          </a:solidFill>
          <a:latin typeface="Arial" pitchFamily="-112" charset="0"/>
          <a:ea typeface="Arial" pitchFamily="-112" charset="0"/>
          <a:cs typeface="Arial" pitchFamily="-112" charset="0"/>
        </a:defRPr>
      </a:lvl9pPr>
    </p:titleStyle>
    <p:bodyStyle>
      <a:lvl1pPr marL="342900" indent="-342900" algn="l" rtl="0" eaLnBrk="0" fontAlgn="base" hangingPunct="0">
        <a:spcBef>
          <a:spcPts val="1500"/>
        </a:spcBef>
        <a:spcAft>
          <a:spcPct val="0"/>
        </a:spcAft>
        <a:defRPr sz="2400" b="1">
          <a:solidFill>
            <a:srgbClr val="132B66"/>
          </a:solidFill>
          <a:latin typeface="+mn-lt"/>
          <a:ea typeface="ＭＳ Ｐゴシック" charset="-128"/>
          <a:cs typeface="ＭＳ Ｐゴシック" charset="-128"/>
        </a:defRPr>
      </a:lvl1pPr>
      <a:lvl2pPr marL="360363" indent="-180975" algn="l" rtl="0" eaLnBrk="0" fontAlgn="base" hangingPunct="0">
        <a:spcBef>
          <a:spcPts val="600"/>
        </a:spcBef>
        <a:spcAft>
          <a:spcPct val="0"/>
        </a:spcAft>
        <a:buFont typeface="Wingdings" charset="2"/>
        <a:buChar char="§"/>
        <a:defRPr sz="20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901700" indent="-180975" algn="l" rtl="0" eaLnBrk="0" fontAlgn="base" hangingPunct="0">
        <a:spcBef>
          <a:spcPts val="600"/>
        </a:spcBef>
        <a:spcAft>
          <a:spcPct val="0"/>
        </a:spcAft>
        <a:buFont typeface="Arial" charset="0"/>
        <a:buChar char="–"/>
        <a:defRPr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173163" indent="-92075" algn="l" rtl="0" eaLnBrk="0" fontAlgn="base" hangingPunct="0">
        <a:spcBef>
          <a:spcPts val="6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1879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3368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6pPr>
      <a:lvl7pPr marL="27940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8pPr>
      <a:lvl9pPr marL="37084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hyperlink" Target="mailto:root@134.158.75.34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hyperlink" Target="http://marketplace.stratuslab.eu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8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2" Type="http://schemas.openxmlformats.org/officeDocument/2006/relationships/hyperlink" Target="https://onehost-5.lal.in2p3.fr:8445/disks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Storage Services</a:t>
            </a:r>
          </a:p>
        </p:txBody>
      </p:sp>
      <p:sp>
        <p:nvSpPr>
          <p:cNvPr id="12291" name="Text Placeholder 1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StratusLab</a:t>
            </a:r>
            <a:r>
              <a:rPr lang="en-US" dirty="0" smtClean="0"/>
              <a:t> Tutorial (</a:t>
            </a:r>
            <a:r>
              <a:rPr lang="en-US" dirty="0" err="1" smtClean="0"/>
              <a:t>Orsay</a:t>
            </a:r>
            <a:r>
              <a:rPr lang="en-US" dirty="0" smtClean="0"/>
              <a:t>, France)</a:t>
            </a:r>
          </a:p>
          <a:p>
            <a:r>
              <a:rPr lang="en-US" dirty="0" smtClean="0"/>
              <a:t>17-18 November 2011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List Persistent Disks: Web Portal</a:t>
            </a:r>
          </a:p>
        </p:txBody>
      </p:sp>
      <p:sp>
        <p:nvSpPr>
          <p:cNvPr id="14339" name="Content Placeholder 3"/>
          <p:cNvSpPr>
            <a:spLocks noGrp="1"/>
          </p:cNvSpPr>
          <p:nvPr>
            <p:ph sz="quarter" idx="10"/>
          </p:nvPr>
        </p:nvSpPr>
        <p:spPr>
          <a:xfrm>
            <a:off x="152400" y="1295400"/>
            <a:ext cx="8686800" cy="5334000"/>
          </a:xfrm>
        </p:spPr>
        <p:txBody>
          <a:bodyPr/>
          <a:lstStyle/>
          <a:p>
            <a:r>
              <a:rPr lang="en-US" dirty="0" smtClean="0"/>
              <a:t>Disks menu:</a:t>
            </a:r>
          </a:p>
          <a:p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pic>
        <p:nvPicPr>
          <p:cNvPr id="7" name="Image 6" descr="Screen shot 2011-09-16 at 1.40.06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5000"/>
            <a:ext cx="9144000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VM Instance with Persistent Disk</a:t>
            </a:r>
          </a:p>
        </p:txBody>
      </p:sp>
      <p:sp>
        <p:nvSpPr>
          <p:cNvPr id="14339" name="Content Placeholder 3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smtClean="0"/>
              <a:t>Use a </a:t>
            </a:r>
            <a:r>
              <a:rPr lang="en-US" dirty="0" err="1" smtClean="0"/>
              <a:t>ttylinux</a:t>
            </a:r>
            <a:r>
              <a:rPr lang="en-US" dirty="0" smtClean="0"/>
              <a:t> image Identifier from the Marketplace:</a:t>
            </a:r>
          </a:p>
          <a:p>
            <a:pPr lvl="1"/>
            <a:r>
              <a:rPr lang="en-US" dirty="0" smtClean="0"/>
              <a:t>export TTYLINUX_ID=</a:t>
            </a:r>
            <a:r>
              <a:rPr dirty="0" smtClean="0"/>
              <a:t>LwcRbwCalYSysY1wftQdAj6Bwoi</a:t>
            </a:r>
            <a:endParaRPr lang="en-US" dirty="0" smtClean="0"/>
          </a:p>
          <a:p>
            <a:pPr marL="0" indent="0"/>
            <a:r>
              <a:rPr lang="en-US" dirty="0" smtClean="0"/>
              <a:t>Deploy your virtual machine:</a:t>
            </a:r>
          </a:p>
          <a:p>
            <a:pPr lvl="1"/>
            <a:r>
              <a:rPr lang="en-US" dirty="0" smtClean="0"/>
              <a:t>stratus-run-instance  --persistent-disk=</a:t>
            </a:r>
            <a:r>
              <a:rPr dirty="0" smtClean="0">
                <a:solidFill>
                  <a:srgbClr val="FF0000"/>
                </a:solidFill>
              </a:rPr>
              <a:t>1ceeff5e-a0f7-4eb5-9958-725036a6e611 </a:t>
            </a:r>
            <a:r>
              <a:rPr lang="en-US" dirty="0" smtClean="0"/>
              <a:t>${TTYLINUX_ID}</a:t>
            </a:r>
          </a:p>
          <a:p>
            <a:pPr lvl="1"/>
            <a:r>
              <a:rPr lang="en-US" dirty="0" smtClean="0"/>
              <a:t>Response should give the VM ID and Public IP: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1000" y="4876800"/>
            <a:ext cx="8001000" cy="1600438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r>
              <a:rPr lang="en-US" sz="1400" b="0" dirty="0" smtClean="0">
                <a:latin typeface="Courier"/>
                <a:cs typeface="Courier"/>
              </a:rPr>
              <a:t> :::::::::::::::::::::::::</a:t>
            </a:r>
          </a:p>
          <a:p>
            <a:r>
              <a:rPr lang="en-US" sz="1400" b="0" dirty="0" smtClean="0">
                <a:latin typeface="Courier"/>
                <a:cs typeface="Courier"/>
              </a:rPr>
              <a:t> :: Starting </a:t>
            </a:r>
            <a:r>
              <a:rPr lang="en-US" sz="1400" b="0" dirty="0" err="1" smtClean="0">
                <a:latin typeface="Courier"/>
                <a:cs typeface="Courier"/>
              </a:rPr>
              <a:t>machine(s</a:t>
            </a:r>
            <a:r>
              <a:rPr lang="en-US" sz="1400" b="0" dirty="0" smtClean="0">
                <a:latin typeface="Courier"/>
                <a:cs typeface="Courier"/>
              </a:rPr>
              <a:t>) ::</a:t>
            </a:r>
          </a:p>
          <a:p>
            <a:r>
              <a:rPr lang="en-US" sz="1400" b="0" dirty="0" smtClean="0">
                <a:latin typeface="Courier"/>
                <a:cs typeface="Courier"/>
              </a:rPr>
              <a:t> :::::::::::::::::::::::::</a:t>
            </a:r>
          </a:p>
          <a:p>
            <a:r>
              <a:rPr lang="en-US" sz="1400" b="0" dirty="0" smtClean="0">
                <a:latin typeface="Courier"/>
                <a:cs typeface="Courier"/>
              </a:rPr>
              <a:t> :: Starting 1 machine</a:t>
            </a:r>
          </a:p>
          <a:p>
            <a:r>
              <a:rPr lang="en-US" sz="1400" b="0" dirty="0" smtClean="0">
                <a:latin typeface="Courier"/>
                <a:cs typeface="Courier"/>
              </a:rPr>
              <a:t> :: Machine 1 (</a:t>
            </a:r>
            <a:r>
              <a:rPr lang="en-US" sz="1400" b="0" dirty="0" err="1" smtClean="0">
                <a:latin typeface="Courier"/>
                <a:cs typeface="Courier"/>
              </a:rPr>
              <a:t>vm</a:t>
            </a:r>
            <a:r>
              <a:rPr lang="en-US" sz="1400" b="0" dirty="0" smtClean="0">
                <a:latin typeface="Courier"/>
                <a:cs typeface="Courier"/>
              </a:rPr>
              <a:t> ID: 18)</a:t>
            </a:r>
          </a:p>
          <a:p>
            <a:r>
              <a:rPr lang="en-US" sz="1400" b="0" dirty="0" smtClean="0">
                <a:latin typeface="Courier"/>
                <a:cs typeface="Courier"/>
              </a:rPr>
              <a:t>        Public </a:t>
            </a:r>
            <a:r>
              <a:rPr lang="en-US" sz="1400" b="0" dirty="0" err="1" smtClean="0">
                <a:latin typeface="Courier"/>
                <a:cs typeface="Courier"/>
              </a:rPr>
              <a:t>ip</a:t>
            </a:r>
            <a:r>
              <a:rPr lang="en-US" sz="1400" b="0" dirty="0" smtClean="0">
                <a:latin typeface="Courier"/>
                <a:cs typeface="Courier"/>
              </a:rPr>
              <a:t>: 134.158.75.44</a:t>
            </a:r>
          </a:p>
          <a:p>
            <a:r>
              <a:rPr lang="en-US" sz="1400" b="0" dirty="0" smtClean="0">
                <a:latin typeface="Courier"/>
                <a:cs typeface="Courier"/>
              </a:rPr>
              <a:t> :: Done!</a:t>
            </a:r>
            <a:endParaRPr lang="en-US" sz="1400" b="0" dirty="0">
              <a:latin typeface="Courier"/>
              <a:cs typeface="Courier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Mount Information on the Web Portal</a:t>
            </a:r>
          </a:p>
        </p:txBody>
      </p:sp>
      <p:pic>
        <p:nvPicPr>
          <p:cNvPr id="5" name="Image 4" descr="Screen shot 2011-09-16 at 1.44.15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43000"/>
            <a:ext cx="9144000" cy="2590800"/>
          </a:xfrm>
          <a:prstGeom prst="rect">
            <a:avLst/>
          </a:prstGeom>
        </p:spPr>
      </p:pic>
      <p:pic>
        <p:nvPicPr>
          <p:cNvPr id="6" name="Image 5" descr="Screen shot 2011-09-16 at 1.44.28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3733800"/>
            <a:ext cx="3962400" cy="2711450"/>
          </a:xfrm>
          <a:prstGeom prst="rect">
            <a:avLst/>
          </a:prstGeom>
        </p:spPr>
      </p:pic>
      <p:pic>
        <p:nvPicPr>
          <p:cNvPr id="7" name="Image 6" descr="Screen shot 2011-09-16 at 1.44.39 P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6800" y="3733800"/>
            <a:ext cx="4267200" cy="2743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Format the disk via the running VM </a:t>
            </a:r>
          </a:p>
        </p:txBody>
      </p:sp>
      <p:sp>
        <p:nvSpPr>
          <p:cNvPr id="14339" name="Content Placeholder 3"/>
          <p:cNvSpPr>
            <a:spLocks noGrp="1"/>
          </p:cNvSpPr>
          <p:nvPr>
            <p:ph sz="quarter" idx="10"/>
          </p:nvPr>
        </p:nvSpPr>
        <p:spPr>
          <a:xfrm>
            <a:off x="304800" y="1447800"/>
            <a:ext cx="8534400" cy="5181600"/>
          </a:xfrm>
        </p:spPr>
        <p:txBody>
          <a:bodyPr/>
          <a:lstStyle/>
          <a:p>
            <a:pPr lvl="1"/>
            <a:r>
              <a:rPr lang="en-US" dirty="0" smtClean="0"/>
              <a:t>Partition (</a:t>
            </a:r>
            <a:r>
              <a:rPr lang="en-US" dirty="0" err="1" smtClean="0"/>
              <a:t>fdisk</a:t>
            </a:r>
            <a:r>
              <a:rPr lang="en-US" dirty="0" smtClean="0"/>
              <a:t>)? and format (</a:t>
            </a:r>
            <a:r>
              <a:rPr lang="en-US" dirty="0" err="1" smtClean="0"/>
              <a:t>mkfs</a:t>
            </a:r>
            <a:r>
              <a:rPr lang="en-US" dirty="0" smtClean="0"/>
              <a:t>) it via the running VM</a:t>
            </a:r>
          </a:p>
          <a:p>
            <a:pPr lvl="1"/>
            <a:r>
              <a:rPr lang="en-US" dirty="0" smtClean="0"/>
              <a:t>In your VM, the</a:t>
            </a:r>
            <a:r>
              <a:rPr dirty="0" smtClean="0"/>
              <a:t> persistent disk will be referenced as /dev/hdc or /dev/sdc. In ttylinux9</a:t>
            </a:r>
            <a:r>
              <a:rPr lang="en-US" dirty="0" smtClean="0"/>
              <a:t>.</a:t>
            </a:r>
            <a:r>
              <a:rPr dirty="0" smtClean="0"/>
              <a:t>7, it will be /dev/hdc.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Format your disk</a:t>
            </a:r>
            <a:r>
              <a:rPr dirty="0" smtClean="0"/>
              <a:t> </a:t>
            </a: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228600" y="2590800"/>
            <a:ext cx="8001000" cy="1785104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r>
              <a:rPr lang="en-US" sz="1400" b="0" dirty="0" smtClean="0">
                <a:latin typeface="Courier"/>
                <a:cs typeface="Courier"/>
              </a:rPr>
              <a:t> $ </a:t>
            </a:r>
            <a:r>
              <a:rPr lang="en-US" sz="1400" b="0" dirty="0" err="1" smtClean="0">
                <a:latin typeface="Courier"/>
                <a:cs typeface="Courier"/>
              </a:rPr>
              <a:t>ssh</a:t>
            </a:r>
            <a:r>
              <a:rPr lang="en-US" sz="1400" b="0" dirty="0" smtClean="0">
                <a:latin typeface="Courier"/>
                <a:cs typeface="Courier"/>
              </a:rPr>
              <a:t> </a:t>
            </a:r>
            <a:r>
              <a:rPr lang="en-US" sz="1400" b="0" dirty="0" smtClean="0">
                <a:latin typeface="Courier"/>
                <a:cs typeface="Courier"/>
                <a:hlinkClick r:id="rId2"/>
              </a:rPr>
              <a:t>root@134.158.75.44</a:t>
            </a:r>
            <a:endParaRPr lang="en-US" sz="1400" b="0" dirty="0" smtClean="0">
              <a:latin typeface="Courier"/>
              <a:cs typeface="Courier"/>
            </a:endParaRPr>
          </a:p>
          <a:p>
            <a:r>
              <a:rPr lang="en-US" sz="1400" b="0" dirty="0" smtClean="0">
                <a:latin typeface="Courier"/>
                <a:cs typeface="Courier"/>
              </a:rPr>
              <a:t> # </a:t>
            </a:r>
            <a:r>
              <a:rPr lang="en-US" sz="1400" b="0" dirty="0" err="1" smtClean="0">
                <a:latin typeface="Courier"/>
                <a:cs typeface="Courier"/>
              </a:rPr>
              <a:t>fdisk</a:t>
            </a:r>
            <a:r>
              <a:rPr lang="en-US" sz="1400" b="0" dirty="0" smtClean="0">
                <a:latin typeface="Courier"/>
                <a:cs typeface="Courier"/>
              </a:rPr>
              <a:t> –</a:t>
            </a:r>
            <a:r>
              <a:rPr lang="en-US" sz="1400" b="0" dirty="0" err="1" smtClean="0">
                <a:latin typeface="Courier"/>
                <a:cs typeface="Courier"/>
              </a:rPr>
              <a:t>l</a:t>
            </a:r>
            <a:endParaRPr lang="en-US" sz="1400" b="0" dirty="0" smtClean="0">
              <a:latin typeface="Courier"/>
              <a:cs typeface="Courier"/>
            </a:endParaRPr>
          </a:p>
          <a:p>
            <a:r>
              <a:rPr lang="en-US" sz="1400" b="0" dirty="0" smtClean="0">
                <a:latin typeface="Courier"/>
                <a:cs typeface="Courier"/>
              </a:rPr>
              <a:t>…</a:t>
            </a:r>
          </a:p>
          <a:p>
            <a:r>
              <a:rPr lang="en-US" sz="1400" b="0" dirty="0" smtClean="0">
                <a:latin typeface="Courier"/>
                <a:cs typeface="Courier"/>
              </a:rPr>
              <a:t>Disk /dev/</a:t>
            </a:r>
            <a:r>
              <a:rPr lang="en-US" sz="1400" b="0" dirty="0" err="1" smtClean="0">
                <a:latin typeface="Courier"/>
                <a:cs typeface="Courier"/>
              </a:rPr>
              <a:t>hdc</a:t>
            </a:r>
            <a:r>
              <a:rPr lang="en-US" sz="1400" b="0" dirty="0" smtClean="0">
                <a:latin typeface="Courier"/>
                <a:cs typeface="Courier"/>
              </a:rPr>
              <a:t>: 2147 MB, 2147483648 bytes</a:t>
            </a:r>
          </a:p>
          <a:p>
            <a:r>
              <a:rPr lang="en-US" sz="1400" b="0" dirty="0" smtClean="0">
                <a:latin typeface="Courier"/>
                <a:cs typeface="Courier"/>
              </a:rPr>
              <a:t>255 heads, 63 sectors/track, 261 cylinders</a:t>
            </a:r>
          </a:p>
          <a:p>
            <a:r>
              <a:rPr lang="en-US" sz="1400" b="0" dirty="0" smtClean="0">
                <a:latin typeface="Courier"/>
                <a:cs typeface="Courier"/>
              </a:rPr>
              <a:t>Units = cylinders of 16065 * 512 = 8225280 bytes</a:t>
            </a:r>
          </a:p>
          <a:p>
            <a:r>
              <a:rPr lang="en-US" sz="1400" b="0" dirty="0" smtClean="0">
                <a:latin typeface="Courier"/>
                <a:cs typeface="Courier"/>
              </a:rPr>
              <a:t>…</a:t>
            </a:r>
            <a:endParaRPr lang="en-US" sz="1200" b="0" dirty="0" smtClean="0">
              <a:latin typeface="Courier"/>
              <a:cs typeface="Courier"/>
            </a:endParaRPr>
          </a:p>
          <a:p>
            <a:endParaRPr lang="en-US" sz="1200" b="0" dirty="0">
              <a:latin typeface="Courier"/>
              <a:cs typeface="Courier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304800" y="5334000"/>
            <a:ext cx="8001000" cy="30777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sz="1400" b="0" dirty="0" smtClean="0"/>
              <a:t># mkfs.ext3 /dev/hdc</a:t>
            </a:r>
            <a:endParaRPr lang="fr-FR" sz="1400" b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Mount &amp; store data into your disk </a:t>
            </a:r>
            <a:endParaRPr lang="en-US" dirty="0" smtClean="0"/>
          </a:p>
        </p:txBody>
      </p:sp>
      <p:sp>
        <p:nvSpPr>
          <p:cNvPr id="14339" name="Content Placeholder 3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smtClean="0"/>
              <a:t>Mount your disk, store data into, and dismount it</a:t>
            </a:r>
          </a:p>
          <a:p>
            <a:pPr lvl="1">
              <a:buNone/>
            </a:pP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304800" y="2209800"/>
            <a:ext cx="8001000" cy="1384995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r>
              <a:rPr sz="1400" b="0" dirty="0" smtClean="0"/>
              <a:t># mount /dev/hdc /mnt</a:t>
            </a:r>
            <a:endParaRPr lang="en-US" sz="1400" b="0" dirty="0" smtClean="0"/>
          </a:p>
          <a:p>
            <a:r>
              <a:rPr sz="1400" b="0" dirty="0" smtClean="0"/>
              <a:t> </a:t>
            </a:r>
            <a:endParaRPr lang="en-US" sz="1400" b="0" dirty="0" smtClean="0"/>
          </a:p>
          <a:p>
            <a:r>
              <a:rPr sz="1400" b="0" dirty="0" smtClean="0"/>
              <a:t># echo "Testing Persistent Disk" &gt; /mnt/test_pdisk</a:t>
            </a:r>
            <a:endParaRPr lang="en-US" sz="1400" b="0" dirty="0" smtClean="0"/>
          </a:p>
          <a:p>
            <a:r>
              <a:rPr sz="1400" b="0" dirty="0" smtClean="0"/>
              <a:t> </a:t>
            </a:r>
            <a:endParaRPr lang="en-US" sz="1400" b="0" dirty="0" smtClean="0"/>
          </a:p>
          <a:p>
            <a:r>
              <a:rPr lang="en-US" sz="1400" b="0" dirty="0" smtClean="0"/>
              <a:t># </a:t>
            </a:r>
            <a:r>
              <a:rPr lang="en-US" sz="1400" b="0" dirty="0" err="1" smtClean="0"/>
              <a:t>umount</a:t>
            </a:r>
            <a:r>
              <a:rPr lang="en-US" sz="1400" b="0" dirty="0" smtClean="0"/>
              <a:t> /</a:t>
            </a:r>
            <a:r>
              <a:rPr lang="en-US" sz="1400" b="0" dirty="0" err="1" smtClean="0"/>
              <a:t>mnt</a:t>
            </a:r>
            <a:r>
              <a:rPr lang="en-US" sz="1400" b="0" dirty="0" smtClean="0"/>
              <a:t> </a:t>
            </a:r>
            <a:endParaRPr lang="en-US" sz="1400" b="0" dirty="0" smtClean="0">
              <a:latin typeface="Courier"/>
              <a:cs typeface="Courier"/>
            </a:endParaRPr>
          </a:p>
          <a:p>
            <a:endParaRPr lang="en-US" sz="1400" b="0" dirty="0">
              <a:latin typeface="Courier"/>
              <a:cs typeface="Courier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Deploying a Virtual Machine with persistent disk</a:t>
            </a:r>
          </a:p>
        </p:txBody>
      </p:sp>
      <p:sp>
        <p:nvSpPr>
          <p:cNvPr id="14339" name="Content Placeholder 3"/>
          <p:cNvSpPr>
            <a:spLocks noGrp="1"/>
          </p:cNvSpPr>
          <p:nvPr>
            <p:ph sz="quarter" idx="10"/>
          </p:nvPr>
        </p:nvSpPr>
        <p:spPr>
          <a:xfrm>
            <a:off x="304800" y="1447800"/>
            <a:ext cx="8534400" cy="5029200"/>
          </a:xfrm>
        </p:spPr>
        <p:txBody>
          <a:bodyPr/>
          <a:lstStyle/>
          <a:p>
            <a:pPr marL="0" indent="0"/>
            <a:r>
              <a:rPr lang="en-US" dirty="0" smtClean="0"/>
              <a:t>Now deploy another virtual machine with the same persistent disk:</a:t>
            </a:r>
          </a:p>
          <a:p>
            <a:pPr marL="0" indent="0"/>
            <a:endParaRPr lang="en-US" dirty="0" smtClean="0"/>
          </a:p>
          <a:p>
            <a:pPr lvl="1"/>
            <a:r>
              <a:rPr lang="en-US" dirty="0" smtClean="0"/>
              <a:t>stratus-run-instance  --persistent-disk=</a:t>
            </a:r>
            <a:r>
              <a:rPr dirty="0" smtClean="0">
                <a:solidFill>
                  <a:srgbClr val="FF0000"/>
                </a:solidFill>
              </a:rPr>
              <a:t>1ceeff5e-a0f7-4eb5-9958-725036a6e611 </a:t>
            </a:r>
            <a:r>
              <a:rPr dirty="0" smtClean="0"/>
              <a:t> </a:t>
            </a:r>
            <a:r>
              <a:rPr lang="en-US" dirty="0" smtClean="0"/>
              <a:t> ${TTYLINUX_ID}</a:t>
            </a:r>
          </a:p>
          <a:p>
            <a:pPr lvl="1">
              <a:buNone/>
            </a:pPr>
            <a:endParaRPr lang="en-US" dirty="0" smtClean="0"/>
          </a:p>
          <a:p>
            <a:pPr lvl="1"/>
            <a:r>
              <a:rPr lang="en-US" dirty="0" smtClean="0"/>
              <a:t>Response should be: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1000" y="4876800"/>
            <a:ext cx="8001000" cy="276999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r>
              <a:rPr lang="en-US" sz="1200" b="0" dirty="0" smtClean="0">
                <a:latin typeface="Courier"/>
                <a:cs typeface="Courier"/>
              </a:rPr>
              <a:t>[ERROR] Only 0/1 </a:t>
            </a:r>
            <a:r>
              <a:rPr lang="en-US" sz="1200" b="0" dirty="0" err="1" smtClean="0">
                <a:latin typeface="Courier"/>
                <a:cs typeface="Courier"/>
              </a:rPr>
              <a:t>disk(s</a:t>
            </a:r>
            <a:r>
              <a:rPr lang="en-US" sz="1200" b="0" dirty="0" smtClean="0">
                <a:latin typeface="Courier"/>
                <a:cs typeface="Courier"/>
              </a:rPr>
              <a:t>) can be attached. Aborting</a:t>
            </a:r>
            <a:endParaRPr lang="en-US" sz="1200" b="0" dirty="0">
              <a:latin typeface="Courier"/>
              <a:cs typeface="Courier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838200" y="5867400"/>
            <a:ext cx="70544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Disk can only be attached to 1 Virtual Machine!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Unmount</a:t>
            </a:r>
            <a:r>
              <a:rPr lang="en-US" dirty="0" smtClean="0"/>
              <a:t> your disk via the Web Portal</a:t>
            </a:r>
          </a:p>
        </p:txBody>
      </p:sp>
      <p:sp>
        <p:nvSpPr>
          <p:cNvPr id="14339" name="Content Placeholder 3"/>
          <p:cNvSpPr>
            <a:spLocks noGrp="1"/>
          </p:cNvSpPr>
          <p:nvPr>
            <p:ph sz="quarter" idx="10"/>
          </p:nvPr>
        </p:nvSpPr>
        <p:spPr>
          <a:xfrm>
            <a:off x="304800" y="1447800"/>
            <a:ext cx="8534400" cy="5029200"/>
          </a:xfrm>
        </p:spPr>
        <p:txBody>
          <a:bodyPr/>
          <a:lstStyle/>
          <a:p>
            <a:pPr marL="0" indent="0"/>
            <a:endParaRPr lang="en-US" dirty="0" smtClean="0"/>
          </a:p>
          <a:p>
            <a:pPr marL="0" indent="0"/>
            <a:endParaRPr lang="en-US" dirty="0" smtClean="0"/>
          </a:p>
          <a:p>
            <a:pPr marL="0" indent="0"/>
            <a:endParaRPr lang="en-US" dirty="0" smtClean="0"/>
          </a:p>
          <a:p>
            <a:pPr marL="0" indent="0"/>
            <a:endParaRPr lang="en-US" dirty="0" smtClean="0"/>
          </a:p>
          <a:p>
            <a:pPr marL="0" indent="0"/>
            <a:endParaRPr lang="en-US" dirty="0" smtClean="0"/>
          </a:p>
          <a:p>
            <a:pPr marL="0" indent="0"/>
            <a:r>
              <a:rPr lang="en-US" dirty="0" smtClean="0"/>
              <a:t>Now deploy another virtual machine with the same persistent disk:</a:t>
            </a:r>
          </a:p>
          <a:p>
            <a:pPr lvl="1"/>
            <a:r>
              <a:rPr lang="en-US" dirty="0" smtClean="0"/>
              <a:t>stratus-run-instance  --persistent-disk=</a:t>
            </a:r>
            <a:r>
              <a:rPr dirty="0" smtClean="0">
                <a:solidFill>
                  <a:srgbClr val="FF0000"/>
                </a:solidFill>
              </a:rPr>
              <a:t>1ceeff5e-a0f7-4eb5-9958-725036a6e611 </a:t>
            </a:r>
            <a:r>
              <a:rPr dirty="0" smtClean="0"/>
              <a:t> </a:t>
            </a:r>
            <a:r>
              <a:rPr lang="en-US" dirty="0" smtClean="0"/>
              <a:t> ${TTYLINUX_ID}</a:t>
            </a:r>
          </a:p>
        </p:txBody>
      </p:sp>
      <p:pic>
        <p:nvPicPr>
          <p:cNvPr id="5" name="Image 4" descr="Screen shot 2011-09-16 at 1.49.28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43000"/>
            <a:ext cx="4876800" cy="2971800"/>
          </a:xfrm>
          <a:prstGeom prst="rect">
            <a:avLst/>
          </a:prstGeom>
        </p:spPr>
      </p:pic>
      <p:pic>
        <p:nvPicPr>
          <p:cNvPr id="7" name="Image 6" descr="Screen shot 2011-09-16 at 1.49.38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1143000"/>
            <a:ext cx="4267200" cy="2971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2"/>
          <p:cNvSpPr>
            <a:spLocks noGrp="1"/>
          </p:cNvSpPr>
          <p:nvPr>
            <p:ph type="title"/>
          </p:nvPr>
        </p:nvSpPr>
        <p:spPr>
          <a:xfrm>
            <a:off x="304800" y="76200"/>
            <a:ext cx="6477000" cy="914400"/>
          </a:xfrm>
        </p:spPr>
        <p:txBody>
          <a:bodyPr/>
          <a:lstStyle/>
          <a:p>
            <a:r>
              <a:rPr lang="en-US" dirty="0" smtClean="0"/>
              <a:t>Verify disk contents via the running  VM </a:t>
            </a:r>
          </a:p>
        </p:txBody>
      </p:sp>
      <p:sp>
        <p:nvSpPr>
          <p:cNvPr id="14339" name="Content Placeholder 3"/>
          <p:cNvSpPr>
            <a:spLocks noGrp="1"/>
          </p:cNvSpPr>
          <p:nvPr>
            <p:ph sz="quarter" idx="10"/>
          </p:nvPr>
        </p:nvSpPr>
        <p:spPr>
          <a:xfrm>
            <a:off x="304800" y="1447800"/>
            <a:ext cx="8534400" cy="5181600"/>
          </a:xfrm>
        </p:spPr>
        <p:txBody>
          <a:bodyPr/>
          <a:lstStyle/>
          <a:p>
            <a:pPr lvl="1"/>
            <a:r>
              <a:rPr dirty="0" smtClean="0"/>
              <a:t>Log into your VM using ssh, verify existence of your persistent dis</a:t>
            </a:r>
            <a:r>
              <a:rPr lang="en-US" dirty="0" err="1" smtClean="0"/>
              <a:t>k</a:t>
            </a:r>
            <a:r>
              <a:rPr dirty="0" smtClean="0"/>
              <a:t>  </a:t>
            </a: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304800" y="2133600"/>
            <a:ext cx="8001000" cy="2246769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r>
              <a:rPr lang="en-US" sz="1400" b="0" dirty="0" smtClean="0">
                <a:latin typeface="Courier"/>
                <a:cs typeface="Courier"/>
              </a:rPr>
              <a:t> $ </a:t>
            </a:r>
            <a:r>
              <a:rPr lang="en-US" sz="1400" b="0" dirty="0" err="1" smtClean="0">
                <a:latin typeface="Courier"/>
                <a:cs typeface="Courier"/>
              </a:rPr>
              <a:t>ssh</a:t>
            </a:r>
            <a:r>
              <a:rPr lang="en-US" sz="1400" b="0" dirty="0" smtClean="0">
                <a:latin typeface="Courier"/>
                <a:cs typeface="Courier"/>
              </a:rPr>
              <a:t> root@134.158.75.45</a:t>
            </a:r>
          </a:p>
          <a:p>
            <a:r>
              <a:rPr lang="en-US" sz="1400" b="0" dirty="0" smtClean="0">
                <a:latin typeface="Courier"/>
                <a:cs typeface="Courier"/>
              </a:rPr>
              <a:t> # </a:t>
            </a:r>
            <a:r>
              <a:rPr lang="en-US" sz="1400" b="0" dirty="0" err="1" smtClean="0">
                <a:latin typeface="Courier"/>
                <a:cs typeface="Courier"/>
              </a:rPr>
              <a:t>fdisk</a:t>
            </a:r>
            <a:r>
              <a:rPr lang="en-US" sz="1400" b="0" dirty="0" smtClean="0">
                <a:latin typeface="Courier"/>
                <a:cs typeface="Courier"/>
              </a:rPr>
              <a:t> –</a:t>
            </a:r>
            <a:r>
              <a:rPr lang="en-US" sz="1400" b="0" dirty="0" err="1" smtClean="0">
                <a:latin typeface="Courier"/>
                <a:cs typeface="Courier"/>
              </a:rPr>
              <a:t>l</a:t>
            </a:r>
            <a:endParaRPr lang="en-US" sz="1400" b="0" dirty="0" smtClean="0">
              <a:latin typeface="Courier"/>
              <a:cs typeface="Courier"/>
            </a:endParaRPr>
          </a:p>
          <a:p>
            <a:r>
              <a:rPr lang="en-US" sz="1400" b="0" dirty="0" smtClean="0">
                <a:latin typeface="Courier"/>
                <a:cs typeface="Courier"/>
              </a:rPr>
              <a:t>…</a:t>
            </a:r>
          </a:p>
          <a:p>
            <a:r>
              <a:rPr lang="en-US" sz="1400" b="0" dirty="0" smtClean="0">
                <a:latin typeface="Courier"/>
                <a:cs typeface="Courier"/>
              </a:rPr>
              <a:t>Disk /dev/</a:t>
            </a:r>
            <a:r>
              <a:rPr lang="en-US" sz="1400" b="0" dirty="0" err="1" smtClean="0">
                <a:latin typeface="Courier"/>
                <a:cs typeface="Courier"/>
              </a:rPr>
              <a:t>hdc</a:t>
            </a:r>
            <a:r>
              <a:rPr lang="en-US" sz="1400" b="0" dirty="0" smtClean="0">
                <a:latin typeface="Courier"/>
                <a:cs typeface="Courier"/>
              </a:rPr>
              <a:t>: 2147 MB, 2147483648 bytes</a:t>
            </a:r>
          </a:p>
          <a:p>
            <a:r>
              <a:rPr lang="en-US" sz="1400" b="0" dirty="0" smtClean="0">
                <a:latin typeface="Courier"/>
                <a:cs typeface="Courier"/>
              </a:rPr>
              <a:t>255 heads, 63 sectors/track, 261 cylinders</a:t>
            </a:r>
          </a:p>
          <a:p>
            <a:r>
              <a:rPr lang="en-US" sz="1400" b="0" dirty="0" smtClean="0">
                <a:latin typeface="Courier"/>
                <a:cs typeface="Courier"/>
              </a:rPr>
              <a:t>Units = cylinders of 16065 * 512 = 8225280 bytes</a:t>
            </a:r>
          </a:p>
          <a:p>
            <a:r>
              <a:rPr lang="en-US" sz="1400" b="0" dirty="0" smtClean="0">
                <a:latin typeface="Courier"/>
                <a:cs typeface="Courier"/>
              </a:rPr>
              <a:t>…</a:t>
            </a:r>
          </a:p>
          <a:p>
            <a:r>
              <a:rPr lang="en-US" sz="1800" b="0" dirty="0" smtClean="0">
                <a:latin typeface="Courier"/>
                <a:cs typeface="Courier"/>
              </a:rPr>
              <a:t> </a:t>
            </a:r>
          </a:p>
          <a:p>
            <a:endParaRPr lang="en-US" sz="1200" b="0" dirty="0" smtClean="0">
              <a:latin typeface="Courier"/>
              <a:cs typeface="Courier"/>
            </a:endParaRPr>
          </a:p>
          <a:p>
            <a:endParaRPr lang="en-US" sz="1200" b="0" dirty="0" smtClean="0">
              <a:latin typeface="Courier"/>
              <a:cs typeface="Courier"/>
            </a:endParaRPr>
          </a:p>
          <a:p>
            <a:endParaRPr lang="en-US" sz="1200" b="0" dirty="0">
              <a:latin typeface="Courier"/>
              <a:cs typeface="Courier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381000" y="5181600"/>
            <a:ext cx="7924800" cy="116955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sz="1400" b="0" dirty="0" smtClean="0"/>
              <a:t># mount /dev/hdc /mnt</a:t>
            </a:r>
            <a:endParaRPr lang="en-US" sz="1400" b="0" dirty="0" smtClean="0"/>
          </a:p>
          <a:p>
            <a:r>
              <a:rPr sz="1400" b="0" dirty="0" smtClean="0"/>
              <a:t># ls /mnt </a:t>
            </a:r>
            <a:endParaRPr lang="en-US" sz="1400" b="0" dirty="0" smtClean="0"/>
          </a:p>
          <a:p>
            <a:r>
              <a:rPr sz="1400" b="0" dirty="0" smtClean="0"/>
              <a:t>lost+found test_pdisk </a:t>
            </a:r>
            <a:endParaRPr lang="en-US" sz="1400" b="0" dirty="0" smtClean="0"/>
          </a:p>
          <a:p>
            <a:r>
              <a:rPr sz="1400" b="0" dirty="0" smtClean="0"/>
              <a:t># cat /mnt/test_pdisk </a:t>
            </a:r>
            <a:endParaRPr lang="en-US" sz="1400" b="0" dirty="0" smtClean="0"/>
          </a:p>
          <a:p>
            <a:r>
              <a:rPr sz="1400" b="0" dirty="0" smtClean="0"/>
              <a:t>Testing Persistent Disk</a:t>
            </a:r>
            <a:endParaRPr lang="fr-FR" sz="1400" b="0" dirty="0"/>
          </a:p>
        </p:txBody>
      </p:sp>
      <p:sp>
        <p:nvSpPr>
          <p:cNvPr id="8" name="ZoneTexte 7"/>
          <p:cNvSpPr txBox="1"/>
          <p:nvPr/>
        </p:nvSpPr>
        <p:spPr>
          <a:xfrm>
            <a:off x="304800" y="4648200"/>
            <a:ext cx="807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363" lvl="1" indent="-180975" eaLnBrk="0" hangingPunct="0">
              <a:spcBef>
                <a:spcPts val="600"/>
              </a:spcBef>
              <a:buFont typeface="Wingdings" charset="2"/>
              <a:buChar char="§"/>
            </a:pPr>
            <a:r>
              <a:rPr sz="1800" b="0" dirty="0" smtClean="0"/>
              <a:t>Mount your persistent disk</a:t>
            </a:r>
            <a:r>
              <a:rPr lang="en-US" sz="1800" b="0" dirty="0" smtClean="0"/>
              <a:t>, verify its content</a:t>
            </a:r>
            <a:r>
              <a:rPr sz="1800" b="0" dirty="0" smtClean="0"/>
              <a:t> </a:t>
            </a:r>
            <a:endParaRPr lang="fr-FR" sz="1800" b="0" dirty="0" smtClean="0">
              <a:latin typeface="+mn-lt"/>
              <a:ea typeface="ＭＳ Ｐゴシック" charset="-128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Kill you Virtual Machine</a:t>
            </a:r>
          </a:p>
        </p:txBody>
      </p:sp>
      <p:sp>
        <p:nvSpPr>
          <p:cNvPr id="14339" name="Content Placeholder 3"/>
          <p:cNvSpPr>
            <a:spLocks noGrp="1"/>
          </p:cNvSpPr>
          <p:nvPr>
            <p:ph sz="quarter" idx="10"/>
          </p:nvPr>
        </p:nvSpPr>
        <p:spPr>
          <a:xfrm>
            <a:off x="304800" y="1143000"/>
            <a:ext cx="8534400" cy="5486400"/>
          </a:xfrm>
        </p:spPr>
        <p:txBody>
          <a:bodyPr/>
          <a:lstStyle/>
          <a:p>
            <a:pPr lvl="1">
              <a:buNone/>
            </a:pPr>
            <a:endParaRPr lang="en-US" dirty="0" smtClean="0"/>
          </a:p>
          <a:p>
            <a:pPr lvl="1">
              <a:spcBef>
                <a:spcPct val="0"/>
              </a:spcBef>
              <a:buNone/>
            </a:pPr>
            <a:r>
              <a:rPr lang="en-US" sz="2800" b="1" dirty="0" smtClean="0">
                <a:solidFill>
                  <a:srgbClr val="132B66"/>
                </a:solidFill>
                <a:latin typeface="+mj-lt"/>
                <a:cs typeface="ＭＳ Ｐゴシック" charset="-128"/>
              </a:rPr>
              <a:t>On the Web Portal: </a:t>
            </a:r>
            <a:r>
              <a:rPr lang="en-US" sz="1800" b="1" dirty="0" err="1" smtClean="0">
                <a:latin typeface="+mj-lt"/>
                <a:cs typeface="ＭＳ Ｐゴシック" charset="-128"/>
              </a:rPr>
              <a:t>myprivate</a:t>
            </a:r>
            <a:r>
              <a:rPr lang="en-US" sz="1800" b="1" dirty="0" smtClean="0">
                <a:latin typeface="+mj-lt"/>
                <a:cs typeface="ＭＳ Ｐゴシック" charset="-128"/>
              </a:rPr>
              <a:t>-disk </a:t>
            </a:r>
            <a:r>
              <a:rPr lang="en-US" sz="1800" b="1" dirty="0" err="1" smtClean="0">
                <a:latin typeface="+mj-lt"/>
                <a:cs typeface="ＭＳ Ｐゴシック" charset="-128"/>
              </a:rPr>
              <a:t>nb</a:t>
            </a:r>
            <a:r>
              <a:rPr lang="en-US" sz="1800" b="1" dirty="0" smtClean="0">
                <a:latin typeface="+mj-lt"/>
                <a:cs typeface="ＭＳ Ｐゴシック" charset="-128"/>
              </a:rPr>
              <a:t>. of users =0  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381000" y="1219200"/>
            <a:ext cx="8153400" cy="30777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b="0" dirty="0" smtClean="0"/>
              <a:t>$ stratus-kill-instance 19</a:t>
            </a:r>
            <a:endParaRPr lang="fr-FR" sz="1400" b="0" dirty="0" smtClean="0"/>
          </a:p>
        </p:txBody>
      </p:sp>
      <p:pic>
        <p:nvPicPr>
          <p:cNvPr id="6" name="Image 5" descr="Screen shot 2011-09-16 at 1.52.22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09800"/>
            <a:ext cx="9144000" cy="42645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Persistent disk deletion </a:t>
            </a:r>
          </a:p>
        </p:txBody>
      </p:sp>
      <p:sp>
        <p:nvSpPr>
          <p:cNvPr id="14339" name="Content Placeholder 3"/>
          <p:cNvSpPr>
            <a:spLocks noGrp="1"/>
          </p:cNvSpPr>
          <p:nvPr>
            <p:ph sz="quarter" idx="10"/>
          </p:nvPr>
        </p:nvSpPr>
        <p:spPr>
          <a:xfrm>
            <a:off x="304800" y="1447800"/>
            <a:ext cx="8534400" cy="400110"/>
          </a:xfrm>
          <a:noFill/>
        </p:spPr>
        <p:txBody>
          <a:bodyPr wrap="square" rtlCol="0">
            <a:spAutoFit/>
          </a:bodyPr>
          <a:lstStyle/>
          <a:p>
            <a:pPr lvl="1">
              <a:spcBef>
                <a:spcPct val="0"/>
              </a:spcBef>
            </a:pPr>
            <a:r>
              <a:rPr lang="en-US" kern="1200" dirty="0" smtClean="0">
                <a:latin typeface="Arial" charset="0"/>
                <a:ea typeface="Arial" charset="0"/>
                <a:cs typeface="Arial" charset="0"/>
              </a:rPr>
              <a:t>To delete your persistent disk: stratus-delete-volume &lt;Disk UUID&gt;</a:t>
            </a:r>
          </a:p>
          <a:p>
            <a:pPr lvl="1">
              <a:spcBef>
                <a:spcPct val="0"/>
              </a:spcBef>
              <a:buNone/>
            </a:pPr>
            <a:endParaRPr lang="en-US" kern="1200" dirty="0" smtClean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533400" y="2209800"/>
            <a:ext cx="7620000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b="0" dirty="0" smtClean="0"/>
              <a:t>$ </a:t>
            </a:r>
            <a:r>
              <a:rPr sz="1400" b="0" dirty="0" smtClean="0"/>
              <a:t>stratus-delete-volume </a:t>
            </a:r>
            <a:r>
              <a:rPr sz="1400" b="0" dirty="0" smtClean="0">
                <a:solidFill>
                  <a:srgbClr val="FF0000"/>
                </a:solidFill>
              </a:rPr>
              <a:t>1ceeff5e-a0f7-4eb5-9958-725036a6e611</a:t>
            </a:r>
            <a:endParaRPr lang="en-US" sz="1400" b="0" dirty="0" smtClean="0"/>
          </a:p>
          <a:p>
            <a:r>
              <a:rPr sz="1400" b="0" dirty="0" smtClean="0"/>
              <a:t>DELETED </a:t>
            </a:r>
            <a:r>
              <a:rPr sz="1400" b="0" dirty="0" smtClean="0">
                <a:solidFill>
                  <a:srgbClr val="FF0000"/>
                </a:solidFill>
              </a:rPr>
              <a:t>1ceeff5e-a0f7-4eb5-9958-725036a6e611</a:t>
            </a:r>
            <a:endParaRPr lang="fr-FR" sz="1400" b="0" dirty="0"/>
          </a:p>
        </p:txBody>
      </p:sp>
      <p:sp>
        <p:nvSpPr>
          <p:cNvPr id="7" name="ZoneTexte 6"/>
          <p:cNvSpPr txBox="1"/>
          <p:nvPr/>
        </p:nvSpPr>
        <p:spPr>
          <a:xfrm>
            <a:off x="533400" y="2895600"/>
            <a:ext cx="7772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charset="2"/>
              <a:buChar char="§"/>
            </a:pPr>
            <a:r>
              <a:rPr lang="en-US" sz="2000" b="0" dirty="0" smtClean="0"/>
              <a:t> </a:t>
            </a:r>
            <a:r>
              <a:rPr sz="2000" b="0" dirty="0" smtClean="0"/>
              <a:t>List the existing persi</a:t>
            </a:r>
            <a:r>
              <a:rPr lang="en-US" sz="2000" b="0" dirty="0" err="1" smtClean="0"/>
              <a:t>s</a:t>
            </a:r>
            <a:r>
              <a:rPr sz="2000" b="0" dirty="0" smtClean="0"/>
              <a:t>tent disks</a:t>
            </a:r>
            <a:endParaRPr lang="fr-FR" sz="2000" b="0" dirty="0"/>
          </a:p>
        </p:txBody>
      </p:sp>
      <p:sp>
        <p:nvSpPr>
          <p:cNvPr id="8" name="ZoneTexte 7"/>
          <p:cNvSpPr txBox="1"/>
          <p:nvPr/>
        </p:nvSpPr>
        <p:spPr>
          <a:xfrm>
            <a:off x="0" y="3318569"/>
            <a:ext cx="4114800" cy="332398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b="0" dirty="0" smtClean="0"/>
              <a:t>$ </a:t>
            </a:r>
            <a:r>
              <a:rPr sz="1400" b="0" dirty="0" smtClean="0"/>
              <a:t>stratus-describe-volumes</a:t>
            </a:r>
            <a:endParaRPr lang="en-US" sz="1400" b="0" dirty="0" smtClean="0"/>
          </a:p>
          <a:p>
            <a:r>
              <a:rPr sz="1400" b="0" dirty="0" smtClean="0"/>
              <a:t>:: DISK 5bc1c62e-af1b-439d-92da-a8fd1f99ec0b</a:t>
            </a:r>
          </a:p>
          <a:p>
            <a:r>
              <a:rPr sz="1400" b="0" dirty="0" smtClean="0"/>
              <a:t>        created: 2011/09/16 09:58:40</a:t>
            </a:r>
          </a:p>
          <a:p>
            <a:r>
              <a:rPr sz="1400" b="0" dirty="0" smtClean="0"/>
              <a:t>        visibility: PUBLIC</a:t>
            </a:r>
          </a:p>
          <a:p>
            <a:r>
              <a:rPr sz="1400" b="0" dirty="0" smtClean="0"/>
              <a:t>        tag: test-public</a:t>
            </a:r>
          </a:p>
          <a:p>
            <a:r>
              <a:rPr sz="1400" b="0" dirty="0" smtClean="0"/>
              <a:t>        owner: test</a:t>
            </a:r>
          </a:p>
          <a:p>
            <a:r>
              <a:rPr sz="1400" b="0" dirty="0" smtClean="0"/>
              <a:t>        size: 1</a:t>
            </a:r>
          </a:p>
          <a:p>
            <a:r>
              <a:rPr sz="1400" b="0" dirty="0" smtClean="0"/>
              <a:t>        users: 0</a:t>
            </a:r>
          </a:p>
          <a:p>
            <a:r>
              <a:rPr sz="1400" b="0" dirty="0" smtClean="0"/>
              <a:t>:: DISK febae836-3b94-49f6-a9f4-4b85295b0184</a:t>
            </a:r>
          </a:p>
          <a:p>
            <a:r>
              <a:rPr sz="1400" b="0" dirty="0" smtClean="0"/>
              <a:t>        created: 2011/09/16 13:37:57</a:t>
            </a:r>
          </a:p>
          <a:p>
            <a:r>
              <a:rPr sz="1400" b="0" dirty="0" smtClean="0"/>
              <a:t>        visibility: PUBLIC</a:t>
            </a:r>
          </a:p>
          <a:p>
            <a:r>
              <a:rPr sz="1400" b="0" dirty="0" smtClean="0"/>
              <a:t>        tag: mypublic-disk</a:t>
            </a:r>
          </a:p>
          <a:p>
            <a:r>
              <a:rPr sz="1400" b="0" dirty="0" smtClean="0"/>
              <a:t>        owner: egitf</a:t>
            </a:r>
          </a:p>
          <a:p>
            <a:r>
              <a:rPr sz="1400" b="0" dirty="0" smtClean="0"/>
              <a:t>        size: 5</a:t>
            </a:r>
          </a:p>
          <a:p>
            <a:r>
              <a:rPr sz="1400" b="0" dirty="0" smtClean="0"/>
              <a:t>        users: 0</a:t>
            </a:r>
            <a:endParaRPr lang="fr-FR" sz="1400" b="0" dirty="0"/>
          </a:p>
        </p:txBody>
      </p:sp>
      <p:pic>
        <p:nvPicPr>
          <p:cNvPr id="10" name="Image 9" descr="Screen shot 2011-09-16 at 1.53.49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200" y="3276600"/>
            <a:ext cx="4495800" cy="335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Storage Services</a:t>
            </a:r>
          </a:p>
        </p:txBody>
      </p:sp>
      <p:sp>
        <p:nvSpPr>
          <p:cNvPr id="14339" name="Content Placeholder 3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smtClean="0"/>
              <a:t>Persistent (Read-Write) Disks</a:t>
            </a:r>
          </a:p>
          <a:p>
            <a:pPr lvl="1"/>
            <a:r>
              <a:rPr lang="en-US" dirty="0" smtClean="0"/>
              <a:t>Allows the storage of service state or user data</a:t>
            </a:r>
          </a:p>
          <a:p>
            <a:pPr lvl="1"/>
            <a:r>
              <a:rPr lang="en-US" dirty="0" smtClean="0"/>
              <a:t>Mounted as a disk on </a:t>
            </a:r>
            <a:r>
              <a:rPr lang="en-US" dirty="0" err="1" smtClean="0"/>
              <a:t>VMs</a:t>
            </a:r>
            <a:endParaRPr lang="en-US" dirty="0" smtClean="0"/>
          </a:p>
          <a:p>
            <a:pPr lvl="1"/>
            <a:r>
              <a:rPr lang="en-US" dirty="0" smtClean="0"/>
              <a:t>Disks are persistent and have a lifecycle independent of a single VM</a:t>
            </a:r>
          </a:p>
          <a:p>
            <a:pPr lvl="1"/>
            <a:r>
              <a:rPr lang="en-US" dirty="0" smtClean="0"/>
              <a:t>Can be mounted by single VM at any time</a:t>
            </a:r>
          </a:p>
          <a:p>
            <a:pPr lvl="1"/>
            <a:r>
              <a:rPr lang="en-US" dirty="0" smtClean="0"/>
              <a:t>Only available within a single cloud instance</a:t>
            </a:r>
          </a:p>
          <a:p>
            <a:r>
              <a:rPr lang="en-US" dirty="0" smtClean="0"/>
              <a:t>Static (Read-Only) Disks</a:t>
            </a:r>
          </a:p>
          <a:p>
            <a:pPr lvl="1"/>
            <a:r>
              <a:rPr lang="en-US" dirty="0" smtClean="0"/>
              <a:t>Useful for distribution of quasi-static databases</a:t>
            </a:r>
          </a:p>
          <a:p>
            <a:pPr lvl="1"/>
            <a:r>
              <a:rPr lang="en-US" dirty="0" smtClean="0"/>
              <a:t>Handled and shared like VM images via Marketplace</a:t>
            </a:r>
          </a:p>
          <a:p>
            <a:r>
              <a:rPr lang="en-US" dirty="0" smtClean="0"/>
              <a:t>Volatile (Read-Write) Disks</a:t>
            </a:r>
          </a:p>
          <a:p>
            <a:pPr lvl="1"/>
            <a:r>
              <a:rPr lang="en-US" dirty="0" smtClean="0"/>
              <a:t>Useful for temporary (!) data storage</a:t>
            </a:r>
          </a:p>
          <a:p>
            <a:pPr lvl="1"/>
            <a:r>
              <a:rPr lang="en-US" dirty="0" smtClean="0"/>
              <a:t>Data will disappear when VM instance is destroyed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smtClean="0"/>
              <a:t>Hot-plug Persistent Disks</a:t>
            </a:r>
            <a:endParaRPr dirty="0"/>
          </a:p>
        </p:txBody>
      </p:sp>
      <p:sp>
        <p:nvSpPr>
          <p:cNvPr id="14339" name="Content Placeholder 3"/>
          <p:cNvSpPr>
            <a:spLocks noGrp="1"/>
          </p:cNvSpPr>
          <p:nvPr>
            <p:ph sz="quarter" idx="10"/>
          </p:nvPr>
        </p:nvSpPr>
        <p:spPr>
          <a:xfrm>
            <a:off x="304800" y="1447800"/>
            <a:ext cx="8534400" cy="2438400"/>
          </a:xfrm>
        </p:spPr>
        <p:txBody>
          <a:bodyPr/>
          <a:lstStyle/>
          <a:p>
            <a:r>
              <a:rPr lang="en-US" sz="1800" dirty="0" smtClean="0"/>
              <a:t>T</a:t>
            </a:r>
            <a:r>
              <a:rPr sz="1800" dirty="0" smtClean="0"/>
              <a:t>o use the hot-plug feature, the running instance needed to have </a:t>
            </a:r>
            <a:r>
              <a:rPr sz="1800" dirty="0" smtClean="0">
                <a:solidFill>
                  <a:srgbClr val="FF0000"/>
                </a:solidFill>
              </a:rPr>
              <a:t>acpiphp</a:t>
            </a:r>
            <a:r>
              <a:rPr sz="1800" dirty="0" smtClean="0"/>
              <a:t> kernel module loaded.</a:t>
            </a:r>
            <a:endParaRPr lang="en-US" sz="1800" dirty="0" smtClean="0"/>
          </a:p>
          <a:p>
            <a:r>
              <a:rPr sz="1800" dirty="0" smtClean="0"/>
              <a:t> </a:t>
            </a:r>
            <a:r>
              <a:rPr lang="en-US" sz="1800" dirty="0" smtClean="0"/>
              <a:t>ttylinux doesn’t</a:t>
            </a:r>
            <a:r>
              <a:rPr sz="1800" dirty="0" smtClean="0"/>
              <a:t> have this feature, you have to use base image like Ubuntu, CentOS or Fedora.</a:t>
            </a:r>
            <a:endParaRPr lang="en-US" sz="1800" dirty="0" smtClean="0"/>
          </a:p>
          <a:p>
            <a:r>
              <a:rPr lang="en-US" sz="1600" dirty="0" smtClean="0"/>
              <a:t>In this part of tutorial, we will be using Ubuntu10.04 (OWojA0YDjya7Uhzf7fDRulB3pz3 from </a:t>
            </a:r>
            <a:r>
              <a:rPr lang="en-US" sz="1600" dirty="0" smtClean="0">
                <a:hlinkClick r:id="rId2"/>
              </a:rPr>
              <a:t>http://marketplace.stratuslab.eu</a:t>
            </a:r>
            <a:r>
              <a:rPr lang="en-US" sz="1600" dirty="0" smtClean="0"/>
              <a:t>)</a:t>
            </a:r>
          </a:p>
          <a:p>
            <a:endParaRPr lang="en-US" sz="1600" dirty="0" smtClean="0"/>
          </a:p>
          <a:p>
            <a:pPr lvl="1"/>
            <a:r>
              <a:rPr lang="en-US" dirty="0" smtClean="0"/>
              <a:t>Persistent disks could be attached/detached using CLI or from the Web Portal  </a:t>
            </a:r>
            <a:endParaRPr lang="en-US" sz="2000" dirty="0" smtClean="0"/>
          </a:p>
          <a:p>
            <a:pPr lvl="1"/>
            <a:r>
              <a:rPr lang="en-US" dirty="0" smtClean="0"/>
              <a:t>To attach  one or more volumes to a running machine using CLI: 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To detach one or more volumes from a running machine using CLI:</a:t>
            </a:r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r>
              <a:rPr lang="en-US" dirty="0" smtClean="0"/>
              <a:t>  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304800" y="5029200"/>
            <a:ext cx="8077200" cy="30777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lvl="1"/>
            <a:r>
              <a:rPr lang="en-US" sz="1400" b="0" dirty="0" smtClean="0"/>
              <a:t>$ stratus-attach-volume –</a:t>
            </a:r>
            <a:r>
              <a:rPr lang="en-US" sz="1400" b="0" dirty="0" err="1" smtClean="0"/>
              <a:t>i</a:t>
            </a:r>
            <a:r>
              <a:rPr lang="en-US" sz="1400" b="0" dirty="0" smtClean="0"/>
              <a:t> &lt;VM ID&gt; &lt;disk1 UUID&gt; &lt;disk2 UUID&gt; …&lt;</a:t>
            </a:r>
            <a:r>
              <a:rPr lang="en-US" sz="1400" b="0" dirty="0" err="1" smtClean="0"/>
              <a:t>diskn</a:t>
            </a:r>
            <a:r>
              <a:rPr lang="en-US" sz="1400" b="0" dirty="0" smtClean="0"/>
              <a:t> UUID&gt;  </a:t>
            </a:r>
          </a:p>
          <a:p>
            <a:endParaRPr lang="fr-FR" dirty="0"/>
          </a:p>
        </p:txBody>
      </p:sp>
      <p:sp>
        <p:nvSpPr>
          <p:cNvPr id="15" name="ZoneTexte 14"/>
          <p:cNvSpPr txBox="1"/>
          <p:nvPr/>
        </p:nvSpPr>
        <p:spPr>
          <a:xfrm>
            <a:off x="304800" y="5791200"/>
            <a:ext cx="8077200" cy="30777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b="0" dirty="0" smtClean="0"/>
              <a:t>$ stratus-detach-volume –</a:t>
            </a:r>
            <a:r>
              <a:rPr lang="en-US" sz="1400" b="0" dirty="0" err="1" smtClean="0"/>
              <a:t>i</a:t>
            </a:r>
            <a:r>
              <a:rPr lang="en-US" sz="1400" b="0" dirty="0" smtClean="0"/>
              <a:t> &lt;VM ID&gt; &lt;disk1 UUID&gt; &lt;disk2 UUID&gt; …&lt;</a:t>
            </a:r>
            <a:r>
              <a:rPr lang="en-US" sz="1400" b="0" dirty="0" err="1" smtClean="0"/>
              <a:t>diskn</a:t>
            </a:r>
            <a:r>
              <a:rPr lang="en-US" sz="1400" b="0" dirty="0" smtClean="0"/>
              <a:t> UUID&gt;</a:t>
            </a:r>
            <a:endParaRPr lang="fr-FR" sz="1400" b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Deploying </a:t>
            </a:r>
            <a:r>
              <a:rPr lang="en-US" dirty="0" err="1" smtClean="0"/>
              <a:t>Ubuntu</a:t>
            </a:r>
            <a:r>
              <a:rPr lang="en-US" dirty="0" smtClean="0"/>
              <a:t> Virtual Machine</a:t>
            </a:r>
          </a:p>
        </p:txBody>
      </p:sp>
      <p:sp>
        <p:nvSpPr>
          <p:cNvPr id="14339" name="Content Placeholder 3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smtClean="0"/>
              <a:t>Use a </a:t>
            </a:r>
            <a:r>
              <a:rPr lang="en-US" dirty="0" err="1" smtClean="0"/>
              <a:t>ubuntu</a:t>
            </a:r>
            <a:r>
              <a:rPr lang="en-US" dirty="0" smtClean="0"/>
              <a:t> image:</a:t>
            </a:r>
          </a:p>
          <a:p>
            <a:pPr lvl="1"/>
            <a:r>
              <a:rPr lang="en-US" dirty="0" smtClean="0"/>
              <a:t>export UBUNTU_ID=OWojA0YDjya7Uhzf7fDRulB3pz3</a:t>
            </a:r>
            <a:endParaRPr lang="en-US" dirty="0" smtClean="0">
              <a:solidFill>
                <a:srgbClr val="008000"/>
              </a:solidFill>
            </a:endParaRPr>
          </a:p>
          <a:p>
            <a:pPr marL="0" indent="0"/>
            <a:endParaRPr lang="en-US" dirty="0" smtClean="0"/>
          </a:p>
          <a:p>
            <a:pPr marL="0" indent="0"/>
            <a:r>
              <a:rPr lang="en-US" dirty="0" smtClean="0"/>
              <a:t>Deploy your virtual machine:</a:t>
            </a:r>
          </a:p>
          <a:p>
            <a:pPr lvl="1"/>
            <a:r>
              <a:rPr lang="en-US" dirty="0" smtClean="0"/>
              <a:t>stratus-run-instance $UBUNTU_ID</a:t>
            </a:r>
          </a:p>
          <a:p>
            <a:pPr lvl="1"/>
            <a:r>
              <a:rPr lang="en-US" dirty="0" smtClean="0"/>
              <a:t>Response should give the VM ID and Public IP: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1000" y="5168205"/>
            <a:ext cx="8001000" cy="1384995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r>
              <a:rPr lang="en-US" sz="1200" b="0" dirty="0" smtClean="0">
                <a:latin typeface="Courier"/>
                <a:cs typeface="Courier"/>
              </a:rPr>
              <a:t> :::::::::::::::::::::::::</a:t>
            </a:r>
          </a:p>
          <a:p>
            <a:r>
              <a:rPr lang="en-US" sz="1200" b="0" dirty="0" smtClean="0">
                <a:latin typeface="Courier"/>
                <a:cs typeface="Courier"/>
              </a:rPr>
              <a:t> :: Starting </a:t>
            </a:r>
            <a:r>
              <a:rPr lang="en-US" sz="1200" b="0" dirty="0" err="1" smtClean="0">
                <a:latin typeface="Courier"/>
                <a:cs typeface="Courier"/>
              </a:rPr>
              <a:t>machine(s</a:t>
            </a:r>
            <a:r>
              <a:rPr lang="en-US" sz="1200" b="0" dirty="0" smtClean="0">
                <a:latin typeface="Courier"/>
                <a:cs typeface="Courier"/>
              </a:rPr>
              <a:t>) ::</a:t>
            </a:r>
          </a:p>
          <a:p>
            <a:r>
              <a:rPr lang="en-US" sz="1200" b="0" dirty="0" smtClean="0">
                <a:latin typeface="Courier"/>
                <a:cs typeface="Courier"/>
              </a:rPr>
              <a:t> :::::::::::::::::::::::::</a:t>
            </a:r>
          </a:p>
          <a:p>
            <a:r>
              <a:rPr lang="en-US" sz="1200" b="0" dirty="0" smtClean="0">
                <a:latin typeface="Courier"/>
                <a:cs typeface="Courier"/>
              </a:rPr>
              <a:t> :: Starting 1 machine</a:t>
            </a:r>
          </a:p>
          <a:p>
            <a:r>
              <a:rPr lang="en-US" sz="1200" b="0" dirty="0" smtClean="0">
                <a:latin typeface="Courier"/>
                <a:cs typeface="Courier"/>
              </a:rPr>
              <a:t> :: Machine 1 (</a:t>
            </a:r>
            <a:r>
              <a:rPr lang="en-US" sz="1200" b="0" dirty="0" err="1" smtClean="0">
                <a:latin typeface="Courier"/>
                <a:cs typeface="Courier"/>
              </a:rPr>
              <a:t>vm</a:t>
            </a:r>
            <a:r>
              <a:rPr lang="en-US" sz="1200" b="0" dirty="0" smtClean="0">
                <a:latin typeface="Courier"/>
                <a:cs typeface="Courier"/>
              </a:rPr>
              <a:t> ID: 19)</a:t>
            </a:r>
          </a:p>
          <a:p>
            <a:r>
              <a:rPr lang="en-US" sz="1200" b="0" dirty="0" smtClean="0">
                <a:latin typeface="Courier"/>
                <a:cs typeface="Courier"/>
              </a:rPr>
              <a:t>        Public </a:t>
            </a:r>
            <a:r>
              <a:rPr lang="en-US" sz="1200" b="0" dirty="0" err="1" smtClean="0">
                <a:latin typeface="Courier"/>
                <a:cs typeface="Courier"/>
              </a:rPr>
              <a:t>ip</a:t>
            </a:r>
            <a:r>
              <a:rPr lang="en-US" sz="1200" b="0" dirty="0" smtClean="0">
                <a:latin typeface="Courier"/>
                <a:cs typeface="Courier"/>
              </a:rPr>
              <a:t>: 134.158.75.45</a:t>
            </a:r>
          </a:p>
          <a:p>
            <a:r>
              <a:rPr lang="en-US" sz="1200" b="0" dirty="0" smtClean="0">
                <a:latin typeface="Courier"/>
                <a:cs typeface="Courier"/>
              </a:rPr>
              <a:t> :: Done!</a:t>
            </a:r>
            <a:endParaRPr lang="en-US" sz="1200" b="0" dirty="0">
              <a:latin typeface="Courier"/>
              <a:cs typeface="Courier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smtClean="0"/>
              <a:t>Hot-plug Persistent Disks</a:t>
            </a:r>
            <a:endParaRPr dirty="0"/>
          </a:p>
        </p:txBody>
      </p:sp>
      <p:sp>
        <p:nvSpPr>
          <p:cNvPr id="14339" name="Content Placeholder 3"/>
          <p:cNvSpPr>
            <a:spLocks noGrp="1"/>
          </p:cNvSpPr>
          <p:nvPr>
            <p:ph sz="quarter" idx="10"/>
          </p:nvPr>
        </p:nvSpPr>
        <p:spPr>
          <a:xfrm>
            <a:off x="304800" y="1447800"/>
            <a:ext cx="8534400" cy="5257800"/>
          </a:xfrm>
        </p:spPr>
        <p:txBody>
          <a:bodyPr/>
          <a:lstStyle/>
          <a:p>
            <a:r>
              <a:rPr sz="1600" dirty="0" smtClean="0">
                <a:solidFill>
                  <a:srgbClr val="FF0000"/>
                </a:solidFill>
              </a:rPr>
              <a:t>Before hot-plugin a disk, make sure acpiphp is loaded.</a:t>
            </a:r>
            <a:endParaRPr lang="en-US" sz="1600" dirty="0" smtClean="0">
              <a:solidFill>
                <a:srgbClr val="FF0000"/>
              </a:solidFill>
            </a:endParaRPr>
          </a:p>
          <a:p>
            <a:r>
              <a:rPr sz="2000" dirty="0" smtClean="0">
                <a:solidFill>
                  <a:schemeClr val="tx1"/>
                </a:solidFill>
              </a:rPr>
              <a:t> In your VM execute:</a:t>
            </a:r>
            <a:endParaRPr lang="en-US" sz="2000" dirty="0" smtClean="0">
              <a:solidFill>
                <a:schemeClr val="tx1"/>
              </a:solidFill>
            </a:endParaRPr>
          </a:p>
          <a:p>
            <a:r>
              <a:rPr sz="2000" dirty="0" smtClean="0"/>
              <a:t> </a:t>
            </a:r>
            <a:endParaRPr lang="en-US" sz="2000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To attach  one or more volumes to a running machine using CLI: 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To detach one or more volumes from a running machine using CLI:</a:t>
            </a:r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r>
              <a:rPr lang="en-US" dirty="0" smtClean="0"/>
              <a:t>  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304800" y="2590800"/>
            <a:ext cx="8077200" cy="30777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b="0" dirty="0" smtClean="0"/>
              <a:t># </a:t>
            </a:r>
            <a:r>
              <a:rPr sz="1400" b="0" dirty="0" smtClean="0"/>
              <a:t>modprobe acpiphp</a:t>
            </a:r>
            <a:endParaRPr lang="fr-FR" sz="1400" b="0" dirty="0"/>
          </a:p>
        </p:txBody>
      </p:sp>
      <p:sp>
        <p:nvSpPr>
          <p:cNvPr id="14" name="ZoneTexte 13"/>
          <p:cNvSpPr txBox="1"/>
          <p:nvPr/>
        </p:nvSpPr>
        <p:spPr>
          <a:xfrm>
            <a:off x="304800" y="4038600"/>
            <a:ext cx="8077200" cy="30777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lvl="1"/>
            <a:r>
              <a:rPr lang="en-US" sz="1400" b="0" dirty="0" smtClean="0"/>
              <a:t>$ stratus-attach-volume –</a:t>
            </a:r>
            <a:r>
              <a:rPr lang="en-US" sz="1400" b="0" dirty="0" err="1" smtClean="0"/>
              <a:t>i</a:t>
            </a:r>
            <a:r>
              <a:rPr lang="en-US" sz="1400" b="0" dirty="0" smtClean="0"/>
              <a:t> &lt;VM ID&gt; &lt;disk1 UUID&gt; &lt;disk2 UUID&gt; …&lt;</a:t>
            </a:r>
            <a:r>
              <a:rPr lang="en-US" sz="1400" b="0" dirty="0" err="1" smtClean="0"/>
              <a:t>diskn</a:t>
            </a:r>
            <a:r>
              <a:rPr lang="en-US" sz="1400" b="0" dirty="0" smtClean="0"/>
              <a:t> UUID&gt;  </a:t>
            </a:r>
          </a:p>
          <a:p>
            <a:endParaRPr lang="fr-FR" dirty="0"/>
          </a:p>
        </p:txBody>
      </p:sp>
      <p:sp>
        <p:nvSpPr>
          <p:cNvPr id="15" name="ZoneTexte 14"/>
          <p:cNvSpPr txBox="1"/>
          <p:nvPr/>
        </p:nvSpPr>
        <p:spPr>
          <a:xfrm>
            <a:off x="304800" y="5638800"/>
            <a:ext cx="8077200" cy="30777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b="0" dirty="0" smtClean="0"/>
              <a:t>$ stratus-detach-volume –</a:t>
            </a:r>
            <a:r>
              <a:rPr lang="en-US" sz="1400" b="0" dirty="0" err="1" smtClean="0"/>
              <a:t>i</a:t>
            </a:r>
            <a:r>
              <a:rPr lang="en-US" sz="1400" b="0" dirty="0" smtClean="0"/>
              <a:t> &lt;VM ID&gt; &lt;disk1 UUID&gt; &lt;disk2 UUID&gt; …&lt;</a:t>
            </a:r>
            <a:r>
              <a:rPr lang="en-US" sz="1400" b="0" dirty="0" err="1" smtClean="0"/>
              <a:t>diskn</a:t>
            </a:r>
            <a:r>
              <a:rPr lang="en-US" sz="1400" b="0" dirty="0" smtClean="0"/>
              <a:t> UUID&gt;</a:t>
            </a:r>
            <a:endParaRPr lang="fr-FR" sz="1400" b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smtClean="0"/>
              <a:t>Hot-plug Persistent Disks</a:t>
            </a:r>
            <a:endParaRPr dirty="0"/>
          </a:p>
        </p:txBody>
      </p:sp>
      <p:sp>
        <p:nvSpPr>
          <p:cNvPr id="14339" name="Content Placeholder 3"/>
          <p:cNvSpPr>
            <a:spLocks noGrp="1"/>
          </p:cNvSpPr>
          <p:nvPr>
            <p:ph sz="quarter" idx="10"/>
          </p:nvPr>
        </p:nvSpPr>
        <p:spPr>
          <a:xfrm>
            <a:off x="304800" y="1447800"/>
            <a:ext cx="8534400" cy="5257800"/>
          </a:xfrm>
        </p:spPr>
        <p:txBody>
          <a:bodyPr/>
          <a:lstStyle/>
          <a:p>
            <a:r>
              <a:rPr sz="2000" dirty="0" smtClean="0"/>
              <a:t> </a:t>
            </a:r>
            <a:r>
              <a:rPr lang="en-US" dirty="0" smtClean="0"/>
              <a:t>Attach  </a:t>
            </a:r>
            <a:r>
              <a:rPr dirty="0" smtClean="0"/>
              <a:t>mypublic-disk</a:t>
            </a:r>
            <a:r>
              <a:rPr lang="en-US" dirty="0" smtClean="0"/>
              <a:t> to your VM using CLI: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r>
              <a:rPr lang="en-US" dirty="0" smtClean="0"/>
              <a:t>  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304800" y="1981200"/>
            <a:ext cx="8077200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lvl="1"/>
            <a:r>
              <a:rPr lang="en-US" sz="1400" b="0" dirty="0" smtClean="0"/>
              <a:t>$ stratus-attach-volume -</a:t>
            </a:r>
            <a:r>
              <a:rPr lang="en-US" sz="1400" b="0" dirty="0" err="1" smtClean="0"/>
              <a:t>i</a:t>
            </a:r>
            <a:r>
              <a:rPr lang="en-US" sz="1400" b="0" dirty="0" smtClean="0"/>
              <a:t> 19 febae836-3b94-49f6-a9f4-4b85295b0184</a:t>
            </a:r>
          </a:p>
          <a:p>
            <a:pPr marL="0" lvl="1"/>
            <a:r>
              <a:rPr lang="en-US" sz="1400" b="0" dirty="0" smtClean="0"/>
              <a:t>ATTACHED febae836-3b94-49f6-a9f4-4b85295b0184 in VM 19 on /dev/</a:t>
            </a:r>
            <a:r>
              <a:rPr lang="en-US" sz="1400" b="0" dirty="0" err="1" smtClean="0"/>
              <a:t>vda</a:t>
            </a:r>
            <a:endParaRPr lang="fr-FR" dirty="0"/>
          </a:p>
        </p:txBody>
      </p:sp>
      <p:pic>
        <p:nvPicPr>
          <p:cNvPr id="7" name="Image 6" descr="Screen shot 2011-09-16 at 1.59.14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2819400"/>
            <a:ext cx="8077200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smtClean="0"/>
              <a:t>Hot-plug Persistent Disks</a:t>
            </a:r>
            <a:endParaRPr dirty="0"/>
          </a:p>
        </p:txBody>
      </p:sp>
      <p:sp>
        <p:nvSpPr>
          <p:cNvPr id="14339" name="Content Placeholder 3"/>
          <p:cNvSpPr>
            <a:spLocks noGrp="1"/>
          </p:cNvSpPr>
          <p:nvPr>
            <p:ph sz="quarter" idx="4294967295"/>
          </p:nvPr>
        </p:nvSpPr>
        <p:spPr>
          <a:xfrm>
            <a:off x="0" y="1447800"/>
            <a:ext cx="8534400" cy="5257800"/>
          </a:xfrm>
        </p:spPr>
        <p:txBody>
          <a:bodyPr/>
          <a:lstStyle/>
          <a:p>
            <a:r>
              <a:rPr sz="2000" dirty="0" smtClean="0"/>
              <a:t> </a:t>
            </a:r>
            <a:endParaRPr lang="en-US" dirty="0" smtClean="0"/>
          </a:p>
          <a:p>
            <a:pPr lvl="1"/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r>
              <a:rPr lang="en-US" dirty="0" smtClean="0"/>
              <a:t>  </a:t>
            </a:r>
          </a:p>
        </p:txBody>
      </p:sp>
      <p:pic>
        <p:nvPicPr>
          <p:cNvPr id="6" name="Image 5" descr="Screen shot 2011-09-16 at 2.03.39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447800"/>
            <a:ext cx="7607300" cy="3644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smtClean="0"/>
              <a:t>Hot-plug Persistent Disks</a:t>
            </a:r>
            <a:endParaRPr dirty="0"/>
          </a:p>
        </p:txBody>
      </p:sp>
      <p:sp>
        <p:nvSpPr>
          <p:cNvPr id="14339" name="Content Placeholder 3"/>
          <p:cNvSpPr>
            <a:spLocks noGrp="1"/>
          </p:cNvSpPr>
          <p:nvPr>
            <p:ph sz="quarter" idx="10"/>
          </p:nvPr>
        </p:nvSpPr>
        <p:spPr>
          <a:xfrm>
            <a:off x="304800" y="1447800"/>
            <a:ext cx="8534400" cy="5257800"/>
          </a:xfrm>
        </p:spPr>
        <p:txBody>
          <a:bodyPr/>
          <a:lstStyle/>
          <a:p>
            <a:r>
              <a:rPr sz="2000" dirty="0" smtClean="0"/>
              <a:t> </a:t>
            </a:r>
            <a:r>
              <a:rPr lang="en-US" dirty="0" smtClean="0"/>
              <a:t>Detach  </a:t>
            </a:r>
            <a:r>
              <a:rPr dirty="0" smtClean="0"/>
              <a:t>mypublic-disk</a:t>
            </a:r>
            <a:r>
              <a:rPr lang="en-US" dirty="0" smtClean="0"/>
              <a:t> from your VM using Web portal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r>
              <a:rPr lang="en-US" dirty="0" smtClean="0"/>
              <a:t>  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304800" y="1981200"/>
            <a:ext cx="8077200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lvl="1"/>
            <a:r>
              <a:rPr lang="en-US" sz="1400" b="0" dirty="0" smtClean="0"/>
              <a:t>$ stratus-detach-volume -</a:t>
            </a:r>
            <a:r>
              <a:rPr lang="en-US" sz="1400" b="0" dirty="0" err="1" smtClean="0"/>
              <a:t>i</a:t>
            </a:r>
            <a:r>
              <a:rPr lang="en-US" sz="1400" b="0" dirty="0" smtClean="0"/>
              <a:t> 19 febae836-3b94-49f6-a9f4-4b85295b0184</a:t>
            </a:r>
          </a:p>
          <a:p>
            <a:pPr marL="0" lvl="1"/>
            <a:r>
              <a:rPr lang="en-US" sz="1400" b="0" dirty="0" smtClean="0"/>
              <a:t>DETACHED febae836-3b94-49f6-a9f4-4b85295b0184 from VM 19 on /dev/</a:t>
            </a:r>
            <a:r>
              <a:rPr lang="en-US" sz="1400" b="0" dirty="0" err="1" smtClean="0"/>
              <a:t>vda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smtClean="0"/>
              <a:t>Hot-plug Persistent Disks</a:t>
            </a:r>
            <a:endParaRPr dirty="0"/>
          </a:p>
        </p:txBody>
      </p:sp>
      <p:sp>
        <p:nvSpPr>
          <p:cNvPr id="14339" name="Content Placeholder 3"/>
          <p:cNvSpPr>
            <a:spLocks noGrp="1"/>
          </p:cNvSpPr>
          <p:nvPr>
            <p:ph sz="quarter" idx="10"/>
          </p:nvPr>
        </p:nvSpPr>
        <p:spPr>
          <a:xfrm>
            <a:off x="304800" y="1447800"/>
            <a:ext cx="8534400" cy="5257800"/>
          </a:xfrm>
        </p:spPr>
        <p:txBody>
          <a:bodyPr/>
          <a:lstStyle/>
          <a:p>
            <a:r>
              <a:rPr sz="2000" dirty="0" smtClean="0"/>
              <a:t> </a:t>
            </a:r>
            <a:r>
              <a:rPr lang="en-US" dirty="0" smtClean="0"/>
              <a:t>Attach  </a:t>
            </a:r>
            <a:r>
              <a:rPr dirty="0" smtClean="0"/>
              <a:t>mypublic-disk</a:t>
            </a:r>
            <a:r>
              <a:rPr lang="en-US" dirty="0" smtClean="0"/>
              <a:t> to your VM using Web Portal: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r>
              <a:rPr lang="en-US" dirty="0" smtClean="0"/>
              <a:t>  </a:t>
            </a:r>
          </a:p>
        </p:txBody>
      </p:sp>
      <p:pic>
        <p:nvPicPr>
          <p:cNvPr id="8" name="Image 7" descr="Screen shot 2011-09-16 at 2.04.35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2057400"/>
            <a:ext cx="4572000" cy="3962400"/>
          </a:xfrm>
          <a:prstGeom prst="rect">
            <a:avLst/>
          </a:prstGeom>
        </p:spPr>
      </p:pic>
      <p:pic>
        <p:nvPicPr>
          <p:cNvPr id="9" name="Image 8" descr="Screen shot 2011-09-16 at 2.04.49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2057400"/>
            <a:ext cx="4133850" cy="3778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95400" y="2721114"/>
            <a:ext cx="6629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Questions and Discussion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Exercises: Storage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smtClean="0"/>
              <a:t>Volatile Disks</a:t>
            </a:r>
          </a:p>
          <a:p>
            <a:pPr lvl="1"/>
            <a:r>
              <a:rPr lang="en-US" dirty="0" smtClean="0"/>
              <a:t>Create VM with volatile disk.</a:t>
            </a:r>
          </a:p>
          <a:p>
            <a:pPr lvl="1"/>
            <a:r>
              <a:rPr lang="en-US" dirty="0" smtClean="0"/>
              <a:t>Verify that disk space is present and usable.</a:t>
            </a:r>
          </a:p>
          <a:p>
            <a:r>
              <a:rPr lang="en-US" dirty="0" smtClean="0"/>
              <a:t>Persistent Disk Lifecycle</a:t>
            </a:r>
          </a:p>
          <a:p>
            <a:pPr lvl="1"/>
            <a:r>
              <a:rPr lang="en-US" dirty="0" smtClean="0"/>
              <a:t>Run through entire lifecycle without using a VM</a:t>
            </a:r>
          </a:p>
          <a:p>
            <a:pPr lvl="1"/>
            <a:r>
              <a:rPr lang="en-US" dirty="0" smtClean="0"/>
              <a:t>Do this both via the command line interface and via the browser</a:t>
            </a:r>
          </a:p>
          <a:p>
            <a:pPr lvl="1"/>
            <a:r>
              <a:rPr lang="en-US" dirty="0" smtClean="0"/>
              <a:t>Persistent Disks on </a:t>
            </a:r>
            <a:r>
              <a:rPr lang="en-US" dirty="0" err="1" smtClean="0"/>
              <a:t>VMs</a:t>
            </a:r>
            <a:endParaRPr lang="en-US" dirty="0" smtClean="0"/>
          </a:p>
          <a:p>
            <a:r>
              <a:rPr lang="en-US" dirty="0" smtClean="0"/>
              <a:t>Use persistent disk when starting a machine</a:t>
            </a:r>
          </a:p>
          <a:p>
            <a:pPr lvl="1"/>
            <a:r>
              <a:rPr lang="en-US" dirty="0" smtClean="0"/>
              <a:t>Verify that disk can be remounted on another machine</a:t>
            </a:r>
          </a:p>
          <a:p>
            <a:pPr lvl="1"/>
            <a:r>
              <a:rPr lang="en-US" dirty="0" smtClean="0"/>
              <a:t>Verify that data on disk is preserved</a:t>
            </a:r>
          </a:p>
          <a:p>
            <a:pPr lvl="1"/>
            <a:r>
              <a:rPr lang="en-US" dirty="0" smtClean="0"/>
              <a:t>Verify that disk can be mounted/</a:t>
            </a:r>
            <a:r>
              <a:rPr lang="en-US" dirty="0" err="1" smtClean="0"/>
              <a:t>unmounted</a:t>
            </a:r>
            <a:r>
              <a:rPr lang="en-US" dirty="0" smtClean="0"/>
              <a:t> from running VM (warning: use </a:t>
            </a:r>
            <a:r>
              <a:rPr lang="en-US" dirty="0" err="1" smtClean="0"/>
              <a:t>Ubuntu</a:t>
            </a:r>
            <a:r>
              <a:rPr lang="en-US" dirty="0" smtClean="0"/>
              <a:t> or </a:t>
            </a:r>
            <a:r>
              <a:rPr lang="en-US" dirty="0" err="1" smtClean="0"/>
              <a:t>CentOS</a:t>
            </a:r>
            <a:r>
              <a:rPr lang="en-US" dirty="0" smtClean="0"/>
              <a:t>, ensure </a:t>
            </a:r>
            <a:r>
              <a:rPr lang="en-US" dirty="0" err="1" smtClean="0"/>
              <a:t>acpiphp</a:t>
            </a:r>
            <a:r>
              <a:rPr lang="en-US" dirty="0" smtClean="0"/>
              <a:t> module is loaded!)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Storage Types</a:t>
            </a:r>
          </a:p>
        </p:txBody>
      </p:sp>
      <p:sp>
        <p:nvSpPr>
          <p:cNvPr id="14339" name="Content Placeholder 3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smtClean="0"/>
              <a:t>File-based Storage</a:t>
            </a:r>
          </a:p>
          <a:p>
            <a:pPr lvl="1"/>
            <a:r>
              <a:rPr lang="en-US" dirty="0" smtClean="0"/>
              <a:t>Normal client tools can be installed in </a:t>
            </a:r>
            <a:r>
              <a:rPr lang="en-US" dirty="0" err="1" smtClean="0"/>
              <a:t>VMs</a:t>
            </a:r>
            <a:endParaRPr lang="en-US" dirty="0" smtClean="0"/>
          </a:p>
          <a:p>
            <a:pPr lvl="1"/>
            <a:r>
              <a:rPr lang="en-US" dirty="0" smtClean="0"/>
              <a:t>Access services normally from VM (e.g. tools for SRM)</a:t>
            </a:r>
          </a:p>
          <a:p>
            <a:pPr lvl="1"/>
            <a:r>
              <a:rPr lang="en-US" dirty="0" smtClean="0"/>
              <a:t>Unlikely to be implemented by StratusLab, although will provide CDMI interface to persistent storage service </a:t>
            </a:r>
          </a:p>
          <a:p>
            <a:r>
              <a:rPr lang="en-US" dirty="0" smtClean="0"/>
              <a:t>Object Storage</a:t>
            </a:r>
          </a:p>
          <a:p>
            <a:pPr lvl="1"/>
            <a:r>
              <a:rPr lang="en-US" dirty="0" smtClean="0"/>
              <a:t>Simple object storage, usually minimal hierarchy and chunked data</a:t>
            </a:r>
          </a:p>
          <a:p>
            <a:pPr lvl="1"/>
            <a:r>
              <a:rPr lang="en-US" dirty="0" smtClean="0"/>
              <a:t>Won’t implement this in StratusLab, could take implementations from elsewhere, e.g. </a:t>
            </a:r>
            <a:r>
              <a:rPr lang="en-US" dirty="0" err="1" smtClean="0"/>
              <a:t>OpenStack</a:t>
            </a:r>
            <a:endParaRPr lang="en-US" dirty="0" smtClean="0"/>
          </a:p>
          <a:p>
            <a:r>
              <a:rPr lang="en-US" dirty="0" smtClean="0"/>
              <a:t>Key-value Pair Database</a:t>
            </a:r>
          </a:p>
          <a:p>
            <a:pPr lvl="1"/>
            <a:r>
              <a:rPr lang="en-US" dirty="0" smtClean="0"/>
              <a:t>Exposes simple API for “database” of key-value pairs (e.g. Cassandra)</a:t>
            </a:r>
          </a:p>
          <a:p>
            <a:pPr lvl="1"/>
            <a:r>
              <a:rPr lang="en-US" dirty="0" smtClean="0"/>
              <a:t>Can deploy VM with persistent disk to provide this service</a:t>
            </a:r>
          </a:p>
          <a:p>
            <a:pPr lvl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Persistent Storage Architecture</a:t>
            </a:r>
          </a:p>
        </p:txBody>
      </p:sp>
      <p:pic>
        <p:nvPicPr>
          <p:cNvPr id="4" name="Picture 3" descr="persistent-dis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1219200"/>
            <a:ext cx="6400800" cy="52856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a Persistent Disk</a:t>
            </a:r>
          </a:p>
        </p:txBody>
      </p:sp>
      <p:sp>
        <p:nvSpPr>
          <p:cNvPr id="14339" name="Content Placeholder 3"/>
          <p:cNvSpPr>
            <a:spLocks noGrp="1"/>
          </p:cNvSpPr>
          <p:nvPr>
            <p:ph sz="quarter" idx="10"/>
          </p:nvPr>
        </p:nvSpPr>
        <p:spPr>
          <a:xfrm>
            <a:off x="304800" y="1447800"/>
            <a:ext cx="8534400" cy="5105400"/>
          </a:xfrm>
        </p:spPr>
        <p:txBody>
          <a:bodyPr/>
          <a:lstStyle/>
          <a:p>
            <a:r>
              <a:rPr lang="en-US" dirty="0" smtClean="0"/>
              <a:t>Workflow</a:t>
            </a:r>
          </a:p>
          <a:p>
            <a:pPr lvl="1"/>
            <a:r>
              <a:rPr lang="en-US" dirty="0" smtClean="0"/>
              <a:t>Create a disk with a given size via CLI/Web Portal.</a:t>
            </a:r>
          </a:p>
          <a:p>
            <a:pPr lvl="1"/>
            <a:r>
              <a:rPr lang="en-US" dirty="0" smtClean="0"/>
              <a:t>Launch a machine instance referencing that image.</a:t>
            </a:r>
          </a:p>
          <a:p>
            <a:pPr lvl="1"/>
            <a:r>
              <a:rPr lang="en-US" dirty="0" smtClean="0"/>
              <a:t>Partition (</a:t>
            </a:r>
            <a:r>
              <a:rPr lang="en-US" dirty="0" err="1" smtClean="0"/>
              <a:t>fdisk</a:t>
            </a:r>
            <a:r>
              <a:rPr lang="en-US" dirty="0" smtClean="0"/>
              <a:t>) and format (</a:t>
            </a:r>
            <a:r>
              <a:rPr lang="en-US" dirty="0" err="1" smtClean="0"/>
              <a:t>mkfs</a:t>
            </a:r>
            <a:r>
              <a:rPr lang="en-US" dirty="0" smtClean="0"/>
              <a:t>) the disk via the running VM</a:t>
            </a:r>
          </a:p>
          <a:p>
            <a:pPr lvl="1"/>
            <a:r>
              <a:rPr lang="en-US" dirty="0" smtClean="0"/>
              <a:t>Store data to the disk as usual</a:t>
            </a:r>
          </a:p>
          <a:p>
            <a:pPr lvl="1"/>
            <a:r>
              <a:rPr lang="en-US" dirty="0" smtClean="0"/>
              <a:t>Dismount the disk or halt the machine instance</a:t>
            </a:r>
          </a:p>
          <a:p>
            <a:pPr lvl="1"/>
            <a:r>
              <a:rPr lang="en-US" dirty="0" smtClean="0"/>
              <a:t>Disk with persistent data is available for use by another VM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Using a Persistent Disk</a:t>
            </a:r>
            <a:endParaRPr lang="en-US" dirty="0" smtClean="0"/>
          </a:p>
        </p:txBody>
      </p:sp>
      <p:sp>
        <p:nvSpPr>
          <p:cNvPr id="14339" name="Content Placeholder 3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1"/>
            <a:endParaRPr lang="en-US" dirty="0" smtClean="0"/>
          </a:p>
          <a:p>
            <a:r>
              <a:rPr lang="en-US" dirty="0" smtClean="0"/>
              <a:t>Client Configuration</a:t>
            </a:r>
          </a:p>
          <a:p>
            <a:pPr lvl="1"/>
            <a:r>
              <a:rPr lang="en-US" dirty="0" smtClean="0"/>
              <a:t>Must provide persistent disk service </a:t>
            </a:r>
            <a:br>
              <a:rPr lang="en-US" dirty="0" smtClean="0"/>
            </a:br>
            <a:r>
              <a:rPr lang="en-US" dirty="0" smtClean="0"/>
              <a:t>endpoint</a:t>
            </a:r>
          </a:p>
          <a:p>
            <a:pPr lvl="1"/>
            <a:r>
              <a:rPr lang="en-US" dirty="0" smtClean="0"/>
              <a:t>Use </a:t>
            </a:r>
            <a:r>
              <a:rPr lang="en-US" dirty="0" err="1" smtClean="0"/>
              <a:t>pdisk.lal.stratuslab.eu</a:t>
            </a:r>
            <a:endParaRPr lang="en-US" dirty="0" smtClean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0200" y="1295400"/>
            <a:ext cx="3733800" cy="5562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Create persistent disk: CLI</a:t>
            </a:r>
          </a:p>
        </p:txBody>
      </p:sp>
      <p:sp>
        <p:nvSpPr>
          <p:cNvPr id="14339" name="Content Placeholder 3"/>
          <p:cNvSpPr>
            <a:spLocks noGrp="1"/>
          </p:cNvSpPr>
          <p:nvPr>
            <p:ph sz="quarter" idx="10"/>
          </p:nvPr>
        </p:nvSpPr>
        <p:spPr>
          <a:xfrm>
            <a:off x="304800" y="1143000"/>
            <a:ext cx="8534400" cy="5486400"/>
          </a:xfrm>
        </p:spPr>
        <p:txBody>
          <a:bodyPr/>
          <a:lstStyle/>
          <a:p>
            <a:r>
              <a:rPr lang="en-US" dirty="0" smtClean="0"/>
              <a:t>Create a persistent disk with the following properties:</a:t>
            </a:r>
          </a:p>
          <a:p>
            <a:pPr lvl="1"/>
            <a:r>
              <a:rPr lang="en-US" dirty="0" smtClean="0"/>
              <a:t>size = 2GiB</a:t>
            </a:r>
          </a:p>
          <a:p>
            <a:pPr lvl="1"/>
            <a:r>
              <a:rPr lang="en-US" dirty="0" smtClean="0"/>
              <a:t>tag = </a:t>
            </a:r>
            <a:r>
              <a:rPr lang="en-US" dirty="0" err="1" smtClean="0"/>
              <a:t>myprivate</a:t>
            </a:r>
            <a:r>
              <a:rPr lang="en-US" dirty="0" smtClean="0"/>
              <a:t>-disk </a:t>
            </a:r>
          </a:p>
          <a:p>
            <a:r>
              <a:rPr lang="en-US" sz="2000" dirty="0" smtClean="0"/>
              <a:t>Run stratus-create-volume command to create your persistent disk.</a:t>
            </a:r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/>
            <a:r>
              <a:rPr lang="en-US" dirty="0" smtClean="0"/>
              <a:t>Your persistent disk had been created with the UUID: </a:t>
            </a:r>
            <a:r>
              <a:rPr dirty="0" smtClean="0"/>
              <a:t> 1ceeff5e-a0f7-4eb5-9958-725036a6e611</a:t>
            </a:r>
            <a:endParaRPr lang="fr-FR" dirty="0" smtClean="0"/>
          </a:p>
          <a:p>
            <a:pPr lvl="1"/>
            <a:endParaRPr lang="en-US" dirty="0" smtClean="0"/>
          </a:p>
        </p:txBody>
      </p:sp>
      <p:sp>
        <p:nvSpPr>
          <p:cNvPr id="4" name="ZoneTexte 3"/>
          <p:cNvSpPr txBox="1"/>
          <p:nvPr/>
        </p:nvSpPr>
        <p:spPr>
          <a:xfrm>
            <a:off x="381000" y="2895600"/>
            <a:ext cx="8153400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b="0" dirty="0" smtClean="0"/>
              <a:t>$ </a:t>
            </a:r>
            <a:r>
              <a:rPr sz="1400" b="0" dirty="0" smtClean="0"/>
              <a:t>stratus-create-volume </a:t>
            </a:r>
            <a:r>
              <a:rPr lang="en-US" sz="1400" b="0" dirty="0" smtClean="0"/>
              <a:t>--</a:t>
            </a:r>
            <a:r>
              <a:rPr sz="1400" b="0" dirty="0" smtClean="0"/>
              <a:t>size=</a:t>
            </a:r>
            <a:r>
              <a:rPr lang="en-US" sz="1400" b="0" dirty="0" smtClean="0"/>
              <a:t>2</a:t>
            </a:r>
            <a:r>
              <a:rPr sz="1400" b="0" dirty="0" smtClean="0"/>
              <a:t> --tag=myprivate-disk </a:t>
            </a:r>
            <a:endParaRPr lang="en-US" sz="1400" b="0" dirty="0" smtClean="0"/>
          </a:p>
          <a:p>
            <a:r>
              <a:rPr sz="1400" b="0" dirty="0" smtClean="0"/>
              <a:t>DISK  1ceeff5e-a0f7-4eb5-9958-725036a6e611</a:t>
            </a:r>
            <a:endParaRPr lang="fr-FR" sz="1400" b="0" dirty="0" smtClean="0"/>
          </a:p>
        </p:txBody>
      </p:sp>
      <p:sp>
        <p:nvSpPr>
          <p:cNvPr id="6" name="ZoneTexte 5"/>
          <p:cNvSpPr txBox="1"/>
          <p:nvPr/>
        </p:nvSpPr>
        <p:spPr>
          <a:xfrm>
            <a:off x="381000" y="4495800"/>
            <a:ext cx="8945077" cy="2600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NB: </a:t>
            </a:r>
          </a:p>
          <a:p>
            <a:pPr marL="360363" lvl="1" indent="-180975" eaLnBrk="0" hangingPunct="0">
              <a:spcBef>
                <a:spcPts val="600"/>
              </a:spcBef>
              <a:buFont typeface="Wingdings" charset="2"/>
              <a:buChar char="§"/>
            </a:pPr>
            <a:r>
              <a:rPr lang="en-US" sz="1800" b="0" dirty="0" smtClean="0">
                <a:latin typeface="+mn-lt"/>
                <a:ea typeface="ＭＳ Ｐゴシック" charset="-128"/>
                <a:cs typeface="+mn-cs"/>
              </a:rPr>
              <a:t>By default all the persistent disks are private: could be read, written and deleted</a:t>
            </a:r>
          </a:p>
          <a:p>
            <a:pPr marL="360363" lvl="1" indent="-180975" eaLnBrk="0" hangingPunct="0">
              <a:spcBef>
                <a:spcPts val="600"/>
              </a:spcBef>
            </a:pPr>
            <a:r>
              <a:rPr lang="en-US" sz="1800" b="0" dirty="0" smtClean="0">
                <a:latin typeface="+mn-lt"/>
                <a:ea typeface="ＭＳ Ｐゴシック" charset="-128"/>
                <a:cs typeface="+mn-cs"/>
              </a:rPr>
              <a:t>   only by their owner. </a:t>
            </a:r>
          </a:p>
          <a:p>
            <a:pPr marL="360363" lvl="1" indent="-180975" eaLnBrk="0" hangingPunct="0">
              <a:spcBef>
                <a:spcPts val="600"/>
              </a:spcBef>
              <a:buFont typeface="Wingdings" charset="2"/>
              <a:buChar char="§"/>
            </a:pPr>
            <a:r>
              <a:rPr lang="en-US" sz="1800" b="0" dirty="0" smtClean="0">
                <a:latin typeface="+mn-lt"/>
                <a:ea typeface="ＭＳ Ｐゴシック" charset="-128"/>
                <a:cs typeface="+mn-cs"/>
              </a:rPr>
              <a:t>If you want other users have access (read and write only) to your persistent disks, </a:t>
            </a:r>
          </a:p>
          <a:p>
            <a:pPr marL="360363" lvl="1" indent="-180975" eaLnBrk="0" hangingPunct="0">
              <a:spcBef>
                <a:spcPts val="600"/>
              </a:spcBef>
            </a:pPr>
            <a:r>
              <a:rPr lang="en-US" sz="1800" b="0" dirty="0" smtClean="0">
                <a:latin typeface="+mn-lt"/>
                <a:ea typeface="ＭＳ Ｐゴシック" charset="-128"/>
                <a:cs typeface="+mn-cs"/>
              </a:rPr>
              <a:t>   set it to be public. </a:t>
            </a:r>
          </a:p>
          <a:p>
            <a:pPr marL="360363" lvl="1" indent="-180975" eaLnBrk="0" hangingPunct="0">
              <a:spcBef>
                <a:spcPts val="600"/>
              </a:spcBef>
              <a:buFont typeface="Wingdings" charset="2"/>
              <a:buChar char="§"/>
            </a:pPr>
            <a:r>
              <a:rPr lang="en-US" sz="1800" b="0" dirty="0" smtClean="0">
                <a:latin typeface="+mn-lt"/>
                <a:ea typeface="ＭＳ Ｐゴシック" charset="-128"/>
                <a:cs typeface="+mn-cs"/>
              </a:rPr>
              <a:t>To create public persistent disk, pass --public argument to stratus-create-volume. </a:t>
            </a:r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List Persistent Disks: CLI</a:t>
            </a:r>
          </a:p>
        </p:txBody>
      </p:sp>
      <p:sp>
        <p:nvSpPr>
          <p:cNvPr id="14339" name="Content Placeholder 3"/>
          <p:cNvSpPr>
            <a:spLocks noGrp="1"/>
          </p:cNvSpPr>
          <p:nvPr>
            <p:ph sz="quarter" idx="10"/>
          </p:nvPr>
        </p:nvSpPr>
        <p:spPr>
          <a:xfrm>
            <a:off x="152400" y="1295400"/>
            <a:ext cx="8686800" cy="5334000"/>
          </a:xfrm>
        </p:spPr>
        <p:txBody>
          <a:bodyPr/>
          <a:lstStyle/>
          <a:p>
            <a:r>
              <a:rPr lang="en-US" dirty="0" smtClean="0"/>
              <a:t>S</a:t>
            </a:r>
            <a:r>
              <a:rPr dirty="0" smtClean="0"/>
              <a:t>tratus-describe-volumes allow you to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List of all your public and private persistent disks, </a:t>
            </a:r>
          </a:p>
          <a:p>
            <a:pPr lvl="1"/>
            <a:r>
              <a:rPr lang="en-US" dirty="0" smtClean="0"/>
              <a:t>List of all users public persistent disks</a:t>
            </a:r>
          </a:p>
          <a:p>
            <a:pPr marL="342900" lvl="1" indent="-342900">
              <a:spcBef>
                <a:spcPts val="1500"/>
              </a:spcBef>
              <a:buNone/>
            </a:pPr>
            <a:r>
              <a:rPr lang="en-US" sz="2400" b="1" dirty="0" smtClean="0">
                <a:solidFill>
                  <a:srgbClr val="132B66"/>
                </a:solidFill>
                <a:cs typeface="ＭＳ Ｐゴシック" charset="-128"/>
              </a:rPr>
              <a:t>Run stratus-describe-volumes command: </a:t>
            </a:r>
          </a:p>
          <a:p>
            <a:pPr lvl="1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4" name="ZoneTexte 3"/>
          <p:cNvSpPr txBox="1"/>
          <p:nvPr/>
        </p:nvSpPr>
        <p:spPr>
          <a:xfrm>
            <a:off x="228600" y="3124200"/>
            <a:ext cx="8229600" cy="338554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800" b="0" dirty="0" smtClean="0"/>
              <a:t>$ </a:t>
            </a:r>
            <a:r>
              <a:rPr sz="1400" b="0" dirty="0" smtClean="0"/>
              <a:t>stratus-describe-volumes </a:t>
            </a:r>
            <a:endParaRPr lang="en-US" sz="1400" b="0" dirty="0" smtClean="0"/>
          </a:p>
          <a:p>
            <a:r>
              <a:rPr sz="1400" b="0" dirty="0" smtClean="0"/>
              <a:t>:: DISK 5bc1c62e-af1b-439d-92da-a8fd1f99ec0b</a:t>
            </a:r>
          </a:p>
          <a:p>
            <a:r>
              <a:rPr sz="1400" b="0" dirty="0" smtClean="0"/>
              <a:t>        created: 2011/09/16 09:58:40</a:t>
            </a:r>
          </a:p>
          <a:p>
            <a:r>
              <a:rPr sz="1400" b="0" dirty="0" smtClean="0"/>
              <a:t>        visibility: PUBLIC</a:t>
            </a:r>
          </a:p>
          <a:p>
            <a:r>
              <a:rPr sz="1400" b="0" dirty="0" smtClean="0"/>
              <a:t>        tag: test-public</a:t>
            </a:r>
          </a:p>
          <a:p>
            <a:r>
              <a:rPr sz="1400" b="0" dirty="0" smtClean="0"/>
              <a:t>        owner: test</a:t>
            </a:r>
          </a:p>
          <a:p>
            <a:r>
              <a:rPr sz="1400" b="0" dirty="0" smtClean="0"/>
              <a:t>        size: 1</a:t>
            </a:r>
          </a:p>
          <a:p>
            <a:r>
              <a:rPr sz="1400" b="0" dirty="0" smtClean="0"/>
              <a:t>        users: 0</a:t>
            </a:r>
          </a:p>
          <a:p>
            <a:r>
              <a:rPr sz="1400" b="0" dirty="0" smtClean="0"/>
              <a:t>:: DISK </a:t>
            </a:r>
            <a:r>
              <a:rPr sz="1400" b="0" dirty="0" smtClean="0">
                <a:solidFill>
                  <a:srgbClr val="FF0000"/>
                </a:solidFill>
              </a:rPr>
              <a:t>1ceeff5e-a0f7-4eb5-9958-725036a6e611</a:t>
            </a:r>
          </a:p>
          <a:p>
            <a:r>
              <a:rPr sz="1400" b="0" dirty="0" smtClean="0"/>
              <a:t>        created: 2011/09/16 13:36:30</a:t>
            </a:r>
          </a:p>
          <a:p>
            <a:r>
              <a:rPr sz="1400" b="0" dirty="0" smtClean="0"/>
              <a:t>        visibility: private</a:t>
            </a:r>
          </a:p>
          <a:p>
            <a:r>
              <a:rPr sz="1400" b="0" dirty="0" smtClean="0"/>
              <a:t>        tag: myprivate-disk</a:t>
            </a:r>
          </a:p>
          <a:p>
            <a:r>
              <a:rPr sz="1400" b="0" dirty="0" smtClean="0"/>
              <a:t>        owner: egitf</a:t>
            </a:r>
          </a:p>
          <a:p>
            <a:r>
              <a:rPr sz="1400" b="0" dirty="0" smtClean="0"/>
              <a:t>        size: 2</a:t>
            </a:r>
          </a:p>
          <a:p>
            <a:r>
              <a:rPr sz="1400" b="0" dirty="0" smtClean="0"/>
              <a:t>        users: 0</a:t>
            </a:r>
            <a:endParaRPr lang="en-US" sz="1800" b="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Create persistent disk : Web Portal</a:t>
            </a:r>
          </a:p>
        </p:txBody>
      </p:sp>
      <p:sp>
        <p:nvSpPr>
          <p:cNvPr id="14339" name="Content Placeholder 3"/>
          <p:cNvSpPr>
            <a:spLocks noGrp="1"/>
          </p:cNvSpPr>
          <p:nvPr>
            <p:ph sz="quarter" idx="10"/>
          </p:nvPr>
        </p:nvSpPr>
        <p:spPr>
          <a:xfrm>
            <a:off x="304800" y="1143000"/>
            <a:ext cx="8534400" cy="5486400"/>
          </a:xfrm>
        </p:spPr>
        <p:txBody>
          <a:bodyPr/>
          <a:lstStyle/>
          <a:p>
            <a:r>
              <a:rPr lang="en-US" dirty="0" smtClean="0"/>
              <a:t>Create a public persistent disk with the following properties:</a:t>
            </a:r>
          </a:p>
          <a:p>
            <a:pPr lvl="1"/>
            <a:r>
              <a:rPr lang="en-US" dirty="0" smtClean="0"/>
              <a:t>size = 1GiB</a:t>
            </a:r>
          </a:p>
          <a:p>
            <a:pPr lvl="1"/>
            <a:r>
              <a:rPr lang="en-US" dirty="0" smtClean="0"/>
              <a:t>tag = </a:t>
            </a:r>
            <a:r>
              <a:rPr lang="en-US" dirty="0" err="1" smtClean="0"/>
              <a:t>mypublic</a:t>
            </a:r>
            <a:r>
              <a:rPr lang="en-US" dirty="0" smtClean="0"/>
              <a:t>-disk </a:t>
            </a:r>
          </a:p>
          <a:p>
            <a:r>
              <a:rPr lang="en-US" sz="2000" dirty="0" smtClean="0"/>
              <a:t>Run stratus-create-volume command to create your persistent disk.</a:t>
            </a:r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</p:txBody>
      </p:sp>
      <p:sp>
        <p:nvSpPr>
          <p:cNvPr id="4" name="ZoneTexte 3"/>
          <p:cNvSpPr txBox="1"/>
          <p:nvPr/>
        </p:nvSpPr>
        <p:spPr>
          <a:xfrm>
            <a:off x="381000" y="2895600"/>
            <a:ext cx="8153400" cy="30777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b="0" dirty="0" smtClean="0"/>
              <a:t>Log into </a:t>
            </a:r>
            <a:r>
              <a:rPr lang="en-US" sz="1400" b="0" dirty="0" smtClean="0">
                <a:hlinkClick r:id="rId2"/>
              </a:rPr>
              <a:t>https://pdisk.lal.stratuslab.eu:8445/disks</a:t>
            </a:r>
            <a:r>
              <a:rPr lang="en-US" sz="1400" b="0" dirty="0" smtClean="0"/>
              <a:t> with your </a:t>
            </a:r>
            <a:r>
              <a:rPr lang="en-US" sz="1400" b="0" dirty="0" err="1" smtClean="0"/>
              <a:t>StratusLab</a:t>
            </a:r>
            <a:r>
              <a:rPr lang="en-US" sz="1400" b="0" dirty="0" smtClean="0"/>
              <a:t> username and password</a:t>
            </a:r>
            <a:endParaRPr lang="fr-FR" sz="1400" b="0" dirty="0" smtClean="0"/>
          </a:p>
        </p:txBody>
      </p:sp>
      <p:pic>
        <p:nvPicPr>
          <p:cNvPr id="11" name="Image 10" descr="Screen shot 2011-09-16 at 1.39.43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276600"/>
            <a:ext cx="4724400" cy="3200400"/>
          </a:xfrm>
          <a:prstGeom prst="rect">
            <a:avLst/>
          </a:prstGeom>
        </p:spPr>
      </p:pic>
      <p:pic>
        <p:nvPicPr>
          <p:cNvPr id="12" name="Image 11" descr="Screen shot 2011-09-16 at 1.39.55 P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400" y="3352800"/>
            <a:ext cx="4419600" cy="3124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ratuslab-presentation-template-v3">
  <a:themeElements>
    <a:clrScheme name="GridWay Presentation 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003366"/>
            </a:gs>
            <a:gs pos="50000">
              <a:srgbClr val="003366">
                <a:gamma/>
                <a:tint val="0"/>
                <a:invGamma/>
              </a:srgbClr>
            </a:gs>
            <a:gs pos="100000">
              <a:srgbClr val="003366"/>
            </a:gs>
          </a:gsLst>
          <a:lin ang="5400000" scaled="1"/>
        </a:gra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Arial" pitchFamily="-112" charset="0"/>
            <a:cs typeface="Arial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003366"/>
            </a:gs>
            <a:gs pos="50000">
              <a:srgbClr val="003366">
                <a:gamma/>
                <a:tint val="0"/>
                <a:invGamma/>
              </a:srgbClr>
            </a:gs>
            <a:gs pos="100000">
              <a:srgbClr val="003366"/>
            </a:gs>
          </a:gsLst>
          <a:lin ang="5400000" scaled="1"/>
        </a:gra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Arial" pitchFamily="-112" charset="0"/>
            <a:cs typeface="Arial" pitchFamily="-112" charset="0"/>
          </a:defRPr>
        </a:defPPr>
      </a:lstStyle>
    </a:lnDef>
  </a:objectDefaults>
  <a:extraClrSchemeLst>
    <a:extraClrScheme>
      <a:clrScheme name="GridWay Presentation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idWay Presentation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idWay Presentation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idWay Presentation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idWay Presentation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idWay Presentation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idWay Presentation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idWay Presentation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idWay Presentation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idWay Presentation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idWay Presentation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idWay Presentation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stratuslab-presentation-template-v3.potx</Template>
  <TotalTime>10108</TotalTime>
  <Words>1954</Words>
  <Application>Microsoft Macintosh PowerPoint</Application>
  <PresentationFormat>On-screen Show (4:3)</PresentationFormat>
  <Paragraphs>283</Paragraphs>
  <Slides>29</Slides>
  <Notes>1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stratuslab-presentation-template-v3</vt:lpstr>
      <vt:lpstr>Storage Services</vt:lpstr>
      <vt:lpstr>Storage Services</vt:lpstr>
      <vt:lpstr>Other Storage Types</vt:lpstr>
      <vt:lpstr>Persistent Storage Architecture</vt:lpstr>
      <vt:lpstr>Using a Persistent Disk</vt:lpstr>
      <vt:lpstr>Using a Persistent Disk</vt:lpstr>
      <vt:lpstr>Create persistent disk: CLI</vt:lpstr>
      <vt:lpstr>List Persistent Disks: CLI</vt:lpstr>
      <vt:lpstr>Create persistent disk : Web Portal</vt:lpstr>
      <vt:lpstr>List Persistent Disks: Web Portal</vt:lpstr>
      <vt:lpstr>VM Instance with Persistent Disk</vt:lpstr>
      <vt:lpstr>Mount Information on the Web Portal</vt:lpstr>
      <vt:lpstr>Format the disk via the running VM </vt:lpstr>
      <vt:lpstr>Mount &amp; store data into your disk </vt:lpstr>
      <vt:lpstr>Deploying a Virtual Machine with persistent disk</vt:lpstr>
      <vt:lpstr>Unmount your disk via the Web Portal</vt:lpstr>
      <vt:lpstr>Verify disk contents via the running  VM </vt:lpstr>
      <vt:lpstr>Kill you Virtual Machine</vt:lpstr>
      <vt:lpstr>Persistent disk deletion </vt:lpstr>
      <vt:lpstr>Hot-plug Persistent Disks</vt:lpstr>
      <vt:lpstr>Deploying Ubuntu Virtual Machine</vt:lpstr>
      <vt:lpstr>Hot-plug Persistent Disks</vt:lpstr>
      <vt:lpstr>Hot-plug Persistent Disks</vt:lpstr>
      <vt:lpstr>Hot-plug Persistent Disks</vt:lpstr>
      <vt:lpstr>Hot-plug Persistent Disks</vt:lpstr>
      <vt:lpstr>Hot-plug Persistent Disks</vt:lpstr>
      <vt:lpstr>Slide 27</vt:lpstr>
      <vt:lpstr>Exercises: Storage</vt:lpstr>
      <vt:lpstr>Slide 29</vt:lpstr>
    </vt:vector>
  </TitlesOfParts>
  <Company>SixSq Sàrl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Operational Considerations From Running Grid Services on Cloud Resources</dc:title>
  <dc:creator>Charles</dc:creator>
  <cp:lastModifiedBy>Charles</cp:lastModifiedBy>
  <cp:revision>612</cp:revision>
  <cp:lastPrinted>2010-03-23T08:08:48Z</cp:lastPrinted>
  <dcterms:created xsi:type="dcterms:W3CDTF">2011-11-17T06:38:30Z</dcterms:created>
  <dcterms:modified xsi:type="dcterms:W3CDTF">2011-11-17T06:41:25Z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</Properties>
</file>