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577" r:id="rId2"/>
    <p:sldId id="864" r:id="rId3"/>
    <p:sldId id="922" r:id="rId4"/>
    <p:sldId id="917" r:id="rId5"/>
    <p:sldId id="918" r:id="rId6"/>
    <p:sldId id="923" r:id="rId7"/>
    <p:sldId id="919" r:id="rId8"/>
    <p:sldId id="920" r:id="rId9"/>
    <p:sldId id="921" r:id="rId10"/>
    <p:sldId id="924" r:id="rId11"/>
    <p:sldId id="925" r:id="rId12"/>
    <p:sldId id="863" r:id="rId13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>
    <p:present/>
    <p:sldAll/>
    <p:penClr>
      <a:schemeClr val="tx1"/>
    </p:penClr>
  </p:showPr>
  <p:clrMru>
    <a:srgbClr val="003300"/>
    <a:srgbClr val="9999FF"/>
    <a:srgbClr val="FF6600"/>
    <a:srgbClr val="132B66"/>
    <a:srgbClr val="3B89BA"/>
    <a:srgbClr val="6699FF"/>
    <a:srgbClr val="8291AE"/>
    <a:srgbClr val="142A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96" y="-1272"/>
      </p:cViewPr>
      <p:guideLst>
        <p:guide orient="horz" pos="254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50" d="100"/>
          <a:sy n="150" d="100"/>
        </p:scale>
        <p:origin x="-354" y="1512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C5C58B69-36A5-1E4A-9967-CF55128E5C1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9938"/>
            <a:ext cx="5113338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Haga clic para modificar el estilo de texto del patrón</a:t>
            </a:r>
          </a:p>
          <a:p>
            <a:pPr lvl="1"/>
            <a:r>
              <a:rPr lang="en-US" noProof="0"/>
              <a:t>Segundo nivel</a:t>
            </a:r>
          </a:p>
          <a:p>
            <a:pPr lvl="2"/>
            <a:r>
              <a:rPr lang="en-US" noProof="0"/>
              <a:t>Tercer nivel</a:t>
            </a:r>
          </a:p>
          <a:p>
            <a:pPr lvl="3"/>
            <a:r>
              <a:rPr lang="en-US" noProof="0"/>
              <a:t>Cuarto nivel</a:t>
            </a:r>
          </a:p>
          <a:p>
            <a:pPr lvl="4"/>
            <a:r>
              <a:rPr lang="en-US" noProof="0"/>
              <a:t>Quinto nivel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32060882-5BA9-7C41-A44F-FB7D86B5290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26D5E6-7475-6245-8713-D623B8505560}" type="slidenum">
              <a:rPr lang="es-ES"/>
              <a:pPr/>
              <a:t>1</a:t>
            </a:fld>
            <a:endParaRPr lang="es-E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-457200" y="-228600"/>
            <a:ext cx="9982200" cy="4572000"/>
          </a:xfrm>
          <a:prstGeom prst="rect">
            <a:avLst/>
          </a:prstGeom>
          <a:gradFill flip="none" rotWithShape="1">
            <a:gsLst>
              <a:gs pos="19000">
                <a:schemeClr val="bg1"/>
              </a:gs>
              <a:gs pos="100000">
                <a:srgbClr val="6699FF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5" name="Cloud Callout 4"/>
          <p:cNvSpPr/>
          <p:nvPr userDrawn="1"/>
        </p:nvSpPr>
        <p:spPr bwMode="auto">
          <a:xfrm>
            <a:off x="-1371600" y="3124200"/>
            <a:ext cx="11430000" cy="4419600"/>
          </a:xfrm>
          <a:prstGeom prst="cloudCallout">
            <a:avLst/>
          </a:prstGeom>
          <a:solidFill>
            <a:schemeClr val="bg1"/>
          </a:solidFill>
          <a:ln w="2286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-457200" y="4495800"/>
            <a:ext cx="9982200" cy="3124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grpSp>
        <p:nvGrpSpPr>
          <p:cNvPr id="7" name="Group 17"/>
          <p:cNvGrpSpPr>
            <a:grpSpLocks/>
          </p:cNvGrpSpPr>
          <p:nvPr userDrawn="1"/>
        </p:nvGrpSpPr>
        <p:grpSpPr bwMode="auto">
          <a:xfrm>
            <a:off x="1981200" y="5562600"/>
            <a:ext cx="5410200" cy="846138"/>
            <a:chOff x="2038350" y="5943600"/>
            <a:chExt cx="5410200" cy="846889"/>
          </a:xfrm>
        </p:grpSpPr>
        <p:pic>
          <p:nvPicPr>
            <p:cNvPr id="8" name="Picture 9" descr="FP7-cap-CMYK.jpg"/>
            <p:cNvPicPr>
              <a:picLocks noChangeAspect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038350" y="5982368"/>
              <a:ext cx="990600" cy="808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 descr="eu-flag-blue-yellow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06954" y="6004075"/>
              <a:ext cx="1141596" cy="77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3209925" y="5943600"/>
              <a:ext cx="2819400" cy="83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1200" dirty="0"/>
                <a:t>StratusLab is co-funded by the</a:t>
              </a:r>
            </a:p>
            <a:p>
              <a:pPr algn="ctr">
                <a:defRPr/>
              </a:pPr>
              <a:r>
                <a:rPr lang="en-US" sz="1200" dirty="0"/>
                <a:t>European Community’s  Seventh</a:t>
              </a:r>
            </a:p>
            <a:p>
              <a:pPr algn="ctr">
                <a:defRPr/>
              </a:pPr>
              <a:r>
                <a:rPr lang="en-US" sz="1200" dirty="0"/>
                <a:t>Framework </a:t>
              </a:r>
              <a:r>
                <a:rPr lang="en-US" sz="1200" dirty="0" err="1"/>
                <a:t>Programme</a:t>
              </a:r>
              <a:r>
                <a:rPr lang="en-US" sz="1200" dirty="0"/>
                <a:t> (Capacities)</a:t>
              </a:r>
            </a:p>
            <a:p>
              <a:pPr algn="ctr">
                <a:defRPr/>
              </a:pPr>
              <a:r>
                <a:rPr lang="en-US" sz="1200" dirty="0"/>
                <a:t>Grant Agreement </a:t>
              </a:r>
              <a:r>
                <a:rPr lang="en-US" sz="1200" dirty="0" smtClean="0"/>
                <a:t>INFSO</a:t>
              </a:r>
              <a:r>
                <a:rPr lang="en-US" sz="1200" dirty="0"/>
                <a:t>-RI-261552</a:t>
              </a:r>
            </a:p>
          </p:txBody>
        </p:sp>
      </p:grpSp>
      <p:sp>
        <p:nvSpPr>
          <p:cNvPr id="20" name="Title 19"/>
          <p:cNvSpPr>
            <a:spLocks noGrp="1"/>
          </p:cNvSpPr>
          <p:nvPr>
            <p:ph type="ctrTitle"/>
          </p:nvPr>
        </p:nvSpPr>
        <p:spPr>
          <a:xfrm>
            <a:off x="762000" y="1676400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2800">
                <a:solidFill>
                  <a:srgbClr val="132B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0"/>
          </p:nvPr>
        </p:nvSpPr>
        <p:spPr>
          <a:xfrm>
            <a:off x="762000" y="3886200"/>
            <a:ext cx="7772400" cy="1371600"/>
          </a:xfrm>
          <a:prstGeom prst="rect">
            <a:avLst/>
          </a:prstGeom>
        </p:spPr>
        <p:txBody>
          <a:bodyPr wrap="none" anchor="ctr"/>
          <a:lstStyle>
            <a:lvl1pPr marL="0" indent="0" algn="ctr">
              <a:spcBef>
                <a:spcPts val="600"/>
              </a:spcBef>
              <a:defRPr sz="2000" b="0" i="0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2000"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2" name="Picture 6" descr="stratuslab-logo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Copyr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66800" y="4176713"/>
            <a:ext cx="7239000" cy="1538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400" dirty="0"/>
              <a:t>Copyright © </a:t>
            </a:r>
            <a:r>
              <a:rPr lang="en-US" sz="1400" dirty="0" smtClean="0"/>
              <a:t>2011, </a:t>
            </a:r>
            <a:r>
              <a:rPr lang="en-US" sz="1400" dirty="0"/>
              <a:t>Members of the StratusLab collaboration: Centre </a:t>
            </a:r>
            <a:r>
              <a:rPr lang="en-US" sz="1400" dirty="0" smtClean="0"/>
              <a:t>National </a:t>
            </a:r>
            <a:r>
              <a:rPr lang="en-US" sz="1400" dirty="0"/>
              <a:t>de la </a:t>
            </a:r>
            <a:r>
              <a:rPr lang="en-US" sz="1400" dirty="0" err="1"/>
              <a:t>Recherche</a:t>
            </a:r>
            <a:r>
              <a:rPr lang="en-US" sz="1400" dirty="0"/>
              <a:t> </a:t>
            </a:r>
            <a:r>
              <a:rPr lang="en-US" sz="1400" dirty="0" err="1"/>
              <a:t>Scientifique</a:t>
            </a:r>
            <a:r>
              <a:rPr lang="en-US" sz="1400" dirty="0"/>
              <a:t>, Universidad </a:t>
            </a:r>
            <a:r>
              <a:rPr lang="en-US" sz="1400" dirty="0" err="1"/>
              <a:t>Complutense</a:t>
            </a:r>
            <a:r>
              <a:rPr lang="en-US" sz="1400" dirty="0"/>
              <a:t> de Madrid, Greek Research and Technology Network S.A., SixSq Sàrl, </a:t>
            </a:r>
            <a:r>
              <a:rPr lang="en-US" sz="1400" dirty="0" err="1"/>
              <a:t>Telefónica</a:t>
            </a:r>
            <a:r>
              <a:rPr lang="en-US" sz="1400" dirty="0"/>
              <a:t> </a:t>
            </a:r>
            <a:r>
              <a:rPr lang="en-US" sz="1400" dirty="0" err="1"/>
              <a:t>Investigación</a:t>
            </a:r>
            <a:r>
              <a:rPr lang="en-US" sz="1400" dirty="0"/>
              <a:t> </a:t>
            </a:r>
            <a:r>
              <a:rPr lang="en-US" sz="1400" dirty="0" err="1"/>
              <a:t>y</a:t>
            </a:r>
            <a:r>
              <a:rPr lang="en-US" sz="1400" dirty="0"/>
              <a:t> </a:t>
            </a:r>
            <a:r>
              <a:rPr lang="en-US" sz="1400" dirty="0" err="1"/>
              <a:t>Desarrollo</a:t>
            </a:r>
            <a:r>
              <a:rPr lang="en-US" sz="1400" dirty="0"/>
              <a:t> SA, and The Provost Fellows and Scholars of the College of the Holy and Undivided Trinity of Queen Elizabeth Near Dublin.</a:t>
            </a:r>
          </a:p>
          <a:p>
            <a:pPr algn="just">
              <a:defRPr/>
            </a:pPr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1066800" y="5419725"/>
            <a:ext cx="4876800" cy="739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/>
              <a:t>This work is licensed under the Creative Commons</a:t>
            </a:r>
          </a:p>
          <a:p>
            <a:pPr>
              <a:defRPr/>
            </a:pPr>
            <a:r>
              <a:rPr lang="en-US" sz="1400" dirty="0"/>
              <a:t>Attribution 3.0 </a:t>
            </a:r>
            <a:r>
              <a:rPr lang="en-US" sz="1400" dirty="0" err="1"/>
              <a:t>Unported</a:t>
            </a:r>
            <a:r>
              <a:rPr lang="en-US" sz="1400" dirty="0"/>
              <a:t> License</a:t>
            </a:r>
          </a:p>
          <a:p>
            <a:pPr>
              <a:defRPr/>
            </a:pPr>
            <a:r>
              <a:rPr lang="en-US" sz="1400" dirty="0"/>
              <a:t>http://creativecommons.org/licenses/by/3.0/</a:t>
            </a:r>
          </a:p>
        </p:txBody>
      </p:sp>
      <p:pic>
        <p:nvPicPr>
          <p:cNvPr id="4" name="Picture 10" descr="cc-by-88x31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5537200"/>
            <a:ext cx="176688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/>
          </p:nvPr>
        </p:nvSpPr>
        <p:spPr>
          <a:xfrm>
            <a:off x="304800" y="1447800"/>
            <a:ext cx="8534400" cy="5105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155700"/>
            <a:ext cx="4171950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55700"/>
            <a:ext cx="4173537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3008313" cy="5181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81000" y="1219200"/>
            <a:ext cx="3048000" cy="51816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2" name="Text Box 12"/>
          <p:cNvSpPr txBox="1">
            <a:spLocks noChangeArrowheads="1"/>
          </p:cNvSpPr>
          <p:nvPr/>
        </p:nvSpPr>
        <p:spPr bwMode="auto">
          <a:xfrm>
            <a:off x="8491538" y="6604000"/>
            <a:ext cx="587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D2D1206E-E5E9-B54D-A721-2B0F9C4D1662}" type="slidenum">
              <a:rPr lang="en-US" sz="1200">
                <a:solidFill>
                  <a:srgbClr val="32425D"/>
                </a:solidFill>
              </a:rPr>
              <a:pPr>
                <a:defRPr/>
              </a:pPr>
              <a:t>‹#›</a:t>
            </a:fld>
            <a:endParaRPr lang="en-US" sz="1200" dirty="0">
              <a:solidFill>
                <a:srgbClr val="32425D"/>
              </a:solidFill>
            </a:endParaRPr>
          </a:p>
        </p:txBody>
      </p:sp>
      <p:pic>
        <p:nvPicPr>
          <p:cNvPr id="1027" name="Picture 6" descr="stratuslab-logo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7"/>
          <p:cNvSpPr>
            <a:spLocks noGrp="1"/>
          </p:cNvSpPr>
          <p:nvPr>
            <p:ph type="title"/>
          </p:nvPr>
        </p:nvSpPr>
        <p:spPr bwMode="auto">
          <a:xfrm>
            <a:off x="304800" y="76200"/>
            <a:ext cx="647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304800" y="14478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9pPr>
    </p:titleStyle>
    <p:bodyStyle>
      <a:lvl1pPr marL="342900" indent="-342900" algn="l" rtl="0" eaLnBrk="0" fontAlgn="base" hangingPunct="0">
        <a:spcBef>
          <a:spcPts val="1500"/>
        </a:spcBef>
        <a:spcAft>
          <a:spcPct val="0"/>
        </a:spcAft>
        <a:defRPr sz="2400" b="1">
          <a:solidFill>
            <a:srgbClr val="132B66"/>
          </a:solidFill>
          <a:latin typeface="+mn-lt"/>
          <a:ea typeface="ＭＳ Ｐゴシック" charset="-128"/>
          <a:cs typeface="ＭＳ Ｐゴシック" charset="-128"/>
        </a:defRPr>
      </a:lvl1pPr>
      <a:lvl2pPr marL="360363" indent="-180975" algn="l" rtl="0" eaLnBrk="0" fontAlgn="base" hangingPunct="0">
        <a:spcBef>
          <a:spcPts val="6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01700" indent="-180975" algn="l" rtl="0" eaLnBrk="0" fontAlgn="base" hangingPunct="0">
        <a:spcBef>
          <a:spcPts val="6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73163" indent="-92075" algn="l" rtl="0" eaLnBrk="0" fontAlgn="base" hangingPunct="0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879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336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6pPr>
      <a:lvl7pPr marL="2794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7pPr>
      <a:lvl8pPr marL="3251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8pPr>
      <a:lvl9pPr marL="3708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://marketplace.stratuslab.eu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mailto:root@134.158.75.33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VM </a:t>
            </a:r>
            <a:r>
              <a:rPr lang="en-US" dirty="0" smtClean="0"/>
              <a:t>Lifecycle</a:t>
            </a:r>
          </a:p>
        </p:txBody>
      </p:sp>
      <p:sp>
        <p:nvSpPr>
          <p:cNvPr id="12291" name="Text Placeholder 1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StratusLab</a:t>
            </a:r>
            <a:r>
              <a:rPr lang="en-US" dirty="0" smtClean="0"/>
              <a:t> Tutorial (</a:t>
            </a:r>
            <a:r>
              <a:rPr lang="en-US" dirty="0" err="1" smtClean="0"/>
              <a:t>Orsay</a:t>
            </a:r>
            <a:r>
              <a:rPr lang="en-US" dirty="0" smtClean="0"/>
              <a:t>, France)</a:t>
            </a:r>
          </a:p>
          <a:p>
            <a:r>
              <a:rPr lang="en-US" dirty="0" smtClean="0"/>
              <a:t>17-18 November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95400" y="2721114"/>
            <a:ext cx="662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Questions and Discussion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Exercises: Deploy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Marketplace</a:t>
            </a:r>
          </a:p>
          <a:p>
            <a:pPr lvl="1"/>
            <a:r>
              <a:rPr lang="en-US" dirty="0" smtClean="0"/>
              <a:t>Search Marketplace to see what types of machines are available</a:t>
            </a:r>
          </a:p>
          <a:p>
            <a:pPr lvl="1"/>
            <a:r>
              <a:rPr lang="en-US" dirty="0" smtClean="0"/>
              <a:t>What metadata is available for existing virtual machines?</a:t>
            </a:r>
          </a:p>
          <a:p>
            <a:pPr lvl="1"/>
            <a:r>
              <a:rPr lang="en-US" dirty="0" smtClean="0"/>
              <a:t>What metadata would you like to have?</a:t>
            </a:r>
          </a:p>
          <a:p>
            <a:r>
              <a:rPr lang="en-US" dirty="0" smtClean="0"/>
              <a:t>Deploy Virtual Machines</a:t>
            </a:r>
          </a:p>
          <a:p>
            <a:pPr lvl="1"/>
            <a:r>
              <a:rPr lang="en-US" dirty="0" smtClean="0"/>
              <a:t>Try different operating systems (</a:t>
            </a:r>
            <a:r>
              <a:rPr lang="en-US" dirty="0" err="1" smtClean="0"/>
              <a:t>ttylinux</a:t>
            </a:r>
            <a:r>
              <a:rPr lang="en-US" dirty="0" smtClean="0"/>
              <a:t>, </a:t>
            </a:r>
            <a:r>
              <a:rPr lang="en-US" dirty="0" err="1" smtClean="0"/>
              <a:t>Ubuntu</a:t>
            </a:r>
            <a:r>
              <a:rPr lang="en-US" dirty="0" smtClean="0"/>
              <a:t>, </a:t>
            </a:r>
            <a:r>
              <a:rPr lang="en-US" dirty="0" err="1" smtClean="0"/>
              <a:t>CentOS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Change the machine types, resources</a:t>
            </a:r>
          </a:p>
          <a:p>
            <a:pPr lvl="1"/>
            <a:r>
              <a:rPr lang="en-US" dirty="0" smtClean="0"/>
              <a:t>Try both shutdown and kill.  What differences do you see?</a:t>
            </a:r>
          </a:p>
          <a:p>
            <a:r>
              <a:rPr lang="en-US" dirty="0" smtClean="0"/>
              <a:t>Create a Web Site</a:t>
            </a:r>
          </a:p>
          <a:p>
            <a:pPr lvl="1"/>
            <a:r>
              <a:rPr lang="en-US" dirty="0" smtClean="0"/>
              <a:t>Deploy virtual machine with a web server</a:t>
            </a:r>
          </a:p>
          <a:p>
            <a:pPr lvl="1"/>
            <a:r>
              <a:rPr lang="en-US" dirty="0" smtClean="0"/>
              <a:t>Customize landing page or other content</a:t>
            </a:r>
          </a:p>
          <a:p>
            <a:pPr lvl="1"/>
            <a:r>
              <a:rPr lang="en-US" dirty="0" smtClean="0"/>
              <a:t>Verify that you can access the site with the customized content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VM Lifecycle Overview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>
          <a:xfrm>
            <a:off x="304800" y="1447800"/>
            <a:ext cx="8686800" cy="5105400"/>
          </a:xfrm>
        </p:spPr>
        <p:txBody>
          <a:bodyPr/>
          <a:lstStyle/>
          <a:p>
            <a:r>
              <a:rPr lang="en-US" dirty="0" smtClean="0"/>
              <a:t>Normal VM lifecycle consists of following commands:</a:t>
            </a:r>
          </a:p>
          <a:p>
            <a:pPr lvl="1"/>
            <a:r>
              <a:rPr lang="en-US" dirty="0" smtClean="0"/>
              <a:t>Deploy new instance:</a:t>
            </a:r>
          </a:p>
          <a:p>
            <a:pPr lvl="2"/>
            <a:r>
              <a:rPr lang="en-US" dirty="0" smtClean="0"/>
              <a:t>stratus-run-instance &lt;VM </a:t>
            </a:r>
            <a:r>
              <a:rPr lang="en-US" dirty="0" err="1" smtClean="0"/>
              <a:t>Marketplace_ID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Describe running instances: </a:t>
            </a:r>
          </a:p>
          <a:p>
            <a:pPr lvl="2"/>
            <a:r>
              <a:rPr lang="en-US" dirty="0" smtClean="0"/>
              <a:t>stratus-describe-instance [VM ID]</a:t>
            </a:r>
          </a:p>
          <a:p>
            <a:pPr lvl="1"/>
            <a:r>
              <a:rPr lang="en-US" dirty="0" smtClean="0"/>
              <a:t>Access instance: </a:t>
            </a:r>
          </a:p>
          <a:p>
            <a:pPr lvl="2"/>
            <a:r>
              <a:rPr lang="en-US" dirty="0" err="1" smtClean="0"/>
              <a:t>ssh</a:t>
            </a:r>
            <a:r>
              <a:rPr lang="en-US" dirty="0" smtClean="0"/>
              <a:t> </a:t>
            </a:r>
            <a:r>
              <a:rPr lang="en-US" dirty="0" err="1" smtClean="0"/>
              <a:t>root@www.xxx.yyy.zzz</a:t>
            </a:r>
            <a:endParaRPr lang="en-US" dirty="0" smtClean="0"/>
          </a:p>
          <a:p>
            <a:pPr lvl="1"/>
            <a:r>
              <a:rPr lang="en-US" dirty="0" smtClean="0"/>
              <a:t>Remove instance: </a:t>
            </a:r>
          </a:p>
          <a:p>
            <a:pPr lvl="2"/>
            <a:r>
              <a:rPr lang="en-US" dirty="0" smtClean="0"/>
              <a:t>stratus-kill-instance &lt;VM ID&gt;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Deploy a VM from the Marketplace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Use a </a:t>
            </a:r>
            <a:r>
              <a:rPr lang="en-US" dirty="0" err="1" smtClean="0"/>
              <a:t>ttylinux</a:t>
            </a:r>
            <a:r>
              <a:rPr lang="en-US" dirty="0" smtClean="0"/>
              <a:t> image Identifier from the Marketplace to understand the VM lifecycle:</a:t>
            </a:r>
          </a:p>
          <a:p>
            <a:pPr lvl="1"/>
            <a:r>
              <a:rPr lang="en-US" dirty="0" smtClean="0"/>
              <a:t>Browse the </a:t>
            </a:r>
            <a:r>
              <a:rPr lang="en-US" dirty="0" err="1" smtClean="0"/>
              <a:t>StratusLab</a:t>
            </a:r>
            <a:r>
              <a:rPr lang="en-US" dirty="0" smtClean="0"/>
              <a:t> Marketplace: </a:t>
            </a:r>
            <a:r>
              <a:rPr lang="en-US" dirty="0" smtClean="0">
                <a:hlinkClick r:id="rId2"/>
              </a:rPr>
              <a:t>http://marketplace.stratuslab.eu</a:t>
            </a:r>
            <a:endParaRPr lang="en-US" dirty="0" smtClean="0"/>
          </a:p>
          <a:p>
            <a:pPr lvl="1"/>
            <a:r>
              <a:rPr lang="en-US" dirty="0" smtClean="0"/>
              <a:t>export TTYLINUX_ID=</a:t>
            </a:r>
            <a:r>
              <a:rPr dirty="0" smtClean="0"/>
              <a:t>LwcRbwCalYSysY1wftQdAj6Bwoi</a:t>
            </a:r>
            <a:endParaRPr lang="en-US" dirty="0" smtClean="0"/>
          </a:p>
          <a:p>
            <a:pPr marL="0" indent="0"/>
            <a:r>
              <a:rPr lang="en-US" dirty="0" smtClean="0"/>
              <a:t>Deploy your virtual machine:</a:t>
            </a:r>
          </a:p>
          <a:p>
            <a:pPr lvl="1"/>
            <a:r>
              <a:rPr lang="en-US" dirty="0" smtClean="0"/>
              <a:t>stratus-run-instance ${TTYLINUX_ID}</a:t>
            </a:r>
          </a:p>
          <a:p>
            <a:pPr lvl="1"/>
            <a:r>
              <a:rPr lang="en-US" dirty="0" smtClean="0"/>
              <a:t>Response should give the VM ID and Public IP: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105400"/>
            <a:ext cx="8001000" cy="138499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1200" b="0" dirty="0" smtClean="0">
                <a:latin typeface="Courier"/>
                <a:cs typeface="Courier"/>
              </a:rPr>
              <a:t> :::::::::::::::::::::::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 :: Starting machines ::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 :::::::::::::::::::::::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 :: Starting 1 machine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 :: Machine 1 (</a:t>
            </a:r>
            <a:r>
              <a:rPr lang="en-US" sz="1200" b="0" dirty="0" err="1" smtClean="0">
                <a:latin typeface="Courier"/>
                <a:cs typeface="Courier"/>
              </a:rPr>
              <a:t>vm</a:t>
            </a:r>
            <a:r>
              <a:rPr lang="en-US" sz="1200" b="0" dirty="0" smtClean="0">
                <a:latin typeface="Courier"/>
                <a:cs typeface="Courier"/>
              </a:rPr>
              <a:t> ID: 12)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        Public </a:t>
            </a:r>
            <a:r>
              <a:rPr lang="en-US" sz="1200" b="0" dirty="0" err="1" smtClean="0">
                <a:latin typeface="Courier"/>
                <a:cs typeface="Courier"/>
              </a:rPr>
              <a:t>ip</a:t>
            </a:r>
            <a:r>
              <a:rPr lang="en-US" sz="1200" b="0" dirty="0" smtClean="0">
                <a:latin typeface="Courier"/>
                <a:cs typeface="Courier"/>
              </a:rPr>
              <a:t>: 134.158.75.34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 :: Done!</a:t>
            </a:r>
            <a:endParaRPr lang="en-US" sz="1200" b="0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of Virtual Machines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Follow the status of the machine with the VM ID:</a:t>
            </a:r>
          </a:p>
          <a:p>
            <a:pPr lvl="1"/>
            <a:r>
              <a:rPr lang="en-US" dirty="0" smtClean="0"/>
              <a:t>stratus-describe-instance &lt;VMID&gt;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All active machines can be seen with same command without VMID.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81000" y="2667000"/>
            <a:ext cx="8001000" cy="646331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1200" b="0" dirty="0" smtClean="0">
                <a:latin typeface="Courier"/>
                <a:cs typeface="Courier"/>
              </a:rPr>
              <a:t>$ stratus-describe-instance 12</a:t>
            </a:r>
          </a:p>
          <a:p>
            <a:r>
              <a:rPr lang="en-US" sz="1200" b="0" dirty="0" smtClean="0">
                <a:solidFill>
                  <a:srgbClr val="FF0000"/>
                </a:solidFill>
                <a:latin typeface="Courier"/>
                <a:cs typeface="Courier"/>
              </a:rPr>
              <a:t>id  state     </a:t>
            </a:r>
            <a:r>
              <a:rPr lang="en-US" sz="1200" b="0" dirty="0" err="1" smtClean="0">
                <a:solidFill>
                  <a:srgbClr val="FF0000"/>
                </a:solidFill>
                <a:latin typeface="Courier"/>
                <a:cs typeface="Courier"/>
              </a:rPr>
              <a:t>vcpu</a:t>
            </a:r>
            <a:r>
              <a:rPr lang="en-US" sz="1200" b="0" dirty="0" smtClean="0">
                <a:solidFill>
                  <a:srgbClr val="FF0000"/>
                </a:solidFill>
                <a:latin typeface="Courier"/>
                <a:cs typeface="Courier"/>
              </a:rPr>
              <a:t> memory    </a:t>
            </a:r>
            <a:r>
              <a:rPr lang="en-US" sz="1200" b="0" dirty="0" err="1" smtClean="0">
                <a:solidFill>
                  <a:srgbClr val="FF0000"/>
                </a:solidFill>
                <a:latin typeface="Courier"/>
                <a:cs typeface="Courier"/>
              </a:rPr>
              <a:t>cpu</a:t>
            </a:r>
            <a:r>
              <a:rPr lang="en-US" sz="1200" b="0" dirty="0" smtClean="0">
                <a:solidFill>
                  <a:srgbClr val="FF0000"/>
                </a:solidFill>
                <a:latin typeface="Courier"/>
                <a:cs typeface="Courier"/>
              </a:rPr>
              <a:t>% </a:t>
            </a:r>
            <a:r>
              <a:rPr lang="en-US" sz="1200" b="0" dirty="0" err="1" smtClean="0">
                <a:solidFill>
                  <a:srgbClr val="FF0000"/>
                </a:solidFill>
                <a:latin typeface="Courier"/>
                <a:cs typeface="Courier"/>
              </a:rPr>
              <a:t>ip</a:t>
            </a:r>
            <a:r>
              <a:rPr lang="en-US" sz="1200" b="0" dirty="0" smtClean="0">
                <a:solidFill>
                  <a:srgbClr val="FF0000"/>
                </a:solidFill>
                <a:latin typeface="Courier"/>
                <a:cs typeface="Courier"/>
              </a:rPr>
              <a:t>              name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12  Running   1    0         0    134.158.75.34   one-12</a:t>
            </a:r>
            <a:endParaRPr lang="en-US" sz="1200" b="0" dirty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 rot="10800000" flipV="1">
            <a:off x="381000" y="4800599"/>
            <a:ext cx="8001000" cy="830997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1200" b="0" dirty="0" smtClean="0">
                <a:latin typeface="Courier"/>
                <a:cs typeface="Courier"/>
              </a:rPr>
              <a:t>$ stratus-describe-instance   </a:t>
            </a:r>
          </a:p>
          <a:p>
            <a:r>
              <a:rPr lang="en-US" sz="1200" b="0" dirty="0" smtClean="0">
                <a:solidFill>
                  <a:srgbClr val="FF0000"/>
                </a:solidFill>
                <a:latin typeface="Courier"/>
                <a:cs typeface="Courier"/>
              </a:rPr>
              <a:t>id  state     </a:t>
            </a:r>
            <a:r>
              <a:rPr lang="en-US" sz="1200" b="0" dirty="0" err="1" smtClean="0">
                <a:solidFill>
                  <a:srgbClr val="FF0000"/>
                </a:solidFill>
                <a:latin typeface="Courier"/>
                <a:cs typeface="Courier"/>
              </a:rPr>
              <a:t>vcpu</a:t>
            </a:r>
            <a:r>
              <a:rPr lang="en-US" sz="1200" b="0" dirty="0" smtClean="0">
                <a:solidFill>
                  <a:srgbClr val="FF0000"/>
                </a:solidFill>
                <a:latin typeface="Courier"/>
                <a:cs typeface="Courier"/>
              </a:rPr>
              <a:t> memory    </a:t>
            </a:r>
            <a:r>
              <a:rPr lang="en-US" sz="1200" b="0" dirty="0" err="1" smtClean="0">
                <a:solidFill>
                  <a:srgbClr val="FF0000"/>
                </a:solidFill>
                <a:latin typeface="Courier"/>
                <a:cs typeface="Courier"/>
              </a:rPr>
              <a:t>cpu</a:t>
            </a:r>
            <a:r>
              <a:rPr lang="en-US" sz="1200" b="0" dirty="0" smtClean="0">
                <a:solidFill>
                  <a:srgbClr val="FF0000"/>
                </a:solidFill>
                <a:latin typeface="Courier"/>
                <a:cs typeface="Courier"/>
              </a:rPr>
              <a:t>% </a:t>
            </a:r>
            <a:r>
              <a:rPr lang="en-US" sz="1200" b="0" dirty="0" err="1" smtClean="0">
                <a:solidFill>
                  <a:srgbClr val="FF0000"/>
                </a:solidFill>
                <a:latin typeface="Courier"/>
                <a:cs typeface="Courier"/>
              </a:rPr>
              <a:t>ip</a:t>
            </a:r>
            <a:r>
              <a:rPr lang="en-US" sz="1200" b="0" dirty="0" smtClean="0">
                <a:solidFill>
                  <a:srgbClr val="FF0000"/>
                </a:solidFill>
                <a:latin typeface="Courier"/>
                <a:cs typeface="Courier"/>
              </a:rPr>
              <a:t>              name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11  Running   1    131072    4    134.158.75.33   one-11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12  Running   1    0         0    134.158.75.34   one-12</a:t>
            </a:r>
            <a:endParaRPr lang="en-US" sz="1200" b="0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Connecting to the Virtual Machine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Wait until the machine is "Running" then ping the VM:</a:t>
            </a:r>
          </a:p>
          <a:p>
            <a:pPr lvl="1"/>
            <a:r>
              <a:rPr lang="en-US" dirty="0" smtClean="0"/>
              <a:t>ping &lt;IP&gt;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 all's OK, log into the machine as root:</a:t>
            </a:r>
          </a:p>
          <a:p>
            <a:pPr lvl="1"/>
            <a:r>
              <a:rPr lang="en-US" dirty="0" err="1" smtClean="0"/>
              <a:t>ssh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root@134.158.75.33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04800" y="2362200"/>
            <a:ext cx="8001000" cy="1015663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1200" b="0" dirty="0" smtClean="0">
                <a:latin typeface="Courier"/>
                <a:cs typeface="Courier"/>
              </a:rPr>
              <a:t>$ ping 134.158.75.33 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PING 134.158.75.33 (134.158.75.33): 56 data bytes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64 bytes from 134.158.75.33: </a:t>
            </a:r>
            <a:r>
              <a:rPr lang="en-US" sz="1200" b="0" dirty="0" err="1" smtClean="0">
                <a:latin typeface="Courier"/>
                <a:cs typeface="Courier"/>
              </a:rPr>
              <a:t>icmp_seq</a:t>
            </a:r>
            <a:r>
              <a:rPr lang="en-US" sz="1200" b="0" dirty="0" smtClean="0">
                <a:latin typeface="Courier"/>
                <a:cs typeface="Courier"/>
              </a:rPr>
              <a:t>=0 </a:t>
            </a:r>
            <a:r>
              <a:rPr lang="en-US" sz="1200" b="0" dirty="0" err="1" smtClean="0">
                <a:latin typeface="Courier"/>
                <a:cs typeface="Courier"/>
              </a:rPr>
              <a:t>ttl</a:t>
            </a:r>
            <a:r>
              <a:rPr lang="en-US" sz="1200" b="0" dirty="0" smtClean="0">
                <a:latin typeface="Courier"/>
                <a:cs typeface="Courier"/>
              </a:rPr>
              <a:t>=63 time=0.780 ms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64 bytes from 134.158.75.33: </a:t>
            </a:r>
            <a:r>
              <a:rPr lang="en-US" sz="1200" b="0" dirty="0" err="1" smtClean="0">
                <a:latin typeface="Courier"/>
                <a:cs typeface="Courier"/>
              </a:rPr>
              <a:t>icmp_seq</a:t>
            </a:r>
            <a:r>
              <a:rPr lang="en-US" sz="1200" b="0" dirty="0" smtClean="0">
                <a:latin typeface="Courier"/>
                <a:cs typeface="Courier"/>
              </a:rPr>
              <a:t>=1 </a:t>
            </a:r>
            <a:r>
              <a:rPr lang="en-US" sz="1200" b="0" dirty="0" err="1" smtClean="0">
                <a:latin typeface="Courier"/>
                <a:cs typeface="Courier"/>
              </a:rPr>
              <a:t>ttl</a:t>
            </a:r>
            <a:r>
              <a:rPr lang="en-US" sz="1200" b="0" dirty="0" smtClean="0">
                <a:latin typeface="Courier"/>
                <a:cs typeface="Courier"/>
              </a:rPr>
              <a:t>=63 time=0.704 ms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...</a:t>
            </a:r>
            <a:endParaRPr lang="en-US" sz="1200" b="0" dirty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4495800"/>
            <a:ext cx="8001000" cy="830997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1200" b="0" dirty="0" smtClean="0">
                <a:latin typeface="Courier"/>
                <a:cs typeface="Courier"/>
              </a:rPr>
              <a:t>$ </a:t>
            </a:r>
            <a:r>
              <a:rPr lang="en-US" sz="1200" b="0" dirty="0" err="1" smtClean="0">
                <a:latin typeface="Courier"/>
                <a:cs typeface="Courier"/>
              </a:rPr>
              <a:t>ssh</a:t>
            </a:r>
            <a:r>
              <a:rPr lang="en-US" sz="1200" b="0" dirty="0" smtClean="0">
                <a:latin typeface="Courier"/>
                <a:cs typeface="Courier"/>
              </a:rPr>
              <a:t> </a:t>
            </a:r>
            <a:r>
              <a:rPr lang="en-US" sz="1200" b="0" dirty="0" smtClean="0">
                <a:latin typeface="Courier"/>
                <a:cs typeface="Courier"/>
                <a:hlinkClick r:id="rId2"/>
              </a:rPr>
              <a:t>root@134.158.75.33</a:t>
            </a:r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# 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# echo $USER                                                                                                        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root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machine instances…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Deploy second machine instance:</a:t>
            </a:r>
          </a:p>
          <a:p>
            <a:pPr lvl="1"/>
            <a:r>
              <a:rPr lang="en-US" dirty="0" smtClean="0"/>
              <a:t>stratus-run-instance …</a:t>
            </a:r>
          </a:p>
          <a:p>
            <a:pPr lvl="1"/>
            <a:r>
              <a:rPr lang="en-US" dirty="0" smtClean="0"/>
              <a:t>Log into machine as root</a:t>
            </a:r>
          </a:p>
          <a:p>
            <a:pPr lvl="1"/>
            <a:r>
              <a:rPr lang="en-US" dirty="0" smtClean="0"/>
              <a:t>Stay logged in…</a:t>
            </a:r>
          </a:p>
          <a:p>
            <a:endParaRPr lang="en-US" dirty="0" smtClean="0"/>
          </a:p>
          <a:p>
            <a:r>
              <a:rPr lang="en-US" dirty="0" smtClean="0"/>
              <a:t>Common machine states:</a:t>
            </a:r>
          </a:p>
          <a:p>
            <a:pPr lvl="1"/>
            <a:r>
              <a:rPr lang="en-US" dirty="0" smtClean="0"/>
              <a:t>Prolog: cloud initialization of an image</a:t>
            </a:r>
          </a:p>
          <a:p>
            <a:pPr lvl="1"/>
            <a:r>
              <a:rPr lang="en-US" dirty="0" smtClean="0"/>
              <a:t>Boot: starting virtual machine from image</a:t>
            </a:r>
          </a:p>
          <a:p>
            <a:pPr lvl="1"/>
            <a:r>
              <a:rPr lang="en-US" dirty="0" smtClean="0"/>
              <a:t>Running: machine is active</a:t>
            </a:r>
          </a:p>
          <a:p>
            <a:pPr lvl="1"/>
            <a:r>
              <a:rPr lang="en-US" dirty="0" smtClean="0"/>
              <a:t>Failed: problem with starting/running the machine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Stopping the Virtual Machine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Graceful shutdown from within the machine:</a:t>
            </a:r>
          </a:p>
          <a:p>
            <a:pPr lvl="1"/>
            <a:r>
              <a:rPr lang="en-US" dirty="0" smtClean="0"/>
              <a:t>shutdown –</a:t>
            </a:r>
            <a:r>
              <a:rPr lang="en-US" dirty="0" err="1" smtClean="0"/>
              <a:t>h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Wait for the unknown state, then kill (remove) the instance: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This safely stops all services and halts the machine.</a:t>
            </a:r>
          </a:p>
          <a:p>
            <a:r>
              <a:rPr lang="en-US" dirty="0" smtClean="0"/>
              <a:t>Rip the power cord from the wall:</a:t>
            </a:r>
          </a:p>
          <a:p>
            <a:pPr lvl="1"/>
            <a:r>
              <a:rPr lang="en-US" dirty="0" smtClean="0"/>
              <a:t>stratus-kill-instance &lt;VMID&gt;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2362200"/>
            <a:ext cx="8001000" cy="646331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1200" b="0" dirty="0" smtClean="0">
                <a:latin typeface="Courier"/>
                <a:cs typeface="Courier"/>
              </a:rPr>
              <a:t># shutdown -</a:t>
            </a:r>
            <a:r>
              <a:rPr lang="en-US" sz="1200" b="0" dirty="0" err="1" smtClean="0">
                <a:latin typeface="Courier"/>
                <a:cs typeface="Courier"/>
              </a:rPr>
              <a:t>h</a:t>
            </a:r>
            <a:r>
              <a:rPr lang="en-US" sz="1200" b="0" dirty="0" smtClean="0">
                <a:latin typeface="Courier"/>
                <a:cs typeface="Courier"/>
              </a:rPr>
              <a:t>                                                                                                          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# Connection to 134.158.75.33 closed by remote host.                                                                   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Connection to 134.158.75.33 closed.</a:t>
            </a:r>
            <a:endParaRPr lang="en-US" sz="1200" b="0" dirty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3505200"/>
            <a:ext cx="8001000" cy="646331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1200" b="0" dirty="0" smtClean="0">
                <a:latin typeface="Courier"/>
                <a:cs typeface="Courier"/>
              </a:rPr>
              <a:t>$ stratus-describe-instance 11</a:t>
            </a:r>
          </a:p>
          <a:p>
            <a:r>
              <a:rPr lang="en-US" sz="1200" b="0" dirty="0" smtClean="0">
                <a:solidFill>
                  <a:srgbClr val="FF0000"/>
                </a:solidFill>
                <a:latin typeface="Courier"/>
                <a:cs typeface="Courier"/>
              </a:rPr>
              <a:t>id  state     </a:t>
            </a:r>
            <a:r>
              <a:rPr lang="en-US" sz="1200" b="0" dirty="0" err="1" smtClean="0">
                <a:solidFill>
                  <a:srgbClr val="FF0000"/>
                </a:solidFill>
                <a:latin typeface="Courier"/>
                <a:cs typeface="Courier"/>
              </a:rPr>
              <a:t>vcpu</a:t>
            </a:r>
            <a:r>
              <a:rPr lang="en-US" sz="1200" b="0" dirty="0" smtClean="0">
                <a:solidFill>
                  <a:srgbClr val="FF0000"/>
                </a:solidFill>
                <a:latin typeface="Courier"/>
                <a:cs typeface="Courier"/>
              </a:rPr>
              <a:t> memory    </a:t>
            </a:r>
            <a:r>
              <a:rPr lang="en-US" sz="1200" b="0" dirty="0" err="1" smtClean="0">
                <a:solidFill>
                  <a:srgbClr val="FF0000"/>
                </a:solidFill>
                <a:latin typeface="Courier"/>
                <a:cs typeface="Courier"/>
              </a:rPr>
              <a:t>cpu</a:t>
            </a:r>
            <a:r>
              <a:rPr lang="en-US" sz="1200" b="0" dirty="0" smtClean="0">
                <a:solidFill>
                  <a:srgbClr val="FF0000"/>
                </a:solidFill>
                <a:latin typeface="Courier"/>
                <a:cs typeface="Courier"/>
              </a:rPr>
              <a:t>% </a:t>
            </a:r>
            <a:r>
              <a:rPr lang="en-US" sz="1200" b="0" dirty="0" err="1" smtClean="0">
                <a:solidFill>
                  <a:srgbClr val="FF0000"/>
                </a:solidFill>
                <a:latin typeface="Courier"/>
                <a:cs typeface="Courier"/>
              </a:rPr>
              <a:t>ip</a:t>
            </a:r>
            <a:r>
              <a:rPr lang="en-US" sz="1200" b="0" dirty="0" smtClean="0">
                <a:solidFill>
                  <a:srgbClr val="FF0000"/>
                </a:solidFill>
                <a:latin typeface="Courier"/>
                <a:cs typeface="Courier"/>
              </a:rPr>
              <a:t>              name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11  Unknown   1    131072    3    134.158.75.33   one-11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5638800"/>
            <a:ext cx="8001000" cy="830997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1200" b="0" dirty="0" smtClean="0">
                <a:latin typeface="Courier"/>
                <a:cs typeface="Courier"/>
              </a:rPr>
              <a:t>$ stratus-kill-instance 12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$ stratus-describe-instance 12 </a:t>
            </a:r>
          </a:p>
          <a:p>
            <a:r>
              <a:rPr lang="en-US" sz="1200" b="0" dirty="0" smtClean="0">
                <a:solidFill>
                  <a:srgbClr val="FF0000"/>
                </a:solidFill>
                <a:latin typeface="Courier"/>
                <a:cs typeface="Courier"/>
              </a:rPr>
              <a:t>id  state     </a:t>
            </a:r>
            <a:r>
              <a:rPr lang="en-US" sz="1200" b="0" dirty="0" err="1" smtClean="0">
                <a:solidFill>
                  <a:srgbClr val="FF0000"/>
                </a:solidFill>
                <a:latin typeface="Courier"/>
                <a:cs typeface="Courier"/>
              </a:rPr>
              <a:t>vcpu</a:t>
            </a:r>
            <a:r>
              <a:rPr lang="en-US" sz="1200" b="0" dirty="0" smtClean="0">
                <a:solidFill>
                  <a:srgbClr val="FF0000"/>
                </a:solidFill>
                <a:latin typeface="Courier"/>
                <a:cs typeface="Courier"/>
              </a:rPr>
              <a:t> memory    </a:t>
            </a:r>
            <a:r>
              <a:rPr lang="en-US" sz="1200" b="0" dirty="0" err="1" smtClean="0">
                <a:solidFill>
                  <a:srgbClr val="FF0000"/>
                </a:solidFill>
                <a:latin typeface="Courier"/>
                <a:cs typeface="Courier"/>
              </a:rPr>
              <a:t>cpu</a:t>
            </a:r>
            <a:r>
              <a:rPr lang="en-US" sz="1200" b="0" dirty="0" smtClean="0">
                <a:solidFill>
                  <a:srgbClr val="FF0000"/>
                </a:solidFill>
                <a:latin typeface="Courier"/>
                <a:cs typeface="Courier"/>
              </a:rPr>
              <a:t>% </a:t>
            </a:r>
            <a:r>
              <a:rPr lang="en-US" sz="1200" b="0" dirty="0" err="1" smtClean="0">
                <a:solidFill>
                  <a:srgbClr val="FF0000"/>
                </a:solidFill>
                <a:latin typeface="Courier"/>
                <a:cs typeface="Courier"/>
              </a:rPr>
              <a:t>ip</a:t>
            </a:r>
            <a:r>
              <a:rPr lang="en-US" sz="1200" b="0" dirty="0" smtClean="0">
                <a:solidFill>
                  <a:srgbClr val="FF0000"/>
                </a:solidFill>
                <a:latin typeface="Courier"/>
                <a:cs typeface="Courier"/>
              </a:rPr>
              <a:t>              name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12  Done      1    131072    4    134.158.75.34   one-12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VM Resources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At deployment, you can choose the number of CPUs, amount of RAM and swap space.</a:t>
            </a:r>
          </a:p>
          <a:p>
            <a:r>
              <a:rPr lang="en-US" dirty="0" err="1" smtClean="0"/>
              <a:t>StratusLab</a:t>
            </a:r>
            <a:r>
              <a:rPr lang="en-US" dirty="0" smtClean="0"/>
              <a:t> has a number of predefined types:</a:t>
            </a:r>
          </a:p>
          <a:p>
            <a:pPr lvl="1"/>
            <a:r>
              <a:rPr lang="en-US" dirty="0" smtClean="0"/>
              <a:t>stratus-run-instance --list-type (default is m1.small)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Deploy an m1.xlarge instance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04800" y="3276600"/>
            <a:ext cx="8001000" cy="156966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1200" b="0" dirty="0" smtClean="0">
                <a:latin typeface="Courier"/>
                <a:cs typeface="Courier"/>
              </a:rPr>
              <a:t>$ stratus-run-instance --list-type  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Type       CPU        RAM        SWAP      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m1.large   2 CPU      512 MB     1024 MB   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c1.xlarge  4 CPU      2048 MB    2048 MB   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m1.small   1 CPU      128 MB     1024 MB   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c1.medium  1 CPU      256 MB     1024 MB   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m1.xlarge  2 CPU      1024 MB    1024 MB   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t1.micro   1 CPU      128 MB     512 M</a:t>
            </a:r>
            <a:endParaRPr lang="en-US" sz="1200" b="0" dirty="0">
              <a:latin typeface="Courier"/>
              <a:cs typeface="Courier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5334000"/>
            <a:ext cx="8001000" cy="1200329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1200" b="0" dirty="0" smtClean="0">
                <a:latin typeface="Courier"/>
                <a:cs typeface="Courier"/>
              </a:rPr>
              <a:t>$ stratus-run-instance --quiet --type=m1.xlarge $TTYLINUX_ID 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14, 134.158.75.36</a:t>
            </a:r>
          </a:p>
          <a:p>
            <a:endParaRPr lang="en-US" sz="1200" b="0" dirty="0" smtClean="0">
              <a:latin typeface="Courier"/>
              <a:cs typeface="Courier"/>
            </a:endParaRPr>
          </a:p>
          <a:p>
            <a:r>
              <a:rPr lang="en-US" sz="1200" b="0" dirty="0" smtClean="0">
                <a:latin typeface="Courier"/>
                <a:cs typeface="Courier"/>
              </a:rPr>
              <a:t>$ stratus-describe-instance 14 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id  state     </a:t>
            </a:r>
            <a:r>
              <a:rPr lang="en-US" sz="1200" b="0" dirty="0" err="1" smtClean="0">
                <a:latin typeface="Courier"/>
                <a:cs typeface="Courier"/>
              </a:rPr>
              <a:t>vcpu</a:t>
            </a:r>
            <a:r>
              <a:rPr lang="en-US" sz="1200" b="0" dirty="0" smtClean="0">
                <a:latin typeface="Courier"/>
                <a:cs typeface="Courier"/>
              </a:rPr>
              <a:t> memory    </a:t>
            </a:r>
            <a:r>
              <a:rPr lang="en-US" sz="1200" b="0" dirty="0" err="1" smtClean="0">
                <a:latin typeface="Courier"/>
                <a:cs typeface="Courier"/>
              </a:rPr>
              <a:t>cpu</a:t>
            </a:r>
            <a:r>
              <a:rPr lang="en-US" sz="1200" b="0" dirty="0" smtClean="0">
                <a:latin typeface="Courier"/>
                <a:cs typeface="Courier"/>
              </a:rPr>
              <a:t>% </a:t>
            </a:r>
            <a:r>
              <a:rPr lang="en-US" sz="1200" b="0" dirty="0" err="1" smtClean="0">
                <a:latin typeface="Courier"/>
                <a:cs typeface="Courier"/>
              </a:rPr>
              <a:t>ip</a:t>
            </a:r>
            <a:r>
              <a:rPr lang="en-US" sz="1200" b="0" dirty="0" smtClean="0">
                <a:latin typeface="Courier"/>
                <a:cs typeface="Courier"/>
              </a:rPr>
              <a:t>              name</a:t>
            </a:r>
          </a:p>
          <a:p>
            <a:r>
              <a:rPr lang="en-US" sz="1200" b="0" dirty="0" smtClean="0">
                <a:latin typeface="Courier"/>
                <a:cs typeface="Courier"/>
              </a:rPr>
              <a:t>14  Pending   2    0         0    134.158.75.36   one-14</a:t>
            </a:r>
            <a:endParaRPr lang="en-US" sz="1200" b="0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Non-standard Machine Types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What happens when you need resource allocations different from the predefined types?</a:t>
            </a:r>
          </a:p>
          <a:p>
            <a:r>
              <a:rPr lang="en-US" dirty="0" smtClean="0"/>
              <a:t>Edit the machine template for complete control:</a:t>
            </a:r>
          </a:p>
          <a:p>
            <a:pPr lvl="1"/>
            <a:r>
              <a:rPr lang="en-US" dirty="0" smtClean="0"/>
              <a:t>edit $HOME/</a:t>
            </a:r>
            <a:r>
              <a:rPr lang="en-US" dirty="0" err="1" smtClean="0"/>
              <a:t>stratuslab/share/vm/schema.one</a:t>
            </a:r>
            <a:endParaRPr lang="en-US" dirty="0" smtClean="0"/>
          </a:p>
          <a:p>
            <a:pPr lvl="1"/>
            <a:r>
              <a:rPr lang="en-US" dirty="0" smtClean="0"/>
              <a:t>Replace: </a:t>
            </a:r>
            <a:r>
              <a:rPr lang="en-US" dirty="0" err="1" smtClean="0"/>
              <a:t>vm_vcpu</a:t>
            </a:r>
            <a:r>
              <a:rPr lang="en-US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/>
              <a:t>number of CPUs desired</a:t>
            </a:r>
          </a:p>
          <a:p>
            <a:pPr lvl="1"/>
            <a:r>
              <a:rPr lang="en-US" dirty="0" smtClean="0"/>
              <a:t>Replace: </a:t>
            </a:r>
            <a:r>
              <a:rPr lang="en-US" dirty="0" err="1" smtClean="0"/>
              <a:t>vm_ram</a:t>
            </a:r>
            <a:r>
              <a:rPr lang="en-US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RAM in MB</a:t>
            </a:r>
          </a:p>
          <a:p>
            <a:pPr lvl="1"/>
            <a:r>
              <a:rPr lang="en-US" dirty="0" smtClean="0">
                <a:sym typeface="Wingdings"/>
              </a:rPr>
              <a:t>Replace: </a:t>
            </a:r>
            <a:r>
              <a:rPr lang="en-US" dirty="0" err="1" smtClean="0">
                <a:sym typeface="Wingdings"/>
              </a:rPr>
              <a:t>vm_swap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swap space in MB</a:t>
            </a:r>
          </a:p>
          <a:p>
            <a:r>
              <a:rPr lang="en-US" dirty="0" smtClean="0">
                <a:sym typeface="Wingdings"/>
              </a:rPr>
              <a:t>Use standard commands to launch and control instance.</a:t>
            </a:r>
          </a:p>
          <a:p>
            <a:r>
              <a:rPr lang="en-US" i="1" dirty="0" smtClean="0">
                <a:solidFill>
                  <a:srgbClr val="FF0000"/>
                </a:solidFill>
                <a:sym typeface="Wingdings"/>
              </a:rPr>
              <a:t>NOTE: Machine images must be capable of using multiple CPUs, additional RAM, etc. for this to be useful.</a:t>
            </a:r>
            <a:endParaRPr lang="en-US" i="1" dirty="0" smtClean="0">
              <a:solidFill>
                <a:srgbClr val="FF0000"/>
              </a:solidFill>
            </a:endParaRP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atuslab-presentation-template-v3">
  <a:themeElements>
    <a:clrScheme name="GridWay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lnDef>
  </a:objectDefaults>
  <a:extraClrSchemeLst>
    <a:extraClrScheme>
      <a:clrScheme name="GridWay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stratuslab-presentation-template-v3.potx</Template>
  <TotalTime>2620</TotalTime>
  <Words>931</Words>
  <Application>Microsoft Macintosh PowerPoint</Application>
  <PresentationFormat>On-screen Show (4:3)</PresentationFormat>
  <Paragraphs>141</Paragraphs>
  <Slides>12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stratuslab-presentation-template-v3</vt:lpstr>
      <vt:lpstr>VM Lifecycle</vt:lpstr>
      <vt:lpstr>VM Lifecycle Overview</vt:lpstr>
      <vt:lpstr>Deploy a VM from the Marketplace</vt:lpstr>
      <vt:lpstr>Status of Virtual Machines</vt:lpstr>
      <vt:lpstr>Connecting to the Virtual Machine</vt:lpstr>
      <vt:lpstr>More machine instances…</vt:lpstr>
      <vt:lpstr>Stopping the Virtual Machine</vt:lpstr>
      <vt:lpstr>Changing VM Resources</vt:lpstr>
      <vt:lpstr>Non-standard Machine Types</vt:lpstr>
      <vt:lpstr>Slide 10</vt:lpstr>
      <vt:lpstr>Exercises: Deploy Machines</vt:lpstr>
      <vt:lpstr>Slide 12</vt:lpstr>
    </vt:vector>
  </TitlesOfParts>
  <Company>SixSq Sàrl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Operational Considerations From Running Grid Services on Cloud Resources</dc:title>
  <dc:creator>Charles</dc:creator>
  <cp:lastModifiedBy>Charles</cp:lastModifiedBy>
  <cp:revision>301</cp:revision>
  <cp:lastPrinted>2010-03-23T08:08:48Z</cp:lastPrinted>
  <dcterms:created xsi:type="dcterms:W3CDTF">2011-11-17T06:10:10Z</dcterms:created>
  <dcterms:modified xsi:type="dcterms:W3CDTF">2011-11-17T06:12:55Z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