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s/slide14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docProps/custom.xml" ContentType="application/vnd.openxmlformats-officedocument.custom-properties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577" r:id="rId2"/>
    <p:sldId id="864" r:id="rId3"/>
    <p:sldId id="913" r:id="rId4"/>
    <p:sldId id="922" r:id="rId5"/>
    <p:sldId id="923" r:id="rId6"/>
    <p:sldId id="928" r:id="rId7"/>
    <p:sldId id="917" r:id="rId8"/>
    <p:sldId id="925" r:id="rId9"/>
    <p:sldId id="918" r:id="rId10"/>
    <p:sldId id="919" r:id="rId11"/>
    <p:sldId id="924" r:id="rId12"/>
    <p:sldId id="926" r:id="rId13"/>
    <p:sldId id="927" r:id="rId14"/>
    <p:sldId id="920" r:id="rId15"/>
    <p:sldId id="929" r:id="rId16"/>
    <p:sldId id="930" r:id="rId17"/>
    <p:sldId id="931" r:id="rId18"/>
    <p:sldId id="863" r:id="rId19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showPr showNarration="1">
    <p:present/>
    <p:sldAll/>
    <p:penClr>
      <a:schemeClr val="tx1"/>
    </p:penClr>
  </p:showPr>
  <p:clrMru>
    <a:srgbClr val="003300"/>
    <a:srgbClr val="9999FF"/>
    <a:srgbClr val="FF6600"/>
    <a:srgbClr val="132B66"/>
    <a:srgbClr val="3B89BA"/>
    <a:srgbClr val="6699FF"/>
    <a:srgbClr val="8291AE"/>
    <a:srgbClr val="142A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96" y="-1272"/>
      </p:cViewPr>
      <p:guideLst>
        <p:guide orient="horz" pos="254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50" d="100"/>
          <a:sy n="150" d="100"/>
        </p:scale>
        <p:origin x="-354" y="1512"/>
      </p:cViewPr>
      <p:guideLst>
        <p:guide orient="horz" pos="3224"/>
        <p:guide pos="2237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40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40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40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185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fld id="{C5C58B69-36A5-1E4A-9967-CF55128E5C1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3775" y="769938"/>
            <a:ext cx="5113338" cy="3835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2513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Haga clic para modificar el estilo de texto del patrón</a:t>
            </a:r>
          </a:p>
          <a:p>
            <a:pPr lvl="1"/>
            <a:r>
              <a:rPr lang="en-US" noProof="0"/>
              <a:t>Segundo nivel</a:t>
            </a:r>
          </a:p>
          <a:p>
            <a:pPr lvl="2"/>
            <a:r>
              <a:rPr lang="en-US" noProof="0"/>
              <a:t>Tercer nivel</a:t>
            </a:r>
          </a:p>
          <a:p>
            <a:pPr lvl="3"/>
            <a:r>
              <a:rPr lang="en-US" noProof="0"/>
              <a:t>Cuarto nivel</a:t>
            </a:r>
          </a:p>
          <a:p>
            <a:pPr lvl="4"/>
            <a:r>
              <a:rPr lang="en-US" noProof="0"/>
              <a:t>Quinto nivel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185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fld id="{32060882-5BA9-7C41-A44F-FB7D86B5290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26D5E6-7475-6245-8713-D623B8505560}" type="slidenum">
              <a:rPr lang="es-ES"/>
              <a:pPr/>
              <a:t>1</a:t>
            </a:fld>
            <a:endParaRPr lang="es-ES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060882-5BA9-7C41-A44F-FB7D86B52901}" type="slidenum">
              <a:rPr lang="es-ES" smtClean="0"/>
              <a:pPr>
                <a:defRPr/>
              </a:pPr>
              <a:t>10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-457200" y="-228600"/>
            <a:ext cx="9982200" cy="4572000"/>
          </a:xfrm>
          <a:prstGeom prst="rect">
            <a:avLst/>
          </a:prstGeom>
          <a:gradFill flip="none" rotWithShape="1">
            <a:gsLst>
              <a:gs pos="19000">
                <a:schemeClr val="bg1"/>
              </a:gs>
              <a:gs pos="100000">
                <a:srgbClr val="6699FF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5" name="Cloud Callout 4"/>
          <p:cNvSpPr/>
          <p:nvPr userDrawn="1"/>
        </p:nvSpPr>
        <p:spPr bwMode="auto">
          <a:xfrm>
            <a:off x="-1371600" y="3124200"/>
            <a:ext cx="11430000" cy="4419600"/>
          </a:xfrm>
          <a:prstGeom prst="cloudCallout">
            <a:avLst/>
          </a:prstGeom>
          <a:solidFill>
            <a:schemeClr val="bg1"/>
          </a:solidFill>
          <a:ln w="2286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6" name="Rectangle 5"/>
          <p:cNvSpPr/>
          <p:nvPr userDrawn="1"/>
        </p:nvSpPr>
        <p:spPr bwMode="auto">
          <a:xfrm>
            <a:off x="-457200" y="4495800"/>
            <a:ext cx="9982200" cy="31242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grpSp>
        <p:nvGrpSpPr>
          <p:cNvPr id="7" name="Group 17"/>
          <p:cNvGrpSpPr>
            <a:grpSpLocks/>
          </p:cNvGrpSpPr>
          <p:nvPr userDrawn="1"/>
        </p:nvGrpSpPr>
        <p:grpSpPr bwMode="auto">
          <a:xfrm>
            <a:off x="1981200" y="5562600"/>
            <a:ext cx="5410200" cy="846138"/>
            <a:chOff x="2038350" y="5943600"/>
            <a:chExt cx="5410200" cy="846889"/>
          </a:xfrm>
        </p:grpSpPr>
        <p:pic>
          <p:nvPicPr>
            <p:cNvPr id="8" name="Picture 9" descr="FP7-cap-CMYK.jpg"/>
            <p:cNvPicPr>
              <a:picLocks noChangeAspect="1"/>
            </p:cNvPicPr>
            <p:nvPr userDrawn="1"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038350" y="5982368"/>
              <a:ext cx="990600" cy="808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1" descr="eu-flag-blue-yellow.pn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306954" y="6004075"/>
              <a:ext cx="1141596" cy="777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TextBox 9"/>
            <p:cNvSpPr txBox="1">
              <a:spLocks noChangeArrowheads="1"/>
            </p:cNvSpPr>
            <p:nvPr/>
          </p:nvSpPr>
          <p:spPr bwMode="auto">
            <a:xfrm>
              <a:off x="3209925" y="5943600"/>
              <a:ext cx="2819400" cy="83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>
                <a:defRPr/>
              </a:pPr>
              <a:r>
                <a:rPr lang="en-US" sz="1200" dirty="0"/>
                <a:t>StratusLab is co-funded by the</a:t>
              </a:r>
            </a:p>
            <a:p>
              <a:pPr algn="ctr">
                <a:defRPr/>
              </a:pPr>
              <a:r>
                <a:rPr lang="en-US" sz="1200" dirty="0"/>
                <a:t>European Community’s  Seventh</a:t>
              </a:r>
            </a:p>
            <a:p>
              <a:pPr algn="ctr">
                <a:defRPr/>
              </a:pPr>
              <a:r>
                <a:rPr lang="en-US" sz="1200" dirty="0"/>
                <a:t>Framework </a:t>
              </a:r>
              <a:r>
                <a:rPr lang="en-US" sz="1200" dirty="0" err="1"/>
                <a:t>Programme</a:t>
              </a:r>
              <a:r>
                <a:rPr lang="en-US" sz="1200" dirty="0"/>
                <a:t> (Capacities)</a:t>
              </a:r>
            </a:p>
            <a:p>
              <a:pPr algn="ctr">
                <a:defRPr/>
              </a:pPr>
              <a:r>
                <a:rPr lang="en-US" sz="1200" dirty="0"/>
                <a:t>Grant Agreement </a:t>
              </a:r>
              <a:r>
                <a:rPr lang="en-US" sz="1200" dirty="0" smtClean="0"/>
                <a:t>INFSO</a:t>
              </a:r>
              <a:r>
                <a:rPr lang="en-US" sz="1200" dirty="0"/>
                <a:t>-RI-261552</a:t>
              </a:r>
            </a:p>
          </p:txBody>
        </p:sp>
      </p:grpSp>
      <p:sp>
        <p:nvSpPr>
          <p:cNvPr id="20" name="Title 19"/>
          <p:cNvSpPr>
            <a:spLocks noGrp="1"/>
          </p:cNvSpPr>
          <p:nvPr>
            <p:ph type="ctrTitle"/>
          </p:nvPr>
        </p:nvSpPr>
        <p:spPr>
          <a:xfrm>
            <a:off x="762000" y="1676400"/>
            <a:ext cx="7772400" cy="1470025"/>
          </a:xfrm>
          <a:prstGeom prst="rect">
            <a:avLst/>
          </a:prstGeom>
        </p:spPr>
        <p:txBody>
          <a:bodyPr/>
          <a:lstStyle>
            <a:lvl1pPr algn="ctr">
              <a:defRPr sz="2800">
                <a:solidFill>
                  <a:srgbClr val="132B6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10"/>
          </p:nvPr>
        </p:nvSpPr>
        <p:spPr>
          <a:xfrm>
            <a:off x="762000" y="3886200"/>
            <a:ext cx="7772400" cy="1371600"/>
          </a:xfrm>
          <a:prstGeom prst="rect">
            <a:avLst/>
          </a:prstGeom>
        </p:spPr>
        <p:txBody>
          <a:bodyPr wrap="none" anchor="ctr"/>
          <a:lstStyle>
            <a:lvl1pPr marL="0" indent="0" algn="ctr">
              <a:spcBef>
                <a:spcPts val="600"/>
              </a:spcBef>
              <a:defRPr sz="2000" b="0" i="0">
                <a:solidFill>
                  <a:schemeClr val="tx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2000"/>
            </a:lvl2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12" name="Picture 6" descr="stratuslab-logo.png"/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6781800" y="117475"/>
            <a:ext cx="2225675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 userDrawn="1">
  <p:cSld name="Copyrigh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066800" y="4176713"/>
            <a:ext cx="7239000" cy="1538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1400" dirty="0"/>
              <a:t>Copyright © </a:t>
            </a:r>
            <a:r>
              <a:rPr lang="en-US" sz="1400" dirty="0" smtClean="0"/>
              <a:t>2011, </a:t>
            </a:r>
            <a:r>
              <a:rPr lang="en-US" sz="1400" dirty="0"/>
              <a:t>Members of the StratusLab collaboration: Centre </a:t>
            </a:r>
            <a:r>
              <a:rPr lang="en-US" sz="1400" dirty="0" smtClean="0"/>
              <a:t>National </a:t>
            </a:r>
            <a:r>
              <a:rPr lang="en-US" sz="1400" dirty="0"/>
              <a:t>de la </a:t>
            </a:r>
            <a:r>
              <a:rPr lang="en-US" sz="1400" dirty="0" err="1"/>
              <a:t>Recherche</a:t>
            </a:r>
            <a:r>
              <a:rPr lang="en-US" sz="1400" dirty="0"/>
              <a:t> </a:t>
            </a:r>
            <a:r>
              <a:rPr lang="en-US" sz="1400" dirty="0" err="1"/>
              <a:t>Scientifique</a:t>
            </a:r>
            <a:r>
              <a:rPr lang="en-US" sz="1400" dirty="0"/>
              <a:t>, Universidad </a:t>
            </a:r>
            <a:r>
              <a:rPr lang="en-US" sz="1400" dirty="0" err="1"/>
              <a:t>Complutense</a:t>
            </a:r>
            <a:r>
              <a:rPr lang="en-US" sz="1400" dirty="0"/>
              <a:t> de Madrid, Greek Research and Technology Network S.A., SixSq Sàrl, </a:t>
            </a:r>
            <a:r>
              <a:rPr lang="en-US" sz="1400" dirty="0" err="1"/>
              <a:t>Telefónica</a:t>
            </a:r>
            <a:r>
              <a:rPr lang="en-US" sz="1400" dirty="0"/>
              <a:t> </a:t>
            </a:r>
            <a:r>
              <a:rPr lang="en-US" sz="1400" dirty="0" err="1"/>
              <a:t>Investigación</a:t>
            </a:r>
            <a:r>
              <a:rPr lang="en-US" sz="1400" dirty="0"/>
              <a:t> </a:t>
            </a:r>
            <a:r>
              <a:rPr lang="en-US" sz="1400" dirty="0" err="1"/>
              <a:t>y</a:t>
            </a:r>
            <a:r>
              <a:rPr lang="en-US" sz="1400" dirty="0"/>
              <a:t> </a:t>
            </a:r>
            <a:r>
              <a:rPr lang="en-US" sz="1400" dirty="0" err="1"/>
              <a:t>Desarrollo</a:t>
            </a:r>
            <a:r>
              <a:rPr lang="en-US" sz="1400" dirty="0"/>
              <a:t> SA, and The Provost Fellows and Scholars of the College of the Holy and Undivided Trinity of Queen Elizabeth Near Dublin.</a:t>
            </a:r>
          </a:p>
          <a:p>
            <a:pPr algn="just">
              <a:defRPr/>
            </a:pPr>
            <a:endParaRPr lang="en-US" dirty="0"/>
          </a:p>
        </p:txBody>
      </p:sp>
      <p:sp>
        <p:nvSpPr>
          <p:cNvPr id="3" name="TextBox 2"/>
          <p:cNvSpPr txBox="1"/>
          <p:nvPr userDrawn="1"/>
        </p:nvSpPr>
        <p:spPr>
          <a:xfrm>
            <a:off x="1066800" y="5419725"/>
            <a:ext cx="4876800" cy="739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400" dirty="0"/>
              <a:t>This work is licensed under the Creative Commons</a:t>
            </a:r>
          </a:p>
          <a:p>
            <a:pPr>
              <a:defRPr/>
            </a:pPr>
            <a:r>
              <a:rPr lang="en-US" sz="1400" dirty="0"/>
              <a:t>Attribution 3.0 </a:t>
            </a:r>
            <a:r>
              <a:rPr lang="en-US" sz="1400" dirty="0" err="1"/>
              <a:t>Unported</a:t>
            </a:r>
            <a:r>
              <a:rPr lang="en-US" sz="1400" dirty="0"/>
              <a:t> License</a:t>
            </a:r>
          </a:p>
          <a:p>
            <a:pPr>
              <a:defRPr/>
            </a:pPr>
            <a:r>
              <a:rPr lang="en-US" sz="1400" dirty="0"/>
              <a:t>http://creativecommons.org/licenses/by/3.0/</a:t>
            </a:r>
          </a:p>
        </p:txBody>
      </p:sp>
      <p:pic>
        <p:nvPicPr>
          <p:cNvPr id="4" name="Picture 10" descr="cc-by-88x31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400800" y="5537200"/>
            <a:ext cx="1766888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0"/>
          </p:nvPr>
        </p:nvSpPr>
        <p:spPr>
          <a:xfrm>
            <a:off x="304800" y="1447800"/>
            <a:ext cx="8534400" cy="5105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wo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155700"/>
            <a:ext cx="4171950" cy="54737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55700"/>
            <a:ext cx="4173537" cy="54737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51816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3008313" cy="5181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Content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51816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381000" y="1219200"/>
            <a:ext cx="3048000" cy="518160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theme" Target="../theme/theme1.xml"/><Relationship Id="rId1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2" name="Text Box 12"/>
          <p:cNvSpPr txBox="1">
            <a:spLocks noChangeArrowheads="1"/>
          </p:cNvSpPr>
          <p:nvPr/>
        </p:nvSpPr>
        <p:spPr bwMode="auto">
          <a:xfrm>
            <a:off x="8491538" y="6604000"/>
            <a:ext cx="5873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fld id="{D2D1206E-E5E9-B54D-A721-2B0F9C4D1662}" type="slidenum">
              <a:rPr lang="en-US" sz="1200">
                <a:solidFill>
                  <a:srgbClr val="32425D"/>
                </a:solidFill>
              </a:rPr>
              <a:pPr>
                <a:defRPr/>
              </a:pPr>
              <a:t>‹#›</a:t>
            </a:fld>
            <a:endParaRPr lang="en-US" sz="1200" dirty="0">
              <a:solidFill>
                <a:srgbClr val="32425D"/>
              </a:solidFill>
            </a:endParaRPr>
          </a:p>
        </p:txBody>
      </p:sp>
      <p:pic>
        <p:nvPicPr>
          <p:cNvPr id="1027" name="Picture 6" descr="stratuslab-logo.png"/>
          <p:cNvPicPr>
            <a:picLocks noChangeAspect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781800" y="117475"/>
            <a:ext cx="2225675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Title Placeholder 7"/>
          <p:cNvSpPr>
            <a:spLocks noGrp="1"/>
          </p:cNvSpPr>
          <p:nvPr>
            <p:ph type="title"/>
          </p:nvPr>
        </p:nvSpPr>
        <p:spPr bwMode="auto">
          <a:xfrm>
            <a:off x="304800" y="76200"/>
            <a:ext cx="6477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9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304800" y="1447800"/>
            <a:ext cx="8610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9pPr>
    </p:titleStyle>
    <p:bodyStyle>
      <a:lvl1pPr marL="342900" indent="-342900" algn="l" rtl="0" eaLnBrk="0" fontAlgn="base" hangingPunct="0">
        <a:spcBef>
          <a:spcPts val="1500"/>
        </a:spcBef>
        <a:spcAft>
          <a:spcPct val="0"/>
        </a:spcAft>
        <a:defRPr sz="2400" b="1">
          <a:solidFill>
            <a:srgbClr val="132B66"/>
          </a:solidFill>
          <a:latin typeface="+mn-lt"/>
          <a:ea typeface="ＭＳ Ｐゴシック" charset="-128"/>
          <a:cs typeface="ＭＳ Ｐゴシック" charset="-128"/>
        </a:defRPr>
      </a:lvl1pPr>
      <a:lvl2pPr marL="360363" indent="-180975" algn="l" rtl="0" eaLnBrk="0" fontAlgn="base" hangingPunct="0">
        <a:spcBef>
          <a:spcPts val="600"/>
        </a:spcBef>
        <a:spcAft>
          <a:spcPct val="0"/>
        </a:spcAft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901700" indent="-180975" algn="l" rtl="0" eaLnBrk="0" fontAlgn="base" hangingPunct="0">
        <a:spcBef>
          <a:spcPts val="6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173163" indent="-92075" algn="l" rtl="0" eaLnBrk="0" fontAlgn="base" hangingPunct="0">
        <a:spcBef>
          <a:spcPts val="6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8796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336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6pPr>
      <a:lvl7pPr marL="2794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7pPr>
      <a:lvl8pPr marL="3251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8pPr>
      <a:lvl9pPr marL="37084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hyperlink" Target="http://indico2.lal.in2p3.fr/indico/conferenceDisplay.py?confId=1565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Marketplace </a:t>
            </a:r>
            <a:r>
              <a:rPr lang="en-US" dirty="0" smtClean="0"/>
              <a:t>&amp; Image Metadata</a:t>
            </a:r>
          </a:p>
        </p:txBody>
      </p:sp>
      <p:sp>
        <p:nvSpPr>
          <p:cNvPr id="12291" name="Text Placeholder 1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StratusLab</a:t>
            </a:r>
            <a:r>
              <a:rPr lang="en-US" dirty="0" smtClean="0"/>
              <a:t> Tutorial (</a:t>
            </a:r>
            <a:r>
              <a:rPr lang="en-US" dirty="0" err="1" smtClean="0"/>
              <a:t>Orsay</a:t>
            </a:r>
            <a:r>
              <a:rPr lang="en-US" dirty="0" smtClean="0"/>
              <a:t>, France)</a:t>
            </a:r>
          </a:p>
          <a:p>
            <a:r>
              <a:rPr lang="en-US" dirty="0" smtClean="0"/>
              <a:t>17-18 November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Create Metadata Description</a:t>
            </a:r>
            <a:endParaRPr lang="en-US" dirty="0" smtClean="0"/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Use stratus-build-metadata for creating metadata: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Wait for the unknown state, then kill (remove) the instance: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Look at the contents of the file:</a:t>
            </a:r>
          </a:p>
          <a:p>
            <a:pPr lvl="1"/>
            <a:r>
              <a:rPr lang="en-US" dirty="0" smtClean="0"/>
              <a:t>Identifier is based on SHA-1 checksum and looks like "LwcRbwCalYSysY1wftQdAj6Bwoi"</a:t>
            </a:r>
          </a:p>
          <a:p>
            <a:pPr lvl="1"/>
            <a:r>
              <a:rPr lang="en-US" dirty="0" smtClean="0"/>
              <a:t>Checksums ensure that downloaded images match the metadata</a:t>
            </a:r>
          </a:p>
          <a:p>
            <a:pPr lvl="1"/>
            <a:r>
              <a:rPr lang="en-US" dirty="0" smtClean="0"/>
              <a:t>Empty endorser element and no signature element</a:t>
            </a:r>
          </a:p>
          <a:p>
            <a:pPr lvl="1"/>
            <a:r>
              <a:rPr lang="en-US" dirty="0" smtClean="0"/>
              <a:t>Normal file would have location elements(&lt;</a:t>
            </a:r>
            <a:r>
              <a:rPr lang="en-US" dirty="0" err="1" smtClean="0"/>
              <a:t>slterms:location</a:t>
            </a:r>
            <a:r>
              <a:rPr lang="en-US" dirty="0" smtClean="0"/>
              <a:t>&gt;…&lt;</a:t>
            </a:r>
            <a:r>
              <a:rPr lang="en-US" dirty="0" err="1" smtClean="0"/>
              <a:t>slterms:location</a:t>
            </a:r>
            <a:r>
              <a:rPr lang="en-US" dirty="0" smtClean="0"/>
              <a:t>&gt;);</a:t>
            </a:r>
          </a:p>
          <a:p>
            <a:pPr lvl="1"/>
            <a:r>
              <a:rPr lang="en-US" dirty="0" smtClean="0"/>
              <a:t>Edit ttylinux-9.7-i486-base-1.3.xml to define image location</a:t>
            </a:r>
          </a:p>
          <a:p>
            <a:pPr lvl="1"/>
            <a:r>
              <a:rPr lang="en-US" dirty="0" smtClean="0"/>
              <a:t>&lt;</a:t>
            </a:r>
            <a:r>
              <a:rPr lang="en-US" dirty="0" err="1" smtClean="0"/>
              <a:t>dcterms:compression</a:t>
            </a:r>
            <a:r>
              <a:rPr lang="en-US" dirty="0" smtClean="0"/>
              <a:t>&gt;  element  is empty, so fill it.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1905000"/>
            <a:ext cx="8001000" cy="1384995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sz="1200" b="0" dirty="0" smtClean="0">
                <a:latin typeface="Courier"/>
                <a:cs typeface="Courier"/>
              </a:rPr>
              <a:t>$ stratus-build-metadata \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  --author='your name' \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  --</a:t>
            </a:r>
            <a:r>
              <a:rPr lang="en-US" sz="1200" b="0" dirty="0" err="1" smtClean="0">
                <a:latin typeface="Courier"/>
                <a:cs typeface="Courier"/>
              </a:rPr>
              <a:t>os</a:t>
            </a:r>
            <a:r>
              <a:rPr lang="en-US" sz="1200" b="0" dirty="0" smtClean="0">
                <a:latin typeface="Courier"/>
                <a:cs typeface="Courier"/>
              </a:rPr>
              <a:t>=</a:t>
            </a:r>
            <a:r>
              <a:rPr lang="en-US" sz="1200" b="0" dirty="0" err="1" smtClean="0">
                <a:latin typeface="Courier"/>
                <a:cs typeface="Courier"/>
              </a:rPr>
              <a:t>ttylinux</a:t>
            </a:r>
            <a:r>
              <a:rPr lang="en-US" sz="1200" b="0" dirty="0" smtClean="0">
                <a:latin typeface="Courier"/>
                <a:cs typeface="Courier"/>
              </a:rPr>
              <a:t> \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  --</a:t>
            </a:r>
            <a:r>
              <a:rPr lang="en-US" sz="1200" b="0" dirty="0" err="1" smtClean="0">
                <a:latin typeface="Courier"/>
                <a:cs typeface="Courier"/>
              </a:rPr>
              <a:t>os</a:t>
            </a:r>
            <a:r>
              <a:rPr lang="en-US" sz="1200" b="0" dirty="0" smtClean="0">
                <a:latin typeface="Courier"/>
                <a:cs typeface="Courier"/>
              </a:rPr>
              <a:t>-version=9.7 \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  --</a:t>
            </a:r>
            <a:r>
              <a:rPr lang="en-US" sz="1200" b="0" dirty="0" err="1" smtClean="0">
                <a:latin typeface="Courier"/>
                <a:cs typeface="Courier"/>
              </a:rPr>
              <a:t>os</a:t>
            </a:r>
            <a:r>
              <a:rPr lang="en-US" sz="1200" b="0" dirty="0" smtClean="0">
                <a:latin typeface="Courier"/>
                <a:cs typeface="Courier"/>
              </a:rPr>
              <a:t>-arch=i486 \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  --version=1.3 \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  ttylinux-9.7-i486-base-1.3.img.gz </a:t>
            </a:r>
            <a:endParaRPr lang="en-US" sz="1200" b="0" dirty="0"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Metadata Description</a:t>
            </a:r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Try to validate the unsigned metadata file:</a:t>
            </a:r>
          </a:p>
          <a:p>
            <a:pPr lvl="1"/>
            <a:r>
              <a:rPr lang="en-US" dirty="0" smtClean="0"/>
              <a:t>There is no signature so the file should not be valid</a:t>
            </a: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Sign the contents of the file with a grid certificate:</a:t>
            </a:r>
          </a:p>
          <a:p>
            <a:pPr lvl="1"/>
            <a:r>
              <a:rPr lang="en-US" dirty="0" smtClean="0"/>
              <a:t>ttylinux-9.7-i486-base-1.3.xml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ttylinux-9.7-i486-base-1.3.xml.orig</a:t>
            </a:r>
          </a:p>
          <a:p>
            <a:pPr lvl="1"/>
            <a:r>
              <a:rPr lang="en-US" dirty="0" smtClean="0"/>
              <a:t>ttylinux-9.7-i486-base-1.3.xml contains endorser and signature elements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2362200"/>
            <a:ext cx="8001000" cy="646331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sz="1200" b="0" dirty="0" smtClean="0">
                <a:latin typeface="Courier"/>
                <a:cs typeface="Courier"/>
              </a:rPr>
              <a:t>$ stratus-validate-metadata ttylinux-9.7-i486-base-1.3.xml 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Invalid: ttylinux-9.7-i486-base-1.3.xml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no signature</a:t>
            </a:r>
            <a:endParaRPr lang="en-US" sz="1200" b="0" dirty="0">
              <a:latin typeface="Courier"/>
              <a:cs typeface="Courier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4724400"/>
            <a:ext cx="8001000" cy="1754327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sz="1200" b="0" dirty="0" smtClean="0">
                <a:latin typeface="Courier"/>
                <a:cs typeface="Courier"/>
              </a:rPr>
              <a:t>$ stratus-sign-metadata \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  --p12-cert grid.p12 \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  --p12-password </a:t>
            </a:r>
            <a:r>
              <a:rPr lang="en-US" sz="1200" b="0" dirty="0" err="1" smtClean="0">
                <a:latin typeface="Courier"/>
                <a:cs typeface="Courier"/>
              </a:rPr>
              <a:t>xxxxxx</a:t>
            </a:r>
            <a:r>
              <a:rPr lang="en-US" sz="1200" b="0" dirty="0" smtClean="0">
                <a:latin typeface="Courier"/>
                <a:cs typeface="Courier"/>
              </a:rPr>
              <a:t> \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  ttylinux-9.7-i486-base-1.3.xml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 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    Manifest file successfully signed: ttylinux-9.7-i486-base-1.3.xml</a:t>
            </a:r>
          </a:p>
          <a:p>
            <a:endParaRPr lang="en-US" sz="1200" b="0" dirty="0" smtClean="0">
              <a:latin typeface="Courier"/>
              <a:cs typeface="Courier"/>
            </a:endParaRPr>
          </a:p>
          <a:p>
            <a:r>
              <a:rPr lang="en-US" sz="1200" b="0" dirty="0" smtClean="0">
                <a:latin typeface="Courier"/>
                <a:cs typeface="Courier"/>
              </a:rPr>
              <a:t>$ stratus-validate-metadata ttylinux-9.7-i486-base-1.3.xml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Valid: ttylinux-9.7-i486-base-1.3.xml</a:t>
            </a:r>
            <a:endParaRPr lang="en-US" sz="1200" b="0" dirty="0"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Upload Metadata Description</a:t>
            </a:r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/>
        <p:txBody>
          <a:bodyPr anchor="t"/>
          <a:lstStyle/>
          <a:p>
            <a:r>
              <a:rPr lang="en-US" dirty="0" smtClean="0"/>
              <a:t>File can be uploaded via the command line:</a:t>
            </a:r>
          </a:p>
          <a:p>
            <a:pPr lvl="1"/>
            <a:r>
              <a:rPr lang="en-US" dirty="0" smtClean="0"/>
              <a:t>stratus-upload-metadata</a:t>
            </a: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algn="ctr"/>
            <a:r>
              <a:rPr dirty="0" smtClean="0">
                <a:solidFill>
                  <a:srgbClr val="FF0000"/>
                </a:solidFill>
              </a:rPr>
              <a:t>Note: Depending on the configuration of the server, it may validate the email address in the metadata description before it is made visible.</a:t>
            </a:r>
            <a:endParaRPr lang="en-US" i="1" dirty="0" smtClean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2362200"/>
            <a:ext cx="8001000" cy="1015663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sz="1200" b="0" dirty="0" smtClean="0">
                <a:latin typeface="Courier"/>
                <a:cs typeface="Courier"/>
              </a:rPr>
              <a:t>$ stratus-upload-metadata \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ttylinux-9.7-i486-base-1.3.xml</a:t>
            </a:r>
          </a:p>
          <a:p>
            <a:endParaRPr lang="en-US" sz="1200" b="0" dirty="0" smtClean="0">
              <a:latin typeface="Courier"/>
              <a:cs typeface="Courier"/>
            </a:endParaRPr>
          </a:p>
          <a:p>
            <a:r>
              <a:rPr sz="1200" dirty="0" smtClean="0"/>
              <a:t>http:/</a:t>
            </a:r>
            <a:r>
              <a:rPr lang="en-US" sz="1200" dirty="0" smtClean="0"/>
              <a:t>/cloud.lal.stratuslab.eu:8081</a:t>
            </a:r>
            <a:r>
              <a:rPr sz="1200" dirty="0" smtClean="0"/>
              <a:t>/metadata/LwcRbwCalYSysY1wftQdAj6Bwoi/email address/2011-09-13T09:58:54Z</a:t>
            </a:r>
            <a:endParaRPr lang="en-US" sz="1200" b="0" dirty="0" smtClean="0"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Upload of Metadata</a:t>
            </a:r>
          </a:p>
        </p:txBody>
      </p:sp>
      <p:pic>
        <p:nvPicPr>
          <p:cNvPr id="5" name="Image 4" descr="Screen shot 2011-09-09 at 6.10.47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49083"/>
            <a:ext cx="9144000" cy="415983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an Image in the Marketplace</a:t>
            </a:r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Pass the URL for metadata entry when starting instance.</a:t>
            </a:r>
          </a:p>
          <a:p>
            <a:pPr lvl="1"/>
            <a:r>
              <a:rPr lang="en-US" dirty="0" smtClean="0"/>
              <a:t>stratus-run-instance </a:t>
            </a:r>
            <a:r>
              <a:rPr dirty="0" smtClean="0">
                <a:solidFill>
                  <a:srgbClr val="FF0000"/>
                </a:solidFill>
              </a:rPr>
              <a:t>LwcRbwCalYSysY1wftQdAj6Bwoi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Use normal machine lifecycle to control machine.</a:t>
            </a:r>
          </a:p>
          <a:p>
            <a:endParaRPr lang="en-US" dirty="0" smtClean="0"/>
          </a:p>
          <a:p>
            <a:r>
              <a:rPr lang="en-US" dirty="0" err="1" smtClean="0"/>
              <a:t>StratusLab</a:t>
            </a:r>
            <a:r>
              <a:rPr lang="en-US" dirty="0" smtClean="0"/>
              <a:t> cloud will validate image before running it:</a:t>
            </a:r>
          </a:p>
          <a:p>
            <a:pPr lvl="1"/>
            <a:r>
              <a:rPr lang="en-US" dirty="0" smtClean="0"/>
              <a:t>stratus-policy-image: invokes site policy to determine if the referenced image can be used; includes endorser white lists, checksum black lists, etc.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Image deprecation</a:t>
            </a:r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May want to invalidate an image:</a:t>
            </a:r>
          </a:p>
          <a:p>
            <a:pPr lvl="1"/>
            <a:r>
              <a:rPr lang="en-US" dirty="0" smtClean="0"/>
              <a:t>stratus-deprecate-metadata</a:t>
            </a:r>
          </a:p>
          <a:p>
            <a:pPr lvl="1"/>
            <a:r>
              <a:rPr lang="en-US" dirty="0" smtClean="0"/>
              <a:t>deprecates an image and gives a reason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Try running the image; what happens?</a:t>
            </a:r>
          </a:p>
          <a:p>
            <a:r>
              <a:rPr lang="en-US" dirty="0" smtClean="0"/>
              <a:t>Put back standard </a:t>
            </a:r>
            <a:r>
              <a:rPr lang="en-US" smtClean="0"/>
              <a:t>Marketplace endpoint!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04800" y="2849940"/>
            <a:ext cx="8001000" cy="1569660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sz="1200" b="0" dirty="0" smtClean="0">
                <a:latin typeface="Courier"/>
                <a:cs typeface="Courier"/>
              </a:rPr>
              <a:t>$ stratus-deprecate-metadata \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  --reason=“JUST FOR FUN” \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  --p12-cert=/Users/loomis/.globus/cert.p12 \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  --p12-password=XXXXXX \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  $TTYLINUX_ID</a:t>
            </a:r>
          </a:p>
          <a:p>
            <a:endParaRPr lang="en-US" sz="1200" b="0" dirty="0" smtClean="0">
              <a:latin typeface="Courier"/>
              <a:cs typeface="Courier"/>
            </a:endParaRPr>
          </a:p>
          <a:p>
            <a:r>
              <a:rPr lang="en-US" sz="1200" dirty="0" smtClean="0"/>
              <a:t>http://cloud.lal.stratuslab.eu:8081/metadata/LwcRbwCalYSysY1wftQdAj6Bwoi/loomis@lal.in2p3.fr/2011-09-21T14:52:43Z</a:t>
            </a:r>
            <a:endParaRPr lang="en-US" sz="1200" b="0" dirty="0" smtClean="0"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95400" y="2721114"/>
            <a:ext cx="6629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Questions and Discussion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Exercises: Marketplace Metadata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Image Metadata Lifecycle</a:t>
            </a:r>
          </a:p>
          <a:p>
            <a:pPr lvl="1"/>
            <a:r>
              <a:rPr lang="en-US" dirty="0" smtClean="0"/>
              <a:t>Run through entire lifecycle for image metadata</a:t>
            </a:r>
          </a:p>
          <a:p>
            <a:pPr lvl="1"/>
            <a:r>
              <a:rPr lang="en-US" dirty="0" smtClean="0"/>
              <a:t>What information is required in the metadata?</a:t>
            </a:r>
          </a:p>
          <a:p>
            <a:pPr lvl="1"/>
            <a:r>
              <a:rPr lang="en-US" dirty="0" smtClean="0"/>
              <a:t>What additional information can be </a:t>
            </a:r>
            <a:r>
              <a:rPr lang="en-US" smtClean="0"/>
              <a:t>provided?</a:t>
            </a:r>
          </a:p>
          <a:p>
            <a:pPr lvl="1"/>
            <a:r>
              <a:rPr lang="en-US" dirty="0" smtClean="0"/>
              <a:t>Can there be multiple metadata entries for an image?</a:t>
            </a:r>
          </a:p>
          <a:p>
            <a:pPr lvl="1"/>
            <a:r>
              <a:rPr lang="en-US" dirty="0" smtClean="0"/>
              <a:t>How would you use the Marketplace as end-user, administrator, developer?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StratusLab</a:t>
            </a:r>
            <a:r>
              <a:rPr lang="en-US" dirty="0" smtClean="0"/>
              <a:t> Marketplace</a:t>
            </a:r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Machine image creation is a barrier to cloud adoption</a:t>
            </a:r>
          </a:p>
          <a:p>
            <a:pPr lvl="1"/>
            <a:r>
              <a:rPr lang="en-US" dirty="0" smtClean="0"/>
              <a:t>Creating virtual machine images is time-consuming </a:t>
            </a:r>
          </a:p>
          <a:p>
            <a:pPr lvl="1"/>
            <a:r>
              <a:rPr lang="en-US" dirty="0" smtClean="0"/>
              <a:t>Ensuring that machines are secure and correct is difficult</a:t>
            </a:r>
          </a:p>
          <a:p>
            <a:pPr lvl="1"/>
            <a:r>
              <a:rPr lang="en-US" dirty="0" smtClean="0"/>
              <a:t>Sharing existing machines lowers this barrier</a:t>
            </a:r>
          </a:p>
          <a:p>
            <a:r>
              <a:rPr lang="en-US" dirty="0" smtClean="0"/>
              <a:t>Marketplace facilitates sharing of images</a:t>
            </a:r>
          </a:p>
          <a:p>
            <a:pPr lvl="1"/>
            <a:r>
              <a:rPr lang="en-US" dirty="0" smtClean="0"/>
              <a:t>Registry of metadata for machine &amp; disk images</a:t>
            </a:r>
          </a:p>
          <a:p>
            <a:pPr lvl="1"/>
            <a:r>
              <a:rPr lang="en-US" dirty="0" smtClean="0"/>
              <a:t>Image contents are kept in cloud, grid, or web storage</a:t>
            </a:r>
          </a:p>
          <a:p>
            <a:r>
              <a:rPr lang="en-US" dirty="0" smtClean="0"/>
              <a:t>Benefits</a:t>
            </a:r>
          </a:p>
          <a:p>
            <a:pPr lvl="1"/>
            <a:r>
              <a:rPr lang="en-US" dirty="0" smtClean="0"/>
              <a:t>End-users: browse and use existing images for their analyses</a:t>
            </a:r>
          </a:p>
          <a:p>
            <a:pPr lvl="1"/>
            <a:r>
              <a:rPr lang="en-US" dirty="0" smtClean="0"/>
              <a:t>Creators: publicize their work and attract larger user base</a:t>
            </a:r>
          </a:p>
          <a:p>
            <a:pPr lvl="1"/>
            <a:r>
              <a:rPr lang="en-US" dirty="0" smtClean="0"/>
              <a:t>Cloud </a:t>
            </a:r>
            <a:r>
              <a:rPr lang="en-US" dirty="0" err="1" smtClean="0"/>
              <a:t>Admins</a:t>
            </a:r>
            <a:r>
              <a:rPr lang="en-US" dirty="0" smtClean="0"/>
              <a:t>.: Use metadata to evaluate trustworthiness of images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Interfaces</a:t>
            </a:r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REST interface</a:t>
            </a:r>
          </a:p>
          <a:p>
            <a:pPr lvl="1"/>
            <a:r>
              <a:rPr lang="en-US" dirty="0" smtClean="0"/>
              <a:t>Exposes a simple HTTP-based REST interface</a:t>
            </a:r>
          </a:p>
          <a:p>
            <a:pPr lvl="1"/>
            <a:r>
              <a:rPr lang="en-US" dirty="0" smtClean="0"/>
              <a:t>Easy to program against in all languages</a:t>
            </a:r>
          </a:p>
          <a:p>
            <a:r>
              <a:rPr lang="en-US" dirty="0" smtClean="0"/>
              <a:t>Web interface</a:t>
            </a:r>
          </a:p>
          <a:p>
            <a:pPr lvl="1"/>
            <a:r>
              <a:rPr lang="en-US" dirty="0" smtClean="0"/>
              <a:t>REST interface also allows browsing via a web browser</a:t>
            </a:r>
          </a:p>
          <a:p>
            <a:pPr lvl="1"/>
            <a:r>
              <a:rPr lang="en-US" dirty="0" smtClean="0"/>
              <a:t>Signed entries can also be uploaded via the browser</a:t>
            </a:r>
          </a:p>
          <a:p>
            <a:pPr marL="0" indent="0"/>
            <a:endParaRPr lang="en-US" dirty="0" smtClean="0"/>
          </a:p>
          <a:p>
            <a:pPr marL="0" indent="0"/>
            <a:r>
              <a:rPr lang="en-US" dirty="0" smtClean="0"/>
              <a:t>Endpoint:</a:t>
            </a:r>
          </a:p>
          <a:p>
            <a:pPr lvl="1"/>
            <a:r>
              <a:rPr lang="en-US" dirty="0" smtClean="0"/>
              <a:t>In your $</a:t>
            </a:r>
            <a:r>
              <a:rPr lang="en-US" dirty="0" err="1" smtClean="0"/>
              <a:t>HOME/.stratuslab/stratuslab-user.cfg</a:t>
            </a:r>
            <a:r>
              <a:rPr lang="en-US" dirty="0" smtClean="0"/>
              <a:t>:</a:t>
            </a:r>
          </a:p>
          <a:p>
            <a:pPr lvl="2">
              <a:buNone/>
            </a:pPr>
            <a:r>
              <a:rPr lang="en-US" dirty="0" err="1" smtClean="0"/>
              <a:t>marketplace_endpoint</a:t>
            </a:r>
            <a:r>
              <a:rPr lang="en-US" dirty="0" smtClean="0"/>
              <a:t> = </a:t>
            </a:r>
            <a:r>
              <a:rPr lang="en-US" dirty="0" smtClean="0">
                <a:solidFill>
                  <a:srgbClr val="008000"/>
                </a:solidFill>
              </a:rPr>
              <a:t>http://cloud.lal.stratuslab.eu:8081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Portal</a:t>
            </a:r>
          </a:p>
        </p:txBody>
      </p:sp>
      <p:pic>
        <p:nvPicPr>
          <p:cNvPr id="5" name="Image 4" descr="Screen shot 2011-09-09 at 5.33.58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24000"/>
            <a:ext cx="9144000" cy="47791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Metadata Entries Search</a:t>
            </a:r>
          </a:p>
        </p:txBody>
      </p:sp>
      <p:pic>
        <p:nvPicPr>
          <p:cNvPr id="4" name="Image 3" descr="Screen shot 2011-09-09 at 5.35.58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28800"/>
            <a:ext cx="9144000" cy="44225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Metadata Entry details</a:t>
            </a:r>
          </a:p>
        </p:txBody>
      </p:sp>
      <p:pic>
        <p:nvPicPr>
          <p:cNvPr id="5" name="Image 4" descr="Screen shot 2011-09-09 at 5.36.44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18009"/>
            <a:ext cx="9144000" cy="44219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Metadata</a:t>
            </a:r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Image metadata</a:t>
            </a:r>
          </a:p>
          <a:p>
            <a:pPr lvl="1"/>
            <a:r>
              <a:rPr lang="en-US" dirty="0" smtClean="0"/>
              <a:t>Must conform to a defined schema</a:t>
            </a:r>
          </a:p>
          <a:p>
            <a:pPr lvl="1"/>
            <a:r>
              <a:rPr lang="en-US" dirty="0" smtClean="0"/>
              <a:t>Uses the RDF-XML format</a:t>
            </a:r>
          </a:p>
          <a:p>
            <a:pPr lvl="1"/>
            <a:r>
              <a:rPr lang="en-US" dirty="0" smtClean="0"/>
              <a:t>Must be cryptographically signed with a (grid) certificate</a:t>
            </a:r>
          </a:p>
          <a:p>
            <a:pPr lvl="1"/>
            <a:r>
              <a:rPr lang="en-US" dirty="0" smtClean="0"/>
              <a:t>Must contain image ID and checksums to make connection to image</a:t>
            </a:r>
          </a:p>
          <a:p>
            <a:pPr lvl="1"/>
            <a:r>
              <a:rPr lang="en-US" dirty="0" smtClean="0"/>
              <a:t>May contain location elements with image content </a:t>
            </a:r>
            <a:r>
              <a:rPr lang="en-US" dirty="0" err="1" smtClean="0"/>
              <a:t>URL(s</a:t>
            </a:r>
            <a:r>
              <a:rPr lang="en-US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Workflow</a:t>
            </a:r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Typical Marketplace workflow:</a:t>
            </a:r>
          </a:p>
          <a:p>
            <a:pPr lvl="1"/>
            <a:r>
              <a:rPr lang="en-US" dirty="0" smtClean="0"/>
              <a:t>Create image from scratch or based on existing image</a:t>
            </a:r>
          </a:p>
          <a:p>
            <a:pPr lvl="1"/>
            <a:r>
              <a:rPr lang="en-US" dirty="0" smtClean="0"/>
              <a:t>Upload the image to cloud, grid, or web storage area</a:t>
            </a:r>
          </a:p>
          <a:p>
            <a:pPr lvl="1"/>
            <a:r>
              <a:rPr lang="en-US" dirty="0" smtClean="0"/>
              <a:t>Create the metadata for the image</a:t>
            </a:r>
          </a:p>
          <a:p>
            <a:pPr lvl="1"/>
            <a:r>
              <a:rPr lang="en-US" dirty="0" smtClean="0"/>
              <a:t>Sign the metadata with your (grid) certificate</a:t>
            </a:r>
          </a:p>
          <a:p>
            <a:pPr lvl="1"/>
            <a:r>
              <a:rPr lang="en-US" dirty="0" smtClean="0"/>
              <a:t>Upload the signed metadata to the Marketplace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&amp; Uploading Image</a:t>
            </a:r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Creating an image is a time consuming process…</a:t>
            </a:r>
          </a:p>
          <a:p>
            <a:r>
              <a:rPr lang="en-US" dirty="0" smtClean="0"/>
              <a:t>Cheat (!) and just copy </a:t>
            </a:r>
            <a:r>
              <a:rPr lang="en-US" dirty="0" err="1" smtClean="0"/>
              <a:t>ttylinux</a:t>
            </a:r>
            <a:r>
              <a:rPr lang="en-US" dirty="0" smtClean="0"/>
              <a:t> image from appliance repository:</a:t>
            </a:r>
          </a:p>
          <a:p>
            <a:pPr lvl="1"/>
            <a:r>
              <a:rPr lang="en-US" dirty="0" smtClean="0"/>
              <a:t>See link on agenda page</a:t>
            </a:r>
            <a:r>
              <a:rPr lang="en-US" smtClean="0"/>
              <a:t>:</a:t>
            </a:r>
            <a:r>
              <a:rPr lang="en-US" smtClean="0"/>
              <a:t> </a:t>
            </a:r>
            <a:r>
              <a:rPr lang="en-US" smtClean="0">
                <a:hlinkClick r:id="rId2"/>
              </a:rPr>
              <a:t>http://indico2.lal.in2p3.fr/indico/conferenceDisplay.py?confId</a:t>
            </a:r>
            <a:r>
              <a:rPr lang="en-US" smtClean="0">
                <a:hlinkClick r:id="rId2"/>
              </a:rPr>
              <a:t>=</a:t>
            </a:r>
            <a:r>
              <a:rPr lang="en-US" smtClean="0">
                <a:hlinkClick r:id="rId2"/>
              </a:rPr>
              <a:t>1565</a:t>
            </a:r>
            <a:r>
              <a:rPr lang="en-US" smtClean="0"/>
              <a:t> </a:t>
            </a:r>
          </a:p>
          <a:p>
            <a:r>
              <a:rPr lang="en-US" dirty="0" smtClean="0"/>
              <a:t>Uploading of image</a:t>
            </a:r>
          </a:p>
          <a:p>
            <a:pPr lvl="1"/>
            <a:r>
              <a:rPr lang="en-US" dirty="0" smtClean="0"/>
              <a:t>Skip this for now: image already exists in the appliance repository.</a:t>
            </a:r>
          </a:p>
          <a:p>
            <a:pPr lvl="1"/>
            <a:r>
              <a:rPr lang="en-US" dirty="0" smtClean="0"/>
              <a:t>Normally, it would be transferred to cloud, grid, or web storage.</a:t>
            </a:r>
          </a:p>
          <a:p>
            <a:pPr lvl="1"/>
            <a:r>
              <a:rPr lang="en-US" dirty="0" smtClean="0"/>
              <a:t>Images must be accessible via </a:t>
            </a:r>
            <a:r>
              <a:rPr lang="en-US" dirty="0" err="1" smtClean="0"/>
              <a:t>http(s</a:t>
            </a:r>
            <a:r>
              <a:rPr lang="en-US" dirty="0" smtClean="0"/>
              <a:t>) at the moment.</a:t>
            </a:r>
          </a:p>
          <a:p>
            <a:pPr lvl="1"/>
            <a:r>
              <a:rPr lang="en-US" dirty="0" smtClean="0"/>
              <a:t>Location </a:t>
            </a:r>
            <a:r>
              <a:rPr lang="en-US" dirty="0" err="1" smtClean="0"/>
              <a:t>URL(s</a:t>
            </a:r>
            <a:r>
              <a:rPr lang="en-US" dirty="0" smtClean="0"/>
              <a:t>) would usually be part of the metadata.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atuslab-presentation-template-v3">
  <a:themeElements>
    <a:clrScheme name="GridWay Presentatio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003366"/>
            </a:gs>
            <a:gs pos="50000">
              <a:srgbClr val="003366">
                <a:gamma/>
                <a:tint val="0"/>
                <a:invGamma/>
              </a:srgbClr>
            </a:gs>
            <a:gs pos="100000">
              <a:srgbClr val="003366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Arial" pitchFamily="-112" charset="0"/>
            <a:cs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003366"/>
            </a:gs>
            <a:gs pos="50000">
              <a:srgbClr val="003366">
                <a:gamma/>
                <a:tint val="0"/>
                <a:invGamma/>
              </a:srgbClr>
            </a:gs>
            <a:gs pos="100000">
              <a:srgbClr val="003366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Arial" pitchFamily="-112" charset="0"/>
            <a:cs typeface="Arial" pitchFamily="-112" charset="0"/>
          </a:defRPr>
        </a:defPPr>
      </a:lstStyle>
    </a:lnDef>
  </a:objectDefaults>
  <a:extraClrSchemeLst>
    <a:extraClrScheme>
      <a:clrScheme name="GridWay Presentatio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stratuslab-presentation-template-v3.potx</Template>
  <TotalTime>2775</TotalTime>
  <Words>1060</Words>
  <Application>Microsoft Macintosh PowerPoint</Application>
  <PresentationFormat>On-screen Show (4:3)</PresentationFormat>
  <Paragraphs>140</Paragraphs>
  <Slides>18</Slides>
  <Notes>2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stratuslab-presentation-template-v3</vt:lpstr>
      <vt:lpstr>Marketplace &amp; Image Metadata</vt:lpstr>
      <vt:lpstr>StratusLab Marketplace</vt:lpstr>
      <vt:lpstr>Interfaces</vt:lpstr>
      <vt:lpstr>Web Portal</vt:lpstr>
      <vt:lpstr>Metadata Entries Search</vt:lpstr>
      <vt:lpstr>Metadata Entry details</vt:lpstr>
      <vt:lpstr>Metadata</vt:lpstr>
      <vt:lpstr>Workflow</vt:lpstr>
      <vt:lpstr>Creating &amp; Uploading Image</vt:lpstr>
      <vt:lpstr>Create Metadata Description</vt:lpstr>
      <vt:lpstr>Create Metadata Description</vt:lpstr>
      <vt:lpstr>Upload Metadata Description</vt:lpstr>
      <vt:lpstr>Web Upload of Metadata</vt:lpstr>
      <vt:lpstr>Using an Image in the Marketplace</vt:lpstr>
      <vt:lpstr>Image deprecation</vt:lpstr>
      <vt:lpstr>Slide 16</vt:lpstr>
      <vt:lpstr>Exercises: Marketplace Metadata</vt:lpstr>
      <vt:lpstr>Slide 18</vt:lpstr>
    </vt:vector>
  </TitlesOfParts>
  <Company>SixSq Sàrl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Operational Considerations From Running Grid Services on Cloud Resources</dc:title>
  <dc:creator>Charles</dc:creator>
  <cp:lastModifiedBy>Charles</cp:lastModifiedBy>
  <cp:revision>323</cp:revision>
  <cp:lastPrinted>2010-03-23T08:08:48Z</cp:lastPrinted>
  <dcterms:created xsi:type="dcterms:W3CDTF">2011-11-17T06:41:54Z</dcterms:created>
  <dcterms:modified xsi:type="dcterms:W3CDTF">2011-11-17T06:42:14Z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