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1D27A-9ACC-4D9F-B3F9-F0418DD34295}" type="datetimeFigureOut">
              <a:rPr lang="fr-FR" smtClean="0"/>
              <a:t>20/10/2011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BBD5F-0C4B-43A9-BAC6-57DCB2E282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58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47C2-BFD7-41A6-81D9-AC80CF101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72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47C2-BFD7-41A6-81D9-AC80CF101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0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47C2-BFD7-41A6-81D9-AC80CF101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74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47C2-BFD7-41A6-81D9-AC80CF101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47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47C2-BFD7-41A6-81D9-AC80CF101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51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47C2-BFD7-41A6-81D9-AC80CF101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1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47C2-BFD7-41A6-81D9-AC80CF101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75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47C2-BFD7-41A6-81D9-AC80CF101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47C2-BFD7-41A6-81D9-AC80CF101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6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47C2-BFD7-41A6-81D9-AC80CF101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97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47C2-BFD7-41A6-81D9-AC80CF101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48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COMUTI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47C2-BFD7-41A6-81D9-AC80CF101B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22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dirty="0" smtClean="0"/>
              <a:t>Evolution des services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Retour sur les incidents récents:</a:t>
            </a:r>
          </a:p>
          <a:p>
            <a:r>
              <a:rPr lang="fr-FR" dirty="0" smtClean="0"/>
              <a:t>Disfonctionnements cluster SUN (répertoires disques) :</a:t>
            </a:r>
          </a:p>
          <a:p>
            <a:pPr lvl="1"/>
            <a:r>
              <a:rPr lang="fr-FR" dirty="0" smtClean="0"/>
              <a:t>Incidents et actions réalisées</a:t>
            </a:r>
          </a:p>
          <a:p>
            <a:r>
              <a:rPr lang="fr-FR" dirty="0" smtClean="0"/>
              <a:t>Disfonctionnements de la climatisation:</a:t>
            </a:r>
          </a:p>
          <a:p>
            <a:pPr lvl="1"/>
            <a:r>
              <a:rPr lang="fr-FR" dirty="0" smtClean="0"/>
              <a:t>Incidents et actions en cours</a:t>
            </a:r>
          </a:p>
          <a:p>
            <a:r>
              <a:rPr lang="fr-FR" dirty="0" smtClean="0"/>
              <a:t>Actions à plus long terme:</a:t>
            </a:r>
          </a:p>
          <a:p>
            <a:pPr lvl="1"/>
            <a:r>
              <a:rPr lang="fr-FR" dirty="0" smtClean="0"/>
              <a:t>Stockage</a:t>
            </a:r>
          </a:p>
          <a:p>
            <a:pPr lvl="1"/>
            <a:r>
              <a:rPr lang="fr-FR" dirty="0" smtClean="0"/>
              <a:t>Arrêt T64</a:t>
            </a:r>
          </a:p>
          <a:p>
            <a:pPr lvl="1"/>
            <a:r>
              <a:rPr lang="fr-FR" dirty="0" smtClean="0"/>
              <a:t>Evolution de la climatisation</a:t>
            </a:r>
          </a:p>
          <a:p>
            <a:pPr lvl="1"/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8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Cluster SUN : les incidents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Mise à jour qui n’a pas abouti </a:t>
            </a:r>
          </a:p>
          <a:p>
            <a:pPr lvl="1"/>
            <a:r>
              <a:rPr lang="fr-FR" dirty="0" smtClean="0"/>
              <a:t>réinstallation totale des 2 machines en avril</a:t>
            </a:r>
          </a:p>
          <a:p>
            <a:r>
              <a:rPr lang="fr-FR" dirty="0"/>
              <a:t>P</a:t>
            </a:r>
            <a:r>
              <a:rPr lang="fr-FR" dirty="0" smtClean="0"/>
              <a:t>roblèmes avec les drivers des cartes réseau 10G : </a:t>
            </a:r>
          </a:p>
          <a:p>
            <a:pPr lvl="1"/>
            <a:r>
              <a:rPr lang="fr-FR" dirty="0" smtClean="0"/>
              <a:t>(trop) fréquents </a:t>
            </a:r>
            <a:r>
              <a:rPr lang="fr-FR" dirty="0" smtClean="0"/>
              <a:t>basculements</a:t>
            </a:r>
            <a:r>
              <a:rPr lang="fr-FR" dirty="0" smtClean="0"/>
              <a:t> </a:t>
            </a:r>
            <a:r>
              <a:rPr lang="fr-FR" dirty="0" smtClean="0"/>
              <a:t>de services d’une machine à l’autre depuis la réinstallation</a:t>
            </a:r>
          </a:p>
          <a:p>
            <a:r>
              <a:rPr lang="fr-FR" dirty="0" smtClean="0"/>
              <a:t>Difficultés à remplacer des disques</a:t>
            </a:r>
          </a:p>
          <a:p>
            <a:pPr lvl="1"/>
            <a:r>
              <a:rPr lang="fr-FR" dirty="0" smtClean="0"/>
              <a:t>Dégradation des espaces disques (mais les données toujours là!) (juin)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09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Cluster SUN : les actions </a:t>
            </a:r>
            <a:r>
              <a:rPr lang="fr-FR" sz="3600" dirty="0" smtClean="0"/>
              <a:t>(réalisées)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Passage sur les cartes réseau Giga :</a:t>
            </a:r>
          </a:p>
          <a:p>
            <a:pPr lvl="1"/>
            <a:r>
              <a:rPr lang="fr-FR" dirty="0" smtClean="0"/>
              <a:t>Stabilisation de la disponibilité du  service au </a:t>
            </a:r>
            <a:r>
              <a:rPr lang="fr-FR" dirty="0" smtClean="0"/>
              <a:t>détriment </a:t>
            </a:r>
            <a:r>
              <a:rPr lang="fr-FR" dirty="0" smtClean="0"/>
              <a:t>de la vitesse d’accès </a:t>
            </a:r>
            <a:r>
              <a:rPr lang="fr-FR" dirty="0" smtClean="0"/>
              <a:t>réseau.</a:t>
            </a:r>
          </a:p>
          <a:p>
            <a:pPr lvl="1"/>
            <a:r>
              <a:rPr lang="fr-FR" dirty="0" smtClean="0"/>
              <a:t>Décision de rester dans cet état (juillet)</a:t>
            </a:r>
          </a:p>
          <a:p>
            <a:pPr marL="514350" indent="-457200"/>
            <a:r>
              <a:rPr lang="fr-FR" dirty="0" smtClean="0"/>
              <a:t>Planification de changement de disques </a:t>
            </a:r>
          </a:p>
          <a:p>
            <a:pPr marL="914400" lvl="1" indent="-457200"/>
            <a:r>
              <a:rPr lang="fr-FR" dirty="0"/>
              <a:t>S</a:t>
            </a:r>
            <a:r>
              <a:rPr lang="fr-FR" dirty="0" smtClean="0"/>
              <a:t>ervices en ligne: impossible ! (incompatibilité de </a:t>
            </a:r>
            <a:r>
              <a:rPr lang="fr-FR" dirty="0" err="1" smtClean="0"/>
              <a:t>firmwares</a:t>
            </a:r>
            <a:r>
              <a:rPr lang="fr-FR" dirty="0" smtClean="0"/>
              <a:t>, mauvaise gestion du </a:t>
            </a:r>
            <a:r>
              <a:rPr lang="fr-FR" dirty="0" err="1" smtClean="0"/>
              <a:t>pb</a:t>
            </a:r>
            <a:r>
              <a:rPr lang="fr-FR" dirty="0" smtClean="0"/>
              <a:t> </a:t>
            </a:r>
            <a:r>
              <a:rPr lang="fr-FR" dirty="0" smtClean="0"/>
              <a:t>par Oracle</a:t>
            </a:r>
            <a:r>
              <a:rPr lang="fr-FR" dirty="0" smtClean="0"/>
              <a:t>)</a:t>
            </a:r>
          </a:p>
          <a:p>
            <a:pPr marL="914400" lvl="1" indent="-457200"/>
            <a:r>
              <a:rPr lang="fr-FR" dirty="0" smtClean="0"/>
              <a:t>Durant la coupure électrique planifiée: </a:t>
            </a:r>
            <a:r>
              <a:rPr lang="fr-FR" smtClean="0"/>
              <a:t>mauvaise stratégie</a:t>
            </a:r>
            <a:r>
              <a:rPr lang="fr-FR" smtClean="0"/>
              <a:t> </a:t>
            </a:r>
            <a:r>
              <a:rPr lang="fr-FR" dirty="0" smtClean="0"/>
              <a:t>du SI car on mélange les problèmes!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3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/>
              <a:t>La climatisation: les incidents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Causes:</a:t>
            </a:r>
          </a:p>
          <a:p>
            <a:pPr lvl="1"/>
            <a:r>
              <a:rPr lang="fr-FR" dirty="0" smtClean="0"/>
              <a:t>Puissance énergétique de la SM très souvent au maximum de la clim (donc sous-dimensionnée)</a:t>
            </a:r>
          </a:p>
          <a:p>
            <a:pPr lvl="1"/>
            <a:r>
              <a:rPr lang="fr-FR" dirty="0" smtClean="0"/>
              <a:t>Les 2 condenseurs en panne en même temps sans que l’on puisse savoir pourquoi !</a:t>
            </a:r>
          </a:p>
          <a:p>
            <a:pPr marL="514350" indent="-457200"/>
            <a:r>
              <a:rPr lang="fr-FR" dirty="0" smtClean="0"/>
              <a:t>Conséquences: </a:t>
            </a:r>
          </a:p>
          <a:p>
            <a:pPr marL="914400" lvl="1" indent="-457200"/>
            <a:r>
              <a:rPr lang="fr-FR" dirty="0" smtClean="0"/>
              <a:t>Plusieurs arrêts infra LAL non prévus qui s’ajoutent aux </a:t>
            </a:r>
            <a:r>
              <a:rPr lang="fr-FR" dirty="0" err="1" smtClean="0"/>
              <a:t>pbs</a:t>
            </a:r>
            <a:r>
              <a:rPr lang="fr-FR" dirty="0" smtClean="0"/>
              <a:t> cluster SUN: instabilité des services…</a:t>
            </a:r>
          </a:p>
          <a:p>
            <a:pPr marL="914400" lvl="1" indent="-457200"/>
            <a:r>
              <a:rPr lang="fr-FR" dirty="0" smtClean="0"/>
              <a:t>Mise en évidence de difficultés au redémarrage</a:t>
            </a:r>
          </a:p>
          <a:p>
            <a:pPr marL="914400" lvl="1" indent="-457200"/>
            <a:r>
              <a:rPr lang="fr-FR" dirty="0" smtClean="0"/>
              <a:t>Arrêt ressources grilles du LAL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59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dirty="0" smtClean="0"/>
              <a:t>La climatisation: Les actions </a:t>
            </a:r>
            <a:r>
              <a:rPr lang="fr-FR" sz="3100" dirty="0" smtClean="0"/>
              <a:t>(en cours)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Travail sur la continuité de services :</a:t>
            </a:r>
          </a:p>
          <a:p>
            <a:pPr lvl="1"/>
            <a:r>
              <a:rPr lang="fr-FR" dirty="0" smtClean="0"/>
              <a:t>Services critiques mieux identifiés et sécurisés (redondance et séparation électrique)</a:t>
            </a:r>
          </a:p>
          <a:p>
            <a:pPr lvl="1"/>
            <a:r>
              <a:rPr lang="fr-FR" dirty="0" smtClean="0"/>
              <a:t>Mise en service de l’onduleur </a:t>
            </a:r>
            <a:r>
              <a:rPr lang="fr-FR" dirty="0"/>
              <a:t>(</a:t>
            </a:r>
            <a:r>
              <a:rPr lang="fr-FR" dirty="0" smtClean="0"/>
              <a:t>réseau)</a:t>
            </a:r>
          </a:p>
          <a:p>
            <a:pPr lvl="1"/>
            <a:r>
              <a:rPr lang="fr-FR" dirty="0" smtClean="0"/>
              <a:t>Information utilisateurs…</a:t>
            </a:r>
          </a:p>
          <a:p>
            <a:r>
              <a:rPr lang="fr-FR" dirty="0" smtClean="0"/>
              <a:t>Réparations de la climatisation : 26K euros !</a:t>
            </a:r>
          </a:p>
          <a:p>
            <a:r>
              <a:rPr lang="fr-FR" dirty="0" smtClean="0"/>
              <a:t>Stabilisation de la consommation électrique pour 2012:</a:t>
            </a:r>
          </a:p>
          <a:p>
            <a:pPr lvl="1"/>
            <a:r>
              <a:rPr lang="fr-FR" dirty="0" smtClean="0"/>
              <a:t>Arrêt d’anciennes machines (2006) de services et de groupes</a:t>
            </a:r>
          </a:p>
          <a:p>
            <a:pPr lvl="1"/>
            <a:r>
              <a:rPr lang="fr-FR" dirty="0" smtClean="0"/>
              <a:t>Virtualisation de services et de serveurs</a:t>
            </a:r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44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actions à plus long terme: stockage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Achat 45T utiles « haute disponibilité » + 40T utiles « haute performance »: </a:t>
            </a:r>
          </a:p>
          <a:p>
            <a:pPr lvl="1"/>
            <a:r>
              <a:rPr lang="fr-FR" dirty="0" smtClean="0"/>
              <a:t>Achat mutualisé projet  </a:t>
            </a:r>
            <a:r>
              <a:rPr lang="fr-FR" dirty="0" err="1" smtClean="0"/>
              <a:t>Stratuslab</a:t>
            </a:r>
            <a:r>
              <a:rPr lang="fr-FR" dirty="0" smtClean="0"/>
              <a:t> </a:t>
            </a:r>
          </a:p>
          <a:p>
            <a:r>
              <a:rPr lang="fr-FR" dirty="0" smtClean="0"/>
              <a:t>Bilan de l’existant et des besoins : </a:t>
            </a:r>
            <a:r>
              <a:rPr lang="fr-FR" b="1" dirty="0" smtClean="0"/>
              <a:t>à mener avec les groupes et services</a:t>
            </a:r>
          </a:p>
          <a:p>
            <a:r>
              <a:rPr lang="fr-FR" dirty="0" smtClean="0"/>
              <a:t>Mise en service fin novembre :</a:t>
            </a:r>
          </a:p>
          <a:p>
            <a:pPr lvl="1"/>
            <a:r>
              <a:rPr lang="fr-FR" dirty="0" smtClean="0"/>
              <a:t>migration des données (date cible de fin: janvier 2012)</a:t>
            </a:r>
          </a:p>
          <a:p>
            <a:r>
              <a:rPr lang="fr-FR" dirty="0" smtClean="0"/>
              <a:t>Réflexions en cours  </a:t>
            </a:r>
            <a:r>
              <a:rPr lang="fr-FR" b="1" dirty="0" smtClean="0"/>
              <a:t>(à mener avec vous)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espace de « scratch » (besoins, éventuelle remise à plat cluster SUN, …)</a:t>
            </a:r>
          </a:p>
          <a:p>
            <a:pPr lvl="1"/>
            <a:r>
              <a:rPr lang="fr-FR" dirty="0" smtClean="0"/>
              <a:t>Sauvegardes  (quels espaces, durées, comment,..)</a:t>
            </a:r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4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actions à plus long terme: arrêt cluster T64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Infrastructure  redondante qui fournit beaucoup de services majeurs </a:t>
            </a: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 obsolète</a:t>
            </a:r>
          </a:p>
          <a:p>
            <a:r>
              <a:rPr lang="fr-FR" dirty="0" smtClean="0"/>
              <a:t>Arrêt programmé </a:t>
            </a:r>
            <a:r>
              <a:rPr lang="fr-FR" b="1" dirty="0" smtClean="0"/>
              <a:t>juin 2012 au plus tard</a:t>
            </a:r>
          </a:p>
          <a:p>
            <a:r>
              <a:rPr lang="fr-FR" dirty="0" smtClean="0"/>
              <a:t>Déplacement des services « à l’identique » sur des machines virtuelles  </a:t>
            </a:r>
            <a:r>
              <a:rPr lang="fr-FR" dirty="0" err="1" smtClean="0"/>
              <a:t>Stratuslab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Test  en cours avec  le service d’annuaire</a:t>
            </a:r>
          </a:p>
          <a:p>
            <a:pPr lvl="1"/>
            <a:r>
              <a:rPr lang="fr-FR" dirty="0"/>
              <a:t>M</a:t>
            </a:r>
            <a:r>
              <a:rPr lang="fr-FR" dirty="0" smtClean="0"/>
              <a:t>essagerie : plusieurs scénarios à étudier </a:t>
            </a:r>
            <a:r>
              <a:rPr lang="fr-FR" b="1" dirty="0" smtClean="0"/>
              <a:t>(avec vous)</a:t>
            </a:r>
          </a:p>
          <a:p>
            <a:r>
              <a:rPr lang="fr-FR" dirty="0" smtClean="0"/>
              <a:t>Gain aussi en coûts de maintenance T64!</a:t>
            </a:r>
          </a:p>
          <a:p>
            <a:r>
              <a:rPr lang="fr-FR" dirty="0" smtClean="0"/>
              <a:t>Arrêt de la machine </a:t>
            </a:r>
            <a:r>
              <a:rPr lang="fr-FR" dirty="0" err="1" smtClean="0"/>
              <a:t>asc</a:t>
            </a:r>
            <a:r>
              <a:rPr lang="fr-FR" dirty="0" smtClean="0"/>
              <a:t> depuis début juillet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18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84176"/>
          </a:xfrm>
        </p:spPr>
        <p:txBody>
          <a:bodyPr>
            <a:noAutofit/>
          </a:bodyPr>
          <a:lstStyle/>
          <a:p>
            <a:r>
              <a:rPr lang="fr-FR" sz="4000" dirty="0" smtClean="0"/>
              <a:t>Les actions à plus long terme : évolution de la climatisation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/>
          </a:bodyPr>
          <a:lstStyle/>
          <a:p>
            <a:r>
              <a:rPr lang="fr-FR" sz="2800" dirty="0"/>
              <a:t>A</a:t>
            </a:r>
            <a:r>
              <a:rPr lang="fr-FR" sz="2800" dirty="0" smtClean="0"/>
              <a:t>ugmenter la capacité de base </a:t>
            </a:r>
            <a:r>
              <a:rPr lang="fr-FR" sz="2800" dirty="0" smtClean="0">
                <a:sym typeface="Wingdings" pitchFamily="2" charset="2"/>
              </a:rPr>
              <a:t></a:t>
            </a:r>
            <a:r>
              <a:rPr lang="fr-FR" sz="2800" dirty="0" smtClean="0"/>
              <a:t> utilisation moyenne de 75% en mode nominal</a:t>
            </a:r>
          </a:p>
          <a:p>
            <a:r>
              <a:rPr lang="fr-FR" sz="2800" dirty="0"/>
              <a:t>R</a:t>
            </a:r>
            <a:r>
              <a:rPr lang="fr-FR" sz="2800" dirty="0" smtClean="0"/>
              <a:t>edondance minimale en cas de défaillance du système</a:t>
            </a:r>
            <a:r>
              <a:rPr lang="fr-FR" sz="2800" dirty="0"/>
              <a:t> </a:t>
            </a:r>
            <a:r>
              <a:rPr lang="fr-FR" sz="2800" dirty="0" smtClean="0"/>
              <a:t> </a:t>
            </a:r>
          </a:p>
          <a:p>
            <a:r>
              <a:rPr lang="fr-FR" sz="2800" dirty="0"/>
              <a:t>A</a:t>
            </a:r>
            <a:r>
              <a:rPr lang="fr-FR" sz="2800" dirty="0" smtClean="0"/>
              <a:t>ugmentation des capacités de calcul et de stockage du laboratoire (grille comprise) dans les deux prochaines années</a:t>
            </a:r>
          </a:p>
          <a:p>
            <a:r>
              <a:rPr lang="fr-FR" sz="2800" dirty="0" smtClean="0"/>
              <a:t>Non déménagement du LAL, mutualisation possible SM P2IO </a:t>
            </a:r>
            <a:r>
              <a:rPr lang="fr-FR" sz="2800" dirty="0" smtClean="0">
                <a:sym typeface="Wingdings" pitchFamily="2" charset="2"/>
              </a:rPr>
              <a:t> réutilisation de l’investissement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21/10/2011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COMUTI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71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447</Words>
  <Application>Microsoft Office PowerPoint</Application>
  <PresentationFormat>Affichage à l'écran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Evolution des services</vt:lpstr>
      <vt:lpstr>Cluster SUN : les incidents</vt:lpstr>
      <vt:lpstr>Cluster SUN : les actions (réalisées)</vt:lpstr>
      <vt:lpstr>La climatisation: les incidents</vt:lpstr>
      <vt:lpstr>La climatisation: Les actions (en cours)</vt:lpstr>
      <vt:lpstr>Les actions à plus long terme: stockage</vt:lpstr>
      <vt:lpstr>Les actions à plus long terme: arrêt cluster T64</vt:lpstr>
      <vt:lpstr>Les actions à plus long terme : évolution de la climatisation</vt:lpstr>
    </vt:vector>
  </TitlesOfParts>
  <Company>LAL - 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des services</dc:title>
  <dc:creator>Valerie Givaudan</dc:creator>
  <cp:lastModifiedBy>Valerie Givaudan</cp:lastModifiedBy>
  <cp:revision>77</cp:revision>
  <dcterms:created xsi:type="dcterms:W3CDTF">2011-10-19T11:05:39Z</dcterms:created>
  <dcterms:modified xsi:type="dcterms:W3CDTF">2011-10-20T06:52:54Z</dcterms:modified>
</cp:coreProperties>
</file>