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Default Extension="xlsx" ContentType="application/vnd.openxmlformats-officedocument.spreadsheetml.sheet"/>
  <Override PartName="/ppt/tags/tag32.xml" ContentType="application/vnd.openxmlformats-officedocument.presentationml.tags+xml"/>
  <Override PartName="/ppt/charts/chart3.xml" ContentType="application/vnd.openxmlformats-officedocument.drawingml.chart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charts/chart4.xml" ContentType="application/vnd.openxmlformats-officedocument.drawingml.chart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55" r:id="rId2"/>
    <p:sldId id="410" r:id="rId3"/>
    <p:sldId id="598" r:id="rId4"/>
    <p:sldId id="594" r:id="rId5"/>
    <p:sldId id="597" r:id="rId6"/>
    <p:sldId id="595" r:id="rId7"/>
    <p:sldId id="593" r:id="rId8"/>
    <p:sldId id="505" r:id="rId9"/>
    <p:sldId id="506" r:id="rId10"/>
    <p:sldId id="596" r:id="rId11"/>
    <p:sldId id="599" r:id="rId12"/>
    <p:sldId id="600" r:id="rId13"/>
    <p:sldId id="601" r:id="rId14"/>
  </p:sldIdLst>
  <p:sldSz cx="9144000" cy="6858000" type="screen4x3"/>
  <p:notesSz cx="6858000" cy="9144000"/>
  <p:defaultTextStyle>
    <a:defPPr>
      <a:defRPr lang="fr-F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0000FF"/>
    <a:srgbClr val="666699"/>
    <a:srgbClr val="00FF00"/>
    <a:srgbClr val="000066"/>
    <a:srgbClr val="006600"/>
    <a:srgbClr val="6600CC"/>
    <a:srgbClr val="FF66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7" autoAdjust="0"/>
    <p:restoredTop sz="85000" autoAdjust="0"/>
  </p:normalViewPr>
  <p:slideViewPr>
    <p:cSldViewPr>
      <p:cViewPr varScale="1">
        <p:scale>
          <a:sx n="98" d="100"/>
          <a:sy n="98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762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9.9149195134525067E-2"/>
          <c:y val="4.8378532066554084E-2"/>
          <c:w val="0.9008508048654752"/>
          <c:h val="0.87800931588505748"/>
        </c:manualLayout>
      </c:layout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FTE physiciens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FF00"/>
              </a:solidFill>
              <a:ln>
                <a:solidFill>
                  <a:srgbClr val="0000FF"/>
                </a:solidFill>
              </a:ln>
            </c:spPr>
          </c:marker>
          <c:dLbls>
            <c:dLbl>
              <c:idx val="3"/>
              <c:layout>
                <c:manualLayout>
                  <c:x val="-1.799314005702763E-2"/>
                  <c:y val="-5.900129379643202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dLblPos val="t"/>
            <c:showVal val="1"/>
          </c:dLbls>
          <c:cat>
            <c:numRef>
              <c:f>Feuil1!$A$2:$A$8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Feuil1!$B$2:$B$8</c:f>
              <c:numCache>
                <c:formatCode>0.0</c:formatCode>
                <c:ptCount val="7"/>
                <c:pt idx="0" formatCode="General">
                  <c:v>18.100000000000001</c:v>
                </c:pt>
                <c:pt idx="1">
                  <c:v>18</c:v>
                </c:pt>
                <c:pt idx="2" formatCode="General">
                  <c:v>20.9</c:v>
                </c:pt>
                <c:pt idx="3" formatCode="General">
                  <c:v>22.8</c:v>
                </c:pt>
                <c:pt idx="4" formatCode="General">
                  <c:v>21.4</c:v>
                </c:pt>
                <c:pt idx="5" formatCode="General">
                  <c:v>20.7</c:v>
                </c:pt>
                <c:pt idx="6" formatCode="General">
                  <c:v>15.1</c:v>
                </c:pt>
              </c:numCache>
            </c:numRef>
          </c:val>
        </c:ser>
        <c:marker val="1"/>
        <c:axId val="84592896"/>
        <c:axId val="84594688"/>
      </c:lineChart>
      <c:catAx>
        <c:axId val="84592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aseline="0"/>
            </a:pPr>
            <a:endParaRPr lang="fr-FR"/>
          </a:p>
        </c:txPr>
        <c:crossAx val="84594688"/>
        <c:crossesAt val="0"/>
        <c:auto val="1"/>
        <c:lblAlgn val="ctr"/>
        <c:lblOffset val="100"/>
      </c:catAx>
      <c:valAx>
        <c:axId val="84594688"/>
        <c:scaling>
          <c:orientation val="minMax"/>
          <c:max val="25"/>
          <c:min val="0"/>
        </c:scaling>
        <c:axPos val="l"/>
        <c:majorGridlines/>
        <c:numFmt formatCode="General" sourceLinked="1"/>
        <c:tickLblPos val="nextTo"/>
        <c:crossAx val="84592896"/>
        <c:crosses val="autoZero"/>
        <c:crossBetween val="between"/>
        <c:majorUnit val="5"/>
        <c:minorUnit val="1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9.9149195134525053E-2"/>
          <c:y val="4.8378532066554063E-2"/>
          <c:w val="0.90085080486547542"/>
          <c:h val="0.8780093158850576"/>
        </c:manualLayout>
      </c:layout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FTE physiciens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FF00"/>
              </a:solidFill>
              <a:ln>
                <a:solidFill>
                  <a:srgbClr val="0000FF"/>
                </a:solidFill>
              </a:ln>
            </c:spPr>
          </c:marker>
          <c:dLbls>
            <c:dLbl>
              <c:idx val="3"/>
              <c:layout>
                <c:manualLayout>
                  <c:x val="-1.7993140057027623E-2"/>
                  <c:y val="-5.900129379643201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dLblPos val="t"/>
            <c:showVal val="1"/>
          </c:dLbls>
          <c:cat>
            <c:numRef>
              <c:f>Feuil1!$A$2:$A$7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Feuil1!$B$2:$B$7</c:f>
              <c:numCache>
                <c:formatCode>0.0</c:formatCode>
                <c:ptCount val="6"/>
                <c:pt idx="0">
                  <c:v>10.8</c:v>
                </c:pt>
                <c:pt idx="1">
                  <c:v>13</c:v>
                </c:pt>
                <c:pt idx="2">
                  <c:v>11.6</c:v>
                </c:pt>
                <c:pt idx="3" formatCode="General">
                  <c:v>10.9</c:v>
                </c:pt>
                <c:pt idx="4" formatCode="General">
                  <c:v>7.4</c:v>
                </c:pt>
                <c:pt idx="5" formatCode="General">
                  <c:v>6.5</c:v>
                </c:pt>
              </c:numCache>
            </c:numRef>
          </c:val>
        </c:ser>
        <c:marker val="1"/>
        <c:axId val="49659264"/>
        <c:axId val="49669248"/>
      </c:lineChart>
      <c:catAx>
        <c:axId val="49659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49669248"/>
        <c:crossesAt val="0"/>
        <c:auto val="1"/>
        <c:lblAlgn val="ctr"/>
        <c:lblOffset val="100"/>
      </c:catAx>
      <c:valAx>
        <c:axId val="49669248"/>
        <c:scaling>
          <c:orientation val="minMax"/>
          <c:max val="14"/>
          <c:min val="0"/>
        </c:scaling>
        <c:axPos val="l"/>
        <c:majorGridlines/>
        <c:numFmt formatCode="0.0" sourceLinked="1"/>
        <c:tickLblPos val="nextTo"/>
        <c:crossAx val="49659264"/>
        <c:crosses val="autoZero"/>
        <c:crossBetween val="between"/>
        <c:majorUnit val="2.5"/>
        <c:minorUnit val="1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lineChart>
        <c:grouping val="standard"/>
        <c:ser>
          <c:idx val="1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dLbls>
            <c:showVal val="1"/>
          </c:dLbls>
          <c:cat>
            <c:numRef>
              <c:f>Feuil1!$A$2:$A$8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Feuil1!$C$2:$C$8</c:f>
              <c:numCache>
                <c:formatCode>General</c:formatCode>
                <c:ptCount val="7"/>
                <c:pt idx="0">
                  <c:v>21.4</c:v>
                </c:pt>
                <c:pt idx="1">
                  <c:v>21.8</c:v>
                </c:pt>
                <c:pt idx="2">
                  <c:v>19.100000000000001</c:v>
                </c:pt>
                <c:pt idx="3">
                  <c:v>22.6</c:v>
                </c:pt>
                <c:pt idx="4">
                  <c:v>17.899999999999999</c:v>
                </c:pt>
                <c:pt idx="5">
                  <c:v>23.4</c:v>
                </c:pt>
                <c:pt idx="6">
                  <c:v>18.7</c:v>
                </c:pt>
              </c:numCache>
            </c:numRef>
          </c:val>
        </c:ser>
        <c:marker val="1"/>
        <c:axId val="92508928"/>
        <c:axId val="92510464"/>
      </c:lineChart>
      <c:catAx>
        <c:axId val="92508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aseline="0"/>
            </a:pPr>
            <a:endParaRPr lang="fr-FR"/>
          </a:p>
        </c:txPr>
        <c:crossAx val="92510464"/>
        <c:crossesAt val="0"/>
        <c:auto val="1"/>
        <c:lblAlgn val="ctr"/>
        <c:lblOffset val="100"/>
      </c:catAx>
      <c:valAx>
        <c:axId val="92510464"/>
        <c:scaling>
          <c:orientation val="minMax"/>
          <c:max val="25"/>
          <c:min val="0"/>
        </c:scaling>
        <c:axPos val="l"/>
        <c:majorGridlines/>
        <c:numFmt formatCode="General" sourceLinked="1"/>
        <c:tickLblPos val="nextTo"/>
        <c:crossAx val="92508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7.202183805759757E-2"/>
          <c:y val="2.2864122557423344E-2"/>
          <c:w val="0.90003847207295973"/>
          <c:h val="0.87018827359406192"/>
        </c:manualLayout>
      </c:layout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Personnels Permanents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FF00"/>
              </a:solidFill>
              <a:ln>
                <a:solidFill>
                  <a:srgbClr val="0000FF"/>
                </a:solidFill>
              </a:ln>
            </c:spPr>
          </c:marker>
          <c:dLbls>
            <c:dLbl>
              <c:idx val="3"/>
              <c:layout>
                <c:manualLayout>
                  <c:x val="-1.7993140057027623E-2"/>
                  <c:y val="-5.900129379643201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1426491665942584E-2"/>
                  <c:y val="-6.815575430436078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6.1903875366983413E-2"/>
                  <c:y val="-6.4920637751008134E-2"/>
                </c:manualLayout>
              </c:layout>
              <c:dLblPos val="r"/>
              <c:showVal val="1"/>
            </c:dLbl>
            <c:dLbl>
              <c:idx val="6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</c:dLbl>
            <c:dLbl>
              <c:idx val="7"/>
              <c:layout>
                <c:manualLayout>
                  <c:x val="-1.6501879329139456E-2"/>
                  <c:y val="-5.521528809095007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979263030180375E-2"/>
                  <c:y val="-7.7861103964418824E-2"/>
                </c:manualLayout>
              </c:layout>
              <c:dLblPos val="r"/>
              <c:showVal val="1"/>
            </c:dLbl>
            <c:dLblPos val="t"/>
            <c:showVal val="1"/>
          </c:dLbls>
          <c:cat>
            <c:numRef>
              <c:f>Feuil1!$A$2:$A$11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100</c:v>
                </c:pt>
                <c:pt idx="1">
                  <c:v>220</c:v>
                </c:pt>
                <c:pt idx="2">
                  <c:v>102</c:v>
                </c:pt>
                <c:pt idx="3">
                  <c:v>168</c:v>
                </c:pt>
                <c:pt idx="4">
                  <c:v>262</c:v>
                </c:pt>
                <c:pt idx="5">
                  <c:v>596</c:v>
                </c:pt>
                <c:pt idx="6">
                  <c:v>1130</c:v>
                </c:pt>
                <c:pt idx="7">
                  <c:v>610</c:v>
                </c:pt>
                <c:pt idx="8">
                  <c:v>352</c:v>
                </c:pt>
                <c:pt idx="9">
                  <c:v>252</c:v>
                </c:pt>
              </c:numCache>
            </c:numRef>
          </c:val>
        </c:ser>
        <c:marker val="1"/>
        <c:axId val="96057600"/>
        <c:axId val="96063488"/>
      </c:lineChart>
      <c:catAx>
        <c:axId val="96057600"/>
        <c:scaling>
          <c:orientation val="minMax"/>
        </c:scaling>
        <c:axPos val="b"/>
        <c:numFmt formatCode="General" sourceLinked="1"/>
        <c:tickLblPos val="nextTo"/>
        <c:crossAx val="96063488"/>
        <c:crossesAt val="0"/>
        <c:auto val="1"/>
        <c:lblAlgn val="ctr"/>
        <c:lblOffset val="100"/>
      </c:catAx>
      <c:valAx>
        <c:axId val="96063488"/>
        <c:scaling>
          <c:orientation val="minMax"/>
        </c:scaling>
        <c:axPos val="l"/>
        <c:majorGridlines/>
        <c:numFmt formatCode="General" sourceLinked="1"/>
        <c:tickLblPos val="nextTo"/>
        <c:crossAx val="96057600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F2E6A-0A3F-4859-977A-BDEDBF4709B9}" type="datetimeFigureOut">
              <a:rPr lang="fr-FR" smtClean="0"/>
              <a:pPr/>
              <a:t>17/10/2011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E518F-FD4B-42AC-B06D-F97A93E035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1100" y="6565945"/>
            <a:ext cx="542900" cy="363517"/>
          </a:xfrm>
        </p:spPr>
        <p:txBody>
          <a:bodyPr/>
          <a:lstStyle>
            <a:lvl1pPr>
              <a:defRPr sz="1400" b="1">
                <a:solidFill>
                  <a:srgbClr val="0000FF"/>
                </a:solidFill>
                <a:latin typeface="Lucida Bright" pitchFamily="18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7" name="Picture 2" descr="C:\Documents and Settings\Brient\Bureau\Newlogo-calice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52762" cy="638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EAOM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EAOM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EAOM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EAOM 2011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EAOM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EAOM 2011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4" r:id="rId5"/>
    <p:sldLayoutId id="2147483659" r:id="rId6"/>
  </p:sldLayoutIdLst>
  <p:hf hdr="0" dt="0"/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4.png"/><Relationship Id="rId5" Type="http://schemas.openxmlformats.org/officeDocument/2006/relationships/tags" Target="../tags/tag6.xml"/><Relationship Id="rId10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chart" Target="../charts/char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chart" Target="../charts/chart3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chart" Target="../charts/chart4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8" name="ZoneTexte 7"/>
          <p:cNvSpPr txBox="1"/>
          <p:nvPr>
            <p:custDataLst>
              <p:tags r:id="rId2"/>
            </p:custDataLst>
          </p:nvPr>
        </p:nvSpPr>
        <p:spPr>
          <a:xfrm>
            <a:off x="2411760" y="980728"/>
            <a:ext cx="6537347" cy="523210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fr-FR" sz="2800" dirty="0" smtClean="0">
                <a:solidFill>
                  <a:srgbClr val="0000FF"/>
                </a:solidFill>
                <a:latin typeface="Lucida Handwriting" pitchFamily="66" charset="0"/>
              </a:rPr>
              <a:t>CALICE IN2P3 – </a:t>
            </a:r>
            <a:r>
              <a:rPr lang="fr-FR" sz="2800" dirty="0" smtClean="0">
                <a:latin typeface="Lucida Handwriting" pitchFamily="66" charset="0"/>
              </a:rPr>
              <a:t>Revue annuelle</a:t>
            </a:r>
            <a:endParaRPr lang="fr-FR" sz="2800" dirty="0">
              <a:latin typeface="Lucida Handwriting" pitchFamily="66" charset="0"/>
            </a:endParaRPr>
          </a:p>
        </p:txBody>
      </p:sp>
      <p:pic>
        <p:nvPicPr>
          <p:cNvPr id="7" name="Image 5" descr="IN2P3Filaire-Q_SignV copi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0689"/>
            <a:ext cx="1839148" cy="102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line"/>
          <p:cNvPicPr preferRelativeResize="0"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7504" y="2276872"/>
            <a:ext cx="8763000" cy="3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" name="Picture 1" descr="C:\Users\Jean Claude\Desktop\Capture d’écran 2011-10-09 à 14.05.58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/>
          <a:srcRect l="4305" r="24293" b="68690"/>
          <a:stretch>
            <a:fillRect/>
          </a:stretch>
        </p:blipFill>
        <p:spPr bwMode="auto">
          <a:xfrm>
            <a:off x="0" y="2564904"/>
            <a:ext cx="3923928" cy="2160240"/>
          </a:xfrm>
          <a:prstGeom prst="rect">
            <a:avLst/>
          </a:prstGeom>
          <a:noFill/>
        </p:spPr>
      </p:pic>
      <p:pic>
        <p:nvPicPr>
          <p:cNvPr id="9" name="Picture 1" descr="C:\Users\Jean Claude\Desktop\Capture d’écran 2011-10-09 à 14.05.58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 cstate="print"/>
          <a:srcRect l="7587" t="31310"/>
          <a:stretch>
            <a:fillRect/>
          </a:stretch>
        </p:blipFill>
        <p:spPr bwMode="auto">
          <a:xfrm>
            <a:off x="4355976" y="2924944"/>
            <a:ext cx="4831210" cy="3456384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>
            <p:custDataLst>
              <p:tags r:id="rId7"/>
            </p:custDataLst>
          </p:nvPr>
        </p:nvSpPr>
        <p:spPr>
          <a:xfrm>
            <a:off x="539552" y="5085184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Un </a:t>
            </a:r>
            <a:r>
              <a:rPr lang="en-GB" sz="2400" dirty="0" err="1" smtClean="0"/>
              <a:t>pion</a:t>
            </a:r>
            <a:r>
              <a:rPr lang="en-GB" sz="2400" dirty="0" smtClean="0"/>
              <a:t> de 80 </a:t>
            </a:r>
            <a:r>
              <a:rPr lang="en-GB" sz="2400" dirty="0" err="1" smtClean="0"/>
              <a:t>GeV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4" name="ZoneTexte 3"/>
          <p:cNvSpPr txBox="1"/>
          <p:nvPr>
            <p:custDataLst>
              <p:tags r:id="rId2"/>
            </p:custDataLst>
          </p:nvPr>
        </p:nvSpPr>
        <p:spPr>
          <a:xfrm flipH="1">
            <a:off x="2051720" y="5805264"/>
            <a:ext cx="5642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Demande</a:t>
            </a:r>
            <a:r>
              <a:rPr lang="en-GB" dirty="0" smtClean="0"/>
              <a:t> </a:t>
            </a:r>
            <a:r>
              <a:rPr lang="en-GB" dirty="0" err="1" smtClean="0"/>
              <a:t>totale</a:t>
            </a:r>
            <a:r>
              <a:rPr lang="en-GB" dirty="0" smtClean="0"/>
              <a:t> : 304+613= 917K€</a:t>
            </a:r>
            <a:endParaRPr lang="en-GB" dirty="0"/>
          </a:p>
        </p:txBody>
      </p:sp>
      <p:sp>
        <p:nvSpPr>
          <p:cNvPr id="5" name="Forme libre 4"/>
          <p:cNvSpPr/>
          <p:nvPr/>
        </p:nvSpPr>
        <p:spPr>
          <a:xfrm>
            <a:off x="1838528" y="5379396"/>
            <a:ext cx="4612892" cy="1128408"/>
          </a:xfrm>
          <a:custGeom>
            <a:avLst/>
            <a:gdLst>
              <a:gd name="connsiteX0" fmla="*/ 272374 w 4612892"/>
              <a:gd name="connsiteY0" fmla="*/ 330740 h 1128408"/>
              <a:gd name="connsiteX1" fmla="*/ 301557 w 4612892"/>
              <a:gd name="connsiteY1" fmla="*/ 321013 h 1128408"/>
              <a:gd name="connsiteX2" fmla="*/ 379378 w 4612892"/>
              <a:gd name="connsiteY2" fmla="*/ 301557 h 1128408"/>
              <a:gd name="connsiteX3" fmla="*/ 408561 w 4612892"/>
              <a:gd name="connsiteY3" fmla="*/ 282102 h 1128408"/>
              <a:gd name="connsiteX4" fmla="*/ 476655 w 4612892"/>
              <a:gd name="connsiteY4" fmla="*/ 272374 h 1128408"/>
              <a:gd name="connsiteX5" fmla="*/ 554476 w 4612892"/>
              <a:gd name="connsiteY5" fmla="*/ 252919 h 1128408"/>
              <a:gd name="connsiteX6" fmla="*/ 700391 w 4612892"/>
              <a:gd name="connsiteY6" fmla="*/ 223736 h 1128408"/>
              <a:gd name="connsiteX7" fmla="*/ 885217 w 4612892"/>
              <a:gd name="connsiteY7" fmla="*/ 194553 h 1128408"/>
              <a:gd name="connsiteX8" fmla="*/ 933855 w 4612892"/>
              <a:gd name="connsiteY8" fmla="*/ 184825 h 1128408"/>
              <a:gd name="connsiteX9" fmla="*/ 1138136 w 4612892"/>
              <a:gd name="connsiteY9" fmla="*/ 165370 h 1128408"/>
              <a:gd name="connsiteX10" fmla="*/ 1196502 w 4612892"/>
              <a:gd name="connsiteY10" fmla="*/ 155642 h 1128408"/>
              <a:gd name="connsiteX11" fmla="*/ 2422187 w 4612892"/>
              <a:gd name="connsiteY11" fmla="*/ 145915 h 1128408"/>
              <a:gd name="connsiteX12" fmla="*/ 2577829 w 4612892"/>
              <a:gd name="connsiteY12" fmla="*/ 116732 h 1128408"/>
              <a:gd name="connsiteX13" fmla="*/ 2665378 w 4612892"/>
              <a:gd name="connsiteY13" fmla="*/ 97276 h 1128408"/>
              <a:gd name="connsiteX14" fmla="*/ 2743200 w 4612892"/>
              <a:gd name="connsiteY14" fmla="*/ 77821 h 1128408"/>
              <a:gd name="connsiteX15" fmla="*/ 2821021 w 4612892"/>
              <a:gd name="connsiteY15" fmla="*/ 58366 h 1128408"/>
              <a:gd name="connsiteX16" fmla="*/ 2859932 w 4612892"/>
              <a:gd name="connsiteY16" fmla="*/ 48638 h 1128408"/>
              <a:gd name="connsiteX17" fmla="*/ 2928025 w 4612892"/>
              <a:gd name="connsiteY17" fmla="*/ 29183 h 1128408"/>
              <a:gd name="connsiteX18" fmla="*/ 3005846 w 4612892"/>
              <a:gd name="connsiteY18" fmla="*/ 19455 h 1128408"/>
              <a:gd name="connsiteX19" fmla="*/ 3219855 w 4612892"/>
              <a:gd name="connsiteY19" fmla="*/ 0 h 1128408"/>
              <a:gd name="connsiteX20" fmla="*/ 3433863 w 4612892"/>
              <a:gd name="connsiteY20" fmla="*/ 9727 h 1128408"/>
              <a:gd name="connsiteX21" fmla="*/ 3472774 w 4612892"/>
              <a:gd name="connsiteY21" fmla="*/ 19455 h 1128408"/>
              <a:gd name="connsiteX22" fmla="*/ 3589506 w 4612892"/>
              <a:gd name="connsiteY22" fmla="*/ 29183 h 1128408"/>
              <a:gd name="connsiteX23" fmla="*/ 3745149 w 4612892"/>
              <a:gd name="connsiteY23" fmla="*/ 58366 h 1128408"/>
              <a:gd name="connsiteX24" fmla="*/ 3822970 w 4612892"/>
              <a:gd name="connsiteY24" fmla="*/ 77821 h 1128408"/>
              <a:gd name="connsiteX25" fmla="*/ 3871608 w 4612892"/>
              <a:gd name="connsiteY25" fmla="*/ 87549 h 1128408"/>
              <a:gd name="connsiteX26" fmla="*/ 3900791 w 4612892"/>
              <a:gd name="connsiteY26" fmla="*/ 97276 h 1128408"/>
              <a:gd name="connsiteX27" fmla="*/ 3978612 w 4612892"/>
              <a:gd name="connsiteY27" fmla="*/ 107004 h 1128408"/>
              <a:gd name="connsiteX28" fmla="*/ 4046706 w 4612892"/>
              <a:gd name="connsiteY28" fmla="*/ 126459 h 1128408"/>
              <a:gd name="connsiteX29" fmla="*/ 4075889 w 4612892"/>
              <a:gd name="connsiteY29" fmla="*/ 136187 h 1128408"/>
              <a:gd name="connsiteX30" fmla="*/ 4192621 w 4612892"/>
              <a:gd name="connsiteY30" fmla="*/ 155642 h 1128408"/>
              <a:gd name="connsiteX31" fmla="*/ 4221804 w 4612892"/>
              <a:gd name="connsiteY31" fmla="*/ 165370 h 1128408"/>
              <a:gd name="connsiteX32" fmla="*/ 4260715 w 4612892"/>
              <a:gd name="connsiteY32" fmla="*/ 175098 h 1128408"/>
              <a:gd name="connsiteX33" fmla="*/ 4289898 w 4612892"/>
              <a:gd name="connsiteY33" fmla="*/ 184825 h 1128408"/>
              <a:gd name="connsiteX34" fmla="*/ 4328808 w 4612892"/>
              <a:gd name="connsiteY34" fmla="*/ 194553 h 1128408"/>
              <a:gd name="connsiteX35" fmla="*/ 4367719 w 4612892"/>
              <a:gd name="connsiteY35" fmla="*/ 214008 h 1128408"/>
              <a:gd name="connsiteX36" fmla="*/ 4396902 w 4612892"/>
              <a:gd name="connsiteY36" fmla="*/ 223736 h 1128408"/>
              <a:gd name="connsiteX37" fmla="*/ 4484451 w 4612892"/>
              <a:gd name="connsiteY37" fmla="*/ 301557 h 1128408"/>
              <a:gd name="connsiteX38" fmla="*/ 4503906 w 4612892"/>
              <a:gd name="connsiteY38" fmla="*/ 321013 h 1128408"/>
              <a:gd name="connsiteX39" fmla="*/ 4533089 w 4612892"/>
              <a:gd name="connsiteY39" fmla="*/ 350195 h 1128408"/>
              <a:gd name="connsiteX40" fmla="*/ 4552544 w 4612892"/>
              <a:gd name="connsiteY40" fmla="*/ 379378 h 1128408"/>
              <a:gd name="connsiteX41" fmla="*/ 4601183 w 4612892"/>
              <a:gd name="connsiteY41" fmla="*/ 447472 h 1128408"/>
              <a:gd name="connsiteX42" fmla="*/ 4610910 w 4612892"/>
              <a:gd name="connsiteY42" fmla="*/ 476655 h 1128408"/>
              <a:gd name="connsiteX43" fmla="*/ 4601183 w 4612892"/>
              <a:gd name="connsiteY43" fmla="*/ 603115 h 1128408"/>
              <a:gd name="connsiteX44" fmla="*/ 4591455 w 4612892"/>
              <a:gd name="connsiteY44" fmla="*/ 632298 h 1128408"/>
              <a:gd name="connsiteX45" fmla="*/ 4474723 w 4612892"/>
              <a:gd name="connsiteY45" fmla="*/ 729574 h 1128408"/>
              <a:gd name="connsiteX46" fmla="*/ 4406629 w 4612892"/>
              <a:gd name="connsiteY46" fmla="*/ 778213 h 1128408"/>
              <a:gd name="connsiteX47" fmla="*/ 4377446 w 4612892"/>
              <a:gd name="connsiteY47" fmla="*/ 797668 h 1128408"/>
              <a:gd name="connsiteX48" fmla="*/ 4309353 w 4612892"/>
              <a:gd name="connsiteY48" fmla="*/ 836578 h 1128408"/>
              <a:gd name="connsiteX49" fmla="*/ 4289898 w 4612892"/>
              <a:gd name="connsiteY49" fmla="*/ 856034 h 1128408"/>
              <a:gd name="connsiteX50" fmla="*/ 4250987 w 4612892"/>
              <a:gd name="connsiteY50" fmla="*/ 875489 h 1128408"/>
              <a:gd name="connsiteX51" fmla="*/ 4212076 w 4612892"/>
              <a:gd name="connsiteY51" fmla="*/ 904672 h 1128408"/>
              <a:gd name="connsiteX52" fmla="*/ 4163438 w 4612892"/>
              <a:gd name="connsiteY52" fmla="*/ 924127 h 1128408"/>
              <a:gd name="connsiteX53" fmla="*/ 4134255 w 4612892"/>
              <a:gd name="connsiteY53" fmla="*/ 943583 h 1128408"/>
              <a:gd name="connsiteX54" fmla="*/ 4105072 w 4612892"/>
              <a:gd name="connsiteY54" fmla="*/ 953310 h 1128408"/>
              <a:gd name="connsiteX55" fmla="*/ 4066161 w 4612892"/>
              <a:gd name="connsiteY55" fmla="*/ 972766 h 1128408"/>
              <a:gd name="connsiteX56" fmla="*/ 4017523 w 4612892"/>
              <a:gd name="connsiteY56" fmla="*/ 1001949 h 1128408"/>
              <a:gd name="connsiteX57" fmla="*/ 3959157 w 4612892"/>
              <a:gd name="connsiteY57" fmla="*/ 1021404 h 1128408"/>
              <a:gd name="connsiteX58" fmla="*/ 3929974 w 4612892"/>
              <a:gd name="connsiteY58" fmla="*/ 1031132 h 1128408"/>
              <a:gd name="connsiteX59" fmla="*/ 3900791 w 4612892"/>
              <a:gd name="connsiteY59" fmla="*/ 1040859 h 1128408"/>
              <a:gd name="connsiteX60" fmla="*/ 3852153 w 4612892"/>
              <a:gd name="connsiteY60" fmla="*/ 1060315 h 1128408"/>
              <a:gd name="connsiteX61" fmla="*/ 3784059 w 4612892"/>
              <a:gd name="connsiteY61" fmla="*/ 1070042 h 1128408"/>
              <a:gd name="connsiteX62" fmla="*/ 3677055 w 4612892"/>
              <a:gd name="connsiteY62" fmla="*/ 1089498 h 1128408"/>
              <a:gd name="connsiteX63" fmla="*/ 3647872 w 4612892"/>
              <a:gd name="connsiteY63" fmla="*/ 1099225 h 1128408"/>
              <a:gd name="connsiteX64" fmla="*/ 3521412 w 4612892"/>
              <a:gd name="connsiteY64" fmla="*/ 1108953 h 1128408"/>
              <a:gd name="connsiteX65" fmla="*/ 2276272 w 4612892"/>
              <a:gd name="connsiteY65" fmla="*/ 1099225 h 1128408"/>
              <a:gd name="connsiteX66" fmla="*/ 1926076 w 4612892"/>
              <a:gd name="connsiteY66" fmla="*/ 1108953 h 1128408"/>
              <a:gd name="connsiteX67" fmla="*/ 1517515 w 4612892"/>
              <a:gd name="connsiteY67" fmla="*/ 1128408 h 1128408"/>
              <a:gd name="connsiteX68" fmla="*/ 972766 w 4612892"/>
              <a:gd name="connsiteY68" fmla="*/ 1108953 h 1128408"/>
              <a:gd name="connsiteX69" fmla="*/ 914400 w 4612892"/>
              <a:gd name="connsiteY69" fmla="*/ 1099225 h 1128408"/>
              <a:gd name="connsiteX70" fmla="*/ 817123 w 4612892"/>
              <a:gd name="connsiteY70" fmla="*/ 1089498 h 1128408"/>
              <a:gd name="connsiteX71" fmla="*/ 661481 w 4612892"/>
              <a:gd name="connsiteY71" fmla="*/ 1060315 h 1128408"/>
              <a:gd name="connsiteX72" fmla="*/ 622570 w 4612892"/>
              <a:gd name="connsiteY72" fmla="*/ 1050587 h 1128408"/>
              <a:gd name="connsiteX73" fmla="*/ 573932 w 4612892"/>
              <a:gd name="connsiteY73" fmla="*/ 1031132 h 1128408"/>
              <a:gd name="connsiteX74" fmla="*/ 466927 w 4612892"/>
              <a:gd name="connsiteY74" fmla="*/ 982493 h 1128408"/>
              <a:gd name="connsiteX75" fmla="*/ 389106 w 4612892"/>
              <a:gd name="connsiteY75" fmla="*/ 943583 h 1128408"/>
              <a:gd name="connsiteX76" fmla="*/ 311285 w 4612892"/>
              <a:gd name="connsiteY76" fmla="*/ 894944 h 1128408"/>
              <a:gd name="connsiteX77" fmla="*/ 282102 w 4612892"/>
              <a:gd name="connsiteY77" fmla="*/ 875489 h 1128408"/>
              <a:gd name="connsiteX78" fmla="*/ 233463 w 4612892"/>
              <a:gd name="connsiteY78" fmla="*/ 856034 h 1128408"/>
              <a:gd name="connsiteX79" fmla="*/ 155642 w 4612892"/>
              <a:gd name="connsiteY79" fmla="*/ 797668 h 1128408"/>
              <a:gd name="connsiteX80" fmla="*/ 126459 w 4612892"/>
              <a:gd name="connsiteY80" fmla="*/ 778213 h 1128408"/>
              <a:gd name="connsiteX81" fmla="*/ 77821 w 4612892"/>
              <a:gd name="connsiteY81" fmla="*/ 729574 h 1128408"/>
              <a:gd name="connsiteX82" fmla="*/ 38910 w 4612892"/>
              <a:gd name="connsiteY82" fmla="*/ 671208 h 1128408"/>
              <a:gd name="connsiteX83" fmla="*/ 19455 w 4612892"/>
              <a:gd name="connsiteY83" fmla="*/ 612842 h 1128408"/>
              <a:gd name="connsiteX84" fmla="*/ 0 w 4612892"/>
              <a:gd name="connsiteY84" fmla="*/ 544749 h 1128408"/>
              <a:gd name="connsiteX85" fmla="*/ 9727 w 4612892"/>
              <a:gd name="connsiteY85" fmla="*/ 428017 h 1128408"/>
              <a:gd name="connsiteX86" fmla="*/ 19455 w 4612892"/>
              <a:gd name="connsiteY86" fmla="*/ 398834 h 1128408"/>
              <a:gd name="connsiteX87" fmla="*/ 77821 w 4612892"/>
              <a:gd name="connsiteY87" fmla="*/ 369651 h 1128408"/>
              <a:gd name="connsiteX88" fmla="*/ 272374 w 4612892"/>
              <a:gd name="connsiteY88" fmla="*/ 330740 h 112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612892" h="1128408">
                <a:moveTo>
                  <a:pt x="272374" y="330740"/>
                </a:moveTo>
                <a:cubicBezTo>
                  <a:pt x="309663" y="322634"/>
                  <a:pt x="291665" y="323711"/>
                  <a:pt x="301557" y="321013"/>
                </a:cubicBezTo>
                <a:cubicBezTo>
                  <a:pt x="327354" y="313978"/>
                  <a:pt x="354249" y="310695"/>
                  <a:pt x="379378" y="301557"/>
                </a:cubicBezTo>
                <a:cubicBezTo>
                  <a:pt x="390365" y="297562"/>
                  <a:pt x="397363" y="285461"/>
                  <a:pt x="408561" y="282102"/>
                </a:cubicBezTo>
                <a:cubicBezTo>
                  <a:pt x="430522" y="275514"/>
                  <a:pt x="453957" y="275617"/>
                  <a:pt x="476655" y="272374"/>
                </a:cubicBezTo>
                <a:cubicBezTo>
                  <a:pt x="543366" y="250139"/>
                  <a:pt x="460564" y="276397"/>
                  <a:pt x="554476" y="252919"/>
                </a:cubicBezTo>
                <a:cubicBezTo>
                  <a:pt x="674340" y="222953"/>
                  <a:pt x="569651" y="240079"/>
                  <a:pt x="700391" y="223736"/>
                </a:cubicBezTo>
                <a:cubicBezTo>
                  <a:pt x="797470" y="191375"/>
                  <a:pt x="626116" y="246375"/>
                  <a:pt x="885217" y="194553"/>
                </a:cubicBezTo>
                <a:cubicBezTo>
                  <a:pt x="901430" y="191310"/>
                  <a:pt x="917487" y="187163"/>
                  <a:pt x="933855" y="184825"/>
                </a:cubicBezTo>
                <a:cubicBezTo>
                  <a:pt x="1029895" y="171105"/>
                  <a:pt x="1032456" y="177113"/>
                  <a:pt x="1138136" y="165370"/>
                </a:cubicBezTo>
                <a:cubicBezTo>
                  <a:pt x="1157739" y="163192"/>
                  <a:pt x="1176781" y="155941"/>
                  <a:pt x="1196502" y="155642"/>
                </a:cubicBezTo>
                <a:lnTo>
                  <a:pt x="2422187" y="145915"/>
                </a:lnTo>
                <a:cubicBezTo>
                  <a:pt x="2525370" y="120118"/>
                  <a:pt x="2473476" y="129775"/>
                  <a:pt x="2577829" y="116732"/>
                </a:cubicBezTo>
                <a:cubicBezTo>
                  <a:pt x="2712617" y="83034"/>
                  <a:pt x="2504898" y="134310"/>
                  <a:pt x="2665378" y="97276"/>
                </a:cubicBezTo>
                <a:cubicBezTo>
                  <a:pt x="2691432" y="91263"/>
                  <a:pt x="2717259" y="84306"/>
                  <a:pt x="2743200" y="77821"/>
                </a:cubicBezTo>
                <a:lnTo>
                  <a:pt x="2821021" y="58366"/>
                </a:lnTo>
                <a:cubicBezTo>
                  <a:pt x="2833991" y="55123"/>
                  <a:pt x="2847249" y="52866"/>
                  <a:pt x="2859932" y="48638"/>
                </a:cubicBezTo>
                <a:cubicBezTo>
                  <a:pt x="2883065" y="40927"/>
                  <a:pt x="2903591" y="33255"/>
                  <a:pt x="2928025" y="29183"/>
                </a:cubicBezTo>
                <a:cubicBezTo>
                  <a:pt x="2953812" y="24885"/>
                  <a:pt x="2979883" y="22510"/>
                  <a:pt x="3005846" y="19455"/>
                </a:cubicBezTo>
                <a:cubicBezTo>
                  <a:pt x="3114623" y="6657"/>
                  <a:pt x="3094055" y="9676"/>
                  <a:pt x="3219855" y="0"/>
                </a:cubicBezTo>
                <a:cubicBezTo>
                  <a:pt x="3291191" y="3242"/>
                  <a:pt x="3362664" y="4250"/>
                  <a:pt x="3433863" y="9727"/>
                </a:cubicBezTo>
                <a:cubicBezTo>
                  <a:pt x="3447193" y="10752"/>
                  <a:pt x="3459508" y="17797"/>
                  <a:pt x="3472774" y="19455"/>
                </a:cubicBezTo>
                <a:cubicBezTo>
                  <a:pt x="3511518" y="24298"/>
                  <a:pt x="3550595" y="25940"/>
                  <a:pt x="3589506" y="29183"/>
                </a:cubicBezTo>
                <a:cubicBezTo>
                  <a:pt x="3799421" y="81661"/>
                  <a:pt x="3536442" y="19234"/>
                  <a:pt x="3745149" y="58366"/>
                </a:cubicBezTo>
                <a:cubicBezTo>
                  <a:pt x="3771430" y="63294"/>
                  <a:pt x="3796751" y="72577"/>
                  <a:pt x="3822970" y="77821"/>
                </a:cubicBezTo>
                <a:cubicBezTo>
                  <a:pt x="3839183" y="81064"/>
                  <a:pt x="3855568" y="83539"/>
                  <a:pt x="3871608" y="87549"/>
                </a:cubicBezTo>
                <a:cubicBezTo>
                  <a:pt x="3881556" y="90036"/>
                  <a:pt x="3890703" y="95442"/>
                  <a:pt x="3900791" y="97276"/>
                </a:cubicBezTo>
                <a:cubicBezTo>
                  <a:pt x="3926512" y="101952"/>
                  <a:pt x="3952672" y="103761"/>
                  <a:pt x="3978612" y="107004"/>
                </a:cubicBezTo>
                <a:cubicBezTo>
                  <a:pt x="4048583" y="130328"/>
                  <a:pt x="3961203" y="102030"/>
                  <a:pt x="4046706" y="126459"/>
                </a:cubicBezTo>
                <a:cubicBezTo>
                  <a:pt x="4056565" y="129276"/>
                  <a:pt x="4065834" y="134176"/>
                  <a:pt x="4075889" y="136187"/>
                </a:cubicBezTo>
                <a:cubicBezTo>
                  <a:pt x="4158234" y="152657"/>
                  <a:pt x="4123026" y="138243"/>
                  <a:pt x="4192621" y="155642"/>
                </a:cubicBezTo>
                <a:cubicBezTo>
                  <a:pt x="4202569" y="158129"/>
                  <a:pt x="4211945" y="162553"/>
                  <a:pt x="4221804" y="165370"/>
                </a:cubicBezTo>
                <a:cubicBezTo>
                  <a:pt x="4234659" y="169043"/>
                  <a:pt x="4247860" y="171425"/>
                  <a:pt x="4260715" y="175098"/>
                </a:cubicBezTo>
                <a:cubicBezTo>
                  <a:pt x="4270574" y="177915"/>
                  <a:pt x="4280039" y="182008"/>
                  <a:pt x="4289898" y="184825"/>
                </a:cubicBezTo>
                <a:cubicBezTo>
                  <a:pt x="4302753" y="188498"/>
                  <a:pt x="4316290" y="189859"/>
                  <a:pt x="4328808" y="194553"/>
                </a:cubicBezTo>
                <a:cubicBezTo>
                  <a:pt x="4342386" y="199645"/>
                  <a:pt x="4354390" y="208296"/>
                  <a:pt x="4367719" y="214008"/>
                </a:cubicBezTo>
                <a:cubicBezTo>
                  <a:pt x="4377144" y="218047"/>
                  <a:pt x="4387174" y="220493"/>
                  <a:pt x="4396902" y="223736"/>
                </a:cubicBezTo>
                <a:cubicBezTo>
                  <a:pt x="4454151" y="266674"/>
                  <a:pt x="4424353" y="241459"/>
                  <a:pt x="4484451" y="301557"/>
                </a:cubicBezTo>
                <a:lnTo>
                  <a:pt x="4503906" y="321013"/>
                </a:lnTo>
                <a:cubicBezTo>
                  <a:pt x="4513634" y="330741"/>
                  <a:pt x="4525458" y="338749"/>
                  <a:pt x="4533089" y="350195"/>
                </a:cubicBezTo>
                <a:cubicBezTo>
                  <a:pt x="4539574" y="359923"/>
                  <a:pt x="4545749" y="369864"/>
                  <a:pt x="4552544" y="379378"/>
                </a:cubicBezTo>
                <a:cubicBezTo>
                  <a:pt x="4612892" y="463866"/>
                  <a:pt x="4555319" y="378678"/>
                  <a:pt x="4601183" y="447472"/>
                </a:cubicBezTo>
                <a:cubicBezTo>
                  <a:pt x="4604425" y="457200"/>
                  <a:pt x="4610910" y="466401"/>
                  <a:pt x="4610910" y="476655"/>
                </a:cubicBezTo>
                <a:cubicBezTo>
                  <a:pt x="4610910" y="518933"/>
                  <a:pt x="4606427" y="561164"/>
                  <a:pt x="4601183" y="603115"/>
                </a:cubicBezTo>
                <a:cubicBezTo>
                  <a:pt x="4599911" y="613290"/>
                  <a:pt x="4597750" y="624204"/>
                  <a:pt x="4591455" y="632298"/>
                </a:cubicBezTo>
                <a:cubicBezTo>
                  <a:pt x="4479871" y="775763"/>
                  <a:pt x="4587158" y="617133"/>
                  <a:pt x="4474723" y="729574"/>
                </a:cubicBezTo>
                <a:cubicBezTo>
                  <a:pt x="4440072" y="764227"/>
                  <a:pt x="4466899" y="740545"/>
                  <a:pt x="4406629" y="778213"/>
                </a:cubicBezTo>
                <a:cubicBezTo>
                  <a:pt x="4396715" y="784409"/>
                  <a:pt x="4387597" y="791868"/>
                  <a:pt x="4377446" y="797668"/>
                </a:cubicBezTo>
                <a:cubicBezTo>
                  <a:pt x="4342502" y="817636"/>
                  <a:pt x="4338974" y="812881"/>
                  <a:pt x="4309353" y="836578"/>
                </a:cubicBezTo>
                <a:cubicBezTo>
                  <a:pt x="4302191" y="842307"/>
                  <a:pt x="4297529" y="850947"/>
                  <a:pt x="4289898" y="856034"/>
                </a:cubicBezTo>
                <a:cubicBezTo>
                  <a:pt x="4277832" y="864078"/>
                  <a:pt x="4263284" y="867803"/>
                  <a:pt x="4250987" y="875489"/>
                </a:cubicBezTo>
                <a:cubicBezTo>
                  <a:pt x="4237238" y="884082"/>
                  <a:pt x="4226249" y="896798"/>
                  <a:pt x="4212076" y="904672"/>
                </a:cubicBezTo>
                <a:cubicBezTo>
                  <a:pt x="4196812" y="913152"/>
                  <a:pt x="4179056" y="916318"/>
                  <a:pt x="4163438" y="924127"/>
                </a:cubicBezTo>
                <a:cubicBezTo>
                  <a:pt x="4152981" y="929356"/>
                  <a:pt x="4144712" y="938354"/>
                  <a:pt x="4134255" y="943583"/>
                </a:cubicBezTo>
                <a:cubicBezTo>
                  <a:pt x="4125084" y="948169"/>
                  <a:pt x="4114497" y="949271"/>
                  <a:pt x="4105072" y="953310"/>
                </a:cubicBezTo>
                <a:cubicBezTo>
                  <a:pt x="4091743" y="959022"/>
                  <a:pt x="4078837" y="965723"/>
                  <a:pt x="4066161" y="972766"/>
                </a:cubicBezTo>
                <a:cubicBezTo>
                  <a:pt x="4049633" y="981948"/>
                  <a:pt x="4034735" y="994125"/>
                  <a:pt x="4017523" y="1001949"/>
                </a:cubicBezTo>
                <a:cubicBezTo>
                  <a:pt x="3998853" y="1010435"/>
                  <a:pt x="3978612" y="1014919"/>
                  <a:pt x="3959157" y="1021404"/>
                </a:cubicBezTo>
                <a:lnTo>
                  <a:pt x="3929974" y="1031132"/>
                </a:lnTo>
                <a:cubicBezTo>
                  <a:pt x="3920246" y="1034374"/>
                  <a:pt x="3910311" y="1037051"/>
                  <a:pt x="3900791" y="1040859"/>
                </a:cubicBezTo>
                <a:cubicBezTo>
                  <a:pt x="3884578" y="1047344"/>
                  <a:pt x="3869093" y="1056080"/>
                  <a:pt x="3852153" y="1060315"/>
                </a:cubicBezTo>
                <a:cubicBezTo>
                  <a:pt x="3829909" y="1065876"/>
                  <a:pt x="3806757" y="1066800"/>
                  <a:pt x="3784059" y="1070042"/>
                </a:cubicBezTo>
                <a:cubicBezTo>
                  <a:pt x="3717135" y="1092351"/>
                  <a:pt x="3798042" y="1067501"/>
                  <a:pt x="3677055" y="1089498"/>
                </a:cubicBezTo>
                <a:cubicBezTo>
                  <a:pt x="3666967" y="1091332"/>
                  <a:pt x="3658047" y="1097953"/>
                  <a:pt x="3647872" y="1099225"/>
                </a:cubicBezTo>
                <a:cubicBezTo>
                  <a:pt x="3605921" y="1104469"/>
                  <a:pt x="3563565" y="1105710"/>
                  <a:pt x="3521412" y="1108953"/>
                </a:cubicBezTo>
                <a:lnTo>
                  <a:pt x="2276272" y="1099225"/>
                </a:lnTo>
                <a:cubicBezTo>
                  <a:pt x="2159495" y="1099225"/>
                  <a:pt x="2042767" y="1104465"/>
                  <a:pt x="1926076" y="1108953"/>
                </a:cubicBezTo>
                <a:lnTo>
                  <a:pt x="1517515" y="1128408"/>
                </a:lnTo>
                <a:cubicBezTo>
                  <a:pt x="1376454" y="1124968"/>
                  <a:pt x="1139019" y="1124787"/>
                  <a:pt x="972766" y="1108953"/>
                </a:cubicBezTo>
                <a:cubicBezTo>
                  <a:pt x="953131" y="1107083"/>
                  <a:pt x="933971" y="1101671"/>
                  <a:pt x="914400" y="1099225"/>
                </a:cubicBezTo>
                <a:cubicBezTo>
                  <a:pt x="882064" y="1095183"/>
                  <a:pt x="849459" y="1093540"/>
                  <a:pt x="817123" y="1089498"/>
                </a:cubicBezTo>
                <a:cubicBezTo>
                  <a:pt x="776695" y="1084445"/>
                  <a:pt x="693339" y="1066687"/>
                  <a:pt x="661481" y="1060315"/>
                </a:cubicBezTo>
                <a:cubicBezTo>
                  <a:pt x="648371" y="1057693"/>
                  <a:pt x="635253" y="1054815"/>
                  <a:pt x="622570" y="1050587"/>
                </a:cubicBezTo>
                <a:cubicBezTo>
                  <a:pt x="606005" y="1045065"/>
                  <a:pt x="590282" y="1037263"/>
                  <a:pt x="573932" y="1031132"/>
                </a:cubicBezTo>
                <a:cubicBezTo>
                  <a:pt x="520408" y="1011060"/>
                  <a:pt x="544945" y="1029304"/>
                  <a:pt x="466927" y="982493"/>
                </a:cubicBezTo>
                <a:cubicBezTo>
                  <a:pt x="409496" y="948034"/>
                  <a:pt x="436226" y="959289"/>
                  <a:pt x="389106" y="943583"/>
                </a:cubicBezTo>
                <a:cubicBezTo>
                  <a:pt x="322444" y="899140"/>
                  <a:pt x="405117" y="953589"/>
                  <a:pt x="311285" y="894944"/>
                </a:cubicBezTo>
                <a:cubicBezTo>
                  <a:pt x="301371" y="888748"/>
                  <a:pt x="292559" y="880717"/>
                  <a:pt x="282102" y="875489"/>
                </a:cubicBezTo>
                <a:cubicBezTo>
                  <a:pt x="266484" y="867680"/>
                  <a:pt x="248793" y="864396"/>
                  <a:pt x="233463" y="856034"/>
                </a:cubicBezTo>
                <a:cubicBezTo>
                  <a:pt x="126809" y="797859"/>
                  <a:pt x="207580" y="839217"/>
                  <a:pt x="155642" y="797668"/>
                </a:cubicBezTo>
                <a:cubicBezTo>
                  <a:pt x="146513" y="790365"/>
                  <a:pt x="135257" y="785912"/>
                  <a:pt x="126459" y="778213"/>
                </a:cubicBezTo>
                <a:cubicBezTo>
                  <a:pt x="109204" y="763114"/>
                  <a:pt x="94034" y="745787"/>
                  <a:pt x="77821" y="729574"/>
                </a:cubicBezTo>
                <a:cubicBezTo>
                  <a:pt x="61287" y="713040"/>
                  <a:pt x="38910" y="671208"/>
                  <a:pt x="38910" y="671208"/>
                </a:cubicBezTo>
                <a:cubicBezTo>
                  <a:pt x="32425" y="651753"/>
                  <a:pt x="24429" y="632737"/>
                  <a:pt x="19455" y="612842"/>
                </a:cubicBezTo>
                <a:cubicBezTo>
                  <a:pt x="7240" y="563984"/>
                  <a:pt x="13954" y="586615"/>
                  <a:pt x="0" y="544749"/>
                </a:cubicBezTo>
                <a:cubicBezTo>
                  <a:pt x="3242" y="505838"/>
                  <a:pt x="4567" y="466720"/>
                  <a:pt x="9727" y="428017"/>
                </a:cubicBezTo>
                <a:cubicBezTo>
                  <a:pt x="11082" y="417853"/>
                  <a:pt x="13049" y="406841"/>
                  <a:pt x="19455" y="398834"/>
                </a:cubicBezTo>
                <a:cubicBezTo>
                  <a:pt x="31812" y="383388"/>
                  <a:pt x="59786" y="374570"/>
                  <a:pt x="77821" y="369651"/>
                </a:cubicBezTo>
                <a:cubicBezTo>
                  <a:pt x="172229" y="343903"/>
                  <a:pt x="235085" y="338846"/>
                  <a:pt x="272374" y="330740"/>
                </a:cubicBezTo>
                <a:close/>
              </a:path>
            </a:pathLst>
          </a:cu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7544" y="1412777"/>
          <a:ext cx="8424936" cy="3816421"/>
        </p:xfrm>
        <a:graphic>
          <a:graphicData uri="http://schemas.openxmlformats.org/drawingml/2006/table">
            <a:tbl>
              <a:tblPr/>
              <a:tblGrid>
                <a:gridCol w="838462"/>
                <a:gridCol w="451480"/>
                <a:gridCol w="419232"/>
                <a:gridCol w="838462"/>
                <a:gridCol w="906990"/>
                <a:gridCol w="906990"/>
                <a:gridCol w="951333"/>
                <a:gridCol w="951333"/>
                <a:gridCol w="1080327"/>
                <a:gridCol w="1080327"/>
              </a:tblGrid>
              <a:tr h="9586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Labos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PHYS FTE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>
                          <a:latin typeface="Arial"/>
                        </a:rPr>
                        <a:t>IRs</a:t>
                      </a:r>
                      <a:r>
                        <a:rPr lang="fr-FR" sz="1100" b="1" i="0" u="none" strike="noStrike" dirty="0">
                          <a:latin typeface="Arial"/>
                        </a:rPr>
                        <a:t>  FTE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total FTE </a:t>
                      </a:r>
                      <a:r>
                        <a:rPr lang="fr-FR" sz="1100" b="1" i="0" u="none" strike="noStrike" dirty="0" err="1">
                          <a:latin typeface="Arial"/>
                        </a:rPr>
                        <a:t>phys</a:t>
                      </a:r>
                      <a:r>
                        <a:rPr lang="fr-FR" sz="1100" b="1" i="0" u="none" strike="noStrike" dirty="0">
                          <a:latin typeface="Arial"/>
                        </a:rPr>
                        <a:t>/IR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Lucida Bright"/>
                        </a:rPr>
                        <a:t>Missions demandées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proposition missions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latin typeface="Lucida Bright"/>
                        </a:rPr>
                        <a:t>DEMANDE M&amp;S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proposition   M&amp;S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FFFFCC"/>
                          </a:solidFill>
                          <a:latin typeface="Arial"/>
                        </a:rPr>
                        <a:t>TOTAL /labo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Budget / FTE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IPNL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5,0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6,0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11,0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57,0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42,4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100,0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         60,0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          102,4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9,3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LAL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3,0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5,0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8,0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81,0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30,8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195,0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         50,0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            80,8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10,1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LAPP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4,4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5,6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10,0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50,0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38,5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162,0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         30,0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            68,5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6,9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LLR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5,1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5,1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10,2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72,9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39,3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113,6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         64,0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          103,3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10,1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LPC Ct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0,3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0,7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10,0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3,9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C5BE97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             3,9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83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LPSC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0,7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0,4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1,1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33,7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4,2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  42,6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           7,0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            11,2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10,2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C5BE97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1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18,5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22,8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41,3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Lucida Bright"/>
                        </a:rPr>
                        <a:t>304,6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159,0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Lucida Bright"/>
                        </a:rPr>
                        <a:t>       613,2   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CC"/>
                          </a:solidFill>
                          <a:latin typeface="Lucida Bright"/>
                        </a:rPr>
                        <a:t>       211,0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FFCC"/>
                          </a:solidFill>
                          <a:latin typeface="Lucida Bright"/>
                        </a:rPr>
                        <a:t>          370,0  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9,0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4" name="ZoneTexte 3"/>
          <p:cNvSpPr txBox="1"/>
          <p:nvPr>
            <p:custDataLst>
              <p:tags r:id="rId2"/>
            </p:custDataLst>
          </p:nvPr>
        </p:nvSpPr>
        <p:spPr>
          <a:xfrm flipH="1">
            <a:off x="971600" y="573325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Demande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FF"/>
                </a:solidFill>
              </a:rPr>
              <a:t>“development durable</a:t>
            </a:r>
            <a:r>
              <a:rPr lang="en-GB" dirty="0" smtClean="0"/>
              <a:t>”  : 159+211= 370 K€</a:t>
            </a:r>
            <a:endParaRPr lang="en-GB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4" y="1412777"/>
          <a:ext cx="8424936" cy="3816421"/>
        </p:xfrm>
        <a:graphic>
          <a:graphicData uri="http://schemas.openxmlformats.org/drawingml/2006/table">
            <a:tbl>
              <a:tblPr/>
              <a:tblGrid>
                <a:gridCol w="838462"/>
                <a:gridCol w="451480"/>
                <a:gridCol w="419232"/>
                <a:gridCol w="838462"/>
                <a:gridCol w="906990"/>
                <a:gridCol w="906990"/>
                <a:gridCol w="951333"/>
                <a:gridCol w="951333"/>
                <a:gridCol w="1080327"/>
                <a:gridCol w="1080327"/>
              </a:tblGrid>
              <a:tr h="9586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Labos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PHYS FTE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>
                          <a:latin typeface="Arial"/>
                        </a:rPr>
                        <a:t>IRs</a:t>
                      </a:r>
                      <a:r>
                        <a:rPr lang="fr-FR" sz="1100" b="1" i="0" u="none" strike="noStrike" dirty="0">
                          <a:latin typeface="Arial"/>
                        </a:rPr>
                        <a:t>  FTE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total FTE </a:t>
                      </a:r>
                      <a:r>
                        <a:rPr lang="fr-FR" sz="1100" b="1" i="0" u="none" strike="noStrike" dirty="0" err="1">
                          <a:latin typeface="Arial"/>
                        </a:rPr>
                        <a:t>phys</a:t>
                      </a:r>
                      <a:r>
                        <a:rPr lang="fr-FR" sz="1100" b="1" i="0" u="none" strike="noStrike" dirty="0">
                          <a:latin typeface="Arial"/>
                        </a:rPr>
                        <a:t>/IR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Lucida Bright"/>
                        </a:rPr>
                        <a:t>Missions demandées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proposition missions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latin typeface="Lucida Bright"/>
                        </a:rPr>
                        <a:t>DEMANDE M&amp;S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proposition   M&amp;S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TOTAL /labo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Budget / FTE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IPNL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Lucida Bright"/>
                        </a:rPr>
                        <a:t>5,0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Lucida Bright"/>
                        </a:rPr>
                        <a:t>6,0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11,0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57,0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42,4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Lucida Bright"/>
                        </a:rPr>
                        <a:t>       100,0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60,0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102,4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9,3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LAL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3,0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5,0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8,0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81,0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30,8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195,0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50,0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80,8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10,1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LAPP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4,4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5,6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10,0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50,0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38,5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162,0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30,0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68,5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6,9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LLR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5,1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10,2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72,9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39,3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113,6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64,0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103,3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10,1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LPC Ct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0,3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0,7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10,0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C5BE97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 3,9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83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LPSC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0,7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0,4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1,1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33,7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4,2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Lucida Bright"/>
                        </a:rPr>
                        <a:t>         42,6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  7,0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11,2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10,2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C5BE97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1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18,5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22,8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41,3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Lucida Bright"/>
                        </a:rPr>
                        <a:t>304,6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159,0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Lucida Bright"/>
                        </a:rPr>
                        <a:t>       613,2   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211,0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370,0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9,0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4" name="ZoneTexte 3"/>
          <p:cNvSpPr txBox="1"/>
          <p:nvPr>
            <p:custDataLst>
              <p:tags r:id="rId2"/>
            </p:custDataLst>
          </p:nvPr>
        </p:nvSpPr>
        <p:spPr>
          <a:xfrm flipH="1">
            <a:off x="971600" y="57332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Demande </a:t>
            </a:r>
            <a:r>
              <a:rPr lang="fr-FR" dirty="0" smtClean="0">
                <a:solidFill>
                  <a:srgbClr val="0000FF"/>
                </a:solidFill>
              </a:rPr>
              <a:t>“Raisonnée</a:t>
            </a:r>
            <a:r>
              <a:rPr lang="fr-FR" dirty="0" smtClean="0"/>
              <a:t>”  : 148+212= 360 K€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755576" y="5517232"/>
            <a:ext cx="5328592" cy="792088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7544" y="1412777"/>
          <a:ext cx="8424936" cy="3816421"/>
        </p:xfrm>
        <a:graphic>
          <a:graphicData uri="http://schemas.openxmlformats.org/drawingml/2006/table">
            <a:tbl>
              <a:tblPr/>
              <a:tblGrid>
                <a:gridCol w="838462"/>
                <a:gridCol w="451480"/>
                <a:gridCol w="419232"/>
                <a:gridCol w="838462"/>
                <a:gridCol w="906990"/>
                <a:gridCol w="906990"/>
                <a:gridCol w="951333"/>
                <a:gridCol w="951333"/>
                <a:gridCol w="1080327"/>
                <a:gridCol w="1080327"/>
              </a:tblGrid>
              <a:tr h="9586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Labos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PHYS FTE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>
                          <a:latin typeface="Arial"/>
                        </a:rPr>
                        <a:t>IRs</a:t>
                      </a:r>
                      <a:r>
                        <a:rPr lang="fr-FR" sz="1100" b="1" i="0" u="none" strike="noStrike" dirty="0">
                          <a:latin typeface="Arial"/>
                        </a:rPr>
                        <a:t>  FTE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total FTE </a:t>
                      </a:r>
                      <a:r>
                        <a:rPr lang="fr-FR" sz="1100" b="1" i="0" u="none" strike="noStrike" dirty="0" err="1">
                          <a:latin typeface="Arial"/>
                        </a:rPr>
                        <a:t>phys</a:t>
                      </a:r>
                      <a:r>
                        <a:rPr lang="fr-FR" sz="1100" b="1" i="0" u="none" strike="noStrike" dirty="0">
                          <a:latin typeface="Arial"/>
                        </a:rPr>
                        <a:t>/IR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Lucida Bright"/>
                        </a:rPr>
                        <a:t>Missions demandées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proposition missions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latin typeface="Lucida Bright"/>
                        </a:rPr>
                        <a:t>DEMANDE M&amp;S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proposition   M&amp;S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TOTAL /labo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"/>
                        </a:rPr>
                        <a:t>Budget / FTE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IPNL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Lucida Bright"/>
                        </a:rPr>
                        <a:t>5,0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Lucida Bright"/>
                        </a:rPr>
                        <a:t>6,0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11,0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57,0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42,4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Lucida Bright"/>
                        </a:rPr>
                        <a:t>       100,0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60,0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102,4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9,3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LAL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3,0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5,0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8,0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81,0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30,8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195,0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50,0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80,8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10,1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LAPP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4,4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5,6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10,0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50,0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38,5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162,0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30,0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68,5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6,9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LLR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5,1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5,1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10,2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72,9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39,3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       113,6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64,0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103,3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10,1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LPC Ct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0,3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0,7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latin typeface="Lucida Bright"/>
                        </a:rPr>
                        <a:t>10,0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3,9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C5BE97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 3,9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83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CC"/>
                          </a:solidFill>
                          <a:latin typeface="Arial"/>
                        </a:rPr>
                        <a:t>LPSC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0,7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0,4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1,1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Lucida Bright"/>
                        </a:rPr>
                        <a:t>33,7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4,2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Lucida Bright"/>
                        </a:rPr>
                        <a:t>         42,6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    7,0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  11,2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CC"/>
                          </a:solidFill>
                          <a:latin typeface="Arial"/>
                        </a:rPr>
                        <a:t>10,2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Lucida Bright"/>
                      </a:endParaRP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C5BE97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1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Lucida Bright"/>
                        </a:rPr>
                        <a:t>18,5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22,8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latin typeface="Lucida Bright"/>
                        </a:rPr>
                        <a:t>41,3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Lucida Bright"/>
                        </a:rPr>
                        <a:t>304,6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159,0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Lucida Bright"/>
                        </a:rPr>
                        <a:t>       613,2   </a:t>
                      </a:r>
                    </a:p>
                  </a:txBody>
                  <a:tcPr marL="8759" marR="8759" marT="87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latin typeface="Lucida Bright"/>
                        </a:rPr>
                        <a:t>       211,0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Lucida Bright"/>
                        </a:rPr>
                        <a:t>          370,0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9,0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1259632" y="1268760"/>
            <a:ext cx="684076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9H30 - 15 mn présentation général de CALICE - JCB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ECAL/DHCAL</a:t>
            </a:r>
            <a:br>
              <a:rPr lang="fr-FR" sz="1400" dirty="0" smtClean="0"/>
            </a:br>
            <a:r>
              <a:rPr lang="fr-FR" sz="1400" dirty="0" smtClean="0"/>
              <a:t> 9H45 - Activités au LAL - </a:t>
            </a:r>
            <a:r>
              <a:rPr lang="fr-FR" sz="1400" dirty="0" err="1" smtClean="0"/>
              <a:t>R.Poeschl</a:t>
            </a:r>
            <a:r>
              <a:rPr lang="fr-FR" sz="1400" dirty="0" smtClean="0"/>
              <a:t> </a:t>
            </a:r>
            <a:br>
              <a:rPr lang="fr-FR" sz="1400" dirty="0" smtClean="0"/>
            </a:br>
            <a:r>
              <a:rPr lang="fr-FR" sz="1400" dirty="0" smtClean="0"/>
              <a:t>10H15 - Activités au LLR - </a:t>
            </a:r>
            <a:r>
              <a:rPr lang="fr-FR" sz="1400" dirty="0" err="1" smtClean="0"/>
              <a:t>V.Boudry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10H45 - Activités au  LPSC - J-Y. </a:t>
            </a:r>
            <a:r>
              <a:rPr lang="fr-FR" sz="1400" dirty="0" err="1" smtClean="0"/>
              <a:t>Hostachy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11H15 - Activités au LPC-CT - </a:t>
            </a:r>
            <a:r>
              <a:rPr lang="fr-FR" sz="1400" dirty="0" err="1" smtClean="0"/>
              <a:t>P.Gay</a:t>
            </a:r>
            <a:r>
              <a:rPr lang="fr-FR" sz="1400" dirty="0" smtClean="0"/>
              <a:t> (par </a:t>
            </a:r>
            <a:r>
              <a:rPr lang="fr-FR" sz="1400" dirty="0" err="1" smtClean="0"/>
              <a:t>video</a:t>
            </a:r>
            <a:r>
              <a:rPr lang="fr-FR" sz="1400" dirty="0" smtClean="0"/>
              <a:t>)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DHCAL</a:t>
            </a:r>
            <a:br>
              <a:rPr lang="fr-FR" sz="1400" dirty="0" smtClean="0"/>
            </a:br>
            <a:r>
              <a:rPr lang="fr-FR" sz="1400" dirty="0" smtClean="0"/>
              <a:t>11H45 - Activités au LAPP - </a:t>
            </a:r>
            <a:r>
              <a:rPr lang="fr-FR" sz="1400" dirty="0" err="1" smtClean="0"/>
              <a:t>C.Adloff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12H15 - Activités a l'IPNL - </a:t>
            </a:r>
            <a:r>
              <a:rPr lang="fr-FR" sz="1400" dirty="0" err="1" smtClean="0"/>
              <a:t>I.Laktineh</a:t>
            </a:r>
            <a:endParaRPr lang="fr-FR" sz="1400" dirty="0" smtClean="0"/>
          </a:p>
          <a:p>
            <a:r>
              <a:rPr lang="fr-FR" sz="1400" dirty="0" smtClean="0"/>
              <a:t>12H45 – Activités du LPNHE – </a:t>
            </a:r>
            <a:r>
              <a:rPr lang="fr-FR" sz="1400" dirty="0" err="1" smtClean="0"/>
              <a:t>C.Drancourt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déjeuner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reprise </a:t>
            </a:r>
            <a:br>
              <a:rPr lang="fr-FR" sz="1400" dirty="0" smtClean="0"/>
            </a:br>
            <a:r>
              <a:rPr lang="fr-FR" sz="1400" dirty="0" smtClean="0"/>
              <a:t>14H15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Discussion avec Laurent Serin (DAS-EPP)  et CH. de la Taille (DAT) </a:t>
            </a:r>
            <a:br>
              <a:rPr lang="fr-FR" sz="1400" dirty="0" smtClean="0"/>
            </a:br>
            <a:r>
              <a:rPr lang="fr-FR" sz="1400" dirty="0" smtClean="0"/>
              <a:t>15H30 fin de la réunion</a:t>
            </a:r>
            <a:endParaRPr lang="en-GB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7" name="ZoneTexte 6"/>
          <p:cNvSpPr txBox="1"/>
          <p:nvPr>
            <p:custDataLst>
              <p:tags r:id="rId2"/>
            </p:custDataLst>
          </p:nvPr>
        </p:nvSpPr>
        <p:spPr>
          <a:xfrm>
            <a:off x="539552" y="5229200"/>
            <a:ext cx="6084168" cy="8925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30" tIns="45715" rIns="91430" bIns="45715" rtlCol="0">
            <a:spAutoFit/>
          </a:bodyPr>
          <a:lstStyle/>
          <a:p>
            <a:pPr>
              <a:buClr>
                <a:srgbClr val="0000FF"/>
              </a:buClr>
            </a:pPr>
            <a:r>
              <a:rPr lang="fr-FR" sz="1600" b="1" dirty="0" smtClean="0">
                <a:solidFill>
                  <a:srgbClr val="0000FF"/>
                </a:solidFill>
                <a:latin typeface="Lucida Bright" pitchFamily="18" charset="0"/>
              </a:rPr>
              <a:t>*</a:t>
            </a:r>
          </a:p>
          <a:p>
            <a:pPr>
              <a:buClr>
                <a:srgbClr val="0000FF"/>
              </a:buClr>
            </a:pPr>
            <a:r>
              <a:rPr lang="fr-FR" sz="1200" dirty="0" smtClean="0">
                <a:latin typeface="Lucida Bright" pitchFamily="18" charset="0"/>
              </a:rPr>
              <a:t>Contrat Européen FP-6 </a:t>
            </a:r>
            <a:r>
              <a:rPr lang="fr-FR" sz="1200" dirty="0" smtClean="0">
                <a:solidFill>
                  <a:srgbClr val="006600"/>
                </a:solidFill>
                <a:latin typeface="Lucida Bright" pitchFamily="18" charset="0"/>
              </a:rPr>
              <a:t>EUDET</a:t>
            </a:r>
            <a:r>
              <a:rPr lang="fr-FR" sz="1200" dirty="0" smtClean="0">
                <a:latin typeface="Lucida Bright" pitchFamily="18" charset="0"/>
              </a:rPr>
              <a:t> et maintenant FP7-</a:t>
            </a:r>
            <a:r>
              <a:rPr lang="fr-FR" sz="1200" dirty="0" smtClean="0">
                <a:solidFill>
                  <a:srgbClr val="006600"/>
                </a:solidFill>
                <a:latin typeface="Lucida Bright" pitchFamily="18" charset="0"/>
              </a:rPr>
              <a:t>AIDA</a:t>
            </a:r>
          </a:p>
          <a:p>
            <a:pPr>
              <a:buClr>
                <a:srgbClr val="0000FF"/>
              </a:buClr>
            </a:pPr>
            <a:r>
              <a:rPr lang="fr-FR" sz="1200" dirty="0" smtClean="0">
                <a:latin typeface="Lucida Bright" pitchFamily="18" charset="0"/>
              </a:rPr>
              <a:t>Contrat  ANR – </a:t>
            </a:r>
            <a:r>
              <a:rPr lang="fr-FR" sz="1200" dirty="0" smtClean="0">
                <a:solidFill>
                  <a:srgbClr val="006600"/>
                </a:solidFill>
                <a:latin typeface="Lucida Bright" pitchFamily="18" charset="0"/>
              </a:rPr>
              <a:t>DHCAL</a:t>
            </a:r>
            <a:r>
              <a:rPr lang="fr-FR" sz="1200" dirty="0" smtClean="0">
                <a:latin typeface="Lucida Bright" pitchFamily="18" charset="0"/>
              </a:rPr>
              <a:t>  ( ANR-ECAL en liste </a:t>
            </a:r>
            <a:r>
              <a:rPr lang="fr-FR" sz="1200" dirty="0" err="1" smtClean="0">
                <a:latin typeface="Lucida Bright" pitchFamily="18" charset="0"/>
              </a:rPr>
              <a:t>comp</a:t>
            </a:r>
            <a:r>
              <a:rPr lang="fr-FR" sz="1200" dirty="0" smtClean="0">
                <a:latin typeface="Lucida Bright" pitchFamily="18" charset="0"/>
              </a:rPr>
              <a:t>. en 2010) et ANR-</a:t>
            </a:r>
            <a:r>
              <a:rPr lang="fr-FR" sz="1200" dirty="0" smtClean="0">
                <a:solidFill>
                  <a:srgbClr val="006600"/>
                </a:solidFill>
                <a:latin typeface="Lucida Bright" pitchFamily="18" charset="0"/>
              </a:rPr>
              <a:t>CALIMAX </a:t>
            </a:r>
          </a:p>
          <a:p>
            <a:pPr>
              <a:buClr>
                <a:srgbClr val="0000FF"/>
              </a:buClr>
            </a:pPr>
            <a:r>
              <a:rPr lang="fr-FR" sz="1200" dirty="0" smtClean="0">
                <a:latin typeface="Lucida Bright" pitchFamily="18" charset="0"/>
              </a:rPr>
              <a:t>Contrat </a:t>
            </a:r>
            <a:r>
              <a:rPr lang="fr-FR" sz="1200" dirty="0" smtClean="0">
                <a:solidFill>
                  <a:srgbClr val="006600"/>
                </a:solidFill>
                <a:latin typeface="Lucida Bright" pitchFamily="18" charset="0"/>
              </a:rPr>
              <a:t>CNRS-JSPS</a:t>
            </a:r>
            <a:r>
              <a:rPr lang="fr-FR" sz="1200" dirty="0" smtClean="0">
                <a:latin typeface="Lucida Bright" pitchFamily="18" charset="0"/>
              </a:rPr>
              <a:t> </a:t>
            </a:r>
            <a:r>
              <a:rPr lang="en-GB" sz="1200" dirty="0" smtClean="0">
                <a:latin typeface="Lucida Bright" pitchFamily="18" charset="0"/>
              </a:rPr>
              <a:t>(Japan Society of Physics</a:t>
            </a:r>
            <a:r>
              <a:rPr lang="fr-FR" sz="1200" dirty="0" smtClean="0">
                <a:latin typeface="Lucida Bright" pitchFamily="18" charset="0"/>
              </a:rPr>
              <a:t>)</a:t>
            </a:r>
          </a:p>
        </p:txBody>
      </p:sp>
      <p:sp>
        <p:nvSpPr>
          <p:cNvPr id="8" name="ZoneTexte 7"/>
          <p:cNvSpPr txBox="1"/>
          <p:nvPr>
            <p:custDataLst>
              <p:tags r:id="rId3"/>
            </p:custDataLst>
          </p:nvPr>
        </p:nvSpPr>
        <p:spPr>
          <a:xfrm>
            <a:off x="323528" y="2636912"/>
            <a:ext cx="8136904" cy="203131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lIns="91430" tIns="45715" rIns="91430" bIns="45715" rtlCol="0">
            <a:spAutoFit/>
          </a:bodyPr>
          <a:lstStyle/>
          <a:p>
            <a:pPr>
              <a:lnSpc>
                <a:spcPct val="150000"/>
              </a:lnSpc>
              <a:buClr>
                <a:srgbClr val="00FF00"/>
              </a:buClr>
            </a:pPr>
            <a:r>
              <a:rPr lang="fr-FR" sz="1200" u="sng" dirty="0" smtClean="0">
                <a:solidFill>
                  <a:srgbClr val="0000FF"/>
                </a:solidFill>
                <a:latin typeface="Lucida Bright" pitchFamily="18" charset="0"/>
              </a:rPr>
              <a:t>ACTIVITES</a:t>
            </a:r>
          </a:p>
          <a:p>
            <a:pPr>
              <a:lnSpc>
                <a:spcPct val="150000"/>
              </a:lnSpc>
              <a:buClr>
                <a:srgbClr val="00FF00"/>
              </a:buClr>
              <a:buFont typeface="Wingdings" pitchFamily="2" charset="2"/>
              <a:buChar char="§"/>
            </a:pPr>
            <a:r>
              <a:rPr lang="fr-FR" sz="1200" dirty="0" smtClean="0">
                <a:latin typeface="Lucida Bright" pitchFamily="18" charset="0"/>
              </a:rPr>
              <a:t> Test </a:t>
            </a:r>
            <a:r>
              <a:rPr lang="fr-FR" sz="1200" dirty="0" err="1" smtClean="0">
                <a:latin typeface="Lucida Bright" pitchFamily="18" charset="0"/>
              </a:rPr>
              <a:t>beam</a:t>
            </a:r>
            <a:r>
              <a:rPr lang="fr-FR" sz="1200" dirty="0" smtClean="0">
                <a:latin typeface="Lucida Bright" pitchFamily="18" charset="0"/>
              </a:rPr>
              <a:t> à FNAL (USA) et au CERN</a:t>
            </a:r>
          </a:p>
          <a:p>
            <a:pPr>
              <a:lnSpc>
                <a:spcPct val="150000"/>
              </a:lnSpc>
              <a:buClr>
                <a:srgbClr val="00FF00"/>
              </a:buClr>
              <a:buFont typeface="Wingdings" pitchFamily="2" charset="2"/>
              <a:buChar char="§"/>
            </a:pPr>
            <a:r>
              <a:rPr lang="fr-FR" sz="1200" dirty="0" smtClean="0">
                <a:latin typeface="Lucida Bright" pitchFamily="18" charset="0"/>
              </a:rPr>
              <a:t> Analyse des données ECAL et DHCAL de TB (papiers…)</a:t>
            </a:r>
          </a:p>
          <a:p>
            <a:pPr>
              <a:lnSpc>
                <a:spcPct val="150000"/>
              </a:lnSpc>
              <a:buClr>
                <a:srgbClr val="00FF00"/>
              </a:buClr>
              <a:buFont typeface="Wingdings" pitchFamily="2" charset="2"/>
              <a:buChar char="§"/>
            </a:pPr>
            <a:r>
              <a:rPr lang="fr-FR" sz="1200" dirty="0" smtClean="0">
                <a:latin typeface="Lucida Bright" pitchFamily="18" charset="0"/>
              </a:rPr>
              <a:t> Construction d’un module ECAL,  réalisation  d’un module de 1m3 de HCAL digital (RPC, </a:t>
            </a:r>
            <a:r>
              <a:rPr lang="fr-FR" sz="1200" dirty="0" err="1" smtClean="0">
                <a:latin typeface="Lucida Bright" pitchFamily="18" charset="0"/>
              </a:rPr>
              <a:t>Micromegas</a:t>
            </a:r>
            <a:r>
              <a:rPr lang="fr-FR" sz="1200" dirty="0" smtClean="0">
                <a:latin typeface="Lucida Bright" pitchFamily="18" charset="0"/>
              </a:rPr>
              <a:t>)</a:t>
            </a:r>
          </a:p>
          <a:p>
            <a:pPr>
              <a:lnSpc>
                <a:spcPct val="150000"/>
              </a:lnSpc>
              <a:buClr>
                <a:srgbClr val="00FF00"/>
              </a:buClr>
              <a:buFont typeface="Wingdings" pitchFamily="2" charset="2"/>
              <a:buChar char="§"/>
            </a:pPr>
            <a:r>
              <a:rPr lang="fr-FR" sz="1200" dirty="0" smtClean="0">
                <a:latin typeface="Lucida Bright" pitchFamily="18" charset="0"/>
              </a:rPr>
              <a:t> Nombreuses présentations aux conférences (CALOR, TIPP, ICHEP ou EPS-Grenoble, </a:t>
            </a:r>
            <a:r>
              <a:rPr lang="fr-FR" sz="1200" dirty="0" err="1" smtClean="0">
                <a:latin typeface="Lucida Bright" pitchFamily="18" charset="0"/>
              </a:rPr>
              <a:t>etc</a:t>
            </a:r>
            <a:r>
              <a:rPr lang="fr-FR" sz="1200" dirty="0" smtClean="0">
                <a:latin typeface="Lucida Bright" pitchFamily="18" charset="0"/>
              </a:rPr>
              <a:t>…) </a:t>
            </a:r>
          </a:p>
          <a:p>
            <a:pPr>
              <a:lnSpc>
                <a:spcPct val="150000"/>
              </a:lnSpc>
              <a:buClr>
                <a:srgbClr val="00FF00"/>
              </a:buClr>
              <a:buFont typeface="Wingdings" pitchFamily="2" charset="2"/>
              <a:buChar char="§"/>
            </a:pPr>
            <a:r>
              <a:rPr lang="fr-FR" sz="1200" dirty="0" smtClean="0">
                <a:latin typeface="Lucida Bright" pitchFamily="18" charset="0"/>
              </a:rPr>
              <a:t> Responsabilité de collaboration de la simulation </a:t>
            </a:r>
          </a:p>
          <a:p>
            <a:pPr>
              <a:lnSpc>
                <a:spcPct val="150000"/>
              </a:lnSpc>
              <a:buClr>
                <a:srgbClr val="00FF00"/>
              </a:buClr>
              <a:buFont typeface="Wingdings" pitchFamily="2" charset="2"/>
              <a:buChar char="§"/>
            </a:pPr>
            <a:r>
              <a:rPr lang="fr-FR" sz="1200" dirty="0" smtClean="0">
                <a:latin typeface="Lucida Bright" pitchFamily="18" charset="0"/>
              </a:rPr>
              <a:t> R&amp;D pour les </a:t>
            </a:r>
            <a:r>
              <a:rPr lang="fr-FR" sz="1200" dirty="0" err="1" smtClean="0">
                <a:latin typeface="Lucida Bright" pitchFamily="18" charset="0"/>
              </a:rPr>
              <a:t>ASICs</a:t>
            </a:r>
            <a:r>
              <a:rPr lang="fr-FR" sz="1200" dirty="0" smtClean="0">
                <a:latin typeface="Lucida Bright" pitchFamily="18" charset="0"/>
              </a:rPr>
              <a:t>, pour la DAQ, pour le </a:t>
            </a:r>
            <a:r>
              <a:rPr lang="fr-FR" sz="1200" dirty="0" err="1" smtClean="0">
                <a:latin typeface="Lucida Bright" pitchFamily="18" charset="0"/>
              </a:rPr>
              <a:t>cooling</a:t>
            </a:r>
            <a:r>
              <a:rPr lang="fr-FR" sz="1200" dirty="0" smtClean="0">
                <a:latin typeface="Lucida Bright" pitchFamily="18" charset="0"/>
              </a:rPr>
              <a:t>, pour les milieux actifs(Silicium, GRPC,µ</a:t>
            </a:r>
            <a:r>
              <a:rPr lang="fr-FR" sz="1200" dirty="0" err="1" smtClean="0">
                <a:latin typeface="Lucida Bright" pitchFamily="18" charset="0"/>
              </a:rPr>
              <a:t>megas</a:t>
            </a:r>
            <a:r>
              <a:rPr lang="fr-FR" sz="1200" dirty="0" smtClean="0">
                <a:latin typeface="Lucida Bright" pitchFamily="18" charset="0"/>
              </a:rPr>
              <a:t>),</a:t>
            </a:r>
            <a:r>
              <a:rPr lang="fr-FR" sz="1200" dirty="0" err="1" smtClean="0">
                <a:latin typeface="Lucida Bright" pitchFamily="18" charset="0"/>
              </a:rPr>
              <a:t>etc</a:t>
            </a:r>
            <a:r>
              <a:rPr lang="fr-FR" sz="1200" dirty="0" smtClean="0">
                <a:latin typeface="Lucida Bright" pitchFamily="18" charset="0"/>
              </a:rPr>
              <a:t>…</a:t>
            </a:r>
          </a:p>
        </p:txBody>
      </p:sp>
      <p:sp>
        <p:nvSpPr>
          <p:cNvPr id="11" name="ZoneTexte 10"/>
          <p:cNvSpPr txBox="1"/>
          <p:nvPr>
            <p:custDataLst>
              <p:tags r:id="rId4"/>
            </p:custDataLst>
          </p:nvPr>
        </p:nvSpPr>
        <p:spPr>
          <a:xfrm>
            <a:off x="1331640" y="4797152"/>
            <a:ext cx="5492209" cy="36933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Une très forte visibilité en Europe et au Japon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>
            <p:custDataLst>
              <p:tags r:id="rId5"/>
            </p:custDataLst>
          </p:nvPr>
        </p:nvSpPr>
        <p:spPr>
          <a:xfrm>
            <a:off x="323528" y="2060848"/>
            <a:ext cx="8635677" cy="477044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fr-FR" sz="1200" dirty="0" smtClean="0">
                <a:solidFill>
                  <a:srgbClr val="C00000"/>
                </a:solidFill>
              </a:rPr>
              <a:t>De nombreux contrats</a:t>
            </a:r>
            <a:r>
              <a:rPr lang="fr-FR" sz="1200" b="1" dirty="0" smtClean="0">
                <a:solidFill>
                  <a:srgbClr val="0000FF"/>
                </a:solidFill>
              </a:rPr>
              <a:t>* </a:t>
            </a:r>
            <a:r>
              <a:rPr lang="fr-FR" sz="1200" dirty="0" smtClean="0">
                <a:solidFill>
                  <a:srgbClr val="C00000"/>
                </a:solidFill>
              </a:rPr>
              <a:t>de R&amp;D ,    des thèses ,    une très forte synergie avec les </a:t>
            </a:r>
            <a:r>
              <a:rPr lang="fr-FR" sz="1200" dirty="0" err="1" smtClean="0">
                <a:solidFill>
                  <a:srgbClr val="C00000"/>
                </a:solidFill>
              </a:rPr>
              <a:t>IRs</a:t>
            </a:r>
            <a:r>
              <a:rPr lang="fr-FR" sz="12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fr-FR" sz="1200" dirty="0" smtClean="0"/>
              <a:t>(maintenir l’expertise ,  le savoir-faire technologique au plus haut niveau…</a:t>
            </a:r>
            <a:r>
              <a:rPr lang="fr-FR" sz="1200" dirty="0" smtClean="0">
                <a:solidFill>
                  <a:srgbClr val="C00000"/>
                </a:solidFill>
              </a:rPr>
              <a:t> </a:t>
            </a:r>
            <a:r>
              <a:rPr lang="fr-FR" sz="1200" u="sng" dirty="0" smtClean="0">
                <a:solidFill>
                  <a:srgbClr val="0000FF"/>
                </a:solidFill>
              </a:rPr>
              <a:t>Attractivité des jeunes ingénieurs 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13" name="ZoneTexte 12"/>
          <p:cNvSpPr txBox="1"/>
          <p:nvPr>
            <p:custDataLst>
              <p:tags r:id="rId6"/>
            </p:custDataLst>
          </p:nvPr>
        </p:nvSpPr>
        <p:spPr>
          <a:xfrm>
            <a:off x="251520" y="1340768"/>
            <a:ext cx="8255766" cy="523210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fr-FR" sz="1400" b="1" dirty="0" smtClean="0">
                <a:solidFill>
                  <a:srgbClr val="0000FF"/>
                </a:solidFill>
              </a:rPr>
              <a:t>CALICE</a:t>
            </a:r>
            <a:r>
              <a:rPr lang="fr-FR" sz="1400" dirty="0" smtClean="0"/>
              <a:t> : collaboration internationale de </a:t>
            </a:r>
            <a:r>
              <a:rPr lang="fr-FR" sz="1400" b="1" dirty="0" smtClean="0">
                <a:solidFill>
                  <a:srgbClr val="006600"/>
                </a:solidFill>
              </a:rPr>
              <a:t>350 personnes, 53 labos </a:t>
            </a:r>
            <a:r>
              <a:rPr lang="fr-FR" sz="1100" dirty="0" smtClean="0">
                <a:solidFill>
                  <a:schemeClr val="bg2">
                    <a:lumMod val="10000"/>
                  </a:schemeClr>
                </a:solidFill>
              </a:rPr>
              <a:t>(dont CERN,DESY)  </a:t>
            </a:r>
            <a:r>
              <a:rPr lang="fr-FR" sz="1400" b="1" dirty="0" smtClean="0">
                <a:solidFill>
                  <a:srgbClr val="006600"/>
                </a:solidFill>
              </a:rPr>
              <a:t>et 17 pays</a:t>
            </a:r>
          </a:p>
          <a:p>
            <a:r>
              <a:rPr lang="fr-FR" sz="1400" b="1" dirty="0" smtClean="0">
                <a:solidFill>
                  <a:srgbClr val="C00000"/>
                </a:solidFill>
              </a:rPr>
              <a:t>Calorimétrie </a:t>
            </a:r>
            <a:r>
              <a:rPr lang="fr-FR" sz="1400" b="1" dirty="0" err="1" smtClean="0">
                <a:solidFill>
                  <a:srgbClr val="C00000"/>
                </a:solidFill>
              </a:rPr>
              <a:t>ultragranulaire</a:t>
            </a:r>
            <a:r>
              <a:rPr lang="fr-FR" sz="1400" dirty="0" smtClean="0">
                <a:solidFill>
                  <a:srgbClr val="C00000"/>
                </a:solidFill>
              </a:rPr>
              <a:t> </a:t>
            </a:r>
            <a:r>
              <a:rPr lang="fr-FR" sz="1200" dirty="0" smtClean="0"/>
              <a:t>(ILC, mais aussi spatiale, Ions lourds, </a:t>
            </a:r>
            <a:r>
              <a:rPr lang="fr-FR" sz="1200" dirty="0" err="1" smtClean="0"/>
              <a:t>etc</a:t>
            </a:r>
            <a:r>
              <a:rPr lang="fr-FR" sz="1200" dirty="0" smtClean="0"/>
              <a:t>…)</a:t>
            </a:r>
            <a:endParaRPr lang="fr-FR" sz="1400" dirty="0"/>
          </a:p>
        </p:txBody>
      </p:sp>
      <p:sp>
        <p:nvSpPr>
          <p:cNvPr id="14" name="ZoneTexte 13"/>
          <p:cNvSpPr txBox="1"/>
          <p:nvPr>
            <p:custDataLst>
              <p:tags r:id="rId7"/>
            </p:custDataLst>
          </p:nvPr>
        </p:nvSpPr>
        <p:spPr>
          <a:xfrm>
            <a:off x="1619672" y="188640"/>
            <a:ext cx="6184686" cy="830987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lIns="91430" tIns="45715" rIns="91430" bIns="45715" rtlCol="0">
            <a:spAutoFit/>
          </a:bodyPr>
          <a:lstStyle/>
          <a:p>
            <a:pPr algn="ctr"/>
            <a:r>
              <a:rPr lang="fr-FR" sz="2400" dirty="0" smtClean="0"/>
              <a:t> Etude de nouveaux concepts de mesure</a:t>
            </a:r>
          </a:p>
          <a:p>
            <a:pPr algn="ctr"/>
            <a:r>
              <a:rPr lang="fr-FR" sz="2400" dirty="0" smtClean="0"/>
              <a:t>pour la physique des deux infinis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6" name="ZoneTexte 5"/>
          <p:cNvSpPr txBox="1"/>
          <p:nvPr>
            <p:custDataLst>
              <p:tags r:id="rId2"/>
            </p:custDataLst>
          </p:nvPr>
        </p:nvSpPr>
        <p:spPr>
          <a:xfrm>
            <a:off x="1259632" y="1268760"/>
            <a:ext cx="489428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Nombre</a:t>
            </a:r>
            <a:r>
              <a:rPr lang="en-GB" sz="1400" dirty="0" smtClean="0"/>
              <a:t> de </a:t>
            </a:r>
            <a:r>
              <a:rPr lang="en-GB" sz="1400" dirty="0" err="1" smtClean="0"/>
              <a:t>thèsards</a:t>
            </a:r>
            <a:r>
              <a:rPr lang="en-GB" sz="1400" dirty="0" smtClean="0"/>
              <a:t> (&gt;2005)</a:t>
            </a:r>
          </a:p>
          <a:p>
            <a:endParaRPr lang="en-GB" sz="1400" dirty="0" smtClean="0"/>
          </a:p>
          <a:p>
            <a:pPr>
              <a:buFont typeface="Wingdings"/>
              <a:buChar char="Ø"/>
            </a:pPr>
            <a:r>
              <a:rPr lang="en-GB" sz="1400" dirty="0" smtClean="0"/>
              <a:t>LLR : </a:t>
            </a:r>
            <a:r>
              <a:rPr lang="en-GB" sz="1400" i="1" dirty="0" err="1" smtClean="0">
                <a:solidFill>
                  <a:srgbClr val="0000FF"/>
                </a:solidFill>
              </a:rPr>
              <a:t>C.Lo</a:t>
            </a:r>
            <a:r>
              <a:rPr lang="en-GB" sz="1400" i="1" dirty="0" smtClean="0">
                <a:solidFill>
                  <a:srgbClr val="0000FF"/>
                </a:solidFill>
              </a:rPr>
              <a:t> </a:t>
            </a:r>
            <a:r>
              <a:rPr lang="en-GB" sz="1400" i="1" dirty="0" err="1" smtClean="0">
                <a:solidFill>
                  <a:srgbClr val="0000FF"/>
                </a:solidFill>
              </a:rPr>
              <a:t>Bianco</a:t>
            </a:r>
            <a:r>
              <a:rPr lang="en-GB" sz="1400" i="1" dirty="0" smtClean="0">
                <a:solidFill>
                  <a:srgbClr val="0000FF"/>
                </a:solidFill>
              </a:rPr>
              <a:t>, </a:t>
            </a:r>
            <a:r>
              <a:rPr lang="en-GB" sz="1400" i="1" dirty="0" err="1" smtClean="0">
                <a:solidFill>
                  <a:srgbClr val="0000FF"/>
                </a:solidFill>
              </a:rPr>
              <a:t>M.Reinhard</a:t>
            </a:r>
            <a:r>
              <a:rPr lang="en-GB" sz="1400" dirty="0" smtClean="0"/>
              <a:t>, </a:t>
            </a:r>
            <a:r>
              <a:rPr lang="en-GB" sz="1400" dirty="0" err="1" smtClean="0"/>
              <a:t>K.Belkahdi</a:t>
            </a:r>
            <a:r>
              <a:rPr lang="en-GB" sz="1400" dirty="0" smtClean="0"/>
              <a:t>, </a:t>
            </a:r>
            <a:r>
              <a:rPr lang="en-GB" sz="1400" dirty="0" err="1" smtClean="0"/>
              <a:t>Y.Haddad</a:t>
            </a:r>
            <a:endParaRPr lang="en-GB" sz="1400" dirty="0" smtClean="0"/>
          </a:p>
          <a:p>
            <a:pPr>
              <a:buFont typeface="Wingdings"/>
              <a:buChar char="Ø"/>
            </a:pPr>
            <a:endParaRPr lang="en-GB" sz="1400" dirty="0" smtClean="0"/>
          </a:p>
          <a:p>
            <a:pPr>
              <a:buFont typeface="Wingdings"/>
              <a:buChar char="Ø"/>
            </a:pPr>
            <a:r>
              <a:rPr lang="en-GB" sz="1400" dirty="0" smtClean="0"/>
              <a:t>LAL: </a:t>
            </a:r>
            <a:r>
              <a:rPr lang="en-GB" sz="1400" i="1" dirty="0" err="1" smtClean="0">
                <a:solidFill>
                  <a:srgbClr val="0000FF"/>
                </a:solidFill>
              </a:rPr>
              <a:t>M.Ruan</a:t>
            </a:r>
            <a:r>
              <a:rPr lang="en-GB" sz="1400" i="1" dirty="0" smtClean="0">
                <a:solidFill>
                  <a:srgbClr val="0000FF"/>
                </a:solidFill>
              </a:rPr>
              <a:t>, </a:t>
            </a:r>
            <a:r>
              <a:rPr lang="en-GB" sz="1400" i="1" dirty="0" err="1" smtClean="0">
                <a:solidFill>
                  <a:srgbClr val="0000FF"/>
                </a:solidFill>
              </a:rPr>
              <a:t>H.Li</a:t>
            </a:r>
            <a:r>
              <a:rPr lang="en-GB" sz="1400" i="1" dirty="0" smtClean="0">
                <a:solidFill>
                  <a:srgbClr val="0000FF"/>
                </a:solidFill>
              </a:rPr>
              <a:t>, </a:t>
            </a:r>
            <a:r>
              <a:rPr lang="en-GB" sz="1400" i="1" dirty="0" err="1" smtClean="0">
                <a:solidFill>
                  <a:srgbClr val="0000FF"/>
                </a:solidFill>
              </a:rPr>
              <a:t>Ph.Doublet</a:t>
            </a:r>
            <a:r>
              <a:rPr lang="en-GB" sz="1400" i="1" dirty="0" smtClean="0">
                <a:solidFill>
                  <a:srgbClr val="0000FF"/>
                </a:solidFill>
              </a:rPr>
              <a:t> </a:t>
            </a:r>
          </a:p>
          <a:p>
            <a:pPr>
              <a:buFont typeface="Wingdings"/>
              <a:buChar char="Ø"/>
            </a:pPr>
            <a:endParaRPr lang="en-GB" sz="1400" dirty="0" smtClean="0"/>
          </a:p>
          <a:p>
            <a:pPr>
              <a:buFont typeface="Wingdings"/>
              <a:buChar char="Ø"/>
            </a:pPr>
            <a:r>
              <a:rPr lang="en-GB" sz="1400" dirty="0" smtClean="0"/>
              <a:t>IPNL :  </a:t>
            </a:r>
            <a:r>
              <a:rPr lang="en-GB" sz="1400" i="1" dirty="0" err="1" smtClean="0">
                <a:solidFill>
                  <a:srgbClr val="0000FF"/>
                </a:solidFill>
              </a:rPr>
              <a:t>R.Kieffer</a:t>
            </a:r>
            <a:endParaRPr lang="en-GB" sz="1400" i="1" dirty="0" smtClean="0">
              <a:solidFill>
                <a:srgbClr val="0000FF"/>
              </a:solidFill>
            </a:endParaRPr>
          </a:p>
          <a:p>
            <a:pPr>
              <a:buFont typeface="Wingdings"/>
              <a:buChar char="Ø"/>
            </a:pPr>
            <a:endParaRPr lang="en-GB" sz="1400" dirty="0" smtClean="0"/>
          </a:p>
          <a:p>
            <a:pPr>
              <a:buFont typeface="Wingdings"/>
              <a:buChar char="Ø"/>
            </a:pPr>
            <a:r>
              <a:rPr lang="en-GB" sz="1400" dirty="0" smtClean="0"/>
              <a:t>LPSC : </a:t>
            </a:r>
          </a:p>
          <a:p>
            <a:pPr>
              <a:buFont typeface="Wingdings"/>
              <a:buChar char="Ø"/>
            </a:pPr>
            <a:endParaRPr lang="en-GB" sz="1400" dirty="0" smtClean="0"/>
          </a:p>
          <a:p>
            <a:pPr>
              <a:buFont typeface="Wingdings"/>
              <a:buChar char="Ø"/>
            </a:pPr>
            <a:r>
              <a:rPr lang="en-GB" sz="1400" dirty="0" smtClean="0"/>
              <a:t> LAPP :</a:t>
            </a:r>
            <a:r>
              <a:rPr lang="fr-FR" sz="1400" dirty="0" smtClean="0"/>
              <a:t> </a:t>
            </a:r>
            <a:r>
              <a:rPr lang="fr-FR" sz="1400" i="1" dirty="0" err="1" smtClean="0">
                <a:solidFill>
                  <a:srgbClr val="0000FF"/>
                </a:solidFill>
              </a:rPr>
              <a:t>A.Espargilière</a:t>
            </a:r>
            <a:r>
              <a:rPr lang="fr-FR" sz="1400" i="1" dirty="0" smtClean="0">
                <a:solidFill>
                  <a:srgbClr val="0000FF"/>
                </a:solidFill>
              </a:rPr>
              <a:t> </a:t>
            </a:r>
            <a:endParaRPr lang="en-GB" sz="1400" i="1" dirty="0" smtClean="0">
              <a:solidFill>
                <a:srgbClr val="0000FF"/>
              </a:solidFill>
            </a:endParaRPr>
          </a:p>
          <a:p>
            <a:pPr>
              <a:buFont typeface="Wingdings"/>
              <a:buChar char="Ø"/>
            </a:pPr>
            <a:endParaRPr lang="en-GB" sz="1400" dirty="0" smtClean="0"/>
          </a:p>
          <a:p>
            <a:pPr>
              <a:buFont typeface="Wingdings"/>
              <a:buChar char="Ø"/>
            </a:pPr>
            <a:r>
              <a:rPr lang="en-GB" sz="1400" dirty="0" smtClean="0"/>
              <a:t> LPC-Ct: </a:t>
            </a:r>
            <a:endParaRPr lang="en-GB" sz="1400" dirty="0"/>
          </a:p>
        </p:txBody>
      </p:sp>
      <p:pic>
        <p:nvPicPr>
          <p:cNvPr id="7" name="Picture 15" descr="line"/>
          <p:cNvPicPr preferRelativeResize="0">
            <a:picLocks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653136"/>
            <a:ext cx="8763000" cy="3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graphicFrame>
        <p:nvGraphicFramePr>
          <p:cNvPr id="4" name="Graphique 3"/>
          <p:cNvGraphicFramePr/>
          <p:nvPr>
            <p:custDataLst>
              <p:tags r:id="rId2"/>
            </p:custDataLst>
          </p:nvPr>
        </p:nvGraphicFramePr>
        <p:xfrm>
          <a:off x="611560" y="1556792"/>
          <a:ext cx="707236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6" name="Connecteur droit avec flèche 5"/>
          <p:cNvCxnSpPr/>
          <p:nvPr>
            <p:custDataLst>
              <p:tags r:id="rId3"/>
            </p:custDataLst>
          </p:nvPr>
        </p:nvCxnSpPr>
        <p:spPr>
          <a:xfrm flipH="1" flipV="1">
            <a:off x="1835696" y="2996952"/>
            <a:ext cx="720080" cy="3096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1835696" y="6093296"/>
            <a:ext cx="25731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33% de non permanents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8" name="Connecteur droit avec flèche 7"/>
          <p:cNvCxnSpPr/>
          <p:nvPr>
            <p:custDataLst>
              <p:tags r:id="rId5"/>
            </p:custDataLst>
          </p:nvPr>
        </p:nvCxnSpPr>
        <p:spPr>
          <a:xfrm flipV="1">
            <a:off x="6012160" y="3429000"/>
            <a:ext cx="1152128" cy="2736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>
            <p:custDataLst>
              <p:tags r:id="rId6"/>
            </p:custDataLst>
          </p:nvPr>
        </p:nvSpPr>
        <p:spPr>
          <a:xfrm>
            <a:off x="1475656" y="692696"/>
            <a:ext cx="283443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mtClean="0"/>
              <a:t>EVOLUTION du nombre</a:t>
            </a:r>
          </a:p>
          <a:p>
            <a:r>
              <a:rPr lang="fr-FR" smtClean="0"/>
              <a:t> de FTEs physiciens</a:t>
            </a:r>
            <a:endParaRPr lang="fr-FR"/>
          </a:p>
        </p:txBody>
      </p:sp>
      <p:sp>
        <p:nvSpPr>
          <p:cNvPr id="13" name="ZoneTexte 12"/>
          <p:cNvSpPr txBox="1"/>
          <p:nvPr>
            <p:custDataLst>
              <p:tags r:id="rId7"/>
            </p:custDataLst>
          </p:nvPr>
        </p:nvSpPr>
        <p:spPr>
          <a:xfrm>
            <a:off x="4932040" y="6165304"/>
            <a:ext cx="25731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73% de non permanents</a:t>
            </a:r>
            <a:endParaRPr lang="fr-FR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graphicFrame>
        <p:nvGraphicFramePr>
          <p:cNvPr id="4" name="Graphique 3"/>
          <p:cNvGraphicFramePr/>
          <p:nvPr>
            <p:custDataLst>
              <p:tags r:id="rId2"/>
            </p:custDataLst>
          </p:nvPr>
        </p:nvGraphicFramePr>
        <p:xfrm>
          <a:off x="611560" y="1556792"/>
          <a:ext cx="707236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ZoneTexte 10"/>
          <p:cNvSpPr txBox="1"/>
          <p:nvPr>
            <p:custDataLst>
              <p:tags r:id="rId3"/>
            </p:custDataLst>
          </p:nvPr>
        </p:nvSpPr>
        <p:spPr>
          <a:xfrm>
            <a:off x="1475656" y="692696"/>
            <a:ext cx="283443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EVOLUTION du nombre</a:t>
            </a:r>
          </a:p>
          <a:p>
            <a:r>
              <a:rPr lang="fr-FR" dirty="0" smtClean="0"/>
              <a:t> de </a:t>
            </a:r>
            <a:r>
              <a:rPr lang="fr-FR" dirty="0" err="1" smtClean="0"/>
              <a:t>FTEs</a:t>
            </a:r>
            <a:r>
              <a:rPr lang="fr-FR" dirty="0" smtClean="0"/>
              <a:t> physiciens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4355976" y="908720"/>
            <a:ext cx="2278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PERMANENTS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>
            <p:custDataLst>
              <p:tags r:id="rId5"/>
            </p:custDataLst>
          </p:nvPr>
        </p:nvSpPr>
        <p:spPr>
          <a:xfrm>
            <a:off x="3203848" y="4509120"/>
            <a:ext cx="5327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FF"/>
                </a:solidFill>
              </a:rPr>
              <a:t>Pour l’essentiel , des départs à la retraite non compensés sur CALICE</a:t>
            </a:r>
            <a:endParaRPr lang="fr-FR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graphicFrame>
        <p:nvGraphicFramePr>
          <p:cNvPr id="4" name="Graphique 3"/>
          <p:cNvGraphicFramePr/>
          <p:nvPr>
            <p:custDataLst>
              <p:tags r:id="rId2"/>
            </p:custDataLst>
          </p:nvPr>
        </p:nvGraphicFramePr>
        <p:xfrm>
          <a:off x="971600" y="1844824"/>
          <a:ext cx="707236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ZoneTexte 8"/>
          <p:cNvSpPr txBox="1"/>
          <p:nvPr>
            <p:custDataLst>
              <p:tags r:id="rId3"/>
            </p:custDataLst>
          </p:nvPr>
        </p:nvSpPr>
        <p:spPr>
          <a:xfrm>
            <a:off x="2987824" y="1052736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 de FTEs IRs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graphicFrame>
        <p:nvGraphicFramePr>
          <p:cNvPr id="4" name="Graphique 3"/>
          <p:cNvGraphicFramePr/>
          <p:nvPr>
            <p:custDataLst>
              <p:tags r:id="rId2"/>
            </p:custDataLst>
          </p:nvPr>
        </p:nvGraphicFramePr>
        <p:xfrm>
          <a:off x="179512" y="2204864"/>
          <a:ext cx="7272808" cy="3925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394901" y="836712"/>
            <a:ext cx="277992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EVOLUTION</a:t>
            </a:r>
          </a:p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du budget IN2P3</a:t>
            </a:r>
            <a:endParaRPr lang="en-GB" sz="2400" b="1" dirty="0">
              <a:solidFill>
                <a:srgbClr val="0000FF"/>
              </a:solidFill>
            </a:endParaRPr>
          </a:p>
        </p:txBody>
      </p:sp>
      <p:grpSp>
        <p:nvGrpSpPr>
          <p:cNvPr id="16" name="Groupe 15"/>
          <p:cNvGrpSpPr/>
          <p:nvPr>
            <p:custDataLst>
              <p:tags r:id="rId4"/>
            </p:custDataLst>
          </p:nvPr>
        </p:nvGrpSpPr>
        <p:grpSpPr>
          <a:xfrm>
            <a:off x="4139952" y="620688"/>
            <a:ext cx="2304256" cy="595809"/>
            <a:chOff x="3635896" y="1032991"/>
            <a:chExt cx="1728192" cy="595809"/>
          </a:xfrm>
        </p:grpSpPr>
        <p:sp>
          <p:nvSpPr>
            <p:cNvPr id="7" name="Accolade fermante 6"/>
            <p:cNvSpPr/>
            <p:nvPr/>
          </p:nvSpPr>
          <p:spPr>
            <a:xfrm rot="16200000">
              <a:off x="4355976" y="620688"/>
              <a:ext cx="288032" cy="1728192"/>
            </a:xfrm>
            <a:prstGeom prst="rightBrace">
              <a:avLst>
                <a:gd name="adj1" fmla="val 36933"/>
                <a:gd name="adj2" fmla="val 46822"/>
              </a:avLst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779912" y="1032991"/>
              <a:ext cx="1334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rgbClr val="6600CC"/>
                  </a:solidFill>
                </a:rPr>
                <a:t>EUDET – FP6</a:t>
              </a:r>
              <a:endParaRPr lang="en-GB" sz="1400" b="1" dirty="0">
                <a:solidFill>
                  <a:srgbClr val="6600CC"/>
                </a:solidFill>
              </a:endParaRPr>
            </a:p>
          </p:txBody>
        </p:sp>
      </p:grpSp>
      <p:sp>
        <p:nvSpPr>
          <p:cNvPr id="9" name="Accolade fermante 8"/>
          <p:cNvSpPr/>
          <p:nvPr>
            <p:custDataLst>
              <p:tags r:id="rId5"/>
            </p:custDataLst>
          </p:nvPr>
        </p:nvSpPr>
        <p:spPr>
          <a:xfrm rot="16200000">
            <a:off x="6192180" y="1160748"/>
            <a:ext cx="360040" cy="1296144"/>
          </a:xfrm>
          <a:prstGeom prst="rightBrace">
            <a:avLst>
              <a:gd name="adj1" fmla="val 36933"/>
              <a:gd name="adj2" fmla="val 46822"/>
            </a:avLst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ZoneTexte 9"/>
          <p:cNvSpPr txBox="1"/>
          <p:nvPr>
            <p:custDataLst>
              <p:tags r:id="rId6"/>
            </p:custDataLst>
          </p:nvPr>
        </p:nvSpPr>
        <p:spPr>
          <a:xfrm>
            <a:off x="5652120" y="1340768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6600"/>
                </a:solidFill>
              </a:rPr>
              <a:t>ANR-DHCAL</a:t>
            </a:r>
            <a:endParaRPr lang="en-GB" sz="1200" b="1" dirty="0">
              <a:solidFill>
                <a:srgbClr val="006600"/>
              </a:solidFill>
            </a:endParaRPr>
          </a:p>
        </p:txBody>
      </p:sp>
      <p:sp>
        <p:nvSpPr>
          <p:cNvPr id="11" name="Accolade fermante 10"/>
          <p:cNvSpPr/>
          <p:nvPr>
            <p:custDataLst>
              <p:tags r:id="rId7"/>
            </p:custDataLst>
          </p:nvPr>
        </p:nvSpPr>
        <p:spPr>
          <a:xfrm rot="16200000">
            <a:off x="7887386" y="-59862"/>
            <a:ext cx="288032" cy="2225197"/>
          </a:xfrm>
          <a:prstGeom prst="rightBrace">
            <a:avLst>
              <a:gd name="adj1" fmla="val 36933"/>
              <a:gd name="adj2" fmla="val 46822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oneTexte 11"/>
          <p:cNvSpPr txBox="1"/>
          <p:nvPr>
            <p:custDataLst>
              <p:tags r:id="rId8"/>
            </p:custDataLst>
          </p:nvPr>
        </p:nvSpPr>
        <p:spPr>
          <a:xfrm>
            <a:off x="7321291" y="548680"/>
            <a:ext cx="128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0066"/>
                </a:solidFill>
              </a:rPr>
              <a:t>AIDA – FP7</a:t>
            </a:r>
            <a:endParaRPr lang="en-GB" sz="1400" b="1" dirty="0">
              <a:solidFill>
                <a:srgbClr val="000066"/>
              </a:solidFill>
            </a:endParaRPr>
          </a:p>
        </p:txBody>
      </p:sp>
      <p:sp>
        <p:nvSpPr>
          <p:cNvPr id="13" name="Accolade fermante 12"/>
          <p:cNvSpPr/>
          <p:nvPr>
            <p:custDataLst>
              <p:tags r:id="rId9"/>
            </p:custDataLst>
          </p:nvPr>
        </p:nvSpPr>
        <p:spPr>
          <a:xfrm rot="16200000">
            <a:off x="7560332" y="1160748"/>
            <a:ext cx="360040" cy="1296144"/>
          </a:xfrm>
          <a:prstGeom prst="rightBrace">
            <a:avLst>
              <a:gd name="adj1" fmla="val 36933"/>
              <a:gd name="adj2" fmla="val 4682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>
            <p:custDataLst>
              <p:tags r:id="rId10"/>
            </p:custDataLst>
          </p:nvPr>
        </p:nvSpPr>
        <p:spPr>
          <a:xfrm>
            <a:off x="7308304" y="1340768"/>
            <a:ext cx="1372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ANR-CALIMAX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18" name="Accolade fermante 17"/>
          <p:cNvSpPr/>
          <p:nvPr>
            <p:custDataLst>
              <p:tags r:id="rId11"/>
            </p:custDataLst>
          </p:nvPr>
        </p:nvSpPr>
        <p:spPr>
          <a:xfrm rot="16200000">
            <a:off x="7416316" y="2024844"/>
            <a:ext cx="360040" cy="1152128"/>
          </a:xfrm>
          <a:prstGeom prst="rightBrace">
            <a:avLst>
              <a:gd name="adj1" fmla="val 36933"/>
              <a:gd name="adj2" fmla="val 46822"/>
            </a:avLst>
          </a:prstGeom>
          <a:ln w="28575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ZoneTexte 18"/>
          <p:cNvSpPr txBox="1"/>
          <p:nvPr>
            <p:custDataLst>
              <p:tags r:id="rId12"/>
            </p:custDataLst>
          </p:nvPr>
        </p:nvSpPr>
        <p:spPr>
          <a:xfrm>
            <a:off x="7092280" y="2132856"/>
            <a:ext cx="1034257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666699"/>
                </a:solidFill>
              </a:rPr>
              <a:t>CNRS-JSPS</a:t>
            </a:r>
            <a:endParaRPr lang="en-GB" sz="1200" b="1" dirty="0">
              <a:solidFill>
                <a:srgbClr val="666699"/>
              </a:solidFill>
            </a:endParaRPr>
          </a:p>
        </p:txBody>
      </p:sp>
      <p:cxnSp>
        <p:nvCxnSpPr>
          <p:cNvPr id="21" name="Connecteur droit avec flèche 20"/>
          <p:cNvCxnSpPr/>
          <p:nvPr>
            <p:custDataLst>
              <p:tags r:id="rId13"/>
            </p:custDataLst>
          </p:nvPr>
        </p:nvCxnSpPr>
        <p:spPr>
          <a:xfrm>
            <a:off x="3203848" y="3573016"/>
            <a:ext cx="0" cy="72008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>
            <p:custDataLst>
              <p:tags r:id="rId14"/>
            </p:custDataLst>
          </p:nvPr>
        </p:nvSpPr>
        <p:spPr>
          <a:xfrm>
            <a:off x="1763688" y="3140968"/>
            <a:ext cx="1729961" cy="400110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rgbClr val="800000"/>
                </a:solidFill>
              </a:rPr>
              <a:t>Construction du premier</a:t>
            </a:r>
          </a:p>
          <a:p>
            <a:r>
              <a:rPr lang="en-GB" sz="1000" dirty="0" smtClean="0">
                <a:solidFill>
                  <a:srgbClr val="800000"/>
                </a:solidFill>
              </a:rPr>
              <a:t> prototype ECAL</a:t>
            </a:r>
            <a:endParaRPr lang="en-GB" sz="1000" dirty="0">
              <a:solidFill>
                <a:srgbClr val="800000"/>
              </a:solidFill>
            </a:endParaRPr>
          </a:p>
        </p:txBody>
      </p:sp>
      <p:cxnSp>
        <p:nvCxnSpPr>
          <p:cNvPr id="23" name="Connecteur droit avec flèche 22"/>
          <p:cNvCxnSpPr/>
          <p:nvPr>
            <p:custDataLst>
              <p:tags r:id="rId15"/>
            </p:custDataLst>
          </p:nvPr>
        </p:nvCxnSpPr>
        <p:spPr>
          <a:xfrm>
            <a:off x="6660232" y="3429000"/>
            <a:ext cx="0" cy="72008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>
            <p:custDataLst>
              <p:tags r:id="rId16"/>
            </p:custDataLst>
          </p:nvPr>
        </p:nvCxnSpPr>
        <p:spPr>
          <a:xfrm>
            <a:off x="5940152" y="3429000"/>
            <a:ext cx="0" cy="72008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>
            <p:custDataLst>
              <p:tags r:id="rId17"/>
            </p:custDataLst>
          </p:nvPr>
        </p:nvCxnSpPr>
        <p:spPr>
          <a:xfrm>
            <a:off x="1979712" y="3573016"/>
            <a:ext cx="0" cy="72008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>
            <p:custDataLst>
              <p:tags r:id="rId18"/>
            </p:custDataLst>
          </p:nvPr>
        </p:nvSpPr>
        <p:spPr>
          <a:xfrm>
            <a:off x="5508104" y="3068960"/>
            <a:ext cx="1680268" cy="400110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rgbClr val="800000"/>
                </a:solidFill>
              </a:rPr>
              <a:t>Construction du</a:t>
            </a:r>
          </a:p>
          <a:p>
            <a:r>
              <a:rPr lang="en-GB" sz="1000" dirty="0" smtClean="0">
                <a:solidFill>
                  <a:srgbClr val="800000"/>
                </a:solidFill>
              </a:rPr>
              <a:t> prototype RPC </a:t>
            </a:r>
            <a:r>
              <a:rPr lang="en-GB" sz="1000" dirty="0" err="1" smtClean="0">
                <a:solidFill>
                  <a:srgbClr val="800000"/>
                </a:solidFill>
              </a:rPr>
              <a:t>sDHCAL</a:t>
            </a:r>
            <a:endParaRPr lang="en-GB" sz="1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4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79512" y="1412777"/>
            <a:ext cx="8640960" cy="4001085"/>
          </a:xfrm>
          <a:prstGeom prst="rect">
            <a:avLst/>
          </a:prstGeom>
        </p:spPr>
        <p:txBody>
          <a:bodyPr vert="horz" wrap="square" lIns="91430" tIns="45715" rIns="91430" bIns="45715" rtlCol="0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930"/>
              </a:spcAft>
              <a:buClr>
                <a:srgbClr val="418BDE"/>
              </a:buClr>
              <a:buSzPct val="45000"/>
              <a:buFont typeface="DejaVu Sans" pitchFamily="34"/>
              <a:buNone/>
              <a:defRPr lang="fr-FR" sz="1600" b="0" i="0" u="none" strike="noStrike">
                <a:ln>
                  <a:noFill/>
                </a:ln>
                <a:solidFill>
                  <a:srgbClr val="234173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930"/>
              </a:spcAft>
              <a:buClr>
                <a:srgbClr val="418BDE"/>
              </a:buClr>
              <a:buSzPct val="45000"/>
              <a:buFont typeface="DejaVu Sans" pitchFamily="34"/>
              <a:buChar char="◼"/>
              <a:defRPr lang="fr-FR" sz="1600" b="0" i="0" u="none" strike="noStrike">
                <a:ln>
                  <a:noFill/>
                </a:ln>
                <a:solidFill>
                  <a:srgbClr val="234173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0000"/>
              </a:buClr>
              <a:buSzPct val="66000"/>
              <a:buFont typeface="DejaVu Sans" pitchFamily="34"/>
              <a:buChar char="▶"/>
              <a:defRPr lang="fr-FR" sz="1500" b="0" i="0" u="none" strike="noStrike">
                <a:ln>
                  <a:noFill/>
                </a:ln>
                <a:solidFill>
                  <a:srgbClr val="FF0000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950E"/>
              </a:buClr>
              <a:buSzPct val="66000"/>
              <a:buFont typeface="DejaVu Sans" pitchFamily="34"/>
              <a:buChar char="◆"/>
              <a:defRPr lang="fr-FR" sz="1500" b="0" i="0" u="none" strike="noStrike">
                <a:ln>
                  <a:noFill/>
                </a:ln>
                <a:solidFill>
                  <a:srgbClr val="FF950E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DejaVu Sans" pitchFamily="34"/>
              <a:buChar char="●"/>
              <a:defRPr lang="fr-FR" sz="1600" b="0" i="0" u="none" strike="noStrike">
                <a:ln>
                  <a:noFill/>
                </a:ln>
                <a:solidFill>
                  <a:srgbClr val="FF950E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1134"/>
              </a:spcAft>
              <a:buSzPct val="45000"/>
              <a:buFont typeface="DejaVu Sans" pitchFamily="34"/>
              <a:buChar char="▬"/>
              <a:tabLst/>
              <a:defRPr lang="fr-FR" sz="1600" b="0" i="0" u="none" strike="noStrike">
                <a:ln>
                  <a:noFill/>
                </a:ln>
                <a:solidFill>
                  <a:srgbClr val="FF950E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9pPr>
          </a:lstStyle>
          <a:p>
            <a:pPr marL="431956" indent="-323966">
              <a:buNone/>
            </a:pPr>
            <a:r>
              <a:rPr lang="fr-FR" sz="1400" b="1" dirty="0" smtClean="0">
                <a:solidFill>
                  <a:srgbClr val="0000FF"/>
                </a:solidFill>
                <a:latin typeface="+mn-lt"/>
              </a:rPr>
              <a:t>ECAL</a:t>
            </a:r>
          </a:p>
          <a:p>
            <a:pPr marL="431956" indent="-323966">
              <a:spcAft>
                <a:spcPts val="0"/>
              </a:spcAft>
            </a:pPr>
            <a:r>
              <a:rPr lang="x-none" sz="1050" smtClean="0">
                <a:solidFill>
                  <a:srgbClr val="006600"/>
                </a:solidFill>
                <a:latin typeface="+mn-lt"/>
              </a:rPr>
              <a:t>Rappel : plan : réalisation d'un démonstrateur technologique</a:t>
            </a:r>
            <a:endParaRPr lang="x-none" sz="105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x-none" sz="1050" smtClean="0">
              <a:latin typeface="+mn-lt"/>
            </a:endParaRPr>
          </a:p>
          <a:p>
            <a:pPr marL="863910" lvl="1" indent="-287970">
              <a:spcAft>
                <a:spcPts val="0"/>
              </a:spcAft>
            </a:pPr>
            <a:r>
              <a:rPr lang="x-none" sz="1050" smtClean="0">
                <a:solidFill>
                  <a:schemeClr val="tx1"/>
                </a:solidFill>
                <a:latin typeface="+mn-lt"/>
              </a:rPr>
              <a:t>Réalisation d'une structure ECAL en fibre de carbone instr</a:t>
            </a:r>
            <a:r>
              <a:rPr lang="fr-FR" sz="1050" dirty="0" err="1" smtClean="0">
                <a:solidFill>
                  <a:schemeClr val="tx1"/>
                </a:solidFill>
                <a:latin typeface="+mn-lt"/>
              </a:rPr>
              <a:t>umenté</a:t>
            </a:r>
            <a:r>
              <a:rPr lang="fr-FR" sz="1050" dirty="0" smtClean="0">
                <a:solidFill>
                  <a:schemeClr val="tx1"/>
                </a:solidFill>
                <a:latin typeface="+mn-lt"/>
              </a:rPr>
              <a:t> avec </a:t>
            </a:r>
            <a:r>
              <a:rPr lang="x-none" sz="1050" smtClean="0">
                <a:solidFill>
                  <a:schemeClr val="tx1"/>
                </a:solidFill>
                <a:latin typeface="+mn-lt"/>
              </a:rPr>
              <a:t>électronique de VFE intégrée à cœur</a:t>
            </a:r>
          </a:p>
          <a:p>
            <a:pPr marL="863910" lvl="1" indent="-287970">
              <a:spcAft>
                <a:spcPts val="0"/>
              </a:spcAft>
            </a:pPr>
            <a:r>
              <a:rPr lang="x-none" sz="1050" smtClean="0">
                <a:solidFill>
                  <a:schemeClr val="tx1"/>
                </a:solidFill>
                <a:latin typeface="+mn-lt"/>
              </a:rPr>
              <a:t>Alim pulsée + dissipation + mecanique</a:t>
            </a:r>
            <a:endParaRPr lang="fr-FR" sz="1050" dirty="0" smtClean="0">
              <a:solidFill>
                <a:schemeClr val="tx1"/>
              </a:solidFill>
              <a:latin typeface="+mn-lt"/>
            </a:endParaRPr>
          </a:p>
          <a:p>
            <a:pPr marL="431956" indent="-323966">
              <a:spcAft>
                <a:spcPts val="0"/>
              </a:spcAft>
            </a:pPr>
            <a:endParaRPr lang="fr-FR" sz="1050" dirty="0" smtClean="0">
              <a:solidFill>
                <a:srgbClr val="006600"/>
              </a:solidFill>
              <a:latin typeface="+mn-lt"/>
            </a:endParaRPr>
          </a:p>
          <a:p>
            <a:pPr marL="431956" indent="-323966">
              <a:spcAft>
                <a:spcPts val="0"/>
              </a:spcAft>
            </a:pPr>
            <a:r>
              <a:rPr lang="x-none" sz="1050" smtClean="0">
                <a:solidFill>
                  <a:srgbClr val="006600"/>
                </a:solidFill>
                <a:latin typeface="+mn-lt"/>
              </a:rPr>
              <a:t>R&amp;D wafer</a:t>
            </a:r>
            <a:r>
              <a:rPr lang="fr-FR" sz="1050" dirty="0" smtClean="0">
                <a:solidFill>
                  <a:srgbClr val="006600"/>
                </a:solidFill>
                <a:latin typeface="+mn-lt"/>
              </a:rPr>
              <a:t> de silicium   </a:t>
            </a:r>
            <a:r>
              <a:rPr lang="fr-FR" sz="1050" b="1" dirty="0" smtClean="0">
                <a:solidFill>
                  <a:srgbClr val="6600CC"/>
                </a:solidFill>
                <a:latin typeface="+mn-lt"/>
              </a:rPr>
              <a:t>(contrat ANR-CALIMAX) </a:t>
            </a:r>
            <a:endParaRPr lang="x-none" sz="1050" b="1" smtClean="0">
              <a:solidFill>
                <a:srgbClr val="6600CC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</a:pPr>
            <a:r>
              <a:rPr lang="x-none" sz="1050" smtClean="0">
                <a:solidFill>
                  <a:schemeClr val="tx1"/>
                </a:solidFill>
                <a:latin typeface="+mn-lt"/>
              </a:rPr>
              <a:t>Mise en place d'une collaboration Fr-Jp Scint/Si</a:t>
            </a:r>
            <a:r>
              <a:rPr lang="fr-FR" sz="1050" dirty="0" smtClean="0">
                <a:solidFill>
                  <a:schemeClr val="tx1"/>
                </a:solidFill>
                <a:latin typeface="+mn-lt"/>
              </a:rPr>
              <a:t>  ……    </a:t>
            </a:r>
            <a:r>
              <a:rPr lang="x-none" sz="1050" smtClean="0">
                <a:latin typeface="+mn-lt"/>
              </a:rPr>
              <a:t>contact Hamamatsu</a:t>
            </a:r>
            <a:r>
              <a:rPr lang="fr-FR" sz="1050" dirty="0" smtClean="0">
                <a:latin typeface="+mn-lt"/>
              </a:rPr>
              <a:t> (HPK)  </a:t>
            </a:r>
            <a:r>
              <a:rPr lang="fr-FR" sz="1050" b="1" dirty="0" smtClean="0">
                <a:solidFill>
                  <a:srgbClr val="6600CC"/>
                </a:solidFill>
                <a:latin typeface="+mn-lt"/>
              </a:rPr>
              <a:t>(contrat CNRS-JSPS) </a:t>
            </a:r>
          </a:p>
          <a:p>
            <a:pPr marL="863910" lvl="1" indent="-287970">
              <a:spcAft>
                <a:spcPts val="0"/>
              </a:spcAft>
              <a:buNone/>
            </a:pPr>
            <a:endParaRPr lang="fr-FR" sz="1050" dirty="0" smtClean="0"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050" dirty="0" smtClean="0"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050" dirty="0" smtClean="0"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050" dirty="0" smtClean="0"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050" dirty="0" smtClean="0"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050" dirty="0" smtClean="0">
              <a:latin typeface="+mn-lt"/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fr-FR" sz="1200" b="1" dirty="0" err="1" smtClean="0">
                <a:solidFill>
                  <a:srgbClr val="0000FF"/>
                </a:solidFill>
                <a:latin typeface="+mn-lt"/>
              </a:rPr>
              <a:t>sDHCAL</a:t>
            </a:r>
            <a:r>
              <a:rPr lang="fr-FR" sz="1200" b="1" dirty="0" smtClean="0">
                <a:solidFill>
                  <a:srgbClr val="0000FF"/>
                </a:solidFill>
                <a:latin typeface="+mn-lt"/>
              </a:rPr>
              <a:t> (Semi-digital </a:t>
            </a:r>
            <a:r>
              <a:rPr lang="fr-FR" sz="1200" b="1" dirty="0" err="1" smtClean="0">
                <a:solidFill>
                  <a:srgbClr val="0000FF"/>
                </a:solidFill>
                <a:latin typeface="+mn-lt"/>
              </a:rPr>
              <a:t>hadronic</a:t>
            </a:r>
            <a:r>
              <a:rPr lang="fr-FR" sz="1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1200" b="1" dirty="0" err="1" smtClean="0">
                <a:solidFill>
                  <a:srgbClr val="0000FF"/>
                </a:solidFill>
                <a:latin typeface="+mn-lt"/>
              </a:rPr>
              <a:t>calorimeter</a:t>
            </a:r>
            <a:r>
              <a:rPr lang="fr-FR" sz="1200" b="1" dirty="0" smtClean="0">
                <a:solidFill>
                  <a:srgbClr val="0000FF"/>
                </a:solidFill>
                <a:latin typeface="+mn-lt"/>
              </a:rPr>
              <a:t>)</a:t>
            </a:r>
          </a:p>
          <a:p>
            <a:pPr>
              <a:spcAft>
                <a:spcPts val="0"/>
              </a:spcAft>
              <a:defRPr/>
            </a:pPr>
            <a:r>
              <a:rPr lang="x-none" sz="1050" smtClean="0">
                <a:solidFill>
                  <a:srgbClr val="006600"/>
                </a:solidFill>
                <a:latin typeface="+mn-lt"/>
              </a:rPr>
              <a:t>premier prototype technologique de CALICE,</a:t>
            </a:r>
            <a:r>
              <a:rPr lang="x-none" sz="1050" smtClean="0">
                <a:latin typeface="+mn-lt"/>
              </a:rPr>
              <a:t> </a:t>
            </a:r>
            <a:r>
              <a:rPr lang="x-none" sz="1050" smtClean="0">
                <a:solidFill>
                  <a:schemeClr val="tx1"/>
                </a:solidFill>
                <a:latin typeface="+mn-lt"/>
              </a:rPr>
              <a:t>400000 canaux, 3 seuils, auto-déclenché.</a:t>
            </a:r>
            <a:endParaRPr lang="fr-FR" sz="1050" dirty="0" smtClean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0"/>
              </a:spcAft>
              <a:defRPr/>
            </a:pPr>
            <a:endParaRPr lang="fr-FR" sz="1050" dirty="0" smtClean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0"/>
              </a:spcAft>
              <a:defRPr/>
            </a:pPr>
            <a:r>
              <a:rPr lang="fr-FR" sz="1050" dirty="0" smtClean="0">
                <a:solidFill>
                  <a:schemeClr val="tx1"/>
                </a:solidFill>
                <a:latin typeface="+mn-lt"/>
              </a:rPr>
              <a:t>Premier layer de </a:t>
            </a:r>
            <a:r>
              <a:rPr lang="fr-FR" sz="1050" dirty="0" err="1" smtClean="0">
                <a:solidFill>
                  <a:schemeClr val="tx1"/>
                </a:solidFill>
                <a:latin typeface="+mn-lt"/>
              </a:rPr>
              <a:t>Micromegas</a:t>
            </a:r>
            <a:r>
              <a:rPr lang="fr-FR" sz="1050" dirty="0" smtClean="0">
                <a:solidFill>
                  <a:schemeClr val="tx1"/>
                </a:solidFill>
                <a:latin typeface="+mn-lt"/>
              </a:rPr>
              <a:t> de 1m²</a:t>
            </a:r>
          </a:p>
          <a:p>
            <a:pPr>
              <a:spcAft>
                <a:spcPts val="0"/>
              </a:spcAft>
              <a:defRPr/>
            </a:pPr>
            <a:endParaRPr lang="fr-FR" sz="1050" dirty="0" smtClean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0"/>
              </a:spcAft>
              <a:defRPr/>
            </a:pPr>
            <a:r>
              <a:rPr lang="fr-FR" sz="1050" dirty="0" smtClean="0">
                <a:solidFill>
                  <a:schemeClr val="tx1"/>
                </a:solidFill>
                <a:latin typeface="+mn-lt"/>
              </a:rPr>
              <a:t>Premier test </a:t>
            </a:r>
            <a:r>
              <a:rPr lang="fr-FR" sz="1050" dirty="0" err="1" smtClean="0">
                <a:solidFill>
                  <a:schemeClr val="tx1"/>
                </a:solidFill>
                <a:latin typeface="+mn-lt"/>
              </a:rPr>
              <a:t>beam</a:t>
            </a:r>
            <a:r>
              <a:rPr lang="fr-FR" sz="1050" dirty="0" smtClean="0">
                <a:solidFill>
                  <a:schemeClr val="tx1"/>
                </a:solidFill>
                <a:latin typeface="+mn-lt"/>
              </a:rPr>
              <a:t> avec environ 40 couches</a:t>
            </a:r>
          </a:p>
          <a:p>
            <a:pPr>
              <a:spcAft>
                <a:spcPts val="0"/>
              </a:spcAft>
              <a:defRPr/>
            </a:pPr>
            <a:endParaRPr lang="fr-FR" sz="1050" dirty="0" smtClean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0"/>
              </a:spcAft>
              <a:defRPr/>
            </a:pPr>
            <a:endParaRPr lang="x-none" sz="1050" smtClean="0">
              <a:solidFill>
                <a:schemeClr val="tx1"/>
              </a:solidFill>
              <a:latin typeface="+mn-lt"/>
            </a:endParaRPr>
          </a:p>
          <a:p>
            <a:pPr marL="1295866" lvl="2" indent="-215978">
              <a:buNone/>
            </a:pPr>
            <a:endParaRPr lang="fr-FR" sz="1050" dirty="0" smtClean="0">
              <a:latin typeface="+mn-lt"/>
            </a:endParaRPr>
          </a:p>
        </p:txBody>
      </p:sp>
      <p:sp>
        <p:nvSpPr>
          <p:cNvPr id="9" name="ZoneTexte 8"/>
          <p:cNvSpPr txBox="1"/>
          <p:nvPr>
            <p:custDataLst>
              <p:tags r:id="rId3"/>
            </p:custDataLst>
          </p:nvPr>
        </p:nvSpPr>
        <p:spPr>
          <a:xfrm>
            <a:off x="3270393" y="764704"/>
            <a:ext cx="2021687" cy="461655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95000"/>
                  <a:lumOff val="5000"/>
                </a:schemeClr>
              </a:gs>
              <a:gs pos="100000">
                <a:srgbClr val="000066"/>
              </a:gs>
            </a:gsLst>
            <a:lin ang="5400000" scaled="0"/>
          </a:gradFill>
        </p:spPr>
        <p:txBody>
          <a:bodyPr wrap="none" lIns="91430" tIns="45715" rIns="91430" bIns="45715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BILAN 2011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>
            <p:custDataLst>
              <p:tags r:id="rId4"/>
            </p:custDataLst>
          </p:nvPr>
        </p:nvSpPr>
        <p:spPr>
          <a:xfrm>
            <a:off x="6118814" y="0"/>
            <a:ext cx="3025187" cy="36933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Lucida Handwriting" pitchFamily="66" charset="0"/>
              </a:rPr>
              <a:t>Activités  scientifiques</a:t>
            </a:r>
            <a:endParaRPr lang="fr-FR" dirty="0">
              <a:solidFill>
                <a:srgbClr val="0000FF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4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23528" y="1268760"/>
            <a:ext cx="7200800" cy="5112568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930"/>
              </a:spcAft>
              <a:buClr>
                <a:srgbClr val="418BDE"/>
              </a:buClr>
              <a:buSzPct val="45000"/>
              <a:buFont typeface="DejaVu Sans" pitchFamily="34"/>
              <a:buNone/>
              <a:defRPr lang="fr-FR" sz="1600" b="0" i="0" u="none" strike="noStrike">
                <a:ln>
                  <a:noFill/>
                </a:ln>
                <a:solidFill>
                  <a:srgbClr val="234173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930"/>
              </a:spcAft>
              <a:buClr>
                <a:srgbClr val="418BDE"/>
              </a:buClr>
              <a:buSzPct val="45000"/>
              <a:buFont typeface="DejaVu Sans" pitchFamily="34"/>
              <a:buChar char="◼"/>
              <a:defRPr lang="fr-FR" sz="1600" b="0" i="0" u="none" strike="noStrike">
                <a:ln>
                  <a:noFill/>
                </a:ln>
                <a:solidFill>
                  <a:srgbClr val="234173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0000"/>
              </a:buClr>
              <a:buSzPct val="66000"/>
              <a:buFont typeface="DejaVu Sans" pitchFamily="34"/>
              <a:buChar char="▶"/>
              <a:defRPr lang="fr-FR" sz="1500" b="0" i="0" u="none" strike="noStrike">
                <a:ln>
                  <a:noFill/>
                </a:ln>
                <a:solidFill>
                  <a:srgbClr val="FF0000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950E"/>
              </a:buClr>
              <a:buSzPct val="66000"/>
              <a:buFont typeface="DejaVu Sans" pitchFamily="34"/>
              <a:buChar char="◆"/>
              <a:defRPr lang="fr-FR" sz="1500" b="0" i="0" u="none" strike="noStrike">
                <a:ln>
                  <a:noFill/>
                </a:ln>
                <a:solidFill>
                  <a:srgbClr val="FF950E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DejaVu Sans" pitchFamily="34"/>
              <a:buChar char="●"/>
              <a:defRPr lang="fr-FR" sz="1600" b="0" i="0" u="none" strike="noStrike">
                <a:ln>
                  <a:noFill/>
                </a:ln>
                <a:solidFill>
                  <a:srgbClr val="FF950E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1134"/>
              </a:spcAft>
              <a:buSzPct val="45000"/>
              <a:buFont typeface="DejaVu Sans" pitchFamily="34"/>
              <a:buChar char="▬"/>
              <a:tabLst/>
              <a:defRPr lang="fr-FR" sz="1600" b="0" i="0" u="none" strike="noStrike">
                <a:ln>
                  <a:noFill/>
                </a:ln>
                <a:solidFill>
                  <a:srgbClr val="FF950E"/>
                </a:solidFill>
                <a:latin typeface="DejaVu Sans Condensed" pitchFamily="34"/>
                <a:ea typeface="HG Mincho Light J" pitchFamily="2"/>
                <a:cs typeface="Arial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418BDE"/>
              </a:buClr>
              <a:buSzPct val="45000"/>
              <a:buFont typeface="DejaVu Sans" pitchFamily="34"/>
              <a:buChar char="▶"/>
              <a:tabLst/>
              <a:defRPr lang="fr-FR" sz="1400" b="0" i="0" u="none" strike="noStrike">
                <a:ln>
                  <a:noFill/>
                </a:ln>
                <a:solidFill>
                  <a:srgbClr val="FF950E"/>
                </a:solidFill>
                <a:latin typeface="DejaVu Sans" pitchFamily="34"/>
                <a:ea typeface="HG Mincho Light J" pitchFamily="2"/>
                <a:cs typeface="Arial" pitchFamily="2"/>
              </a:defRPr>
            </a:lvl9pPr>
          </a:lstStyle>
          <a:p>
            <a:pPr marL="431956" indent="-323966">
              <a:spcAft>
                <a:spcPts val="0"/>
              </a:spcAft>
              <a:buNone/>
            </a:pPr>
            <a:r>
              <a:rPr lang="x-none" sz="1400" b="1" smtClean="0">
                <a:solidFill>
                  <a:srgbClr val="0000FF"/>
                </a:solidFill>
                <a:latin typeface="+mn-lt"/>
              </a:rPr>
              <a:t>sDHCAL :</a:t>
            </a:r>
          </a:p>
          <a:p>
            <a:pPr marL="863910" lvl="1" indent="-287970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tests en faisceau &amp; publications</a:t>
            </a:r>
          </a:p>
          <a:p>
            <a:pPr marL="863910" lvl="1" indent="-287970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Amélioration des algorithmes de haute granularité</a:t>
            </a: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x-none" sz="1100" smtClean="0">
              <a:solidFill>
                <a:schemeClr val="tx1"/>
              </a:solidFill>
              <a:latin typeface="+mn-lt"/>
            </a:endParaRPr>
          </a:p>
          <a:p>
            <a:pPr marL="431956" indent="-323966">
              <a:spcAft>
                <a:spcPts val="0"/>
              </a:spcAft>
              <a:buNone/>
            </a:pPr>
            <a:r>
              <a:rPr lang="x-none" sz="1400" b="1" smtClean="0">
                <a:solidFill>
                  <a:srgbClr val="0000FF"/>
                </a:solidFill>
                <a:latin typeface="+mn-lt"/>
              </a:rPr>
              <a:t>ECAL :</a:t>
            </a:r>
          </a:p>
          <a:p>
            <a:pPr marL="863910" lvl="1" indent="-287970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Construction du prototype technologique</a:t>
            </a:r>
            <a:r>
              <a:rPr lang="fr-FR" sz="1100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x-none" sz="1100" smtClean="0">
                <a:solidFill>
                  <a:schemeClr val="tx1"/>
                </a:solidFill>
                <a:latin typeface="+mn-lt"/>
              </a:rPr>
              <a:t>Part</a:t>
            </a:r>
            <a:r>
              <a:rPr lang="fr-FR" sz="1100" dirty="0" smtClean="0">
                <a:solidFill>
                  <a:schemeClr val="tx1"/>
                </a:solidFill>
                <a:latin typeface="+mn-lt"/>
              </a:rPr>
              <a:t> de</a:t>
            </a:r>
            <a:r>
              <a:rPr lang="x-none" sz="110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100" b="1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100" b="1" smtClean="0">
                <a:solidFill>
                  <a:srgbClr val="6600CC"/>
                </a:solidFill>
                <a:latin typeface="+mn-lt"/>
              </a:rPr>
              <a:t>AIDA</a:t>
            </a:r>
            <a:r>
              <a:rPr lang="fr-FR" sz="1100" b="1" dirty="0" smtClean="0">
                <a:solidFill>
                  <a:srgbClr val="6600CC"/>
                </a:solidFill>
                <a:latin typeface="+mn-lt"/>
              </a:rPr>
              <a:t>-</a:t>
            </a:r>
            <a:r>
              <a:rPr lang="x-none" sz="1100" b="1" smtClean="0">
                <a:solidFill>
                  <a:srgbClr val="6600CC"/>
                </a:solidFill>
                <a:latin typeface="+mn-lt"/>
              </a:rPr>
              <a:t>WP9, </a:t>
            </a:r>
            <a:r>
              <a:rPr lang="fr-FR" sz="1100" b="1" dirty="0" smtClean="0">
                <a:solidFill>
                  <a:srgbClr val="6600CC"/>
                </a:solidFill>
                <a:latin typeface="+mn-lt"/>
              </a:rPr>
              <a:t>ANR-</a:t>
            </a:r>
            <a:r>
              <a:rPr lang="x-none" sz="1100" b="1" smtClean="0">
                <a:solidFill>
                  <a:srgbClr val="6600CC"/>
                </a:solidFill>
                <a:latin typeface="+mn-lt"/>
              </a:rPr>
              <a:t>CALIIMAX, JSP</a:t>
            </a:r>
            <a:r>
              <a:rPr lang="x-none" sz="1100" smtClean="0">
                <a:solidFill>
                  <a:srgbClr val="6600CC"/>
                </a:solidFill>
                <a:latin typeface="+mn-lt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+mn-lt"/>
              </a:rPr>
              <a:t>)</a:t>
            </a:r>
            <a:endParaRPr lang="x-none" sz="110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Suite des études sur les galettes de Si.</a:t>
            </a:r>
          </a:p>
          <a:p>
            <a:pPr marL="863910" lvl="1" indent="-287970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Test des échantillons en faisceau (@ DESY or CERN avec le sDHCAL)</a:t>
            </a:r>
          </a:p>
          <a:p>
            <a:pPr marL="863910" lvl="1" indent="-287970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Simulation d'un ECAL hybride</a:t>
            </a: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</a:pPr>
            <a:r>
              <a:rPr lang="fr-FR" sz="1100" dirty="0" smtClean="0">
                <a:solidFill>
                  <a:schemeClr val="tx1"/>
                </a:solidFill>
                <a:latin typeface="+mn-lt"/>
              </a:rPr>
              <a:t> Intégration de SKIROC2 , Test en faisceau avec un ASU</a:t>
            </a:r>
          </a:p>
          <a:p>
            <a:pPr marL="863910" lvl="1" indent="-287970">
              <a:spcAft>
                <a:spcPts val="0"/>
              </a:spcAft>
              <a:buNone/>
            </a:pP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x-none" sz="1100" smtClean="0">
              <a:solidFill>
                <a:schemeClr val="tx1"/>
              </a:solidFill>
              <a:latin typeface="+mn-lt"/>
            </a:endParaRPr>
          </a:p>
          <a:p>
            <a:pPr marL="431956" indent="-323966">
              <a:spcAft>
                <a:spcPts val="0"/>
              </a:spcAft>
              <a:buNone/>
            </a:pPr>
            <a:r>
              <a:rPr lang="x-none" sz="1400" b="1" smtClean="0">
                <a:solidFill>
                  <a:srgbClr val="0000FF"/>
                </a:solidFill>
                <a:latin typeface="+mn-lt"/>
              </a:rPr>
              <a:t>DAQ</a:t>
            </a:r>
          </a:p>
          <a:p>
            <a:pPr marL="863910" lvl="1" indent="-287970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Déploiement de la DAQ pour CALICE &amp; FCAL</a:t>
            </a:r>
            <a:r>
              <a:rPr lang="fr-FR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0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fr-FR" sz="1000" dirty="0" err="1" smtClean="0">
                <a:solidFill>
                  <a:schemeClr val="tx1"/>
                </a:solidFill>
                <a:latin typeface="+mn-lt"/>
              </a:rPr>
              <a:t>Lumi</a:t>
            </a:r>
            <a:r>
              <a:rPr lang="fr-FR" sz="1000" dirty="0" smtClean="0">
                <a:solidFill>
                  <a:schemeClr val="tx1"/>
                </a:solidFill>
                <a:latin typeface="+mn-lt"/>
              </a:rPr>
              <a:t> de faisceaux – DESY-Z, Tel </a:t>
            </a:r>
            <a:r>
              <a:rPr lang="fr-FR" sz="1000" dirty="0" err="1" smtClean="0">
                <a:solidFill>
                  <a:schemeClr val="tx1"/>
                </a:solidFill>
                <a:latin typeface="+mn-lt"/>
              </a:rPr>
              <a:t>Haviv</a:t>
            </a:r>
            <a:r>
              <a:rPr lang="fr-FR" sz="1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fr-FR" sz="1000" dirty="0" err="1" smtClean="0">
                <a:solidFill>
                  <a:schemeClr val="tx1"/>
                </a:solidFill>
                <a:latin typeface="+mn-lt"/>
              </a:rPr>
              <a:t>Cracow</a:t>
            </a:r>
            <a:r>
              <a:rPr lang="fr-FR" sz="1000" dirty="0" smtClean="0">
                <a:solidFill>
                  <a:schemeClr val="tx1"/>
                </a:solidFill>
                <a:latin typeface="+mn-lt"/>
              </a:rPr>
              <a:t>,..)</a:t>
            </a:r>
            <a:endParaRPr lang="x-none" sz="1100" smtClean="0">
              <a:solidFill>
                <a:schemeClr val="tx1"/>
              </a:solidFill>
              <a:latin typeface="+mn-lt"/>
            </a:endParaRPr>
          </a:p>
          <a:p>
            <a:pPr marL="1295866" lvl="2" indent="-215978">
              <a:spcAft>
                <a:spcPts val="0"/>
              </a:spcAft>
            </a:pPr>
            <a:r>
              <a:rPr lang="x-none" sz="1100" smtClean="0">
                <a:solidFill>
                  <a:schemeClr val="tx1"/>
                </a:solidFill>
                <a:latin typeface="+mn-lt"/>
              </a:rPr>
              <a:t>Adaptation pour une DAQ commune au R&amp;D ILC </a:t>
            </a:r>
            <a:r>
              <a:rPr lang="x-none" sz="1100" b="1" smtClean="0">
                <a:solidFill>
                  <a:srgbClr val="6600CC"/>
                </a:solidFill>
                <a:latin typeface="+mn-lt"/>
              </a:rPr>
              <a:t>(AIDA WP8)</a:t>
            </a: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fr-FR" sz="1100" dirty="0" smtClean="0">
              <a:solidFill>
                <a:schemeClr val="tx1"/>
              </a:solidFill>
              <a:latin typeface="+mn-lt"/>
            </a:endParaRPr>
          </a:p>
          <a:p>
            <a:pPr marL="863910" lvl="1" indent="-287970">
              <a:spcAft>
                <a:spcPts val="0"/>
              </a:spcAft>
              <a:buNone/>
            </a:pPr>
            <a:endParaRPr lang="x-none" sz="110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3241793" y="764704"/>
            <a:ext cx="1906271" cy="461655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95000"/>
                  <a:lumOff val="5000"/>
                </a:schemeClr>
              </a:gs>
              <a:gs pos="100000">
                <a:srgbClr val="000066"/>
              </a:gs>
            </a:gsLst>
            <a:lin ang="5400000" scaled="0"/>
          </a:gradFill>
        </p:spPr>
        <p:txBody>
          <a:bodyPr wrap="none" lIns="91430" tIns="45715" rIns="91430" bIns="45715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PLAN 2012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6118814" y="0"/>
            <a:ext cx="3025187" cy="36933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Lucida Handwriting" pitchFamily="66" charset="0"/>
              </a:rPr>
              <a:t>Activités  scientifiques</a:t>
            </a:r>
            <a:endParaRPr lang="fr-FR" dirty="0">
              <a:solidFill>
                <a:srgbClr val="0000FF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1">
      <a:majorFont>
        <a:latin typeface="Lucida Bright"/>
        <a:ea typeface=""/>
        <a:cs typeface=""/>
      </a:majorFont>
      <a:minorFont>
        <a:latin typeface="Lucida Bright"/>
        <a:ea typeface=""/>
        <a:cs typeface="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9378</TotalTime>
  <Words>718</Words>
  <Application>Microsoft Office PowerPoint</Application>
  <PresentationFormat>Affichage à l'écran (4:3)</PresentationFormat>
  <Paragraphs>378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 Claude</dc:creator>
  <cp:lastModifiedBy>Jean Claude</cp:lastModifiedBy>
  <cp:revision>957</cp:revision>
  <dcterms:modified xsi:type="dcterms:W3CDTF">2011-10-17T07:06:28Z</dcterms:modified>
</cp:coreProperties>
</file>