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sldIdLst>
    <p:sldId id="273" r:id="rId2"/>
    <p:sldId id="296" r:id="rId3"/>
    <p:sldId id="269" r:id="rId4"/>
    <p:sldId id="338" r:id="rId5"/>
    <p:sldId id="339" r:id="rId6"/>
    <p:sldId id="340" r:id="rId7"/>
    <p:sldId id="362" r:id="rId8"/>
    <p:sldId id="363" r:id="rId9"/>
    <p:sldId id="352" r:id="rId10"/>
    <p:sldId id="353" r:id="rId11"/>
    <p:sldId id="332" r:id="rId12"/>
    <p:sldId id="333" r:id="rId13"/>
    <p:sldId id="334" r:id="rId14"/>
    <p:sldId id="335" r:id="rId15"/>
    <p:sldId id="336" r:id="rId16"/>
    <p:sldId id="337" r:id="rId17"/>
    <p:sldId id="364" r:id="rId18"/>
    <p:sldId id="342" r:id="rId19"/>
    <p:sldId id="356" r:id="rId20"/>
    <p:sldId id="346" r:id="rId21"/>
    <p:sldId id="347" r:id="rId22"/>
    <p:sldId id="348" r:id="rId23"/>
    <p:sldId id="349" r:id="rId24"/>
    <p:sldId id="350" r:id="rId25"/>
    <p:sldId id="357" r:id="rId26"/>
    <p:sldId id="359" r:id="rId27"/>
    <p:sldId id="360" r:id="rId28"/>
    <p:sldId id="361" r:id="rId29"/>
    <p:sldId id="355" r:id="rId30"/>
    <p:sldId id="343" r:id="rId31"/>
    <p:sldId id="344" r:id="rId32"/>
    <p:sldId id="345"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CC"/>
    <a:srgbClr val="FF9966"/>
    <a:srgbClr val="CCECFF"/>
    <a:srgbClr val="FF99FF"/>
    <a:srgbClr val="FFCCFF"/>
    <a:srgbClr val="CCCCFF"/>
    <a:srgbClr val="FF99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9833" autoAdjust="0"/>
    <p:restoredTop sz="95280" autoAdjust="0"/>
  </p:normalViewPr>
  <p:slideViewPr>
    <p:cSldViewPr>
      <p:cViewPr>
        <p:scale>
          <a:sx n="82" d="100"/>
          <a:sy n="82" d="100"/>
        </p:scale>
        <p:origin x="-2496" y="-1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AAFEB-F697-4706-8FB0-AF71A10740EA}" type="datetimeFigureOut">
              <a:rPr lang="fr-FR" smtClean="0"/>
              <a:pPr/>
              <a:t>13/12/11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B2714-CE93-487D-AFDB-6CD728CF200D}"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918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DB2714-CE93-487D-AFDB-6CD728CF200D}"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5A796DD-9FFA-47C3-83A6-D5A25C8870DC}" type="slidenum">
              <a:rPr lang="fr-FR" smtClean="0"/>
              <a:pPr/>
              <a:t>20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5A796DD-9FFA-47C3-83A6-D5A25C8870DC}" type="slidenum">
              <a:rPr lang="fr-FR" smtClean="0"/>
              <a:pPr/>
              <a:t>21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5A796DD-9FFA-47C3-83A6-D5A25C8870DC}"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B4A4187-FF15-430B-B916-C3E019CEAA1B}" type="datetime1">
              <a:rPr lang="fr-FR" smtClean="0"/>
              <a:pPr/>
              <a:t>13/12/11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D7A528-71E7-43E9-AA96-47FA2FE8E1A4}" type="datetime1">
              <a:rPr lang="fr-FR" smtClean="0"/>
              <a:pPr/>
              <a:t>13/12/11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37C5F7-2144-41EE-8922-D9BE0FDAD842}" type="datetime1">
              <a:rPr lang="fr-FR" smtClean="0"/>
              <a:pPr/>
              <a:t>13/12/11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E92C1F-8085-46DB-B842-83148160C0BD}" type="datetime1">
              <a:rPr lang="fr-FR" smtClean="0"/>
              <a:pPr/>
              <a:t>13/12/11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CBF1D5-F448-415C-B487-CBBB996FB8D8}" type="datetime1">
              <a:rPr lang="fr-FR" smtClean="0"/>
              <a:pPr/>
              <a:t>13/12/11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B2C5782-D484-4B42-A9A3-DD7B05A529FB}" type="datetime1">
              <a:rPr lang="fr-FR" smtClean="0"/>
              <a:pPr/>
              <a:t>13/12/11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6C6318-9183-4DAD-8F1D-853E2EF53665}" type="datetime1">
              <a:rPr lang="fr-FR" smtClean="0"/>
              <a:pPr/>
              <a:t>13/12/11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6263AA1-24A1-462D-BAE8-10C3BA203D41}" type="datetime1">
              <a:rPr lang="fr-FR" smtClean="0"/>
              <a:pPr/>
              <a:t>13/12/11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EF169E-D620-4961-88F6-CD504E84E90B}" type="datetime1">
              <a:rPr lang="fr-FR" smtClean="0"/>
              <a:pPr/>
              <a:t>13/12/11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C0E46C-ADD2-47C9-AF29-51AC3103BC00}" type="datetime1">
              <a:rPr lang="fr-FR" smtClean="0"/>
              <a:pPr/>
              <a:t>13/12/11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884424-3D0B-4704-8DC6-07DC5DE5873F}" type="datetime1">
              <a:rPr lang="fr-FR" smtClean="0"/>
              <a:pPr/>
              <a:t>13/12/11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3FE0D-6B8B-442B-AF79-C7C1766BD35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98246-852A-4DA4-BF62-6169AE1C5F82}" type="datetime1">
              <a:rPr lang="fr-FR" smtClean="0"/>
              <a:pPr/>
              <a:t>13/12/11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FE0D-6B8B-442B-AF79-C7C1766BD35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dico.in2p3.fr/conferenceDisplay.py?confId=441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1547664" y="1268760"/>
            <a:ext cx="5939446" cy="3046988"/>
          </a:xfrm>
          <a:prstGeom prst="rect">
            <a:avLst/>
          </a:prstGeom>
          <a:solidFill>
            <a:srgbClr val="FFFF00"/>
          </a:solidFill>
          <a:ln w="76200">
            <a:solidFill>
              <a:srgbClr val="FF0000"/>
            </a:solidFill>
          </a:ln>
        </p:spPr>
        <p:txBody>
          <a:bodyPr wrap="none">
            <a:spAutoFit/>
          </a:bodyPr>
          <a:lstStyle/>
          <a:p>
            <a:pPr algn="ctr"/>
            <a:r>
              <a:rPr lang="fr-FR" sz="4800" dirty="0" smtClean="0">
                <a:latin typeface="Arial" pitchFamily="34" charset="0"/>
                <a:cs typeface="Arial" pitchFamily="34" charset="0"/>
              </a:rPr>
              <a:t>Assemblée Générale</a:t>
            </a:r>
          </a:p>
          <a:p>
            <a:pPr algn="ctr"/>
            <a:r>
              <a:rPr lang="fr-FR" sz="4800" dirty="0" smtClean="0">
                <a:latin typeface="Arial" pitchFamily="34" charset="0"/>
                <a:cs typeface="Arial" pitchFamily="34" charset="0"/>
              </a:rPr>
              <a:t>d’Information</a:t>
            </a:r>
          </a:p>
          <a:p>
            <a:pPr algn="ctr"/>
            <a:endParaRPr lang="fr-FR" sz="4800" dirty="0" smtClean="0">
              <a:latin typeface="Arial" pitchFamily="34" charset="0"/>
              <a:cs typeface="Arial" pitchFamily="34" charset="0"/>
            </a:endParaRPr>
          </a:p>
          <a:p>
            <a:pPr algn="ctr"/>
            <a:r>
              <a:rPr lang="fr-FR" sz="4800" dirty="0" smtClean="0">
                <a:latin typeface="Arial" pitchFamily="34" charset="0"/>
                <a:cs typeface="Arial" pitchFamily="34" charset="0"/>
              </a:rPr>
              <a:t>12 Décembre 2011</a:t>
            </a:r>
            <a:endParaRPr lang="fr-FR" sz="4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2523FE0D-6B8B-442B-AF79-C7C1766BD356}" type="slidenum">
              <a:rPr lang="fr-FR" smtClean="0"/>
              <a:pPr/>
              <a:t>1</a:t>
            </a:fld>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27099" y="6001849"/>
            <a:ext cx="2133600" cy="365125"/>
          </a:xfrm>
        </p:spPr>
        <p:txBody>
          <a:bodyPr/>
          <a:lstStyle/>
          <a:p>
            <a:fld id="{2523FE0D-6B8B-442B-AF79-C7C1766BD356}" type="slidenum">
              <a:rPr lang="fr-FR" smtClean="0"/>
              <a:pPr/>
              <a:t>10</a:t>
            </a:fld>
            <a:endParaRPr lang="fr-FR"/>
          </a:p>
        </p:txBody>
      </p:sp>
      <p:cxnSp>
        <p:nvCxnSpPr>
          <p:cNvPr id="5" name="Connecteur droit avec flèche 4"/>
          <p:cNvCxnSpPr/>
          <p:nvPr/>
        </p:nvCxnSpPr>
        <p:spPr>
          <a:xfrm>
            <a:off x="297427" y="189140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297427" y="2179432"/>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297427" y="247835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97427" y="2777268"/>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97427" y="495046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3868" y="121752"/>
            <a:ext cx="3094180" cy="461665"/>
          </a:xfrm>
          <a:prstGeom prst="rect">
            <a:avLst/>
          </a:prstGeom>
          <a:noFill/>
        </p:spPr>
        <p:txBody>
          <a:bodyPr wrap="none" rtlCol="0">
            <a:spAutoFit/>
          </a:bodyPr>
          <a:lstStyle/>
          <a:p>
            <a:r>
              <a:rPr lang="en-US" sz="2400" u="sng" dirty="0" err="1" smtClean="0">
                <a:solidFill>
                  <a:srgbClr val="FF0000"/>
                </a:solidFill>
                <a:latin typeface="Times New Roman" pitchFamily="18" charset="0"/>
                <a:cs typeface="Times New Roman" pitchFamily="18" charset="0"/>
              </a:rPr>
              <a:t>Postes</a:t>
            </a:r>
            <a:r>
              <a:rPr lang="en-US" sz="2400" u="sng" dirty="0" smtClean="0">
                <a:solidFill>
                  <a:srgbClr val="FF0000"/>
                </a:solidFill>
                <a:latin typeface="Times New Roman" pitchFamily="18" charset="0"/>
                <a:cs typeface="Times New Roman" pitchFamily="18" charset="0"/>
              </a:rPr>
              <a:t> ITA IN2P3 2012</a:t>
            </a:r>
            <a:endParaRPr lang="en-US" sz="2400" u="sng" dirty="0">
              <a:solidFill>
                <a:srgbClr val="FF0000"/>
              </a:solidFill>
              <a:latin typeface="Times New Roman" pitchFamily="18" charset="0"/>
              <a:cs typeface="Times New Roman" pitchFamily="18" charset="0"/>
            </a:endParaRPr>
          </a:p>
        </p:txBody>
      </p:sp>
      <p:sp>
        <p:nvSpPr>
          <p:cNvPr id="12" name="ZoneTexte 11"/>
          <p:cNvSpPr txBox="1"/>
          <p:nvPr/>
        </p:nvSpPr>
        <p:spPr>
          <a:xfrm>
            <a:off x="3236368" y="167918"/>
            <a:ext cx="5107745" cy="369332"/>
          </a:xfrm>
          <a:prstGeom prst="rect">
            <a:avLst/>
          </a:prstGeom>
          <a:noFill/>
        </p:spPr>
        <p:txBody>
          <a:bodyPr wrap="none" rtlCol="0">
            <a:spAutoFit/>
          </a:bodyPr>
          <a:lstStyle/>
          <a:p>
            <a:pPr lvl="1" algn="ctr"/>
            <a:r>
              <a:rPr lang="fr-FR" dirty="0" smtClean="0">
                <a:latin typeface="Times New Roman" pitchFamily="18" charset="0"/>
                <a:cs typeface="Times New Roman" pitchFamily="18" charset="0"/>
              </a:rPr>
              <a:t>Forte baisse :ITA : 54 (en 2010) → 35 (en 2011)</a:t>
            </a:r>
          </a:p>
        </p:txBody>
      </p:sp>
      <p:sp>
        <p:nvSpPr>
          <p:cNvPr id="14" name="ZoneTexte 13"/>
          <p:cNvSpPr txBox="1"/>
          <p:nvPr/>
        </p:nvSpPr>
        <p:spPr>
          <a:xfrm>
            <a:off x="-36512" y="1700808"/>
            <a:ext cx="287258" cy="338554"/>
          </a:xfrm>
          <a:prstGeom prst="rect">
            <a:avLst/>
          </a:prstGeom>
          <a:solidFill>
            <a:srgbClr val="FFFF00"/>
          </a:solidFill>
        </p:spPr>
        <p:txBody>
          <a:bodyPr wrap="none" rtlCol="0">
            <a:spAutoFit/>
          </a:bodyPr>
          <a:lstStyle/>
          <a:p>
            <a:r>
              <a:rPr lang="en-US" sz="1600" dirty="0" smtClean="0">
                <a:latin typeface="Times New Roman" pitchFamily="18" charset="0"/>
                <a:cs typeface="Times New Roman" pitchFamily="18" charset="0"/>
              </a:rPr>
              <a:t>1</a:t>
            </a:r>
            <a:endParaRPr lang="fr-FR" sz="1600" dirty="0" smtClean="0">
              <a:latin typeface="Times New Roman" pitchFamily="18" charset="0"/>
              <a:cs typeface="Times New Roman" pitchFamily="18" charset="0"/>
            </a:endParaRPr>
          </a:p>
        </p:txBody>
      </p:sp>
      <p:sp>
        <p:nvSpPr>
          <p:cNvPr id="15" name="ZoneTexte 14"/>
          <p:cNvSpPr txBox="1"/>
          <p:nvPr/>
        </p:nvSpPr>
        <p:spPr>
          <a:xfrm>
            <a:off x="-29160" y="1963408"/>
            <a:ext cx="287258" cy="338554"/>
          </a:xfrm>
          <a:prstGeom prst="rect">
            <a:avLst/>
          </a:prstGeom>
          <a:solidFill>
            <a:srgbClr val="FFFF00"/>
          </a:solidFill>
        </p:spPr>
        <p:txBody>
          <a:bodyPr wrap="none" rtlCol="0">
            <a:spAutoFit/>
          </a:bodyPr>
          <a:lstStyle/>
          <a:p>
            <a:r>
              <a:rPr lang="en-US" sz="1600" dirty="0">
                <a:latin typeface="Times New Roman" pitchFamily="18" charset="0"/>
                <a:cs typeface="Times New Roman" pitchFamily="18" charset="0"/>
              </a:rPr>
              <a:t>2</a:t>
            </a:r>
            <a:endParaRPr lang="fr-FR" sz="1600" dirty="0" smtClean="0">
              <a:latin typeface="Times New Roman" pitchFamily="18" charset="0"/>
              <a:cs typeface="Times New Roman" pitchFamily="18" charset="0"/>
            </a:endParaRPr>
          </a:p>
        </p:txBody>
      </p:sp>
      <p:sp>
        <p:nvSpPr>
          <p:cNvPr id="16" name="ZoneTexte 15"/>
          <p:cNvSpPr txBox="1"/>
          <p:nvPr/>
        </p:nvSpPr>
        <p:spPr>
          <a:xfrm>
            <a:off x="-21808" y="2251440"/>
            <a:ext cx="287258" cy="338554"/>
          </a:xfrm>
          <a:prstGeom prst="rect">
            <a:avLst/>
          </a:prstGeom>
          <a:solidFill>
            <a:srgbClr val="FFFF00"/>
          </a:solidFill>
        </p:spPr>
        <p:txBody>
          <a:bodyPr wrap="none" rtlCol="0">
            <a:spAutoFit/>
          </a:bodyPr>
          <a:lstStyle/>
          <a:p>
            <a:r>
              <a:rPr lang="en-US" sz="1600" dirty="0">
                <a:latin typeface="Times New Roman" pitchFamily="18" charset="0"/>
                <a:cs typeface="Times New Roman" pitchFamily="18" charset="0"/>
              </a:rPr>
              <a:t>3</a:t>
            </a:r>
            <a:endParaRPr lang="fr-FR" sz="1600" dirty="0" smtClean="0">
              <a:latin typeface="Times New Roman" pitchFamily="18" charset="0"/>
              <a:cs typeface="Times New Roman" pitchFamily="18" charset="0"/>
            </a:endParaRPr>
          </a:p>
        </p:txBody>
      </p:sp>
      <p:sp>
        <p:nvSpPr>
          <p:cNvPr id="17" name="ZoneTexte 16"/>
          <p:cNvSpPr txBox="1"/>
          <p:nvPr/>
        </p:nvSpPr>
        <p:spPr>
          <a:xfrm>
            <a:off x="-14456" y="2602188"/>
            <a:ext cx="287258" cy="338554"/>
          </a:xfrm>
          <a:prstGeom prst="rect">
            <a:avLst/>
          </a:prstGeom>
          <a:solidFill>
            <a:srgbClr val="FFFF00"/>
          </a:solidFill>
        </p:spPr>
        <p:txBody>
          <a:bodyPr wrap="none" rtlCol="0">
            <a:spAutoFit/>
          </a:bodyPr>
          <a:lstStyle/>
          <a:p>
            <a:r>
              <a:rPr lang="en-US" sz="1600" dirty="0">
                <a:latin typeface="Times New Roman" pitchFamily="18" charset="0"/>
                <a:cs typeface="Times New Roman" pitchFamily="18" charset="0"/>
              </a:rPr>
              <a:t>4</a:t>
            </a:r>
            <a:endParaRPr lang="fr-FR" sz="1600" dirty="0" smtClean="0">
              <a:latin typeface="Times New Roman" pitchFamily="18" charset="0"/>
              <a:cs typeface="Times New Roman" pitchFamily="18" charset="0"/>
            </a:endParaRPr>
          </a:p>
        </p:txBody>
      </p:sp>
      <p:sp>
        <p:nvSpPr>
          <p:cNvPr id="18" name="ZoneTexte 17"/>
          <p:cNvSpPr txBox="1"/>
          <p:nvPr/>
        </p:nvSpPr>
        <p:spPr>
          <a:xfrm>
            <a:off x="-7104" y="4797152"/>
            <a:ext cx="287258" cy="338554"/>
          </a:xfrm>
          <a:prstGeom prst="rect">
            <a:avLst/>
          </a:prstGeom>
          <a:solidFill>
            <a:srgbClr val="FFFF00"/>
          </a:solidFill>
        </p:spPr>
        <p:txBody>
          <a:bodyPr wrap="none" rtlCol="0">
            <a:spAutoFit/>
          </a:bodyPr>
          <a:lstStyle/>
          <a:p>
            <a:r>
              <a:rPr lang="en-US" sz="1600" dirty="0">
                <a:latin typeface="Times New Roman" pitchFamily="18" charset="0"/>
                <a:cs typeface="Times New Roman" pitchFamily="18" charset="0"/>
              </a:rPr>
              <a:t>5</a:t>
            </a:r>
            <a:endParaRPr lang="fr-FR" sz="1600" dirty="0" smtClean="0">
              <a:latin typeface="Times New Roman" pitchFamily="18" charset="0"/>
              <a:cs typeface="Times New Roman" pitchFamily="18" charset="0"/>
            </a:endParaRPr>
          </a:p>
        </p:txBody>
      </p:sp>
      <p:pic>
        <p:nvPicPr>
          <p:cNvPr id="21" name="Picture 2" descr="C:\Users\stocchi\Desktop\1Dde_ITA2012_Page_1.jpg"/>
          <p:cNvPicPr>
            <a:picLocks noChangeAspect="1" noChangeArrowheads="1"/>
          </p:cNvPicPr>
          <p:nvPr/>
        </p:nvPicPr>
        <p:blipFill>
          <a:blip r:embed="rId2" cstate="print"/>
          <a:srcRect l="9051" t="4361" r="9051" b="6587"/>
          <a:stretch>
            <a:fillRect/>
          </a:stretch>
        </p:blipFill>
        <p:spPr bwMode="auto">
          <a:xfrm>
            <a:off x="1233531" y="1135822"/>
            <a:ext cx="7200800" cy="5539077"/>
          </a:xfrm>
          <a:prstGeom prst="rect">
            <a:avLst/>
          </a:prstGeom>
          <a:noFill/>
        </p:spPr>
      </p:pic>
      <p:sp>
        <p:nvSpPr>
          <p:cNvPr id="22" name="Rectangle 21"/>
          <p:cNvSpPr/>
          <p:nvPr/>
        </p:nvSpPr>
        <p:spPr>
          <a:xfrm>
            <a:off x="1233531" y="5810803"/>
            <a:ext cx="7128792" cy="104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32214" y="620788"/>
            <a:ext cx="5335115" cy="400110"/>
          </a:xfrm>
          <a:prstGeom prst="rect">
            <a:avLst/>
          </a:prstGeom>
          <a:solidFill>
            <a:srgbClr val="FFFF00"/>
          </a:solidFill>
        </p:spPr>
        <p:txBody>
          <a:bodyPr wrap="none">
            <a:spAutoFit/>
          </a:bodyPr>
          <a:lstStyle/>
          <a:p>
            <a:r>
              <a:rPr lang="en-US" sz="2000" u="sng" dirty="0" err="1" smtClean="0">
                <a:latin typeface="Times New Roman" pitchFamily="18" charset="0"/>
                <a:cs typeface="Times New Roman" pitchFamily="18" charset="0"/>
              </a:rPr>
              <a:t>Mais</a:t>
            </a:r>
            <a:r>
              <a:rPr lang="en-US" sz="2000" u="sng" dirty="0" smtClean="0">
                <a:latin typeface="Times New Roman" pitchFamily="18" charset="0"/>
                <a:cs typeface="Times New Roman" pitchFamily="18" charset="0"/>
              </a:rPr>
              <a:t> bonne nouvelle : nous </a:t>
            </a:r>
            <a:r>
              <a:rPr lang="en-US" sz="2000" u="sng" dirty="0" err="1">
                <a:latin typeface="Times New Roman" pitchFamily="18" charset="0"/>
                <a:cs typeface="Times New Roman" pitchFamily="18" charset="0"/>
              </a:rPr>
              <a:t>avons</a:t>
            </a:r>
            <a:r>
              <a:rPr lang="en-US" sz="2000" u="sng" dirty="0">
                <a:latin typeface="Times New Roman" pitchFamily="18" charset="0"/>
                <a:cs typeface="Times New Roman" pitchFamily="18" charset="0"/>
              </a:rPr>
              <a:t> </a:t>
            </a:r>
            <a:r>
              <a:rPr lang="en-US" sz="2000" u="sng" dirty="0" err="1" smtClean="0">
                <a:latin typeface="Times New Roman" pitchFamily="18" charset="0"/>
                <a:cs typeface="Times New Roman" pitchFamily="18" charset="0"/>
              </a:rPr>
              <a:t>obtenu</a:t>
            </a:r>
            <a:r>
              <a:rPr lang="en-US" sz="2000" u="sng" dirty="0" smtClean="0">
                <a:latin typeface="Times New Roman" pitchFamily="18" charset="0"/>
                <a:cs typeface="Times New Roman" pitchFamily="18" charset="0"/>
              </a:rPr>
              <a:t> </a:t>
            </a:r>
            <a:r>
              <a:rPr lang="en-US" sz="2000" u="sng" dirty="0">
                <a:latin typeface="Times New Roman" pitchFamily="18" charset="0"/>
                <a:cs typeface="Times New Roman" pitchFamily="18" charset="0"/>
              </a:rPr>
              <a:t>5 </a:t>
            </a:r>
            <a:r>
              <a:rPr lang="en-US" sz="2000" u="sng" dirty="0" err="1" smtClean="0">
                <a:latin typeface="Times New Roman" pitchFamily="18" charset="0"/>
                <a:cs typeface="Times New Roman" pitchFamily="18" charset="0"/>
              </a:rPr>
              <a:t>postes</a:t>
            </a:r>
            <a:endParaRPr lang="fr-FR" sz="2000" dirty="0"/>
          </a:p>
        </p:txBody>
      </p:sp>
      <p:sp>
        <p:nvSpPr>
          <p:cNvPr id="24" name="ZoneTexte 23"/>
          <p:cNvSpPr txBox="1"/>
          <p:nvPr/>
        </p:nvSpPr>
        <p:spPr>
          <a:xfrm>
            <a:off x="142937" y="5995469"/>
            <a:ext cx="5831725" cy="369332"/>
          </a:xfrm>
          <a:prstGeom prst="rect">
            <a:avLst/>
          </a:prstGeom>
          <a:noFill/>
        </p:spPr>
        <p:txBody>
          <a:bodyPr wrap="none" rtlCol="0">
            <a:spAutoFit/>
          </a:bodyPr>
          <a:lstStyle/>
          <a:p>
            <a:r>
              <a:rPr lang="en-US" dirty="0" smtClean="0">
                <a:latin typeface="Times New Roman" pitchFamily="18" charset="0"/>
                <a:cs typeface="Times New Roman" pitchFamily="18" charset="0"/>
              </a:rPr>
              <a:t>L</a:t>
            </a:r>
            <a:r>
              <a:rPr lang="en-US" dirty="0">
                <a:latin typeface="Times New Roman" pitchFamily="18" charset="0"/>
                <a:cs typeface="Times New Roman" pitchFamily="18" charset="0"/>
              </a:rPr>
              <a:t>e</a:t>
            </a:r>
            <a:r>
              <a:rPr lang="en-US" dirty="0" smtClean="0">
                <a:latin typeface="Times New Roman" pitchFamily="18" charset="0"/>
                <a:cs typeface="Times New Roman" pitchFamily="18" charset="0"/>
              </a:rPr>
              <a:t> dernier poste (le 35eme)  a </a:t>
            </a:r>
            <a:r>
              <a:rPr lang="fr-FR" dirty="0" smtClean="0">
                <a:latin typeface="Times New Roman" pitchFamily="18" charset="0"/>
                <a:cs typeface="Times New Roman" pitchFamily="18" charset="0"/>
              </a:rPr>
              <a:t>été</a:t>
            </a:r>
            <a:r>
              <a:rPr lang="en-US"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arbitré</a:t>
            </a:r>
            <a:r>
              <a:rPr lang="en-US" dirty="0" smtClean="0">
                <a:latin typeface="Times New Roman" pitchFamily="18" charset="0"/>
                <a:cs typeface="Times New Roman" pitchFamily="18" charset="0"/>
              </a:rPr>
              <a:t> entre des </a:t>
            </a:r>
            <a:r>
              <a:rPr lang="en-US" dirty="0" err="1" smtClean="0">
                <a:latin typeface="Times New Roman" pitchFamily="18" charset="0"/>
                <a:cs typeface="Times New Roman" pitchFamily="18" charset="0"/>
              </a:rPr>
              <a:t>postes</a:t>
            </a:r>
            <a:r>
              <a:rPr lang="en-US" dirty="0" smtClean="0">
                <a:latin typeface="Times New Roman" pitchFamily="18" charset="0"/>
                <a:cs typeface="Times New Roman" pitchFamily="18" charset="0"/>
              </a:rPr>
              <a:t> T </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74858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solidFill>
                  <a:prstClr val="black">
                    <a:tint val="75000"/>
                  </a:prstClr>
                </a:solidFill>
              </a:rPr>
              <a:pPr/>
              <a:t>11</a:t>
            </a:fld>
            <a:endParaRPr lang="fr-FR" dirty="0">
              <a:solidFill>
                <a:prstClr val="black">
                  <a:tint val="75000"/>
                </a:prstClr>
              </a:solidFill>
            </a:endParaRPr>
          </a:p>
        </p:txBody>
      </p:sp>
      <p:sp>
        <p:nvSpPr>
          <p:cNvPr id="5"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23FE0D-6B8B-442B-AF79-C7C1766BD356}" type="slidenum">
              <a:rPr lang="fr-FR" smtClean="0"/>
              <a:pPr/>
              <a:t>11</a:t>
            </a:fld>
            <a:endParaRPr lang="fr-FR"/>
          </a:p>
        </p:txBody>
      </p:sp>
      <p:graphicFrame>
        <p:nvGraphicFramePr>
          <p:cNvPr id="6" name="Tableau 5"/>
          <p:cNvGraphicFramePr>
            <a:graphicFrameLocks noGrp="1"/>
          </p:cNvGraphicFramePr>
          <p:nvPr/>
        </p:nvGraphicFramePr>
        <p:xfrm>
          <a:off x="1115617" y="2009738"/>
          <a:ext cx="6912768" cy="4515609"/>
        </p:xfrm>
        <a:graphic>
          <a:graphicData uri="http://schemas.openxmlformats.org/drawingml/2006/table">
            <a:tbl>
              <a:tblPr/>
              <a:tblGrid>
                <a:gridCol w="1823187"/>
                <a:gridCol w="906267"/>
                <a:gridCol w="809675"/>
                <a:gridCol w="704558"/>
                <a:gridCol w="936095"/>
                <a:gridCol w="684671"/>
                <a:gridCol w="1048315"/>
              </a:tblGrid>
              <a:tr h="775211">
                <a:tc>
                  <a:txBody>
                    <a:bodyPr/>
                    <a:lstStyle/>
                    <a:p>
                      <a:pPr algn="ctr">
                        <a:lnSpc>
                          <a:spcPct val="115000"/>
                        </a:lnSpc>
                        <a:spcAft>
                          <a:spcPts val="0"/>
                        </a:spcAft>
                      </a:pPr>
                      <a:r>
                        <a:rPr lang="fr-FR" sz="1000" i="1" dirty="0">
                          <a:solidFill>
                            <a:srgbClr val="000000"/>
                          </a:solidFill>
                          <a:latin typeface="Calibri"/>
                          <a:ea typeface="Calibri"/>
                          <a:cs typeface="Calibri"/>
                        </a:rPr>
                        <a:t>type</a:t>
                      </a:r>
                      <a:endParaRPr lang="fr-FR" sz="1000" dirty="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solidFill>
                            <a:srgbClr val="000000"/>
                          </a:solidFill>
                          <a:latin typeface="Calibri"/>
                          <a:ea typeface="Calibri"/>
                          <a:cs typeface="Calibri"/>
                        </a:rPr>
                        <a:t>surface de référence (m²)</a:t>
                      </a:r>
                      <a:endParaRPr lang="fr-FR" sz="100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solidFill>
                            <a:srgbClr val="000000"/>
                          </a:solidFill>
                          <a:latin typeface="Calibri"/>
                          <a:ea typeface="Calibri"/>
                          <a:cs typeface="Calibri"/>
                        </a:rPr>
                        <a:t>surface proposée (m²)</a:t>
                      </a:r>
                      <a:endParaRPr lang="fr-FR" sz="100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solidFill>
                            <a:srgbClr val="000000"/>
                          </a:solidFill>
                          <a:latin typeface="Calibri"/>
                          <a:ea typeface="Calibri"/>
                          <a:cs typeface="Calibri"/>
                        </a:rPr>
                        <a:t>base coût (k€/m²)</a:t>
                      </a:r>
                      <a:endParaRPr lang="fr-FR" sz="100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solidFill>
                            <a:srgbClr val="000000"/>
                          </a:solidFill>
                          <a:latin typeface="Calibri"/>
                          <a:ea typeface="Calibri"/>
                          <a:cs typeface="Calibri"/>
                        </a:rPr>
                        <a:t>coefficient de surface</a:t>
                      </a:r>
                      <a:endParaRPr lang="fr-FR" sz="100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solidFill>
                            <a:srgbClr val="000000"/>
                          </a:solidFill>
                          <a:latin typeface="Calibri"/>
                          <a:ea typeface="Calibri"/>
                          <a:cs typeface="Calibri"/>
                        </a:rPr>
                        <a:t>surface proposée détaillée (m²)</a:t>
                      </a:r>
                      <a:endParaRPr lang="fr-FR" sz="100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dirty="0">
                          <a:solidFill>
                            <a:srgbClr val="000000"/>
                          </a:solidFill>
                          <a:latin typeface="Calibri"/>
                          <a:ea typeface="Calibri"/>
                          <a:cs typeface="Calibri"/>
                        </a:rPr>
                        <a:t>coût total (k€)</a:t>
                      </a:r>
                      <a:endParaRPr lang="fr-FR" sz="1000" dirty="0">
                        <a:latin typeface="Calibri"/>
                        <a:ea typeface="Calibri"/>
                        <a:cs typeface="Times New Roman"/>
                      </a:endParaRPr>
                    </a:p>
                  </a:txBody>
                  <a:tcPr marL="40263" marR="40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hall 2 niveaux</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9 630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11 000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4,9</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0,2</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2 200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10 780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hall 1 niveau</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D8D8D8"/>
                          </a:solidFill>
                          <a:latin typeface="Calibri"/>
                          <a:ea typeface="Calibri"/>
                          <a:cs typeface="Calibri"/>
                        </a:rPr>
                        <a:t>11 000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5,5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5 500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30 250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hall béton</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D8D8D8"/>
                          </a:solidFill>
                          <a:latin typeface="Calibri"/>
                          <a:ea typeface="Calibri"/>
                          <a:cs typeface="Calibri"/>
                        </a:rPr>
                        <a:t>11 000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8</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0,3</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3 300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26 400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D8D8D8"/>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i="1" dirty="0">
                          <a:solidFill>
                            <a:srgbClr val="DDD9C3"/>
                          </a:solidFill>
                          <a:latin typeface="Calibri"/>
                          <a:ea typeface="Calibri"/>
                          <a:cs typeface="Calibri"/>
                        </a:rPr>
                        <a:t>1</a:t>
                      </a:r>
                      <a:endParaRPr lang="fr-FR" sz="1000" dirty="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Salles blanches</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1 955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2 500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6</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2 500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15 000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i="1">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Bureaux</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22 902</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21 000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2,6</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21 000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54 600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Réunion</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2 714</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3 500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dirty="0">
                          <a:solidFill>
                            <a:srgbClr val="000000"/>
                          </a:solidFill>
                          <a:latin typeface="Calibri"/>
                          <a:ea typeface="Calibri"/>
                          <a:cs typeface="Calibri"/>
                        </a:rPr>
                        <a:t>2,6</a:t>
                      </a:r>
                      <a:endParaRPr lang="fr-FR" sz="1000" dirty="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3 500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9 100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enseignement</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1 231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2,6</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5 200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dirty="0">
                          <a:solidFill>
                            <a:srgbClr val="000000"/>
                          </a:solidFill>
                          <a:latin typeface="Calibri"/>
                          <a:ea typeface="Calibri"/>
                          <a:cs typeface="Calibri"/>
                        </a:rPr>
                        <a:t>Ateliers</a:t>
                      </a:r>
                      <a:endParaRPr lang="fr-FR" sz="1000" dirty="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9 359</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4 000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2,9</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4 000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11 600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laboratoires</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7 695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9 000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4</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9 000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36 000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stock extérieur</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3 099</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0,5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150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stock industriel</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D8D8D8"/>
                          </a:solidFill>
                          <a:latin typeface="Calibri"/>
                          <a:ea typeface="Calibri"/>
                          <a:cs typeface="Calibri"/>
                        </a:rPr>
                        <a:t>3 000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0,85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2 550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3 825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stock archive</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D8D8D8"/>
                          </a:solidFill>
                          <a:latin typeface="Calibri"/>
                          <a:ea typeface="Calibri"/>
                          <a:cs typeface="Calibri"/>
                        </a:rPr>
                        <a:t>3 000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1,3</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latin typeface="Calibri"/>
                          <a:ea typeface="Calibri"/>
                          <a:cs typeface="Calibri"/>
                        </a:rPr>
                        <a:t>0,05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150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195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03">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D8D8D8"/>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D8D8D8"/>
                          </a:solidFill>
                          <a:latin typeface="Calibri"/>
                          <a:ea typeface="Calibri"/>
                          <a:cs typeface="Calibri"/>
                        </a:rPr>
                        <a:t>1</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944">
                <a:tc>
                  <a:txBody>
                    <a:bodyPr/>
                    <a:lstStyle/>
                    <a:p>
                      <a:pPr>
                        <a:lnSpc>
                          <a:spcPct val="115000"/>
                        </a:lnSpc>
                        <a:spcAft>
                          <a:spcPts val="0"/>
                        </a:spcAft>
                      </a:pPr>
                      <a:r>
                        <a:rPr lang="fr-FR" sz="1000">
                          <a:solidFill>
                            <a:srgbClr val="000000"/>
                          </a:solidFill>
                          <a:latin typeface="Calibri"/>
                          <a:ea typeface="Calibri"/>
                          <a:cs typeface="Calibri"/>
                        </a:rPr>
                        <a:t>Totaux</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000">
                          <a:solidFill>
                            <a:srgbClr val="000000"/>
                          </a:solidFill>
                          <a:latin typeface="Calibri"/>
                          <a:ea typeface="Calibri"/>
                          <a:cs typeface="Calibri"/>
                        </a:rPr>
                        <a:t>58 585</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b="1">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b="1">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solidFill>
                            <a:srgbClr val="000000"/>
                          </a:solidFill>
                          <a:latin typeface="Calibri"/>
                          <a:ea typeface="Calibri"/>
                          <a:cs typeface="Calibri"/>
                        </a:rPr>
                        <a:t> </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300" b="1">
                          <a:solidFill>
                            <a:srgbClr val="000000"/>
                          </a:solidFill>
                          <a:latin typeface="Calibri"/>
                          <a:ea typeface="Calibri"/>
                          <a:cs typeface="Calibri"/>
                        </a:rPr>
                        <a:t>56 000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300" b="1">
                          <a:solidFill>
                            <a:srgbClr val="000000"/>
                          </a:solidFill>
                          <a:latin typeface="Calibri"/>
                          <a:ea typeface="Calibri"/>
                          <a:cs typeface="Calibri"/>
                        </a:rPr>
                        <a:t>203 100</a:t>
                      </a:r>
                      <a:endParaRPr lang="fr-FR" sz="100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606">
                <a:tc>
                  <a:txBody>
                    <a:bodyPr/>
                    <a:lstStyle/>
                    <a:p>
                      <a:pPr>
                        <a:lnSpc>
                          <a:spcPct val="115000"/>
                        </a:lnSpc>
                        <a:spcAft>
                          <a:spcPts val="0"/>
                        </a:spcAft>
                      </a:pPr>
                      <a:r>
                        <a:rPr lang="fr-FR" sz="1000" dirty="0">
                          <a:solidFill>
                            <a:srgbClr val="000000"/>
                          </a:solidFill>
                          <a:latin typeface="Calibri"/>
                          <a:ea typeface="Calibri"/>
                          <a:cs typeface="Calibri"/>
                        </a:rPr>
                        <a:t>Total (+ TTC + Aléas + Coût Economique) = +30%</a:t>
                      </a:r>
                      <a:endParaRPr lang="fr-FR" sz="1000" dirty="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FR" sz="1000" dirty="0">
                          <a:solidFill>
                            <a:srgbClr val="000000"/>
                          </a:solidFill>
                          <a:latin typeface="Calibri"/>
                          <a:ea typeface="Calibri"/>
                          <a:cs typeface="Calibri"/>
                        </a:rPr>
                        <a:t> </a:t>
                      </a:r>
                      <a:endParaRPr lang="fr-FR" sz="1000" dirty="0">
                        <a:latin typeface="Calibri"/>
                        <a:ea typeface="Calibri"/>
                        <a:cs typeface="Times New Roman"/>
                      </a:endParaRPr>
                    </a:p>
                  </a:txBody>
                  <a:tcPr marL="40263" marR="4026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FR" sz="1000" dirty="0">
                          <a:solidFill>
                            <a:srgbClr val="000000"/>
                          </a:solidFill>
                          <a:latin typeface="Calibri"/>
                          <a:ea typeface="Calibri"/>
                          <a:cs typeface="Calibri"/>
                        </a:rPr>
                        <a:t> </a:t>
                      </a:r>
                      <a:endParaRPr lang="fr-FR" sz="1000" dirty="0">
                        <a:latin typeface="Calibri"/>
                        <a:ea typeface="Calibri"/>
                        <a:cs typeface="Times New Roman"/>
                      </a:endParaRPr>
                    </a:p>
                  </a:txBody>
                  <a:tcPr marL="40263" marR="4026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FR" sz="1000" dirty="0">
                          <a:solidFill>
                            <a:srgbClr val="000000"/>
                          </a:solidFill>
                          <a:latin typeface="Calibri"/>
                          <a:ea typeface="Calibri"/>
                          <a:cs typeface="Calibri"/>
                        </a:rPr>
                        <a:t> </a:t>
                      </a:r>
                      <a:endParaRPr lang="fr-FR" sz="1000" dirty="0">
                        <a:latin typeface="Calibri"/>
                        <a:ea typeface="Calibri"/>
                        <a:cs typeface="Times New Roman"/>
                      </a:endParaRPr>
                    </a:p>
                  </a:txBody>
                  <a:tcPr marL="40263" marR="4026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FR" sz="1000" dirty="0">
                          <a:solidFill>
                            <a:srgbClr val="000000"/>
                          </a:solidFill>
                          <a:latin typeface="Calibri"/>
                          <a:ea typeface="Calibri"/>
                          <a:cs typeface="Calibri"/>
                        </a:rPr>
                        <a:t> </a:t>
                      </a:r>
                      <a:endParaRPr lang="fr-FR" sz="1000" dirty="0">
                        <a:latin typeface="Calibri"/>
                        <a:ea typeface="Calibri"/>
                        <a:cs typeface="Times New Roman"/>
                      </a:endParaRPr>
                    </a:p>
                  </a:txBody>
                  <a:tcPr marL="40263" marR="4026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FR" sz="1000" dirty="0">
                          <a:solidFill>
                            <a:srgbClr val="000000"/>
                          </a:solidFill>
                          <a:latin typeface="Calibri"/>
                          <a:ea typeface="Calibri"/>
                          <a:cs typeface="Calibri"/>
                        </a:rPr>
                        <a:t> </a:t>
                      </a:r>
                      <a:endParaRPr lang="fr-FR" sz="1000" dirty="0">
                        <a:latin typeface="Calibri"/>
                        <a:ea typeface="Calibri"/>
                        <a:cs typeface="Times New Roman"/>
                      </a:endParaRPr>
                    </a:p>
                  </a:txBody>
                  <a:tcPr marL="40263" marR="4026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fr-FR" sz="1300" b="1" dirty="0">
                          <a:solidFill>
                            <a:srgbClr val="FF0000"/>
                          </a:solidFill>
                          <a:latin typeface="Calibri"/>
                          <a:ea typeface="Calibri"/>
                          <a:cs typeface="Calibri"/>
                        </a:rPr>
                        <a:t>264 030</a:t>
                      </a:r>
                      <a:endParaRPr lang="fr-FR" sz="1000" dirty="0">
                        <a:latin typeface="Calibri"/>
                        <a:ea typeface="Calibri"/>
                        <a:cs typeface="Times New Roman"/>
                      </a:endParaRPr>
                    </a:p>
                  </a:txBody>
                  <a:tcPr marL="40263" marR="4026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ZoneTexte 6"/>
          <p:cNvSpPr txBox="1"/>
          <p:nvPr/>
        </p:nvSpPr>
        <p:spPr>
          <a:xfrm>
            <a:off x="971600" y="260648"/>
            <a:ext cx="7182287" cy="369332"/>
          </a:xfrm>
          <a:prstGeom prst="rect">
            <a:avLst/>
          </a:prstGeom>
          <a:solidFill>
            <a:srgbClr val="FFFF00"/>
          </a:solidFill>
        </p:spPr>
        <p:txBody>
          <a:bodyPr wrap="none" rtlCol="0">
            <a:spAutoFit/>
          </a:bodyPr>
          <a:lstStyle/>
          <a:p>
            <a:r>
              <a:rPr lang="fr-FR" dirty="0" smtClean="0">
                <a:latin typeface="Arial" pitchFamily="34" charset="0"/>
                <a:cs typeface="Arial" pitchFamily="34" charset="0"/>
              </a:rPr>
              <a:t>Déménagement des laboratoires de la Vallée d’Orsay sur le Plateau.</a:t>
            </a:r>
            <a:endParaRPr lang="fr-FR" dirty="0">
              <a:latin typeface="Arial" pitchFamily="34" charset="0"/>
              <a:cs typeface="Arial" pitchFamily="34" charset="0"/>
            </a:endParaRPr>
          </a:p>
        </p:txBody>
      </p:sp>
      <p:sp>
        <p:nvSpPr>
          <p:cNvPr id="8" name="ZoneTexte 7"/>
          <p:cNvSpPr txBox="1"/>
          <p:nvPr/>
        </p:nvSpPr>
        <p:spPr>
          <a:xfrm>
            <a:off x="35496" y="692696"/>
            <a:ext cx="9036496" cy="369332"/>
          </a:xfrm>
          <a:prstGeom prst="rect">
            <a:avLst/>
          </a:prstGeom>
          <a:noFill/>
        </p:spPr>
        <p:txBody>
          <a:bodyPr wrap="square" rtlCol="0">
            <a:spAutoFit/>
          </a:bodyPr>
          <a:lstStyle/>
          <a:p>
            <a:r>
              <a:rPr lang="fr-FR" dirty="0" smtClean="0">
                <a:latin typeface="Arial" pitchFamily="34" charset="0"/>
                <a:cs typeface="Arial" pitchFamily="34" charset="0"/>
              </a:rPr>
              <a:t>Document final a été envoyé aux tutelles les 22 Juillet et distribué a tous au laboratoire. </a:t>
            </a:r>
            <a:endParaRPr lang="fr-FR" dirty="0">
              <a:latin typeface="Arial" pitchFamily="34" charset="0"/>
              <a:cs typeface="Arial" pitchFamily="34" charset="0"/>
            </a:endParaRPr>
          </a:p>
        </p:txBody>
      </p:sp>
      <p:sp>
        <p:nvSpPr>
          <p:cNvPr id="9" name="ZoneTexte 8"/>
          <p:cNvSpPr txBox="1"/>
          <p:nvPr/>
        </p:nvSpPr>
        <p:spPr>
          <a:xfrm>
            <a:off x="1" y="6577607"/>
            <a:ext cx="9144000" cy="307777"/>
          </a:xfrm>
          <a:prstGeom prst="rect">
            <a:avLst/>
          </a:prstGeom>
          <a:noFill/>
        </p:spPr>
        <p:txBody>
          <a:bodyPr wrap="square" rtlCol="0">
            <a:spAutoFit/>
          </a:bodyPr>
          <a:lstStyle/>
          <a:p>
            <a:r>
              <a:rPr lang="fr-FR" sz="1400" i="1" dirty="0" smtClean="0">
                <a:latin typeface="Arial" pitchFamily="34" charset="0"/>
                <a:cs typeface="Arial" pitchFamily="34" charset="0"/>
              </a:rPr>
              <a:t>Comme il avait été demandé, ce coût ne tient pas compte les coûts du  “déménagement“  et démantèlement</a:t>
            </a:r>
            <a:endParaRPr lang="fr-FR" sz="1400" i="1" dirty="0">
              <a:latin typeface="Arial" pitchFamily="34" charset="0"/>
              <a:cs typeface="Arial" pitchFamily="34" charset="0"/>
            </a:endParaRPr>
          </a:p>
        </p:txBody>
      </p:sp>
      <p:sp>
        <p:nvSpPr>
          <p:cNvPr id="10" name="Rectangle 1"/>
          <p:cNvSpPr>
            <a:spLocks noChangeArrowheads="1"/>
          </p:cNvSpPr>
          <p:nvPr/>
        </p:nvSpPr>
        <p:spPr bwMode="auto">
          <a:xfrm>
            <a:off x="0" y="105273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Une étude technique menée par le cabinet spécialisé ECP recruté par l’EPPS, a permis d’estimer le coût prévisible du projet immobilier. Pour cette étude, les bâtiments ont été classés en différents types : Halls, Bureaux, Salles de Réunions, Salles d’enseignements, Ateliers, Laboratoires et Espace de Stockage. Les Halls et les Espaces de Stockage ont été détaillés davantage en sous types. L’étude se base sur une analyse de l’existant et propose un scenario d’évolution et d’installation sur le Plateau pour chaque type de bâtiment.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ZoneTexte 1"/>
          <p:cNvSpPr txBox="1"/>
          <p:nvPr/>
        </p:nvSpPr>
        <p:spPr>
          <a:xfrm>
            <a:off x="8170783" y="5589240"/>
            <a:ext cx="901209" cy="646331"/>
          </a:xfrm>
          <a:prstGeom prst="rect">
            <a:avLst/>
          </a:prstGeom>
          <a:solidFill>
            <a:srgbClr val="FFC000"/>
          </a:solidFill>
          <a:ln w="57150">
            <a:solidFill>
              <a:srgbClr val="FF0000"/>
            </a:solidFill>
          </a:ln>
        </p:spPr>
        <p:txBody>
          <a:bodyPr wrap="none" rtlCol="0">
            <a:spAutoFit/>
          </a:bodyPr>
          <a:lstStyle/>
          <a:p>
            <a:pPr algn="ctr"/>
            <a:r>
              <a:rPr lang="en-US" dirty="0" smtClean="0"/>
              <a:t>Le LAL</a:t>
            </a:r>
          </a:p>
          <a:p>
            <a:pPr algn="ctr"/>
            <a:r>
              <a:rPr lang="en-US" dirty="0"/>
              <a:t> </a:t>
            </a:r>
            <a:r>
              <a:rPr lang="en-US" dirty="0" smtClean="0"/>
              <a:t>~80M</a:t>
            </a:r>
            <a:r>
              <a:rPr lang="fr-FR" i="1" dirty="0" smtClean="0">
                <a:solidFill>
                  <a:srgbClr val="000000"/>
                </a:solidFill>
                <a:ea typeface="Calibri"/>
                <a:cs typeface="Calibri"/>
              </a:rPr>
              <a:t>€</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062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solidFill>
                  <a:prstClr val="black">
                    <a:tint val="75000"/>
                  </a:prstClr>
                </a:solidFill>
              </a:rPr>
              <a:pPr/>
              <a:t>12</a:t>
            </a:fld>
            <a:endParaRPr lang="fr-FR" dirty="0">
              <a:solidFill>
                <a:prstClr val="black">
                  <a:tint val="75000"/>
                </a:prstClr>
              </a:solidFill>
            </a:endParaRPr>
          </a:p>
        </p:txBody>
      </p:sp>
      <p:sp>
        <p:nvSpPr>
          <p:cNvPr id="5" name="Rectangle 1"/>
          <p:cNvSpPr>
            <a:spLocks noChangeArrowheads="1"/>
          </p:cNvSpPr>
          <p:nvPr/>
        </p:nvSpPr>
        <p:spPr bwMode="auto">
          <a:xfrm>
            <a:off x="0" y="1311146"/>
            <a:ext cx="9144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Dans les conclusions du</a:t>
            </a:r>
            <a:r>
              <a:rPr kumimoji="0" lang="fr-FR" sz="1600" b="0" i="0" u="sng" strike="noStrike" cap="none" normalizeH="0" dirty="0" smtClean="0">
                <a:ln>
                  <a:noFill/>
                </a:ln>
                <a:solidFill>
                  <a:schemeClr val="tx1"/>
                </a:solidFill>
                <a:effectLst/>
                <a:latin typeface="Arial" pitchFamily="34" charset="0"/>
                <a:ea typeface="Calibri" pitchFamily="34" charset="0"/>
                <a:cs typeface="Arial" pitchFamily="34" charset="0"/>
              </a:rPr>
              <a:t> document nous avions écrit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 projet représente le scénario minimal permettant aux laboratoires du pôle P2IO de poursuivre leurs missions scientifiques, de formation et de développements technologiques au meilleur niveau d’exigence et d’excellence.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outre il devra permettre facilement, en termes de potentialités (extensibilité des surfaces et des fonctionnalités) d’accueillir dans le futur proche ou plus lointain, toutes les évolutions résultantes des nouveaux projets scientifiques de notre discipline.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 ailleurs, cette exigence scientifique ne se déploiera que si la cohérence et l’intégrité du pôle sont conservées lors du déménagement. Cela implique que l’ensemble des laboratoires de physique et des espaces d’enseignement déménagent simultanément.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Enfin, la réussite de cette installation devra s’accompagner d’un contexte logistique (transports, voirie…) favorable pour l’ensemble du personnel et cela garantira une grande attractivité aux scientifiques invités et aux étudiants.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488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4901D5-0DEC-41E6-8025-CE7E4D9C4ED2}" type="slidenum">
              <a:rPr lang="fr-FR" smtClean="0">
                <a:solidFill>
                  <a:prstClr val="black">
                    <a:tint val="75000"/>
                  </a:prstClr>
                </a:solidFill>
              </a:rPr>
              <a:pPr/>
              <a:t>13</a:t>
            </a:fld>
            <a:endParaRPr lang="fr-FR" dirty="0">
              <a:solidFill>
                <a:prstClr val="black">
                  <a:tint val="75000"/>
                </a:prstClr>
              </a:solidFill>
            </a:endParaRPr>
          </a:p>
        </p:txBody>
      </p:sp>
      <p:sp>
        <p:nvSpPr>
          <p:cNvPr id="5" name="ZoneTexte 4"/>
          <p:cNvSpPr txBox="1"/>
          <p:nvPr/>
        </p:nvSpPr>
        <p:spPr>
          <a:xfrm>
            <a:off x="167912" y="404664"/>
            <a:ext cx="8738290" cy="2031325"/>
          </a:xfrm>
          <a:prstGeom prst="rect">
            <a:avLst/>
          </a:prstGeom>
          <a:noFill/>
        </p:spPr>
        <p:txBody>
          <a:bodyPr wrap="none" rtlCol="0">
            <a:spAutoFit/>
          </a:bodyPr>
          <a:lstStyle/>
          <a:p>
            <a:r>
              <a:rPr lang="fr-FR" u="sng" dirty="0" smtClean="0">
                <a:latin typeface="Arial" pitchFamily="34" charset="0"/>
                <a:cs typeface="Arial" pitchFamily="34" charset="0"/>
              </a:rPr>
              <a:t>Les nouvelles aujourd’hui en bref… : </a:t>
            </a:r>
          </a:p>
          <a:p>
            <a:pPr>
              <a:buFontTx/>
              <a:buChar char="-"/>
            </a:pPr>
            <a:r>
              <a:rPr lang="fr-FR" dirty="0" smtClean="0">
                <a:latin typeface="Arial" pitchFamily="34" charset="0"/>
                <a:cs typeface="Arial" pitchFamily="34" charset="0"/>
              </a:rPr>
              <a:t> Nous n’allons pas être arbitrés dans l’enveloppe financière existante.</a:t>
            </a:r>
          </a:p>
          <a:p>
            <a:pPr>
              <a:buFontTx/>
              <a:buChar char="-"/>
            </a:pPr>
            <a:r>
              <a:rPr lang="fr-FR" dirty="0" smtClean="0">
                <a:latin typeface="Arial" pitchFamily="34" charset="0"/>
                <a:cs typeface="Arial" pitchFamily="34" charset="0"/>
              </a:rPr>
              <a:t> Les laboratoires de la physique dite “avancée” resteront sur le “Petit plateau”  </a:t>
            </a:r>
          </a:p>
          <a:p>
            <a:r>
              <a:rPr lang="fr-FR" dirty="0" smtClean="0">
                <a:latin typeface="Arial" pitchFamily="34" charset="0"/>
                <a:cs typeface="Arial" pitchFamily="34" charset="0"/>
              </a:rPr>
              <a:t>  et le LPTMS le rejoint  (« Quartier de la Physique »)</a:t>
            </a:r>
          </a:p>
          <a:p>
            <a:pPr>
              <a:buFontTx/>
              <a:buChar char="-"/>
            </a:pPr>
            <a:r>
              <a:rPr lang="fr-FR" dirty="0" smtClean="0">
                <a:latin typeface="Arial" pitchFamily="34" charset="0"/>
                <a:cs typeface="Arial" pitchFamily="34" charset="0"/>
              </a:rPr>
              <a:t> Il est fort probable qu’un nouveau grand bâtiment d’enseignement  pour les </a:t>
            </a:r>
          </a:p>
          <a:p>
            <a:r>
              <a:rPr lang="fr-FR" dirty="0" smtClean="0">
                <a:latin typeface="Arial" pitchFamily="34" charset="0"/>
                <a:cs typeface="Arial" pitchFamily="34" charset="0"/>
              </a:rPr>
              <a:t>   étudiants L3, M1 et en partie les M2 concernés  soit construit dans les voisinages </a:t>
            </a:r>
          </a:p>
          <a:p>
            <a:r>
              <a:rPr lang="fr-FR" dirty="0" smtClean="0">
                <a:latin typeface="Arial" pitchFamily="34" charset="0"/>
                <a:cs typeface="Arial" pitchFamily="34" charset="0"/>
              </a:rPr>
              <a:t>   du petit plateau.</a:t>
            </a:r>
          </a:p>
        </p:txBody>
      </p:sp>
      <p:sp>
        <p:nvSpPr>
          <p:cNvPr id="6" name="ZoneTexte 5"/>
          <p:cNvSpPr txBox="1"/>
          <p:nvPr/>
        </p:nvSpPr>
        <p:spPr>
          <a:xfrm>
            <a:off x="507494" y="3789040"/>
            <a:ext cx="8003024" cy="646331"/>
          </a:xfrm>
          <a:prstGeom prst="rect">
            <a:avLst/>
          </a:prstGeom>
          <a:noFill/>
        </p:spPr>
        <p:txBody>
          <a:bodyPr wrap="none" rtlCol="0">
            <a:spAutoFit/>
          </a:bodyPr>
          <a:lstStyle/>
          <a:p>
            <a:pPr algn="ctr"/>
            <a:r>
              <a:rPr lang="fr-FR" u="sng" dirty="0" smtClean="0">
                <a:latin typeface="Arial" pitchFamily="34" charset="0"/>
                <a:cs typeface="Arial" pitchFamily="34" charset="0"/>
              </a:rPr>
              <a:t>Une période de réflexion s’ouvre sur le futur des laboratoires de la Vallée et </a:t>
            </a:r>
          </a:p>
          <a:p>
            <a:pPr algn="ctr"/>
            <a:r>
              <a:rPr lang="fr-FR" u="sng" dirty="0" smtClean="0">
                <a:latin typeface="Arial" pitchFamily="34" charset="0"/>
                <a:cs typeface="Arial" pitchFamily="34" charset="0"/>
              </a:rPr>
              <a:t>en particulier pour les laboratoires de la physique P2I0.</a:t>
            </a:r>
          </a:p>
        </p:txBody>
      </p:sp>
      <p:sp>
        <p:nvSpPr>
          <p:cNvPr id="2" name="ZoneTexte 1"/>
          <p:cNvSpPr txBox="1"/>
          <p:nvPr/>
        </p:nvSpPr>
        <p:spPr>
          <a:xfrm>
            <a:off x="1619672" y="2708920"/>
            <a:ext cx="5616624" cy="369332"/>
          </a:xfrm>
          <a:prstGeom prst="rect">
            <a:avLst/>
          </a:prstGeom>
          <a:solidFill>
            <a:srgbClr val="FFFF00"/>
          </a:solidFill>
        </p:spPr>
        <p:txBody>
          <a:bodyPr wrap="square" rtlCol="0">
            <a:spAutoFit/>
          </a:bodyPr>
          <a:lstStyle/>
          <a:p>
            <a:r>
              <a:rPr lang="fr-FR" dirty="0" smtClean="0">
                <a:latin typeface="Arial" pitchFamily="34" charset="0"/>
                <a:cs typeface="Arial" pitchFamily="34" charset="0"/>
              </a:rPr>
              <a:t>Pour l’instant le projet P2I0 passe de 264M</a:t>
            </a:r>
            <a:r>
              <a:rPr lang="fr-FR" i="1" dirty="0" smtClean="0">
                <a:solidFill>
                  <a:srgbClr val="000000"/>
                </a:solidFill>
                <a:latin typeface="Arial" pitchFamily="34" charset="0"/>
                <a:ea typeface="Calibri"/>
                <a:cs typeface="Arial" pitchFamily="34" charset="0"/>
              </a:rPr>
              <a:t>€</a:t>
            </a:r>
            <a:r>
              <a:rPr lang="fr-FR"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 0M</a:t>
            </a:r>
            <a:r>
              <a:rPr lang="fr-FR" i="1" dirty="0" smtClean="0">
                <a:solidFill>
                  <a:srgbClr val="000000"/>
                </a:solidFill>
                <a:latin typeface="Arial" pitchFamily="34" charset="0"/>
                <a:ea typeface="Calibri"/>
                <a:cs typeface="Arial" pitchFamily="34" charset="0"/>
              </a:rPr>
              <a:t>€</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6030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7568205"/>
              </p:ext>
            </p:extLst>
          </p:nvPr>
        </p:nvGraphicFramePr>
        <p:xfrm>
          <a:off x="323528" y="188640"/>
          <a:ext cx="5188588" cy="6586875"/>
        </p:xfrm>
        <a:graphic>
          <a:graphicData uri="http://schemas.openxmlformats.org/drawingml/2006/table">
            <a:tbl>
              <a:tblPr/>
              <a:tblGrid>
                <a:gridCol w="2083509"/>
                <a:gridCol w="1035611"/>
                <a:gridCol w="1033857"/>
                <a:gridCol w="1035611"/>
              </a:tblGrid>
              <a:tr h="732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bâtiment</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Surface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(m²)</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coût moyen (k€/m²)</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coût total (k€)</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200</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7 965</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0,97</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7 735</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201 (Hall 2)</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946</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0,64</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602</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203</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145</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0,47</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69</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204</a:t>
                      </a:r>
                      <a:endParaRPr kumimoji="0" lang="fr-FR"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1 572</a:t>
                      </a:r>
                      <a:endParaRPr kumimoji="0" lang="fr-FR"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2,34</a:t>
                      </a:r>
                      <a:endParaRPr kumimoji="0" lang="fr-FR"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3 679</a:t>
                      </a:r>
                      <a:endParaRPr kumimoji="0" lang="fr-FR"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205</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794 </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0,95</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752</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206 (TAR)</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280</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0,61</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172</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208</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3 560 </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0,94</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3 353</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209a</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1 713</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0,97</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1 679</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Igloo</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2 424</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0,32</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771</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7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Totaux</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19 399 </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18 803</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Total (+ TTC + Aléas + Coût Economique) = +30%</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24 444</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Totaux</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hors-204</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17827</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15124</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27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Total (+ TTC + Aléas + Coût Economique) = +30%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hors-204</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19661</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25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Total P2IO (même surface)</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81 431</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51" name="Text Box 83"/>
          <p:cNvSpPr txBox="1">
            <a:spLocks noChangeArrowheads="1"/>
          </p:cNvSpPr>
          <p:nvPr/>
        </p:nvSpPr>
        <p:spPr bwMode="auto">
          <a:xfrm>
            <a:off x="5796136" y="980728"/>
            <a:ext cx="3024336" cy="424731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spcBef>
                <a:spcPct val="50000"/>
              </a:spcBef>
            </a:pPr>
            <a:r>
              <a:rPr lang="fr-FR" u="sng" dirty="0">
                <a:latin typeface="Arial" pitchFamily="34" charset="0"/>
                <a:cs typeface="Arial" pitchFamily="34" charset="0"/>
              </a:rPr>
              <a:t>Contexte de l’étude</a:t>
            </a:r>
            <a:r>
              <a:rPr lang="fr-FR" dirty="0">
                <a:latin typeface="Arial" pitchFamily="34" charset="0"/>
                <a:cs typeface="Arial" pitchFamily="34" charset="0"/>
              </a:rPr>
              <a:t> :</a:t>
            </a:r>
          </a:p>
          <a:p>
            <a:pPr>
              <a:spcBef>
                <a:spcPct val="50000"/>
              </a:spcBef>
              <a:buFontTx/>
              <a:buChar char="•"/>
            </a:pPr>
            <a:r>
              <a:rPr lang="fr-FR" dirty="0">
                <a:latin typeface="Arial" pitchFamily="34" charset="0"/>
                <a:cs typeface="Arial" pitchFamily="34" charset="0"/>
              </a:rPr>
              <a:t>Mise à niveaux des bâtiments utilisés par le LAL</a:t>
            </a:r>
          </a:p>
          <a:p>
            <a:pPr>
              <a:spcBef>
                <a:spcPct val="50000"/>
              </a:spcBef>
              <a:buFontTx/>
              <a:buChar char="•"/>
            </a:pPr>
            <a:r>
              <a:rPr lang="fr-FR" dirty="0">
                <a:latin typeface="Arial" pitchFamily="34" charset="0"/>
                <a:cs typeface="Arial" pitchFamily="34" charset="0"/>
              </a:rPr>
              <a:t>Périmètre </a:t>
            </a:r>
            <a:r>
              <a:rPr lang="fr-FR" dirty="0" smtClean="0">
                <a:latin typeface="Arial" pitchFamily="34" charset="0"/>
                <a:cs typeface="Arial" pitchFamily="34" charset="0"/>
              </a:rPr>
              <a:t>actuel </a:t>
            </a:r>
            <a:r>
              <a:rPr lang="fr-FR" dirty="0">
                <a:latin typeface="Arial" pitchFamily="34" charset="0"/>
                <a:cs typeface="Arial" pitchFamily="34" charset="0"/>
              </a:rPr>
              <a:t>du LAL sans changement de destination</a:t>
            </a:r>
          </a:p>
          <a:p>
            <a:pPr>
              <a:spcBef>
                <a:spcPct val="50000"/>
              </a:spcBef>
              <a:buFontTx/>
              <a:buChar char="•"/>
            </a:pPr>
            <a:r>
              <a:rPr lang="fr-FR" dirty="0">
                <a:latin typeface="Arial" pitchFamily="34" charset="0"/>
                <a:cs typeface="Arial" pitchFamily="34" charset="0"/>
              </a:rPr>
              <a:t>Chiffrage par catégorie de locaux et par bâtiment</a:t>
            </a:r>
          </a:p>
          <a:p>
            <a:pPr>
              <a:spcBef>
                <a:spcPct val="50000"/>
              </a:spcBef>
              <a:buFontTx/>
              <a:buChar char="•"/>
            </a:pPr>
            <a:r>
              <a:rPr lang="fr-FR" dirty="0">
                <a:latin typeface="Arial" pitchFamily="34" charset="0"/>
                <a:cs typeface="Arial" pitchFamily="34" charset="0"/>
              </a:rPr>
              <a:t>Coût en valeur novembre 2011, sans évaluation de l’évolution des prix dans le </a:t>
            </a:r>
            <a:r>
              <a:rPr lang="fr-FR" dirty="0" smtClean="0">
                <a:latin typeface="Arial" pitchFamily="34" charset="0"/>
                <a:cs typeface="Arial" pitchFamily="34" charset="0"/>
              </a:rPr>
              <a:t>temps </a:t>
            </a:r>
            <a:endParaRPr lang="fr-FR" dirty="0">
              <a:latin typeface="Arial" pitchFamily="34" charset="0"/>
              <a:cs typeface="Arial" pitchFamily="34" charset="0"/>
            </a:endParaRPr>
          </a:p>
        </p:txBody>
      </p:sp>
      <p:sp>
        <p:nvSpPr>
          <p:cNvPr id="2" name="ZoneTexte 1"/>
          <p:cNvSpPr txBox="1"/>
          <p:nvPr/>
        </p:nvSpPr>
        <p:spPr>
          <a:xfrm>
            <a:off x="5508104" y="5733256"/>
            <a:ext cx="3649757" cy="646331"/>
          </a:xfrm>
          <a:prstGeom prst="rect">
            <a:avLst/>
          </a:prstGeom>
          <a:solidFill>
            <a:srgbClr val="FFFF00"/>
          </a:solidFill>
        </p:spPr>
        <p:txBody>
          <a:bodyPr wrap="square" rtlCol="0">
            <a:spAutoFit/>
          </a:bodyPr>
          <a:lstStyle/>
          <a:p>
            <a:pPr algn="ctr"/>
            <a:r>
              <a:rPr lang="en-US" dirty="0" smtClean="0">
                <a:latin typeface="Arial" pitchFamily="34" charset="0"/>
                <a:cs typeface="Arial" pitchFamily="34" charset="0"/>
              </a:rPr>
              <a:t>On </a:t>
            </a:r>
            <a:r>
              <a:rPr lang="en-US" dirty="0" err="1" smtClean="0">
                <a:latin typeface="Arial" pitchFamily="34" charset="0"/>
                <a:cs typeface="Arial" pitchFamily="34" charset="0"/>
              </a:rPr>
              <a:t>gagne</a:t>
            </a:r>
            <a:r>
              <a:rPr lang="en-US" dirty="0" smtClean="0">
                <a:latin typeface="Arial" pitchFamily="34" charset="0"/>
                <a:cs typeface="Arial" pitchFamily="34" charset="0"/>
              </a:rPr>
              <a:t> environ un </a:t>
            </a:r>
            <a:r>
              <a:rPr lang="en-US" dirty="0" err="1" smtClean="0">
                <a:latin typeface="Arial" pitchFamily="34" charset="0"/>
                <a:cs typeface="Arial" pitchFamily="34" charset="0"/>
              </a:rPr>
              <a:t>facteur</a:t>
            </a:r>
            <a:r>
              <a:rPr lang="en-US" dirty="0" smtClean="0">
                <a:latin typeface="Arial" pitchFamily="34" charset="0"/>
                <a:cs typeface="Arial" pitchFamily="34" charset="0"/>
              </a:rPr>
              <a:t> 4</a:t>
            </a:r>
          </a:p>
          <a:p>
            <a:pPr algn="ctr"/>
            <a:r>
              <a:rPr lang="en-US" dirty="0" smtClean="0">
                <a:latin typeface="Arial" pitchFamily="34" charset="0"/>
                <a:cs typeface="Arial" pitchFamily="34" charset="0"/>
              </a:rPr>
              <a:t>par rapport au tout </a:t>
            </a:r>
            <a:r>
              <a:rPr lang="en-US" dirty="0" err="1" smtClean="0">
                <a:latin typeface="Arial" pitchFamily="34" charset="0"/>
                <a:cs typeface="Arial" pitchFamily="34" charset="0"/>
              </a:rPr>
              <a:t>neuf</a:t>
            </a:r>
            <a:endParaRPr lang="fr-FR" dirty="0">
              <a:latin typeface="Arial" pitchFamily="34" charset="0"/>
              <a:cs typeface="Arial" pitchFamily="34" charset="0"/>
            </a:endParaRPr>
          </a:p>
        </p:txBody>
      </p:sp>
      <p:sp>
        <p:nvSpPr>
          <p:cNvPr id="3" name="ZoneTexte 2"/>
          <p:cNvSpPr txBox="1"/>
          <p:nvPr/>
        </p:nvSpPr>
        <p:spPr>
          <a:xfrm>
            <a:off x="5261101" y="116632"/>
            <a:ext cx="4094775" cy="707886"/>
          </a:xfrm>
          <a:prstGeom prst="rect">
            <a:avLst/>
          </a:prstGeom>
          <a:noFill/>
        </p:spPr>
        <p:txBody>
          <a:bodyPr wrap="square" rtlCol="0">
            <a:spAutoFit/>
          </a:bodyPr>
          <a:lstStyle/>
          <a:p>
            <a:pPr algn="ctr"/>
            <a:r>
              <a:rPr lang="fr-FR" sz="2000" dirty="0" smtClean="0">
                <a:latin typeface="Arial" pitchFamily="34" charset="0"/>
                <a:cs typeface="Arial" pitchFamily="34" charset="0"/>
              </a:rPr>
              <a:t>Etude menée par le SILS-LAL</a:t>
            </a:r>
          </a:p>
          <a:p>
            <a:pPr algn="ctr"/>
            <a:r>
              <a:rPr lang="fr-FR" sz="2000" dirty="0" smtClean="0">
                <a:latin typeface="Arial" pitchFamily="34" charset="0"/>
                <a:cs typeface="Arial" pitchFamily="34" charset="0"/>
              </a:rPr>
              <a:t>(</a:t>
            </a:r>
            <a:r>
              <a:rPr lang="fr-FR" sz="2000" dirty="0" err="1" smtClean="0">
                <a:latin typeface="Arial" pitchFamily="34" charset="0"/>
                <a:cs typeface="Arial" pitchFamily="34" charset="0"/>
              </a:rPr>
              <a:t>M.Tran,M</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Langlet,Q.Legrand</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118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248" name="Group 1080"/>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07557264"/>
              </p:ext>
            </p:extLst>
          </p:nvPr>
        </p:nvGraphicFramePr>
        <p:xfrm>
          <a:off x="899592" y="116632"/>
          <a:ext cx="7128792" cy="6675120"/>
        </p:xfrm>
        <a:graphic>
          <a:graphicData uri="http://schemas.openxmlformats.org/drawingml/2006/table">
            <a:tbl>
              <a:tblPr/>
              <a:tblGrid>
                <a:gridCol w="1800200"/>
                <a:gridCol w="1872208"/>
                <a:gridCol w="2016224"/>
                <a:gridCol w="1440160"/>
              </a:tblGrid>
              <a:tr h="618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type</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base coût P2IO (k€/m²)</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base coût SILS (k€/m²)</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rapport</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hall 2 niveaux</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4,9</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hall 1 niveau</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5,5</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0,66</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hall béton</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0,42</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Salles blanches</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0,84</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Bureaux</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2,6</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1,01</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Réunion</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2,6</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1,01</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enseignement</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2,6</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1,01</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Ateliers</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2,9</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1,47</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laboratoires</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stock extérieur</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0,5</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stock industriel</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1,5</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0,80</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endPar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stock archive</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6761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683568" y="836712"/>
            <a:ext cx="7654660" cy="1754326"/>
          </a:xfrm>
          <a:prstGeom prst="rect">
            <a:avLst/>
          </a:prstGeom>
          <a:noFill/>
        </p:spPr>
        <p:txBody>
          <a:bodyPr wrap="none" rtlCol="0">
            <a:spAutoFit/>
          </a:bodyPr>
          <a:lstStyle/>
          <a:p>
            <a:r>
              <a:rPr lang="fr-FR" u="sng" dirty="0" smtClean="0">
                <a:latin typeface="Times New Roman" pitchFamily="18" charset="0"/>
                <a:cs typeface="Times New Roman" pitchFamily="18" charset="0"/>
              </a:rPr>
              <a:t>Discussions en cours pour le futur de la Vallée</a:t>
            </a:r>
          </a:p>
          <a:p>
            <a:endParaRPr lang="fr-FR" u="sng" dirty="0" smtClean="0">
              <a:latin typeface="Times New Roman" pitchFamily="18" charset="0"/>
              <a:cs typeface="Times New Roman" pitchFamily="18" charset="0"/>
            </a:endParaRPr>
          </a:p>
          <a:p>
            <a:pPr marL="285750" indent="-285750">
              <a:buFontTx/>
              <a:buChar char="-"/>
            </a:pPr>
            <a:r>
              <a:rPr lang="fr-FR" dirty="0" smtClean="0">
                <a:latin typeface="Times New Roman" pitchFamily="18" charset="0"/>
                <a:cs typeface="Times New Roman" pitchFamily="18" charset="0"/>
              </a:rPr>
              <a:t>Rencontres DU/ Université et Faculté de Sciences</a:t>
            </a:r>
          </a:p>
          <a:p>
            <a:pPr marL="285750" indent="-285750">
              <a:buFontTx/>
              <a:buChar char="-"/>
            </a:pPr>
            <a:r>
              <a:rPr lang="fr-FR" dirty="0" smtClean="0">
                <a:latin typeface="Times New Roman" pitchFamily="18" charset="0"/>
                <a:cs typeface="Times New Roman" pitchFamily="18" charset="0"/>
              </a:rPr>
              <a:t>Rencontres DU/ Université avec SCET</a:t>
            </a:r>
          </a:p>
          <a:p>
            <a:pPr marL="285750" indent="-285750">
              <a:buFontTx/>
              <a:buChar char="-"/>
            </a:pPr>
            <a:r>
              <a:rPr lang="fr-FR" dirty="0" smtClean="0">
                <a:latin typeface="Times New Roman" pitchFamily="18" charset="0"/>
                <a:cs typeface="Times New Roman" pitchFamily="18" charset="0"/>
              </a:rPr>
              <a:t>Rencontres DU/ Université avec les maires et les collectivités locales (CAPS)</a:t>
            </a:r>
          </a:p>
          <a:p>
            <a:pPr marL="285750" indent="-285750">
              <a:buFontTx/>
              <a:buChar char="-"/>
            </a:pPr>
            <a:r>
              <a:rPr lang="fr-FR" dirty="0" smtClean="0">
                <a:latin typeface="Times New Roman" pitchFamily="18" charset="0"/>
                <a:cs typeface="Times New Roman" pitchFamily="18" charset="0"/>
              </a:rPr>
              <a:t>Discussion entre DU de P2I0</a:t>
            </a:r>
          </a:p>
        </p:txBody>
      </p:sp>
      <p:cxnSp>
        <p:nvCxnSpPr>
          <p:cNvPr id="4" name="Connecteur droit avec flèche 3"/>
          <p:cNvCxnSpPr/>
          <p:nvPr/>
        </p:nvCxnSpPr>
        <p:spPr>
          <a:xfrm>
            <a:off x="467544" y="4123881"/>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6444208" y="2132856"/>
            <a:ext cx="184731" cy="646331"/>
          </a:xfrm>
          <a:prstGeom prst="rect">
            <a:avLst/>
          </a:prstGeom>
          <a:noFill/>
        </p:spPr>
        <p:txBody>
          <a:bodyPr wrap="none" rtlCol="0">
            <a:spAutoFit/>
          </a:bodyPr>
          <a:lstStyle/>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p:txBody>
      </p:sp>
      <p:sp>
        <p:nvSpPr>
          <p:cNvPr id="6" name="ZoneTexte 5"/>
          <p:cNvSpPr txBox="1"/>
          <p:nvPr/>
        </p:nvSpPr>
        <p:spPr>
          <a:xfrm>
            <a:off x="1475656" y="3501008"/>
            <a:ext cx="7171771" cy="1200329"/>
          </a:xfrm>
          <a:prstGeom prst="rect">
            <a:avLst/>
          </a:prstGeom>
          <a:noFill/>
        </p:spPr>
        <p:txBody>
          <a:bodyPr wrap="none" rtlCol="0">
            <a:spAutoFit/>
          </a:bodyPr>
          <a:lstStyle/>
          <a:p>
            <a:r>
              <a:rPr lang="fr-FR" dirty="0" smtClean="0">
                <a:latin typeface="Times New Roman" pitchFamily="18" charset="0"/>
                <a:cs typeface="Times New Roman" pitchFamily="18" charset="0"/>
              </a:rPr>
              <a:t>Proposition de l’ Université : présenter un plan pour la Vallée sur trois axes :</a:t>
            </a:r>
          </a:p>
          <a:p>
            <a:pPr marL="285750" indent="-285750">
              <a:buFontTx/>
              <a:buChar char="-"/>
            </a:pPr>
            <a:r>
              <a:rPr lang="fr-FR" dirty="0" smtClean="0">
                <a:solidFill>
                  <a:srgbClr val="FF0000"/>
                </a:solidFill>
                <a:latin typeface="Times New Roman" pitchFamily="18" charset="0"/>
                <a:cs typeface="Times New Roman" pitchFamily="18" charset="0"/>
              </a:rPr>
              <a:t>Rénovation des laboratoires</a:t>
            </a:r>
          </a:p>
          <a:p>
            <a:pPr marL="285750" indent="-285750">
              <a:buFontTx/>
              <a:buChar char="-"/>
            </a:pPr>
            <a:r>
              <a:rPr lang="fr-FR" dirty="0" smtClean="0">
                <a:solidFill>
                  <a:srgbClr val="00B0F0"/>
                </a:solidFill>
                <a:latin typeface="Times New Roman" pitchFamily="18" charset="0"/>
                <a:cs typeface="Times New Roman" pitchFamily="18" charset="0"/>
              </a:rPr>
              <a:t>Projets (</a:t>
            </a:r>
            <a:r>
              <a:rPr lang="fr-FR" dirty="0" err="1" smtClean="0">
                <a:solidFill>
                  <a:srgbClr val="00B0F0"/>
                </a:solidFill>
                <a:latin typeface="Times New Roman" pitchFamily="18" charset="0"/>
                <a:cs typeface="Times New Roman" pitchFamily="18" charset="0"/>
              </a:rPr>
              <a:t>AccelTech</a:t>
            </a:r>
            <a:r>
              <a:rPr lang="fr-FR" dirty="0" smtClean="0">
                <a:solidFill>
                  <a:srgbClr val="00B0F0"/>
                </a:solidFill>
                <a:latin typeface="Times New Roman" pitchFamily="18" charset="0"/>
                <a:cs typeface="Times New Roman" pitchFamily="18" charset="0"/>
              </a:rPr>
              <a:t> (laser/plasma inclus) , </a:t>
            </a:r>
            <a:r>
              <a:rPr lang="fr-FR" dirty="0" err="1" smtClean="0">
                <a:solidFill>
                  <a:srgbClr val="00B0F0"/>
                </a:solidFill>
                <a:latin typeface="Times New Roman" pitchFamily="18" charset="0"/>
                <a:cs typeface="Times New Roman" pitchFamily="18" charset="0"/>
              </a:rPr>
              <a:t>VirtualData</a:t>
            </a:r>
            <a:r>
              <a:rPr lang="fr-FR" dirty="0" smtClean="0">
                <a:solidFill>
                  <a:srgbClr val="00B0F0"/>
                </a:solidFill>
                <a:latin typeface="Times New Roman" pitchFamily="18" charset="0"/>
                <a:cs typeface="Times New Roman" pitchFamily="18" charset="0"/>
              </a:rPr>
              <a:t>  dans la Vallée)</a:t>
            </a:r>
          </a:p>
          <a:p>
            <a:pPr marL="285750" indent="-285750">
              <a:buFontTx/>
              <a:buChar char="-"/>
            </a:pPr>
            <a:r>
              <a:rPr lang="fr-FR" dirty="0" smtClean="0">
                <a:solidFill>
                  <a:srgbClr val="92D050"/>
                </a:solidFill>
                <a:latin typeface="Times New Roman" pitchFamily="18" charset="0"/>
                <a:cs typeface="Times New Roman" pitchFamily="18" charset="0"/>
              </a:rPr>
              <a:t>Enseignements  </a:t>
            </a:r>
          </a:p>
        </p:txBody>
      </p:sp>
      <p:sp>
        <p:nvSpPr>
          <p:cNvPr id="8" name="ZoneTexte 7"/>
          <p:cNvSpPr txBox="1"/>
          <p:nvPr/>
        </p:nvSpPr>
        <p:spPr>
          <a:xfrm>
            <a:off x="1043608" y="5330741"/>
            <a:ext cx="7560724" cy="646331"/>
          </a:xfrm>
          <a:prstGeom prst="rect">
            <a:avLst/>
          </a:prstGeom>
          <a:noFill/>
        </p:spPr>
        <p:txBody>
          <a:bodyPr wrap="none" rtlCol="0">
            <a:spAutoFit/>
          </a:bodyPr>
          <a:lstStyle/>
          <a:p>
            <a:r>
              <a:rPr lang="fr-FR" dirty="0" smtClean="0">
                <a:latin typeface="Times New Roman" pitchFamily="18" charset="0"/>
                <a:cs typeface="Times New Roman" pitchFamily="18" charset="0"/>
              </a:rPr>
              <a:t>D’ou viendrait l’argent…? :   Reliquat du Plan Campus (non déménagement de </a:t>
            </a:r>
          </a:p>
          <a:p>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l’École des Mines),  CPER….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83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660232" y="6487088"/>
            <a:ext cx="2133600" cy="365125"/>
          </a:xfrm>
        </p:spPr>
        <p:txBody>
          <a:bodyPr/>
          <a:lstStyle/>
          <a:p>
            <a:fld id="{2523FE0D-6B8B-442B-AF79-C7C1766BD356}" type="slidenum">
              <a:rPr lang="fr-FR" smtClean="0"/>
              <a:pPr/>
              <a:t>17</a:t>
            </a:fld>
            <a:endParaRPr lang="fr-FR"/>
          </a:p>
        </p:txBody>
      </p:sp>
      <p:sp>
        <p:nvSpPr>
          <p:cNvPr id="4" name="Rectangle 3"/>
          <p:cNvSpPr/>
          <p:nvPr/>
        </p:nvSpPr>
        <p:spPr>
          <a:xfrm>
            <a:off x="21215" y="260648"/>
            <a:ext cx="8957554" cy="1354217"/>
          </a:xfrm>
          <a:prstGeom prst="rect">
            <a:avLst/>
          </a:prstGeom>
        </p:spPr>
        <p:txBody>
          <a:bodyPr wrap="square">
            <a:spAutoFit/>
          </a:bodyPr>
          <a:lstStyle/>
          <a:p>
            <a:pPr lvl="0" algn="ctr" fontAlgn="base">
              <a:spcBef>
                <a:spcPct val="0"/>
              </a:spcBef>
              <a:spcAft>
                <a:spcPct val="0"/>
              </a:spcAft>
            </a:pPr>
            <a:r>
              <a:rPr lang="fr-FR" u="sng" dirty="0" smtClean="0">
                <a:latin typeface="Arial" pitchFamily="34" charset="0"/>
                <a:cs typeface="Arial" pitchFamily="34" charset="0"/>
                <a:sym typeface="Wingdings" pitchFamily="2" charset="2"/>
              </a:rPr>
              <a:t>L</a:t>
            </a:r>
            <a:r>
              <a:rPr lang="fr-FR" u="sng" dirty="0" smtClean="0">
                <a:latin typeface="Arial" pitchFamily="34" charset="0"/>
                <a:cs typeface="Arial" pitchFamily="34" charset="0"/>
              </a:rPr>
              <a:t>es 50 ans des collisions e</a:t>
            </a:r>
            <a:r>
              <a:rPr lang="fr-FR" u="sng" baseline="30000" dirty="0" smtClean="0">
                <a:latin typeface="Arial" pitchFamily="34" charset="0"/>
                <a:cs typeface="Arial" pitchFamily="34" charset="0"/>
              </a:rPr>
              <a:t>+</a:t>
            </a:r>
            <a:r>
              <a:rPr lang="fr-FR" u="sng" dirty="0" smtClean="0">
                <a:latin typeface="Arial" pitchFamily="34" charset="0"/>
                <a:cs typeface="Arial" pitchFamily="34" charset="0"/>
              </a:rPr>
              <a:t>e</a:t>
            </a:r>
            <a:r>
              <a:rPr lang="fr-FR" u="sng" baseline="30000" dirty="0" smtClean="0">
                <a:latin typeface="Arial" pitchFamily="34" charset="0"/>
                <a:cs typeface="Arial" pitchFamily="34" charset="0"/>
              </a:rPr>
              <a:t>-</a:t>
            </a:r>
            <a:r>
              <a:rPr lang="fr-FR" u="sng" dirty="0" smtClean="0">
                <a:latin typeface="Arial" pitchFamily="34" charset="0"/>
                <a:cs typeface="Arial" pitchFamily="34" charset="0"/>
              </a:rPr>
              <a:t>  Frascati/LAL  le 1</a:t>
            </a:r>
            <a:r>
              <a:rPr lang="fr-FR" u="sng" baseline="30000" dirty="0" smtClean="0">
                <a:latin typeface="Arial" pitchFamily="34" charset="0"/>
                <a:cs typeface="Arial" pitchFamily="34" charset="0"/>
              </a:rPr>
              <a:t>er</a:t>
            </a:r>
            <a:r>
              <a:rPr lang="fr-FR" u="sng" dirty="0" smtClean="0">
                <a:latin typeface="Arial" pitchFamily="34" charset="0"/>
                <a:cs typeface="Arial" pitchFamily="34" charset="0"/>
              </a:rPr>
              <a:t>  décembre 2011. </a:t>
            </a:r>
          </a:p>
          <a:p>
            <a:pPr lvl="0" algn="ctr" fontAlgn="base">
              <a:spcBef>
                <a:spcPct val="0"/>
              </a:spcBef>
              <a:spcAft>
                <a:spcPct val="0"/>
              </a:spcAft>
            </a:pPr>
            <a:endParaRPr lang="fr-FR" sz="1600" dirty="0">
              <a:latin typeface="Arial" pitchFamily="34" charset="0"/>
              <a:cs typeface="Arial" pitchFamily="34" charset="0"/>
            </a:endParaRPr>
          </a:p>
          <a:p>
            <a:pPr lvl="0" algn="ctr" fontAlgn="base">
              <a:spcBef>
                <a:spcPct val="0"/>
              </a:spcBef>
              <a:spcAft>
                <a:spcPct val="0"/>
              </a:spcAft>
            </a:pPr>
            <a:r>
              <a:rPr lang="fr-FR" sz="1600" dirty="0" smtClean="0">
                <a:latin typeface="Arial" pitchFamily="34" charset="0"/>
                <a:cs typeface="Arial" pitchFamily="34" charset="0"/>
              </a:rPr>
              <a:t>Le maire d’Orsay était présent ainsi que son adjoint à l’ Université et son administrateur</a:t>
            </a:r>
          </a:p>
          <a:p>
            <a:pPr lvl="0" algn="ctr" fontAlgn="base">
              <a:spcBef>
                <a:spcPct val="0"/>
              </a:spcBef>
              <a:spcAft>
                <a:spcPct val="0"/>
              </a:spcAft>
            </a:pPr>
            <a:endParaRPr lang="fr-FR" sz="1600" dirty="0" smtClean="0">
              <a:latin typeface="Arial" pitchFamily="34" charset="0"/>
              <a:cs typeface="Arial" pitchFamily="34" charset="0"/>
              <a:sym typeface="Wingdings" pitchFamily="2" charset="2"/>
            </a:endParaRPr>
          </a:p>
          <a:p>
            <a:pPr marL="285750" lvl="0" indent="-285750" algn="ctr" fontAlgn="base">
              <a:spcBef>
                <a:spcPct val="0"/>
              </a:spcBef>
              <a:spcAft>
                <a:spcPct val="0"/>
              </a:spcAft>
              <a:buFont typeface="Wingdings"/>
              <a:buChar char="à"/>
            </a:pPr>
            <a:r>
              <a:rPr lang="fr-FR" sz="1600" u="sng" dirty="0" smtClean="0">
                <a:latin typeface="Arial" pitchFamily="34" charset="0"/>
                <a:cs typeface="Arial" pitchFamily="34" charset="0"/>
              </a:rPr>
              <a:t>jumelage Orsay/Frascati via LAL/LNF. </a:t>
            </a:r>
          </a:p>
        </p:txBody>
      </p:sp>
      <p:pic>
        <p:nvPicPr>
          <p:cNvPr id="5" name="Picture 2" descr="C:\Users\Administrateur\Desktop\Poster_Scientific_Program.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45351" y="1872765"/>
            <a:ext cx="2980265" cy="42149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3" descr="C:\Users\Administrateur\Desktop\poster_Scuderie.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3703" y="1862887"/>
            <a:ext cx="2877701" cy="428722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ZoneTexte 6"/>
          <p:cNvSpPr txBox="1"/>
          <p:nvPr/>
        </p:nvSpPr>
        <p:spPr>
          <a:xfrm>
            <a:off x="2051720" y="6142490"/>
            <a:ext cx="4102405" cy="523220"/>
          </a:xfrm>
          <a:prstGeom prst="rect">
            <a:avLst/>
          </a:prstGeom>
          <a:solidFill>
            <a:srgbClr val="FFFF00"/>
          </a:solidFill>
        </p:spPr>
        <p:txBody>
          <a:bodyPr wrap="none" rtlCol="0">
            <a:spAutoFit/>
          </a:bodyPr>
          <a:lstStyle/>
          <a:p>
            <a:r>
              <a:rPr lang="fr-FR" sz="2800" dirty="0" smtClean="0">
                <a:latin typeface="Arial" pitchFamily="34" charset="0"/>
                <a:cs typeface="Arial" pitchFamily="34" charset="0"/>
              </a:rPr>
              <a:t>UNE très belle journée  !</a:t>
            </a:r>
            <a:endParaRPr lang="fr-FR" sz="2800"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146711"/>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23FE0D-6B8B-442B-AF79-C7C1766BD356}" type="slidenum">
              <a:rPr lang="fr-FR" smtClean="0"/>
              <a:pPr/>
              <a:t>18</a:t>
            </a:fld>
            <a:endParaRPr lang="fr-FR"/>
          </a:p>
        </p:txBody>
      </p:sp>
      <p:sp>
        <p:nvSpPr>
          <p:cNvPr id="3" name="Rectangle 2"/>
          <p:cNvSpPr/>
          <p:nvPr/>
        </p:nvSpPr>
        <p:spPr>
          <a:xfrm>
            <a:off x="1057077" y="2611678"/>
            <a:ext cx="6835526" cy="2308324"/>
          </a:xfrm>
          <a:prstGeom prst="rect">
            <a:avLst/>
          </a:prstGeom>
          <a:solidFill>
            <a:srgbClr val="FFFF00"/>
          </a:solidFill>
          <a:ln w="57150">
            <a:solidFill>
              <a:srgbClr val="FF0000"/>
            </a:solidFill>
          </a:ln>
        </p:spPr>
        <p:txBody>
          <a:bodyPr wrap="none">
            <a:spAutoFit/>
          </a:bodyPr>
          <a:lstStyle/>
          <a:p>
            <a:pPr algn="ctr">
              <a:lnSpc>
                <a:spcPct val="150000"/>
              </a:lnSpc>
            </a:pPr>
            <a:r>
              <a:rPr lang="fr-FR" sz="3200" dirty="0" smtClean="0">
                <a:latin typeface="Arial" pitchFamily="34" charset="0"/>
                <a:cs typeface="Arial" pitchFamily="34" charset="0"/>
              </a:rPr>
              <a:t>Restructuration Service Electronique</a:t>
            </a:r>
          </a:p>
          <a:p>
            <a:pPr algn="ctr">
              <a:lnSpc>
                <a:spcPct val="150000"/>
              </a:lnSpc>
            </a:pPr>
            <a:r>
              <a:rPr lang="fr-FR" sz="3200" dirty="0">
                <a:latin typeface="Arial" pitchFamily="34" charset="0"/>
                <a:cs typeface="Arial" pitchFamily="34" charset="0"/>
              </a:rPr>
              <a:t>e</a:t>
            </a:r>
            <a:r>
              <a:rPr lang="fr-FR" sz="3200" dirty="0" smtClean="0">
                <a:latin typeface="Arial" pitchFamily="34" charset="0"/>
                <a:cs typeface="Arial" pitchFamily="34" charset="0"/>
              </a:rPr>
              <a:t>t Service Instrumentation  </a:t>
            </a:r>
          </a:p>
          <a:p>
            <a:pPr algn="ctr">
              <a:lnSpc>
                <a:spcPct val="150000"/>
              </a:lnSpc>
            </a:pPr>
            <a:r>
              <a:rPr lang="fr-FR" sz="3200" dirty="0" smtClean="0">
                <a:latin typeface="Arial" pitchFamily="34" charset="0"/>
                <a:cs typeface="Arial" pitchFamily="34" charset="0"/>
              </a:rPr>
              <a:t>et Département Accélérateur</a:t>
            </a:r>
            <a:endParaRPr lang="fr-FR" sz="3200" dirty="0">
              <a:latin typeface="Arial" pitchFamily="34" charset="0"/>
              <a:cs typeface="Arial" pitchFamily="34" charset="0"/>
            </a:endParaRPr>
          </a:p>
        </p:txBody>
      </p:sp>
      <p:sp>
        <p:nvSpPr>
          <p:cNvPr id="4" name="Ellipse 3"/>
          <p:cNvSpPr/>
          <p:nvPr/>
        </p:nvSpPr>
        <p:spPr>
          <a:xfrm>
            <a:off x="4017640" y="1052736"/>
            <a:ext cx="914400" cy="914400"/>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lumMod val="95000"/>
                    <a:lumOff val="5000"/>
                  </a:schemeClr>
                </a:solidFill>
                <a:latin typeface="Arial" pitchFamily="34" charset="0"/>
                <a:cs typeface="Arial" pitchFamily="34" charset="0"/>
              </a:rPr>
              <a:t>2</a:t>
            </a:r>
            <a:endParaRPr lang="fr-FR" sz="66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3404592"/>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numéro de diapositive 3"/>
          <p:cNvSpPr txBox="1">
            <a:spLocks/>
          </p:cNvSpPr>
          <p:nvPr/>
        </p:nvSpPr>
        <p:spPr>
          <a:xfrm>
            <a:off x="6962306" y="6448251"/>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4901D5-0DEC-41E6-8025-CE7E4D9C4ED2}" type="slidenum">
              <a:rPr lang="fr-FR" smtClean="0">
                <a:solidFill>
                  <a:prstClr val="black">
                    <a:tint val="75000"/>
                  </a:prstClr>
                </a:solidFill>
              </a:rPr>
              <a:pPr/>
              <a:t>19</a:t>
            </a:fld>
            <a:endParaRPr lang="fr-FR" dirty="0">
              <a:solidFill>
                <a:prstClr val="black">
                  <a:tint val="75000"/>
                </a:prstClr>
              </a:solidFill>
            </a:endParaRPr>
          </a:p>
        </p:txBody>
      </p:sp>
      <p:sp>
        <p:nvSpPr>
          <p:cNvPr id="4" name="ZoneTexte 3"/>
          <p:cNvSpPr txBox="1"/>
          <p:nvPr/>
        </p:nvSpPr>
        <p:spPr>
          <a:xfrm>
            <a:off x="179512" y="116631"/>
            <a:ext cx="8784976" cy="400110"/>
          </a:xfrm>
          <a:prstGeom prst="rect">
            <a:avLst/>
          </a:prstGeom>
          <a:noFill/>
        </p:spPr>
        <p:txBody>
          <a:bodyPr wrap="square" rtlCol="0">
            <a:spAutoFit/>
          </a:bodyPr>
          <a:lstStyle/>
          <a:p>
            <a:pPr algn="ctr"/>
            <a:r>
              <a:rPr lang="fr-FR" sz="2000" b="1" u="sng" dirty="0" smtClean="0">
                <a:solidFill>
                  <a:srgbClr val="FF0000"/>
                </a:solidFill>
                <a:latin typeface="Arial" pitchFamily="34" charset="0"/>
                <a:cs typeface="Arial" pitchFamily="34" charset="0"/>
              </a:rPr>
              <a:t>Restructurations</a:t>
            </a:r>
            <a:r>
              <a:rPr lang="fr-FR" sz="2000" u="sng" dirty="0" smtClean="0">
                <a:solidFill>
                  <a:srgbClr val="FF0000"/>
                </a:solidFill>
                <a:latin typeface="Arial" pitchFamily="34" charset="0"/>
                <a:cs typeface="Arial" pitchFamily="34" charset="0"/>
              </a:rPr>
              <a:t> </a:t>
            </a:r>
          </a:p>
        </p:txBody>
      </p:sp>
      <p:sp>
        <p:nvSpPr>
          <p:cNvPr id="5" name="ZoneTexte 4"/>
          <p:cNvSpPr txBox="1"/>
          <p:nvPr/>
        </p:nvSpPr>
        <p:spPr>
          <a:xfrm>
            <a:off x="107504" y="692696"/>
            <a:ext cx="8515473" cy="646331"/>
          </a:xfrm>
          <a:prstGeom prst="rect">
            <a:avLst/>
          </a:prstGeom>
          <a:solidFill>
            <a:srgbClr val="FFC000"/>
          </a:solidFill>
        </p:spPr>
        <p:txBody>
          <a:bodyPr wrap="none" rtlCol="0">
            <a:spAutoFit/>
          </a:bodyPr>
          <a:lstStyle/>
          <a:p>
            <a:pPr marL="285750" indent="-285750">
              <a:buFont typeface="Wingdings"/>
              <a:buChar char="à"/>
            </a:pPr>
            <a:r>
              <a:rPr lang="fr-FR" dirty="0" smtClean="0">
                <a:latin typeface="Arial" pitchFamily="34" charset="0"/>
                <a:cs typeface="Arial" pitchFamily="34" charset="0"/>
              </a:rPr>
              <a:t>Fusion du Service Electronique et du Service Instrumentation </a:t>
            </a:r>
            <a:r>
              <a:rPr lang="fr-FR" dirty="0" smtClean="0">
                <a:latin typeface="Arial" pitchFamily="34" charset="0"/>
                <a:cs typeface="Arial" pitchFamily="34" charset="0"/>
                <a:sym typeface="Wingdings" pitchFamily="2" charset="2"/>
              </a:rPr>
              <a:t>  SERDI   </a:t>
            </a:r>
          </a:p>
          <a:p>
            <a:r>
              <a:rPr lang="fr-FR" dirty="0" smtClean="0">
                <a:latin typeface="Arial" pitchFamily="34" charset="0"/>
                <a:cs typeface="Arial" pitchFamily="34" charset="0"/>
                <a:sym typeface="Wingdings" pitchFamily="2" charset="2"/>
              </a:rPr>
              <a:t> Positionnement du Groupe Pole Omega au sein du LAL, à l’extérieur du SERDI</a:t>
            </a:r>
            <a:endParaRPr lang="fr-FR" dirty="0">
              <a:latin typeface="Arial" pitchFamily="34" charset="0"/>
              <a:cs typeface="Arial" pitchFamily="34" charset="0"/>
            </a:endParaRPr>
          </a:p>
        </p:txBody>
      </p:sp>
      <p:sp>
        <p:nvSpPr>
          <p:cNvPr id="6" name="Rectangle 5"/>
          <p:cNvSpPr/>
          <p:nvPr/>
        </p:nvSpPr>
        <p:spPr>
          <a:xfrm>
            <a:off x="179512" y="2699042"/>
            <a:ext cx="8718289" cy="4247317"/>
          </a:xfrm>
          <a:prstGeom prst="rect">
            <a:avLst/>
          </a:prstGeom>
        </p:spPr>
        <p:txBody>
          <a:bodyPr wrap="square">
            <a:spAutoFit/>
          </a:bodyPr>
          <a:lstStyle/>
          <a:p>
            <a:r>
              <a:rPr lang="fr-FR" dirty="0" smtClean="0">
                <a:latin typeface="Arial" pitchFamily="34" charset="0"/>
                <a:cs typeface="Arial" pitchFamily="34" charset="0"/>
              </a:rPr>
              <a:t>Méthode de travail utilisée pour mener a bien / définir ces restructurations :</a:t>
            </a:r>
          </a:p>
          <a:p>
            <a:r>
              <a:rPr lang="fr-FR" dirty="0" smtClean="0">
                <a:latin typeface="Arial" pitchFamily="34" charset="0"/>
                <a:cs typeface="Arial" pitchFamily="34" charset="0"/>
              </a:rPr>
              <a:t> </a:t>
            </a:r>
          </a:p>
          <a:p>
            <a:r>
              <a:rPr lang="fr-FR" i="1" dirty="0" smtClean="0">
                <a:latin typeface="Arial" pitchFamily="34" charset="0"/>
                <a:cs typeface="Arial" pitchFamily="34" charset="0"/>
              </a:rPr>
              <a:t>Phase I </a:t>
            </a:r>
            <a:r>
              <a:rPr lang="fr-FR" dirty="0" smtClean="0">
                <a:latin typeface="Arial" pitchFamily="34" charset="0"/>
                <a:cs typeface="Arial" pitchFamily="34" charset="0"/>
              </a:rPr>
              <a:t>  -   Rencontres direction &lt;-&gt; Services</a:t>
            </a:r>
          </a:p>
          <a:p>
            <a:endParaRPr lang="fr-FR" dirty="0" smtClean="0">
              <a:latin typeface="Arial" pitchFamily="34" charset="0"/>
              <a:cs typeface="Arial" pitchFamily="34" charset="0"/>
            </a:endParaRPr>
          </a:p>
          <a:p>
            <a:r>
              <a:rPr lang="fr-FR" i="1" dirty="0" smtClean="0">
                <a:latin typeface="Arial" pitchFamily="34" charset="0"/>
                <a:cs typeface="Arial" pitchFamily="34" charset="0"/>
              </a:rPr>
              <a:t>Phase II  </a:t>
            </a:r>
            <a:r>
              <a:rPr lang="fr-FR" dirty="0" smtClean="0">
                <a:latin typeface="Arial" pitchFamily="34" charset="0"/>
                <a:cs typeface="Arial" pitchFamily="34" charset="0"/>
              </a:rPr>
              <a:t>-   Discussion en Séance fermée du CL (19 Septembre)</a:t>
            </a:r>
          </a:p>
          <a:p>
            <a:endParaRPr lang="fr-FR" dirty="0" smtClean="0">
              <a:latin typeface="Arial" pitchFamily="34" charset="0"/>
              <a:cs typeface="Arial" pitchFamily="34" charset="0"/>
            </a:endParaRPr>
          </a:p>
          <a:p>
            <a:r>
              <a:rPr lang="fr-FR" i="1" dirty="0" smtClean="0">
                <a:latin typeface="Arial" pitchFamily="34" charset="0"/>
                <a:cs typeface="Arial" pitchFamily="34" charset="0"/>
              </a:rPr>
              <a:t>Phase III </a:t>
            </a:r>
            <a:r>
              <a:rPr lang="fr-FR" dirty="0" smtClean="0">
                <a:latin typeface="Arial" pitchFamily="34" charset="0"/>
                <a:cs typeface="Arial" pitchFamily="34" charset="0"/>
              </a:rPr>
              <a:t>-   Rencontres CL avec les Services et les individus </a:t>
            </a:r>
          </a:p>
          <a:p>
            <a:r>
              <a:rPr lang="fr-FR" dirty="0" smtClean="0">
                <a:latin typeface="Arial" pitchFamily="34" charset="0"/>
                <a:cs typeface="Arial" pitchFamily="34" charset="0"/>
              </a:rPr>
              <a:t>                    Réunions internes aux Services</a:t>
            </a:r>
          </a:p>
          <a:p>
            <a:r>
              <a:rPr lang="fr-FR" dirty="0" smtClean="0">
                <a:latin typeface="Arial" pitchFamily="34" charset="0"/>
                <a:cs typeface="Arial" pitchFamily="34" charset="0"/>
              </a:rPr>
              <a:t>                    Rencontre direction avec les individus</a:t>
            </a:r>
          </a:p>
          <a:p>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Octobre</a:t>
            </a:r>
            <a:r>
              <a:rPr lang="en-US" dirty="0" smtClean="0">
                <a:latin typeface="Arial" pitchFamily="34" charset="0"/>
                <a:cs typeface="Arial" pitchFamily="34" charset="0"/>
              </a:rPr>
              <a:t> – mi </a:t>
            </a:r>
            <a:r>
              <a:rPr lang="en-US" dirty="0" err="1" smtClean="0">
                <a:latin typeface="Arial" pitchFamily="34" charset="0"/>
                <a:cs typeface="Arial" pitchFamily="34" charset="0"/>
              </a:rPr>
              <a:t>Novembre</a:t>
            </a:r>
            <a:r>
              <a:rPr lang="en-US" dirty="0" smtClean="0">
                <a:latin typeface="Arial" pitchFamily="34" charset="0"/>
                <a:cs typeface="Arial" pitchFamily="34" charset="0"/>
              </a:rPr>
              <a:t>)</a:t>
            </a:r>
            <a:endParaRPr lang="fr-FR" dirty="0" smtClean="0">
              <a:latin typeface="Arial" pitchFamily="34" charset="0"/>
              <a:cs typeface="Arial" pitchFamily="34" charset="0"/>
            </a:endParaRPr>
          </a:p>
          <a:p>
            <a:endParaRPr lang="fr-FR" dirty="0" smtClean="0">
              <a:latin typeface="Arial" pitchFamily="34" charset="0"/>
              <a:cs typeface="Arial" pitchFamily="34" charset="0"/>
              <a:sym typeface="Wingdings" pitchFamily="2" charset="2"/>
            </a:endParaRPr>
          </a:p>
          <a:p>
            <a:r>
              <a:rPr lang="fr-FR" i="1" dirty="0" smtClean="0">
                <a:latin typeface="Arial" pitchFamily="34" charset="0"/>
                <a:cs typeface="Arial" pitchFamily="34" charset="0"/>
                <a:sym typeface="Wingdings" pitchFamily="2" charset="2"/>
              </a:rPr>
              <a:t>Phase IV </a:t>
            </a:r>
            <a:r>
              <a:rPr lang="fr-FR" dirty="0" smtClean="0">
                <a:latin typeface="Arial" pitchFamily="34" charset="0"/>
                <a:cs typeface="Arial" pitchFamily="34" charset="0"/>
                <a:sym typeface="Wingdings" pitchFamily="2" charset="2"/>
              </a:rPr>
              <a:t>-   Documents de recommandation rédigés par les élus du CL </a:t>
            </a:r>
          </a:p>
          <a:p>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                  (reçus a la mi-novembre)</a:t>
            </a:r>
          </a:p>
          <a:p>
            <a:endParaRPr lang="fr-FR" dirty="0" smtClean="0">
              <a:latin typeface="Arial" pitchFamily="34" charset="0"/>
              <a:cs typeface="Arial" pitchFamily="34" charset="0"/>
              <a:sym typeface="Wingdings" pitchFamily="2" charset="2"/>
            </a:endParaRPr>
          </a:p>
          <a:p>
            <a:r>
              <a:rPr lang="fr-FR" i="1" dirty="0" smtClean="0">
                <a:latin typeface="Arial" pitchFamily="34" charset="0"/>
                <a:cs typeface="Arial" pitchFamily="34" charset="0"/>
                <a:sym typeface="Wingdings" pitchFamily="2" charset="2"/>
              </a:rPr>
              <a:t>Phase V  </a:t>
            </a:r>
            <a:r>
              <a:rPr lang="fr-FR" dirty="0" smtClean="0">
                <a:latin typeface="Arial" pitchFamily="34" charset="0"/>
                <a:cs typeface="Arial" pitchFamily="34" charset="0"/>
                <a:sym typeface="Wingdings" pitchFamily="2" charset="2"/>
              </a:rPr>
              <a:t>-   Mise en place de la nouvelle organisation 1</a:t>
            </a:r>
            <a:r>
              <a:rPr lang="fr-FR" baseline="30000" dirty="0" smtClean="0">
                <a:latin typeface="Arial" pitchFamily="34" charset="0"/>
                <a:cs typeface="Arial" pitchFamily="34" charset="0"/>
                <a:sym typeface="Wingdings" pitchFamily="2" charset="2"/>
              </a:rPr>
              <a:t>er</a:t>
            </a:r>
            <a:r>
              <a:rPr lang="fr-FR" dirty="0" smtClean="0">
                <a:latin typeface="Arial" pitchFamily="34" charset="0"/>
                <a:cs typeface="Arial" pitchFamily="34" charset="0"/>
                <a:sym typeface="Wingdings" pitchFamily="2" charset="2"/>
              </a:rPr>
              <a:t> Janvier 2012.</a:t>
            </a:r>
          </a:p>
        </p:txBody>
      </p:sp>
      <p:sp>
        <p:nvSpPr>
          <p:cNvPr id="7" name="ZoneTexte 6"/>
          <p:cNvSpPr txBox="1"/>
          <p:nvPr/>
        </p:nvSpPr>
        <p:spPr>
          <a:xfrm>
            <a:off x="112825" y="1628800"/>
            <a:ext cx="8815298" cy="646331"/>
          </a:xfrm>
          <a:prstGeom prst="rect">
            <a:avLst/>
          </a:prstGeom>
          <a:solidFill>
            <a:srgbClr val="92D050"/>
          </a:solidFill>
        </p:spPr>
        <p:txBody>
          <a:bodyPr wrap="none" rtlCol="0">
            <a:spAutoFit/>
          </a:bodyPr>
          <a:lstStyle/>
          <a:p>
            <a:pPr marL="285750" indent="-285750">
              <a:buFont typeface="Wingdings"/>
              <a:buChar char="à"/>
            </a:pPr>
            <a:r>
              <a:rPr lang="fr-FR" dirty="0" smtClean="0">
                <a:latin typeface="Arial" pitchFamily="34" charset="0"/>
                <a:cs typeface="Arial" pitchFamily="34" charset="0"/>
              </a:rPr>
              <a:t>Création du Département Accélérateur et “suppression” du SERA. </a:t>
            </a:r>
          </a:p>
          <a:p>
            <a:r>
              <a:rPr lang="fr-FR" dirty="0">
                <a:latin typeface="Arial" pitchFamily="34" charset="0"/>
                <a:cs typeface="Arial" pitchFamily="34" charset="0"/>
              </a:rPr>
              <a:t> </a:t>
            </a:r>
            <a:r>
              <a:rPr lang="fr-FR" dirty="0" smtClean="0">
                <a:latin typeface="Arial" pitchFamily="34" charset="0"/>
                <a:cs typeface="Arial" pitchFamily="34" charset="0"/>
              </a:rPr>
              <a:t>    Le Département Accélérateur sera composé par des ingénieurs et des physiciens</a:t>
            </a:r>
            <a:endParaRPr lang="fr-FR" dirty="0">
              <a:latin typeface="Arial" pitchFamily="34" charset="0"/>
              <a:cs typeface="Arial" pitchFamily="34" charset="0"/>
            </a:endParaRPr>
          </a:p>
        </p:txBody>
      </p:sp>
      <p:sp>
        <p:nvSpPr>
          <p:cNvPr id="8" name="Forme en L 7"/>
          <p:cNvSpPr/>
          <p:nvPr/>
        </p:nvSpPr>
        <p:spPr>
          <a:xfrm rot="19470259">
            <a:off x="7977259" y="3246081"/>
            <a:ext cx="318996" cy="171542"/>
          </a:xfrm>
          <a:prstGeom prst="corner">
            <a:avLst>
              <a:gd name="adj1" fmla="val 25147"/>
              <a:gd name="adj2" fmla="val 424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en L 8"/>
          <p:cNvSpPr/>
          <p:nvPr/>
        </p:nvSpPr>
        <p:spPr>
          <a:xfrm rot="19470259">
            <a:off x="7977259" y="3910881"/>
            <a:ext cx="318996" cy="171542"/>
          </a:xfrm>
          <a:prstGeom prst="corner">
            <a:avLst>
              <a:gd name="adj1" fmla="val 25147"/>
              <a:gd name="adj2" fmla="val 424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en L 9"/>
          <p:cNvSpPr/>
          <p:nvPr/>
        </p:nvSpPr>
        <p:spPr>
          <a:xfrm rot="19470259">
            <a:off x="8003592" y="4677867"/>
            <a:ext cx="318996" cy="171542"/>
          </a:xfrm>
          <a:prstGeom prst="corner">
            <a:avLst>
              <a:gd name="adj1" fmla="val 25147"/>
              <a:gd name="adj2" fmla="val 424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en L 10"/>
          <p:cNvSpPr/>
          <p:nvPr/>
        </p:nvSpPr>
        <p:spPr>
          <a:xfrm rot="19470259">
            <a:off x="8049267" y="5773074"/>
            <a:ext cx="318996" cy="171542"/>
          </a:xfrm>
          <a:prstGeom prst="corner">
            <a:avLst>
              <a:gd name="adj1" fmla="val 25147"/>
              <a:gd name="adj2" fmla="val 424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495139" y="1268760"/>
            <a:ext cx="1560877" cy="369332"/>
          </a:xfrm>
          <a:prstGeom prst="rect">
            <a:avLst/>
          </a:prstGeom>
          <a:solidFill>
            <a:srgbClr val="FFC000">
              <a:alpha val="35000"/>
            </a:srgbClr>
          </a:solidFill>
        </p:spPr>
        <p:txBody>
          <a:bodyPr wrap="none" rtlCol="0">
            <a:spAutoFit/>
          </a:bodyPr>
          <a:lstStyle/>
          <a:p>
            <a:r>
              <a:rPr lang="en-US" dirty="0" smtClean="0"/>
              <a:t>~50 </a:t>
            </a:r>
            <a:r>
              <a:rPr lang="en-US" dirty="0" err="1" smtClean="0"/>
              <a:t>personnes</a:t>
            </a:r>
            <a:endParaRPr lang="fr-FR" dirty="0"/>
          </a:p>
        </p:txBody>
      </p:sp>
      <p:sp>
        <p:nvSpPr>
          <p:cNvPr id="13" name="ZoneTexte 12"/>
          <p:cNvSpPr txBox="1"/>
          <p:nvPr/>
        </p:nvSpPr>
        <p:spPr>
          <a:xfrm>
            <a:off x="7452320" y="2267580"/>
            <a:ext cx="1560877" cy="369332"/>
          </a:xfrm>
          <a:prstGeom prst="rect">
            <a:avLst/>
          </a:prstGeom>
          <a:solidFill>
            <a:srgbClr val="92D050">
              <a:alpha val="33000"/>
            </a:srgbClr>
          </a:solidFill>
        </p:spPr>
        <p:txBody>
          <a:bodyPr wrap="none" rtlCol="0">
            <a:spAutoFit/>
          </a:bodyPr>
          <a:lstStyle/>
          <a:p>
            <a:r>
              <a:rPr lang="en-US" dirty="0" smtClean="0"/>
              <a:t>~30 </a:t>
            </a:r>
            <a:r>
              <a:rPr lang="en-US" dirty="0" err="1" smtClean="0"/>
              <a:t>personnes</a:t>
            </a:r>
            <a:endParaRPr lang="fr-FR" dirty="0"/>
          </a:p>
        </p:txBody>
      </p:sp>
      <p:sp>
        <p:nvSpPr>
          <p:cNvPr id="14" name="Accolade fermante 13"/>
          <p:cNvSpPr/>
          <p:nvPr/>
        </p:nvSpPr>
        <p:spPr>
          <a:xfrm>
            <a:off x="7524327" y="4231102"/>
            <a:ext cx="251667" cy="1214121"/>
          </a:xfrm>
          <a:prstGeom prst="rightBrace">
            <a:avLst>
              <a:gd name="adj1" fmla="val 47765"/>
              <a:gd name="adj2" fmla="val 528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31643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2267744" y="977841"/>
            <a:ext cx="4442243" cy="739754"/>
          </a:xfrm>
          <a:prstGeom prst="rect">
            <a:avLst/>
          </a:prstGeom>
          <a:solidFill>
            <a:srgbClr val="FFFF00"/>
          </a:solidFill>
          <a:ln w="57150">
            <a:solidFill>
              <a:srgbClr val="FF0000"/>
            </a:solidFill>
          </a:ln>
        </p:spPr>
        <p:txBody>
          <a:bodyPr wrap="none">
            <a:spAutoFit/>
          </a:bodyPr>
          <a:lstStyle/>
          <a:p>
            <a:pPr algn="ctr">
              <a:lnSpc>
                <a:spcPct val="150000"/>
              </a:lnSpc>
            </a:pPr>
            <a:r>
              <a:rPr lang="fr-FR" sz="3200" dirty="0" smtClean="0">
                <a:latin typeface="Arial" pitchFamily="34" charset="0"/>
                <a:cs typeface="Arial" pitchFamily="34" charset="0"/>
              </a:rPr>
              <a:t>Informations Générales</a:t>
            </a:r>
            <a:endParaRPr lang="fr-FR" sz="3200" dirty="0">
              <a:latin typeface="Arial" pitchFamily="34" charset="0"/>
              <a:cs typeface="Arial" pitchFamily="34" charset="0"/>
            </a:endParaRPr>
          </a:p>
        </p:txBody>
      </p:sp>
      <p:sp>
        <p:nvSpPr>
          <p:cNvPr id="11" name="Rectangle 10"/>
          <p:cNvSpPr/>
          <p:nvPr/>
        </p:nvSpPr>
        <p:spPr>
          <a:xfrm>
            <a:off x="1120850" y="2276872"/>
            <a:ext cx="6835526" cy="2308324"/>
          </a:xfrm>
          <a:prstGeom prst="rect">
            <a:avLst/>
          </a:prstGeom>
          <a:solidFill>
            <a:srgbClr val="FFFF00"/>
          </a:solidFill>
          <a:ln w="57150">
            <a:solidFill>
              <a:srgbClr val="FF0000"/>
            </a:solidFill>
          </a:ln>
        </p:spPr>
        <p:txBody>
          <a:bodyPr wrap="none">
            <a:spAutoFit/>
          </a:bodyPr>
          <a:lstStyle/>
          <a:p>
            <a:pPr algn="ctr">
              <a:lnSpc>
                <a:spcPct val="150000"/>
              </a:lnSpc>
            </a:pPr>
            <a:r>
              <a:rPr lang="fr-FR" sz="3200" dirty="0" smtClean="0">
                <a:latin typeface="Arial" pitchFamily="34" charset="0"/>
                <a:cs typeface="Arial" pitchFamily="34" charset="0"/>
              </a:rPr>
              <a:t>Restructuration Service Electronique</a:t>
            </a:r>
          </a:p>
          <a:p>
            <a:pPr algn="ctr">
              <a:lnSpc>
                <a:spcPct val="150000"/>
              </a:lnSpc>
            </a:pPr>
            <a:r>
              <a:rPr lang="fr-FR" sz="3200" dirty="0" smtClean="0">
                <a:latin typeface="Arial" pitchFamily="34" charset="0"/>
                <a:cs typeface="Arial" pitchFamily="34" charset="0"/>
              </a:rPr>
              <a:t>et Service Instrumentation </a:t>
            </a:r>
          </a:p>
          <a:p>
            <a:pPr algn="ctr">
              <a:lnSpc>
                <a:spcPct val="150000"/>
              </a:lnSpc>
            </a:pPr>
            <a:r>
              <a:rPr lang="fr-FR" sz="3200" dirty="0" smtClean="0">
                <a:latin typeface="Arial" pitchFamily="34" charset="0"/>
                <a:cs typeface="Arial" pitchFamily="34" charset="0"/>
              </a:rPr>
              <a:t>et Département Accélérateur</a:t>
            </a:r>
            <a:endParaRPr lang="fr-FR" sz="3200" dirty="0">
              <a:latin typeface="Arial" pitchFamily="34" charset="0"/>
              <a:cs typeface="Arial" pitchFamily="34" charset="0"/>
            </a:endParaRPr>
          </a:p>
        </p:txBody>
      </p:sp>
      <p:sp>
        <p:nvSpPr>
          <p:cNvPr id="12" name="Rectangle 11"/>
          <p:cNvSpPr/>
          <p:nvPr/>
        </p:nvSpPr>
        <p:spPr>
          <a:xfrm>
            <a:off x="2182351" y="5061419"/>
            <a:ext cx="5195653" cy="743089"/>
          </a:xfrm>
          <a:prstGeom prst="rect">
            <a:avLst/>
          </a:prstGeom>
          <a:solidFill>
            <a:srgbClr val="FFFF00"/>
          </a:solidFill>
          <a:ln w="57150">
            <a:solidFill>
              <a:srgbClr val="FF0000"/>
            </a:solidFill>
          </a:ln>
        </p:spPr>
        <p:txBody>
          <a:bodyPr wrap="none">
            <a:spAutoFit/>
          </a:bodyPr>
          <a:lstStyle/>
          <a:p>
            <a:pPr algn="ctr">
              <a:lnSpc>
                <a:spcPct val="150000"/>
              </a:lnSpc>
            </a:pPr>
            <a:r>
              <a:rPr lang="fr-FR" sz="3200" dirty="0" smtClean="0">
                <a:latin typeface="Arial" pitchFamily="34" charset="0"/>
                <a:cs typeface="Arial" pitchFamily="34" charset="0"/>
              </a:rPr>
              <a:t>Bilan Campagne Promotion</a:t>
            </a:r>
            <a:endParaRPr lang="fr-FR" sz="3200" dirty="0">
              <a:latin typeface="Baveuse" pitchFamily="2"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03678" y="2244670"/>
            <a:ext cx="8028801" cy="369332"/>
          </a:xfrm>
          <a:prstGeom prst="rect">
            <a:avLst/>
          </a:prstGeom>
          <a:noFill/>
        </p:spPr>
        <p:txBody>
          <a:bodyPr wrap="none" rtlCol="0">
            <a:spAutoFit/>
          </a:bodyPr>
          <a:lstStyle/>
          <a:p>
            <a:r>
              <a:rPr lang="fr-FR" dirty="0" smtClean="0">
                <a:latin typeface="Arial" pitchFamily="34" charset="0"/>
                <a:cs typeface="Arial" pitchFamily="34" charset="0"/>
              </a:rPr>
              <a:t>Savoir répondre de façon efficace aux défis des grands projets internationaux</a:t>
            </a:r>
            <a:endParaRPr lang="fr-FR" dirty="0">
              <a:latin typeface="Arial" pitchFamily="34" charset="0"/>
              <a:cs typeface="Arial" pitchFamily="34" charset="0"/>
            </a:endParaRPr>
          </a:p>
        </p:txBody>
      </p:sp>
      <p:sp>
        <p:nvSpPr>
          <p:cNvPr id="8" name="Étoile à 5 branches 7"/>
          <p:cNvSpPr/>
          <p:nvPr/>
        </p:nvSpPr>
        <p:spPr>
          <a:xfrm>
            <a:off x="238698" y="2248350"/>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9" name="Étoile à 5 branches 8"/>
          <p:cNvSpPr/>
          <p:nvPr/>
        </p:nvSpPr>
        <p:spPr>
          <a:xfrm>
            <a:off x="228600" y="2804703"/>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12" name="ZoneTexte 11"/>
          <p:cNvSpPr txBox="1"/>
          <p:nvPr/>
        </p:nvSpPr>
        <p:spPr>
          <a:xfrm>
            <a:off x="562006" y="908720"/>
            <a:ext cx="7943200" cy="646331"/>
          </a:xfrm>
          <a:prstGeom prst="rect">
            <a:avLst/>
          </a:prstGeom>
          <a:solidFill>
            <a:srgbClr val="FFC000">
              <a:alpha val="38000"/>
            </a:srgbClr>
          </a:solidFill>
        </p:spPr>
        <p:txBody>
          <a:bodyPr wrap="none" rtlCol="0">
            <a:spAutoFit/>
          </a:bodyPr>
          <a:lstStyle/>
          <a:p>
            <a:pPr algn="ctr"/>
            <a:r>
              <a:rPr lang="fr-FR" dirty="0" smtClean="0">
                <a:latin typeface="Arial" pitchFamily="34" charset="0"/>
                <a:cs typeface="Arial" pitchFamily="34" charset="0"/>
              </a:rPr>
              <a:t>Fusion des deux Services SE et Instrumentation pour en créer un seul</a:t>
            </a:r>
          </a:p>
          <a:p>
            <a:pPr algn="ctr"/>
            <a:r>
              <a:rPr lang="fr-FR" b="1" dirty="0" smtClean="0">
                <a:latin typeface="Arial" pitchFamily="34" charset="0"/>
                <a:cs typeface="Arial" pitchFamily="34" charset="0"/>
              </a:rPr>
              <a:t>SERDI</a:t>
            </a:r>
            <a:r>
              <a:rPr lang="fr-FR" dirty="0" smtClean="0">
                <a:latin typeface="Arial" pitchFamily="34" charset="0"/>
                <a:cs typeface="Arial" pitchFamily="34" charset="0"/>
              </a:rPr>
              <a:t> (Service d’Electronique, Recherche en Détecteur et Instrumentation)</a:t>
            </a:r>
          </a:p>
        </p:txBody>
      </p:sp>
      <p:sp>
        <p:nvSpPr>
          <p:cNvPr id="15" name="Rectangle 14"/>
          <p:cNvSpPr/>
          <p:nvPr/>
        </p:nvSpPr>
        <p:spPr>
          <a:xfrm>
            <a:off x="728949" y="2782669"/>
            <a:ext cx="7957852" cy="646331"/>
          </a:xfrm>
          <a:prstGeom prst="rect">
            <a:avLst/>
          </a:prstGeom>
        </p:spPr>
        <p:txBody>
          <a:bodyPr wrap="square">
            <a:spAutoFit/>
          </a:bodyPr>
          <a:lstStyle/>
          <a:p>
            <a:r>
              <a:rPr lang="fr-FR" dirty="0" smtClean="0">
                <a:latin typeface="Arial" pitchFamily="34" charset="0"/>
                <a:cs typeface="Arial" pitchFamily="34" charset="0"/>
              </a:rPr>
              <a:t>Savoir répondre aux demandes en électronique de plus en plus croissantes des projets locaux </a:t>
            </a:r>
          </a:p>
        </p:txBody>
      </p:sp>
      <p:sp>
        <p:nvSpPr>
          <p:cNvPr id="17" name="Rectangle 16"/>
          <p:cNvSpPr/>
          <p:nvPr/>
        </p:nvSpPr>
        <p:spPr>
          <a:xfrm>
            <a:off x="685800" y="4763869"/>
            <a:ext cx="7848600" cy="646331"/>
          </a:xfrm>
          <a:prstGeom prst="rect">
            <a:avLst/>
          </a:prstGeom>
        </p:spPr>
        <p:txBody>
          <a:bodyPr wrap="square">
            <a:spAutoFit/>
          </a:bodyPr>
          <a:lstStyle/>
          <a:p>
            <a:r>
              <a:rPr lang="fr-FR" dirty="0" smtClean="0">
                <a:latin typeface="Arial" pitchFamily="34" charset="0"/>
                <a:cs typeface="Arial" pitchFamily="34" charset="0"/>
              </a:rPr>
              <a:t>Participer et contribuer à des détecteurs innovants dans des programmes de physique mais aussi autour de programmes de R&amp;D spécifiques </a:t>
            </a:r>
            <a:endParaRPr lang="fr-FR" dirty="0">
              <a:latin typeface="Arial" pitchFamily="34" charset="0"/>
              <a:cs typeface="Arial" pitchFamily="34" charset="0"/>
            </a:endParaRPr>
          </a:p>
        </p:txBody>
      </p:sp>
      <p:sp>
        <p:nvSpPr>
          <p:cNvPr id="18" name="ZoneTexte 17"/>
          <p:cNvSpPr txBox="1"/>
          <p:nvPr/>
        </p:nvSpPr>
        <p:spPr>
          <a:xfrm>
            <a:off x="76200" y="1777104"/>
            <a:ext cx="4685898" cy="369332"/>
          </a:xfrm>
          <a:prstGeom prst="rect">
            <a:avLst/>
          </a:prstGeom>
          <a:solidFill>
            <a:srgbClr val="FFFF00"/>
          </a:solidFill>
        </p:spPr>
        <p:txBody>
          <a:bodyPr wrap="none" rtlCol="0">
            <a:spAutoFit/>
          </a:bodyPr>
          <a:lstStyle/>
          <a:p>
            <a:r>
              <a:rPr lang="fr-FR" dirty="0" smtClean="0">
                <a:latin typeface="Arial" pitchFamily="34" charset="0"/>
                <a:cs typeface="Arial" pitchFamily="34" charset="0"/>
              </a:rPr>
              <a:t>Suite à cette fusion le Service continuera à :</a:t>
            </a:r>
            <a:endParaRPr lang="fr-FR" dirty="0">
              <a:latin typeface="Arial" pitchFamily="34" charset="0"/>
              <a:cs typeface="Arial" pitchFamily="34" charset="0"/>
            </a:endParaRPr>
          </a:p>
        </p:txBody>
      </p:sp>
      <p:sp>
        <p:nvSpPr>
          <p:cNvPr id="19" name="ZoneTexte 18"/>
          <p:cNvSpPr txBox="1"/>
          <p:nvPr/>
        </p:nvSpPr>
        <p:spPr>
          <a:xfrm>
            <a:off x="76200" y="3962400"/>
            <a:ext cx="8456161" cy="646331"/>
          </a:xfrm>
          <a:prstGeom prst="rect">
            <a:avLst/>
          </a:prstGeom>
          <a:solidFill>
            <a:srgbClr val="FFFF00"/>
          </a:solidFill>
        </p:spPr>
        <p:txBody>
          <a:bodyPr wrap="none" rtlCol="0">
            <a:spAutoFit/>
          </a:bodyPr>
          <a:lstStyle/>
          <a:p>
            <a:r>
              <a:rPr lang="fr-FR" dirty="0" smtClean="0">
                <a:latin typeface="Arial" pitchFamily="34" charset="0"/>
                <a:cs typeface="Arial" pitchFamily="34" charset="0"/>
              </a:rPr>
              <a:t>Le rapprochement, au sein d’un même service, des spécialités complémentaires </a:t>
            </a:r>
          </a:p>
          <a:p>
            <a:r>
              <a:rPr lang="fr-FR" dirty="0" smtClean="0">
                <a:latin typeface="Arial" pitchFamily="34" charset="0"/>
                <a:cs typeface="Arial" pitchFamily="34" charset="0"/>
              </a:rPr>
              <a:t>comme la physique de la détection et l’électronique permettra de :</a:t>
            </a:r>
          </a:p>
        </p:txBody>
      </p:sp>
      <p:sp>
        <p:nvSpPr>
          <p:cNvPr id="20" name="Étoile à 5 branches 19"/>
          <p:cNvSpPr/>
          <p:nvPr/>
        </p:nvSpPr>
        <p:spPr>
          <a:xfrm>
            <a:off x="228600" y="4763869"/>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21" name="Rectangle 20"/>
          <p:cNvSpPr/>
          <p:nvPr/>
        </p:nvSpPr>
        <p:spPr>
          <a:xfrm>
            <a:off x="685800" y="5525869"/>
            <a:ext cx="8153400" cy="646331"/>
          </a:xfrm>
          <a:prstGeom prst="rect">
            <a:avLst/>
          </a:prstGeom>
        </p:spPr>
        <p:txBody>
          <a:bodyPr wrap="square">
            <a:spAutoFit/>
          </a:bodyPr>
          <a:lstStyle/>
          <a:p>
            <a:r>
              <a:rPr lang="fr-FR" dirty="0" smtClean="0">
                <a:latin typeface="Arial" pitchFamily="34" charset="0"/>
                <a:cs typeface="Arial" pitchFamily="34" charset="0"/>
              </a:rPr>
              <a:t>Réaliser de façon efficace des petites et moyennes plateformes pour le R&amp;D détecteur</a:t>
            </a:r>
            <a:endParaRPr lang="fr-FR" dirty="0">
              <a:latin typeface="Arial" pitchFamily="34" charset="0"/>
              <a:cs typeface="Arial" pitchFamily="34" charset="0"/>
            </a:endParaRPr>
          </a:p>
        </p:txBody>
      </p:sp>
      <p:sp>
        <p:nvSpPr>
          <p:cNvPr id="22" name="Étoile à 5 branches 21"/>
          <p:cNvSpPr/>
          <p:nvPr/>
        </p:nvSpPr>
        <p:spPr>
          <a:xfrm>
            <a:off x="228600" y="5525869"/>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24" name="Rectangle 23"/>
          <p:cNvSpPr/>
          <p:nvPr/>
        </p:nvSpPr>
        <p:spPr>
          <a:xfrm>
            <a:off x="76200" y="6211669"/>
            <a:ext cx="8991599" cy="646331"/>
          </a:xfrm>
          <a:prstGeom prst="rect">
            <a:avLst/>
          </a:prstGeom>
        </p:spPr>
        <p:txBody>
          <a:bodyPr wrap="square">
            <a:spAutoFit/>
          </a:bodyPr>
          <a:lstStyle/>
          <a:p>
            <a:pPr algn="ctr"/>
            <a:r>
              <a:rPr lang="fr-FR" i="1" dirty="0" smtClean="0">
                <a:latin typeface="Arial" pitchFamily="34" charset="0"/>
                <a:cs typeface="Arial" pitchFamily="34" charset="0"/>
              </a:rPr>
              <a:t>Tout cela est «encore plus vrai» au LAL, à cause de la taille sous-critique de </a:t>
            </a:r>
          </a:p>
          <a:p>
            <a:pPr algn="ctr"/>
            <a:r>
              <a:rPr lang="fr-FR" i="1" dirty="0" smtClean="0">
                <a:latin typeface="Arial" pitchFamily="34" charset="0"/>
                <a:cs typeface="Arial" pitchFamily="34" charset="0"/>
              </a:rPr>
              <a:t>l’actuel Service Instrumentation</a:t>
            </a:r>
            <a:endParaRPr lang="fr-FR" i="1"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3905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rganigramme : Alternative 3"/>
          <p:cNvSpPr/>
          <p:nvPr/>
        </p:nvSpPr>
        <p:spPr>
          <a:xfrm>
            <a:off x="2917634" y="76200"/>
            <a:ext cx="3429000" cy="1066800"/>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itchFamily="34" charset="0"/>
                <a:cs typeface="Arial" pitchFamily="34" charset="0"/>
              </a:rPr>
              <a:t>Chef de Service</a:t>
            </a:r>
          </a:p>
          <a:p>
            <a:pPr algn="ctr"/>
            <a:r>
              <a:rPr lang="fr-FR" b="1" dirty="0" smtClean="0">
                <a:latin typeface="Arial" pitchFamily="34" charset="0"/>
                <a:cs typeface="Arial" pitchFamily="34" charset="0"/>
              </a:rPr>
              <a:t>Adjoint</a:t>
            </a:r>
            <a:endParaRPr lang="fr-FR" b="1" dirty="0">
              <a:latin typeface="Arial" pitchFamily="34" charset="0"/>
              <a:cs typeface="Arial" pitchFamily="34" charset="0"/>
            </a:endParaRPr>
          </a:p>
        </p:txBody>
      </p:sp>
      <p:sp>
        <p:nvSpPr>
          <p:cNvPr id="5" name="Organigramme : Alternative 4"/>
          <p:cNvSpPr/>
          <p:nvPr/>
        </p:nvSpPr>
        <p:spPr>
          <a:xfrm>
            <a:off x="42204" y="1837450"/>
            <a:ext cx="1752600" cy="1182414"/>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bg1"/>
              </a:solidFill>
              <a:latin typeface="Arial" pitchFamily="34" charset="0"/>
              <a:cs typeface="Arial" pitchFamily="34" charset="0"/>
            </a:endParaRPr>
          </a:p>
        </p:txBody>
      </p:sp>
      <p:sp>
        <p:nvSpPr>
          <p:cNvPr id="6" name="ZoneTexte 5"/>
          <p:cNvSpPr txBox="1"/>
          <p:nvPr/>
        </p:nvSpPr>
        <p:spPr>
          <a:xfrm flipH="1">
            <a:off x="252842" y="2079750"/>
            <a:ext cx="1389562" cy="646331"/>
          </a:xfrm>
          <a:prstGeom prst="rect">
            <a:avLst/>
          </a:prstGeom>
          <a:solidFill>
            <a:srgbClr val="FF0000">
              <a:alpha val="57000"/>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Groupe Systèmes</a:t>
            </a:r>
          </a:p>
        </p:txBody>
      </p:sp>
      <p:sp>
        <p:nvSpPr>
          <p:cNvPr id="7" name="Organigramme : Alternative 6"/>
          <p:cNvSpPr/>
          <p:nvPr/>
        </p:nvSpPr>
        <p:spPr>
          <a:xfrm>
            <a:off x="1860906" y="1837449"/>
            <a:ext cx="1752600" cy="1143000"/>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Arial" pitchFamily="34" charset="0"/>
              <a:cs typeface="Arial" pitchFamily="34" charset="0"/>
            </a:endParaRPr>
          </a:p>
        </p:txBody>
      </p:sp>
      <p:sp>
        <p:nvSpPr>
          <p:cNvPr id="8" name="Organigramme : Alternative 7"/>
          <p:cNvSpPr/>
          <p:nvPr/>
        </p:nvSpPr>
        <p:spPr>
          <a:xfrm>
            <a:off x="3689706" y="1834328"/>
            <a:ext cx="1752600" cy="1144615"/>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Arial" pitchFamily="34" charset="0"/>
              <a:cs typeface="Arial" pitchFamily="34" charset="0"/>
            </a:endParaRPr>
          </a:p>
        </p:txBody>
      </p:sp>
      <p:sp>
        <p:nvSpPr>
          <p:cNvPr id="9" name="Organigramme : Alternative 8"/>
          <p:cNvSpPr/>
          <p:nvPr/>
        </p:nvSpPr>
        <p:spPr>
          <a:xfrm>
            <a:off x="5518506" y="1837450"/>
            <a:ext cx="1752600" cy="1103586"/>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Arial" pitchFamily="34" charset="0"/>
              <a:cs typeface="Arial" pitchFamily="34" charset="0"/>
            </a:endParaRPr>
          </a:p>
        </p:txBody>
      </p:sp>
      <p:sp>
        <p:nvSpPr>
          <p:cNvPr id="11" name="Organigramme : Alternative 10"/>
          <p:cNvSpPr/>
          <p:nvPr/>
        </p:nvSpPr>
        <p:spPr>
          <a:xfrm>
            <a:off x="6629400" y="304800"/>
            <a:ext cx="1996442" cy="550762"/>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itchFamily="34" charset="0"/>
                <a:cs typeface="Arial" pitchFamily="34" charset="0"/>
              </a:rPr>
              <a:t>Secrétariat</a:t>
            </a:r>
          </a:p>
        </p:txBody>
      </p:sp>
      <p:sp>
        <p:nvSpPr>
          <p:cNvPr id="12" name="ZoneTexte 11"/>
          <p:cNvSpPr txBox="1"/>
          <p:nvPr/>
        </p:nvSpPr>
        <p:spPr>
          <a:xfrm flipH="1">
            <a:off x="1871003" y="1971284"/>
            <a:ext cx="1752600" cy="830997"/>
          </a:xfrm>
          <a:prstGeom prst="rect">
            <a:avLst/>
          </a:prstGeom>
          <a:solidFill>
            <a:srgbClr val="FF0000">
              <a:alpha val="57000"/>
            </a:srgbClr>
          </a:solidFill>
          <a:ln w="28575">
            <a:noFill/>
          </a:ln>
        </p:spPr>
        <p:txBody>
          <a:bodyPr wrap="square" rtlCol="0">
            <a:spAutoFit/>
          </a:bodyPr>
          <a:lstStyle/>
          <a:p>
            <a:pPr algn="ctr"/>
            <a:r>
              <a:rPr lang="fr-FR" sz="1600" b="1" dirty="0" smtClean="0">
                <a:solidFill>
                  <a:schemeClr val="bg1"/>
                </a:solidFill>
                <a:latin typeface="Arial" pitchFamily="34" charset="0"/>
                <a:cs typeface="Arial" pitchFamily="34" charset="0"/>
              </a:rPr>
              <a:t>Groupe </a:t>
            </a:r>
          </a:p>
          <a:p>
            <a:pPr algn="ctr"/>
            <a:r>
              <a:rPr lang="fr-FR" sz="1600" b="1" dirty="0" smtClean="0">
                <a:solidFill>
                  <a:schemeClr val="bg1"/>
                </a:solidFill>
                <a:latin typeface="Arial" pitchFamily="34" charset="0"/>
                <a:cs typeface="Arial" pitchFamily="34" charset="0"/>
              </a:rPr>
              <a:t>Instrumentation Electronique</a:t>
            </a:r>
          </a:p>
        </p:txBody>
      </p:sp>
      <p:sp>
        <p:nvSpPr>
          <p:cNvPr id="14" name="ZoneTexte 13"/>
          <p:cNvSpPr txBox="1"/>
          <p:nvPr/>
        </p:nvSpPr>
        <p:spPr>
          <a:xfrm flipH="1">
            <a:off x="3791992" y="2079750"/>
            <a:ext cx="1577339" cy="646331"/>
          </a:xfrm>
          <a:prstGeom prst="rect">
            <a:avLst/>
          </a:prstGeom>
          <a:solidFill>
            <a:srgbClr val="FF0000">
              <a:alpha val="57000"/>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R&amp;D</a:t>
            </a:r>
          </a:p>
          <a:p>
            <a:pPr algn="ctr"/>
            <a:r>
              <a:rPr lang="fr-FR" b="1" dirty="0" smtClean="0">
                <a:solidFill>
                  <a:schemeClr val="bg1"/>
                </a:solidFill>
                <a:latin typeface="Arial" pitchFamily="34" charset="0"/>
                <a:cs typeface="Arial" pitchFamily="34" charset="0"/>
              </a:rPr>
              <a:t>détecteurs</a:t>
            </a:r>
          </a:p>
        </p:txBody>
      </p:sp>
      <p:sp>
        <p:nvSpPr>
          <p:cNvPr id="16" name="Rectangle 15"/>
          <p:cNvSpPr/>
          <p:nvPr/>
        </p:nvSpPr>
        <p:spPr>
          <a:xfrm>
            <a:off x="1208183" y="1371600"/>
            <a:ext cx="6705600" cy="400110"/>
          </a:xfrm>
          <a:prstGeom prst="rect">
            <a:avLst/>
          </a:prstGeom>
          <a:solidFill>
            <a:srgbClr val="FF0000">
              <a:alpha val="21000"/>
            </a:srgbClr>
          </a:solidFill>
          <a:ln w="28575">
            <a:noFill/>
          </a:ln>
        </p:spPr>
        <p:txBody>
          <a:bodyPr wrap="square">
            <a:spAutoFit/>
          </a:bodyPr>
          <a:lstStyle/>
          <a:p>
            <a:pPr algn="ctr"/>
            <a:r>
              <a:rPr lang="fr-FR" sz="2000" b="1" i="1" dirty="0" smtClean="0">
                <a:solidFill>
                  <a:srgbClr val="FF0000"/>
                </a:solidFill>
                <a:latin typeface="Arial" pitchFamily="34" charset="0"/>
                <a:cs typeface="Arial" pitchFamily="34" charset="0"/>
              </a:rPr>
              <a:t>Groupes</a:t>
            </a:r>
          </a:p>
        </p:txBody>
      </p:sp>
      <p:sp>
        <p:nvSpPr>
          <p:cNvPr id="18" name="ZoneTexte 17"/>
          <p:cNvSpPr txBox="1"/>
          <p:nvPr/>
        </p:nvSpPr>
        <p:spPr>
          <a:xfrm flipH="1">
            <a:off x="5616738" y="2204349"/>
            <a:ext cx="1586391" cy="369332"/>
          </a:xfrm>
          <a:prstGeom prst="rect">
            <a:avLst/>
          </a:prstGeom>
          <a:solidFill>
            <a:srgbClr val="FF0000">
              <a:alpha val="57000"/>
            </a:srgbClr>
          </a:solidFill>
          <a:ln w="28575">
            <a:noFill/>
          </a:ln>
        </p:spPr>
        <p:txBody>
          <a:bodyPr wrap="square" rtlCol="0">
            <a:spAutoFit/>
          </a:bodyPr>
          <a:lstStyle/>
          <a:p>
            <a:pPr algn="ctr"/>
            <a:r>
              <a:rPr lang="fr-FR" b="1" smtClean="0">
                <a:solidFill>
                  <a:schemeClr val="bg1"/>
                </a:solidFill>
                <a:latin typeface="Arial" pitchFamily="34" charset="0"/>
                <a:cs typeface="Arial" pitchFamily="34" charset="0"/>
              </a:rPr>
              <a:t>CAO</a:t>
            </a:r>
          </a:p>
        </p:txBody>
      </p:sp>
      <p:sp>
        <p:nvSpPr>
          <p:cNvPr id="21" name="ZoneTexte 20"/>
          <p:cNvSpPr txBox="1"/>
          <p:nvPr/>
        </p:nvSpPr>
        <p:spPr>
          <a:xfrm>
            <a:off x="254056" y="4856748"/>
            <a:ext cx="8629285" cy="646331"/>
          </a:xfrm>
          <a:prstGeom prst="rect">
            <a:avLst/>
          </a:prstGeom>
          <a:noFill/>
        </p:spPr>
        <p:txBody>
          <a:bodyPr wrap="none" rtlCol="0">
            <a:spAutoFit/>
          </a:bodyPr>
          <a:lstStyle/>
          <a:p>
            <a:pPr algn="ctr"/>
            <a:r>
              <a:rPr lang="fr-FR" i="1" dirty="0" smtClean="0">
                <a:latin typeface="Arial" pitchFamily="34" charset="0"/>
                <a:cs typeface="Arial" pitchFamily="34" charset="0"/>
              </a:rPr>
              <a:t>Dans cette structure le nouveau service compterait aujourd’hui ~ [</a:t>
            </a:r>
            <a:r>
              <a:rPr lang="fr-FR" i="1" u="sng" dirty="0" smtClean="0">
                <a:latin typeface="Arial" pitchFamily="34" charset="0"/>
                <a:cs typeface="Arial" pitchFamily="34" charset="0"/>
              </a:rPr>
              <a:t>45-50] personnes</a:t>
            </a:r>
          </a:p>
          <a:p>
            <a:pPr algn="ctr"/>
            <a:r>
              <a:rPr lang="fr-FR" i="1" dirty="0" smtClean="0">
                <a:latin typeface="Arial" pitchFamily="34" charset="0"/>
                <a:cs typeface="Arial" pitchFamily="34" charset="0"/>
              </a:rPr>
              <a:t>avec ma forte volonté de le voir grandir et se développer</a:t>
            </a:r>
          </a:p>
        </p:txBody>
      </p:sp>
      <p:sp>
        <p:nvSpPr>
          <p:cNvPr id="17" name="Ellipse 16"/>
          <p:cNvSpPr/>
          <p:nvPr/>
        </p:nvSpPr>
        <p:spPr>
          <a:xfrm>
            <a:off x="76200" y="86298"/>
            <a:ext cx="2209800" cy="1219200"/>
          </a:xfrm>
          <a:prstGeom prst="ellipse">
            <a:avLst/>
          </a:prstGeom>
          <a:solidFill>
            <a:schemeClr val="accent5">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Arial" pitchFamily="34" charset="0"/>
                <a:cs typeface="Arial" pitchFamily="34" charset="0"/>
              </a:rPr>
              <a:t>Groupe</a:t>
            </a:r>
            <a:r>
              <a:rPr lang="en-US" b="1" dirty="0" smtClean="0">
                <a:solidFill>
                  <a:srgbClr val="FF0000"/>
                </a:solidFill>
                <a:latin typeface="Arial" pitchFamily="34" charset="0"/>
                <a:cs typeface="Arial" pitchFamily="34" charset="0"/>
              </a:rPr>
              <a:t>(s)</a:t>
            </a:r>
          </a:p>
          <a:p>
            <a:pPr algn="ctr"/>
            <a:r>
              <a:rPr lang="en-US" b="1" dirty="0" err="1" smtClean="0">
                <a:solidFill>
                  <a:srgbClr val="FF0000"/>
                </a:solidFill>
                <a:latin typeface="Arial" pitchFamily="34" charset="0"/>
                <a:cs typeface="Arial" pitchFamily="34" charset="0"/>
              </a:rPr>
              <a:t>d’animation</a:t>
            </a:r>
            <a:endParaRPr lang="fr-FR" b="1" dirty="0">
              <a:solidFill>
                <a:srgbClr val="FF0000"/>
              </a:solidFill>
              <a:latin typeface="Arial" pitchFamily="34" charset="0"/>
              <a:cs typeface="Arial" pitchFamily="34" charset="0"/>
            </a:endParaRPr>
          </a:p>
        </p:txBody>
      </p:sp>
      <p:sp>
        <p:nvSpPr>
          <p:cNvPr id="23" name="Organigramme : Alternative 22"/>
          <p:cNvSpPr/>
          <p:nvPr/>
        </p:nvSpPr>
        <p:spPr>
          <a:xfrm>
            <a:off x="7325272" y="1854830"/>
            <a:ext cx="1752600" cy="1103586"/>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bg1"/>
              </a:solidFill>
              <a:latin typeface="Arial" pitchFamily="34" charset="0"/>
              <a:cs typeface="Arial" pitchFamily="34" charset="0"/>
            </a:endParaRPr>
          </a:p>
        </p:txBody>
      </p:sp>
      <p:sp>
        <p:nvSpPr>
          <p:cNvPr id="24" name="ZoneTexte 23"/>
          <p:cNvSpPr txBox="1"/>
          <p:nvPr/>
        </p:nvSpPr>
        <p:spPr>
          <a:xfrm flipH="1">
            <a:off x="7423504" y="2204349"/>
            <a:ext cx="1586391" cy="369332"/>
          </a:xfrm>
          <a:prstGeom prst="rect">
            <a:avLst/>
          </a:prstGeom>
          <a:solidFill>
            <a:srgbClr val="FF0000">
              <a:alpha val="57000"/>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Fabrication</a:t>
            </a:r>
          </a:p>
        </p:txBody>
      </p:sp>
      <p:sp>
        <p:nvSpPr>
          <p:cNvPr id="25" name="Rectangle 1"/>
          <p:cNvSpPr>
            <a:spLocks noChangeArrowheads="1"/>
          </p:cNvSpPr>
          <p:nvPr/>
        </p:nvSpPr>
        <p:spPr bwMode="auto">
          <a:xfrm>
            <a:off x="762000" y="5579041"/>
            <a:ext cx="8001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MESSAGE DU DIRECTEUR</a:t>
            </a:r>
            <a:r>
              <a:rPr kumimoji="0" lang="fr-FR" sz="1400" b="0" i="0" u="sng"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lang="fr-FR" sz="1400" u="sng" dirty="0" smtClean="0">
                <a:latin typeface="Arial" pitchFamily="34" charset="0"/>
                <a:ea typeface="Times New Roman" pitchFamily="18" charset="0"/>
                <a:cs typeface="Times New Roman" pitchFamily="18" charset="0"/>
              </a:rPr>
              <a:t>dans la demandes de personnels/moyens</a:t>
            </a:r>
            <a:r>
              <a:rPr kumimoji="0" lang="fr-FR" sz="1400" b="0" i="0" u="sng" strike="noStrike" cap="none" normalizeH="0" dirty="0" smtClean="0">
                <a:ln>
                  <a:noFill/>
                </a:ln>
                <a:solidFill>
                  <a:schemeClr val="tx1"/>
                </a:solidFill>
                <a:effectLst/>
                <a:latin typeface="Arial" pitchFamily="34" charset="0"/>
                <a:ea typeface="Times New Roman" pitchFamily="18" charset="0"/>
                <a:cs typeface="Times New Roman" pitchFamily="18" charset="0"/>
              </a:rPr>
              <a:t> 2012</a:t>
            </a:r>
            <a:endParaRPr kumimoji="0" lang="fr-FR" sz="1400"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….Nos demandes de moyens et de personnel s’accordent au panorama esquissé dans </a:t>
            </a:r>
          </a:p>
          <a:p>
            <a:pPr marL="0" marR="0" lvl="0" indent="0" algn="ctr" defTabSz="914400" rtl="0" eaLnBrk="1" fontAlgn="base" latinLnBrk="0" hangingPunct="1">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ces quelques lignes : priorités aux activités autour des accélérateurs et </a:t>
            </a:r>
          </a:p>
          <a:p>
            <a:pPr marL="0" marR="0" lvl="0" indent="0" algn="ctr" defTabSz="914400" rtl="0" eaLnBrk="1" fontAlgn="base" latinLnBrk="0" hangingPunct="1">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aux activités R&amp;D détecteurs pour les projets futurs et proches en temps</a:t>
            </a:r>
            <a:r>
              <a:rPr lang="fr-FR" sz="1400" dirty="0" smtClean="0">
                <a:latin typeface="Arial"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ZoneTexte 25"/>
          <p:cNvSpPr txBox="1"/>
          <p:nvPr/>
        </p:nvSpPr>
        <p:spPr>
          <a:xfrm>
            <a:off x="1054720" y="3981817"/>
            <a:ext cx="7353295" cy="646331"/>
          </a:xfrm>
          <a:prstGeom prst="rect">
            <a:avLst/>
          </a:prstGeom>
          <a:solidFill>
            <a:srgbClr val="FFFF00"/>
          </a:solidFill>
        </p:spPr>
        <p:txBody>
          <a:bodyPr wrap="none" rtlCol="0">
            <a:spAutoFit/>
          </a:bodyPr>
          <a:lstStyle/>
          <a:p>
            <a:pPr algn="ctr"/>
            <a:r>
              <a:rPr lang="fr-FR" dirty="0" smtClean="0">
                <a:latin typeface="Arial" pitchFamily="34" charset="0"/>
                <a:cs typeface="Arial" pitchFamily="34" charset="0"/>
              </a:rPr>
              <a:t>J’ai proposé à Dominique Breton de prendre la direction de ce Service</a:t>
            </a:r>
          </a:p>
          <a:p>
            <a:pPr algn="ctr"/>
            <a:r>
              <a:rPr lang="fr-FR" dirty="0" smtClean="0">
                <a:latin typeface="Arial" pitchFamily="34" charset="0"/>
                <a:cs typeface="Arial" pitchFamily="34" charset="0"/>
              </a:rPr>
              <a:t>et je lui ai proposé que son adjointe soit Véronique </a:t>
            </a:r>
            <a:r>
              <a:rPr lang="fr-FR" dirty="0" err="1" smtClean="0">
                <a:latin typeface="Arial" pitchFamily="34" charset="0"/>
                <a:cs typeface="Arial" pitchFamily="34" charset="0"/>
              </a:rPr>
              <a:t>Puill</a:t>
            </a:r>
            <a:endParaRPr lang="fr-FR" dirty="0" smtClean="0">
              <a:latin typeface="Arial" pitchFamily="34" charset="0"/>
              <a:cs typeface="Arial" pitchFamily="34" charset="0"/>
            </a:endParaRPr>
          </a:p>
        </p:txBody>
      </p:sp>
      <p:sp>
        <p:nvSpPr>
          <p:cNvPr id="27" name="Rectangle 26"/>
          <p:cNvSpPr/>
          <p:nvPr/>
        </p:nvSpPr>
        <p:spPr>
          <a:xfrm>
            <a:off x="76200" y="3573016"/>
            <a:ext cx="2775119" cy="369332"/>
          </a:xfrm>
          <a:prstGeom prst="rect">
            <a:avLst/>
          </a:prstGeom>
        </p:spPr>
        <p:txBody>
          <a:bodyPr wrap="none">
            <a:spAutoFit/>
          </a:bodyPr>
          <a:lstStyle/>
          <a:p>
            <a:r>
              <a:rPr lang="en-US" dirty="0" smtClean="0">
                <a:latin typeface="Arial" pitchFamily="34" charset="0"/>
                <a:cs typeface="Arial" pitchFamily="34" charset="0"/>
              </a:rPr>
              <a:t>Pour un </a:t>
            </a:r>
            <a:r>
              <a:rPr lang="en-US" dirty="0" err="1" smtClean="0">
                <a:latin typeface="Arial" pitchFamily="34" charset="0"/>
                <a:cs typeface="Arial" pitchFamily="34" charset="0"/>
              </a:rPr>
              <a:t>mandat</a:t>
            </a:r>
            <a:r>
              <a:rPr lang="en-US" dirty="0" smtClean="0">
                <a:latin typeface="Arial" pitchFamily="34" charset="0"/>
                <a:cs typeface="Arial" pitchFamily="34" charset="0"/>
              </a:rPr>
              <a:t> de 4 </a:t>
            </a:r>
            <a:r>
              <a:rPr lang="en-US" dirty="0" err="1" smtClean="0">
                <a:latin typeface="Arial" pitchFamily="34" charset="0"/>
                <a:cs typeface="Arial" pitchFamily="34" charset="0"/>
              </a:rPr>
              <a:t>ans</a:t>
            </a:r>
            <a:endParaRPr lang="fr-FR" dirty="0"/>
          </a:p>
        </p:txBody>
      </p:sp>
      <p:sp>
        <p:nvSpPr>
          <p:cNvPr id="2" name="ZoneTexte 1"/>
          <p:cNvSpPr txBox="1"/>
          <p:nvPr/>
        </p:nvSpPr>
        <p:spPr>
          <a:xfrm>
            <a:off x="5868144" y="3164868"/>
            <a:ext cx="2954655" cy="369332"/>
          </a:xfrm>
          <a:prstGeom prst="rect">
            <a:avLst/>
          </a:prstGeom>
          <a:noFill/>
        </p:spPr>
        <p:txBody>
          <a:bodyPr wrap="none" rtlCol="0">
            <a:spAutoFit/>
          </a:bodyPr>
          <a:lstStyle/>
          <a:p>
            <a:r>
              <a:rPr lang="en-US" dirty="0" smtClean="0">
                <a:latin typeface="Arial" pitchFamily="34" charset="0"/>
                <a:cs typeface="Arial" pitchFamily="34" charset="0"/>
              </a:rPr>
              <a:t>Fort </a:t>
            </a:r>
            <a:r>
              <a:rPr lang="en-US" dirty="0" err="1">
                <a:latin typeface="Arial" pitchFamily="34" charset="0"/>
                <a:cs typeface="Arial" pitchFamily="34" charset="0"/>
              </a:rPr>
              <a:t>b</a:t>
            </a:r>
            <a:r>
              <a:rPr lang="en-US" dirty="0" err="1" smtClean="0">
                <a:latin typeface="Arial" pitchFamily="34" charset="0"/>
                <a:cs typeface="Arial" pitchFamily="34" charset="0"/>
              </a:rPr>
              <a:t>esoin</a:t>
            </a:r>
            <a:r>
              <a:rPr lang="en-US" dirty="0" smtClean="0">
                <a:latin typeface="Arial" pitchFamily="34" charset="0"/>
                <a:cs typeface="Arial" pitchFamily="34" charset="0"/>
              </a:rPr>
              <a:t> de </a:t>
            </a:r>
            <a:r>
              <a:rPr lang="en-US" dirty="0" err="1" smtClean="0">
                <a:latin typeface="Arial" pitchFamily="34" charset="0"/>
                <a:cs typeface="Arial" pitchFamily="34" charset="0"/>
              </a:rPr>
              <a:t>recrutement</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8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2209800" y="316468"/>
            <a:ext cx="4532010" cy="369332"/>
          </a:xfrm>
          <a:prstGeom prst="rect">
            <a:avLst/>
          </a:prstGeom>
          <a:solidFill>
            <a:srgbClr val="FFFF00"/>
          </a:solidFill>
        </p:spPr>
        <p:txBody>
          <a:bodyPr wrap="none" rtlCol="0">
            <a:spAutoFit/>
          </a:bodyPr>
          <a:lstStyle/>
          <a:p>
            <a:r>
              <a:rPr lang="fr-FR" dirty="0" smtClean="0">
                <a:latin typeface="Arial" pitchFamily="34" charset="0"/>
                <a:cs typeface="Arial" pitchFamily="34" charset="0"/>
              </a:rPr>
              <a:t>Le positionnement du Pôle Omega au LAL</a:t>
            </a:r>
            <a:endParaRPr lang="fr-FR" dirty="0">
              <a:latin typeface="Arial" pitchFamily="34" charset="0"/>
              <a:cs typeface="Arial" pitchFamily="34" charset="0"/>
            </a:endParaRPr>
          </a:p>
        </p:txBody>
      </p:sp>
      <p:sp>
        <p:nvSpPr>
          <p:cNvPr id="3" name="ZoneTexte 2"/>
          <p:cNvSpPr txBox="1"/>
          <p:nvPr/>
        </p:nvSpPr>
        <p:spPr>
          <a:xfrm>
            <a:off x="304800" y="914400"/>
            <a:ext cx="8610600" cy="369332"/>
          </a:xfrm>
          <a:prstGeom prst="rect">
            <a:avLst/>
          </a:prstGeom>
          <a:noFill/>
        </p:spPr>
        <p:txBody>
          <a:bodyPr wrap="square" rtlCol="0">
            <a:spAutoFit/>
          </a:bodyPr>
          <a:lstStyle/>
          <a:p>
            <a:r>
              <a:rPr lang="fr-FR" dirty="0" smtClean="0">
                <a:latin typeface="Arial" pitchFamily="34" charset="0"/>
                <a:cs typeface="Arial" pitchFamily="34" charset="0"/>
              </a:rPr>
              <a:t>Au Conseil d’Administration du Pôle Omega au mois de Juillet nous avons nommé </a:t>
            </a:r>
            <a:endParaRPr lang="fr-FR" dirty="0">
              <a:latin typeface="Arial" pitchFamily="34" charset="0"/>
              <a:cs typeface="Arial" pitchFamily="34" charset="0"/>
            </a:endParaRPr>
          </a:p>
        </p:txBody>
      </p:sp>
      <p:sp>
        <p:nvSpPr>
          <p:cNvPr id="4" name="Rectangle 3"/>
          <p:cNvSpPr/>
          <p:nvPr/>
        </p:nvSpPr>
        <p:spPr>
          <a:xfrm>
            <a:off x="2209800" y="1447800"/>
            <a:ext cx="4876800" cy="646331"/>
          </a:xfrm>
          <a:prstGeom prst="rect">
            <a:avLst/>
          </a:prstGeom>
        </p:spPr>
        <p:txBody>
          <a:bodyPr wrap="square">
            <a:spAutoFit/>
          </a:bodyPr>
          <a:lstStyle/>
          <a:p>
            <a:pPr algn="ctr"/>
            <a:r>
              <a:rPr lang="fr-FR" dirty="0" smtClean="0">
                <a:latin typeface="Arial" pitchFamily="34" charset="0"/>
                <a:cs typeface="Arial" pitchFamily="34" charset="0"/>
              </a:rPr>
              <a:t>Gisèle Martin-</a:t>
            </a:r>
            <a:r>
              <a:rPr lang="fr-FR" dirty="0" err="1" smtClean="0">
                <a:latin typeface="Arial" pitchFamily="34" charset="0"/>
                <a:cs typeface="Arial" pitchFamily="34" charset="0"/>
              </a:rPr>
              <a:t>Chassard</a:t>
            </a:r>
            <a:r>
              <a:rPr lang="fr-FR" dirty="0" smtClean="0">
                <a:latin typeface="Arial" pitchFamily="34" charset="0"/>
                <a:cs typeface="Arial" pitchFamily="34" charset="0"/>
              </a:rPr>
              <a:t> directrice du pôle</a:t>
            </a:r>
          </a:p>
          <a:p>
            <a:pPr algn="ctr"/>
            <a:r>
              <a:rPr lang="fr-FR" dirty="0" smtClean="0">
                <a:latin typeface="Arial" pitchFamily="34" charset="0"/>
                <a:cs typeface="Arial" pitchFamily="34" charset="0"/>
              </a:rPr>
              <a:t>Nathalie Seguin-Moreau directrice adjointe.</a:t>
            </a:r>
          </a:p>
        </p:txBody>
      </p:sp>
      <p:sp>
        <p:nvSpPr>
          <p:cNvPr id="5" name="Rectangle 4"/>
          <p:cNvSpPr/>
          <p:nvPr/>
        </p:nvSpPr>
        <p:spPr>
          <a:xfrm>
            <a:off x="152400" y="2499479"/>
            <a:ext cx="8839200" cy="2862322"/>
          </a:xfrm>
          <a:prstGeom prst="rect">
            <a:avLst/>
          </a:prstGeom>
        </p:spPr>
        <p:txBody>
          <a:bodyPr wrap="square">
            <a:spAutoFit/>
          </a:bodyPr>
          <a:lstStyle/>
          <a:p>
            <a:pPr algn="just"/>
            <a:r>
              <a:rPr lang="fr-FR" dirty="0" smtClean="0">
                <a:latin typeface="Arial" pitchFamily="34" charset="0"/>
                <a:cs typeface="Arial" pitchFamily="34" charset="0"/>
              </a:rPr>
              <a:t>Le CA du mois de Juillet a accepté ma proposition de créer un </a:t>
            </a:r>
            <a:r>
              <a:rPr lang="fr-FR" u="sng" dirty="0" smtClean="0">
                <a:latin typeface="Arial" pitchFamily="34" charset="0"/>
                <a:cs typeface="Arial" pitchFamily="34" charset="0"/>
              </a:rPr>
              <a:t>Comité de Pilotage </a:t>
            </a:r>
            <a:r>
              <a:rPr lang="fr-FR" dirty="0" smtClean="0">
                <a:latin typeface="Arial" pitchFamily="34" charset="0"/>
                <a:cs typeface="Arial" pitchFamily="34" charset="0"/>
              </a:rPr>
              <a:t>pour le Pôle Omega, présidé par Fabien Cavalier, et  composé d’un représentant par laboratoire partenaire (LAL, IPNO, CSNSM, IMNC, LLR, LPNHE). </a:t>
            </a:r>
          </a:p>
          <a:p>
            <a:pPr algn="just"/>
            <a:r>
              <a:rPr lang="fr-FR" dirty="0" smtClean="0">
                <a:latin typeface="Arial" pitchFamily="34" charset="0"/>
                <a:cs typeface="Arial" pitchFamily="34" charset="0"/>
              </a:rPr>
              <a:t>Le représentant du LAL est </a:t>
            </a:r>
            <a:r>
              <a:rPr lang="en-US" dirty="0" smtClean="0">
                <a:latin typeface="Arial" pitchFamily="34" charset="0"/>
                <a:cs typeface="Arial" pitchFamily="34" charset="0"/>
              </a:rPr>
              <a:t>Bruno </a:t>
            </a:r>
            <a:r>
              <a:rPr lang="en-US" dirty="0" err="1" smtClean="0">
                <a:latin typeface="Arial" pitchFamily="34" charset="0"/>
                <a:cs typeface="Arial" pitchFamily="34" charset="0"/>
              </a:rPr>
              <a:t>Mansoux</a:t>
            </a:r>
            <a:r>
              <a:rPr lang="en-US" dirty="0" smtClean="0">
                <a:latin typeface="Arial" pitchFamily="34" charset="0"/>
                <a:cs typeface="Arial" pitchFamily="34" charset="0"/>
              </a:rPr>
              <a:t>.</a:t>
            </a:r>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Le rôle de ce comité est d’aider la direction du pôle dans l’élaboration du programme de travail de ce dernier, le suivi des projets et l’acceptation des nouvelles demandes. Il doit également veiller à l’équité de traitement des demandes des différents partenaires. Il se réunira mensuellement.</a:t>
            </a:r>
          </a:p>
          <a:p>
            <a:endParaRPr lang="en-US" dirty="0" smtClean="0">
              <a:latin typeface="Arial" pitchFamily="34" charset="0"/>
              <a:cs typeface="Arial" pitchFamily="34" charset="0"/>
            </a:endParaRPr>
          </a:p>
          <a:p>
            <a:pPr algn="ctr"/>
            <a:r>
              <a:rPr lang="fr-FR" u="sng" dirty="0" smtClean="0">
                <a:latin typeface="Arial" pitchFamily="34" charset="0"/>
                <a:cs typeface="Arial" pitchFamily="34" charset="0"/>
              </a:rPr>
              <a:t>Le </a:t>
            </a:r>
            <a:r>
              <a:rPr lang="fr-FR" u="sng" dirty="0">
                <a:latin typeface="Arial" pitchFamily="34" charset="0"/>
                <a:cs typeface="Arial" pitchFamily="34" charset="0"/>
              </a:rPr>
              <a:t>Comité </a:t>
            </a:r>
            <a:r>
              <a:rPr lang="fr-FR" u="sng" dirty="0" smtClean="0">
                <a:latin typeface="Arial" pitchFamily="34" charset="0"/>
                <a:cs typeface="Arial" pitchFamily="34" charset="0"/>
              </a:rPr>
              <a:t>de pilotage s’est déjà réuni deux fois.</a:t>
            </a:r>
            <a:endParaRPr lang="fr-FR" u="sng"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57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3011269"/>
            <a:ext cx="9144000" cy="646331"/>
          </a:xfrm>
          <a:prstGeom prst="rect">
            <a:avLst/>
          </a:prstGeom>
          <a:solidFill>
            <a:schemeClr val="accent3">
              <a:lumMod val="20000"/>
              <a:lumOff val="80000"/>
            </a:schemeClr>
          </a:solidFill>
          <a:ln w="57150">
            <a:solidFill>
              <a:srgbClr val="FF0000"/>
            </a:solidFill>
          </a:ln>
        </p:spPr>
        <p:txBody>
          <a:bodyPr wrap="square">
            <a:spAutoFit/>
          </a:bodyPr>
          <a:lstStyle/>
          <a:p>
            <a:pPr lvl="1"/>
            <a:r>
              <a:rPr lang="fr-FR" dirty="0" smtClean="0">
                <a:latin typeface="Arial" pitchFamily="34" charset="0"/>
                <a:cs typeface="Arial" pitchFamily="34" charset="0"/>
              </a:rPr>
              <a:t>Le pôle reste une entité du LAL, dont les crédits et personnels seront affectés au  </a:t>
            </a:r>
          </a:p>
          <a:p>
            <a:pPr lvl="1"/>
            <a:r>
              <a:rPr lang="fr-FR" dirty="0" smtClean="0">
                <a:latin typeface="Arial" pitchFamily="34" charset="0"/>
                <a:cs typeface="Arial" pitchFamily="34" charset="0"/>
              </a:rPr>
              <a:t>     LAL par l’IN2P3, sans interférer avec les autres demandes et priorités du LAL</a:t>
            </a:r>
          </a:p>
        </p:txBody>
      </p:sp>
      <p:sp>
        <p:nvSpPr>
          <p:cNvPr id="5" name="ZoneTexte 4"/>
          <p:cNvSpPr txBox="1"/>
          <p:nvPr/>
        </p:nvSpPr>
        <p:spPr>
          <a:xfrm>
            <a:off x="152400" y="76200"/>
            <a:ext cx="8644226" cy="923330"/>
          </a:xfrm>
          <a:prstGeom prst="rect">
            <a:avLst/>
          </a:prstGeom>
          <a:noFill/>
        </p:spPr>
        <p:txBody>
          <a:bodyPr wrap="none" rtlCol="0">
            <a:spAutoFit/>
          </a:bodyPr>
          <a:lstStyle/>
          <a:p>
            <a:pPr algn="ctr"/>
            <a:r>
              <a:rPr lang="fr-FR" dirty="0" smtClean="0">
                <a:latin typeface="Arial" pitchFamily="34" charset="0"/>
                <a:cs typeface="Arial" pitchFamily="34" charset="0"/>
              </a:rPr>
              <a:t>Avant le CA j’ai discute avec Jacques Martino et nous avons convenu que l’année</a:t>
            </a:r>
          </a:p>
          <a:p>
            <a:pPr algn="ctr"/>
            <a:r>
              <a:rPr lang="fr-FR" dirty="0" smtClean="0">
                <a:latin typeface="Arial" pitchFamily="34" charset="0"/>
                <a:cs typeface="Arial" pitchFamily="34" charset="0"/>
              </a:rPr>
              <a:t> 2011/2012 sera une année expérimentale au terme de laquelle les statuts du pôle </a:t>
            </a:r>
          </a:p>
          <a:p>
            <a:pPr algn="ctr"/>
            <a:r>
              <a:rPr lang="fr-FR" dirty="0" smtClean="0">
                <a:latin typeface="Arial" pitchFamily="34" charset="0"/>
                <a:cs typeface="Arial" pitchFamily="34" charset="0"/>
              </a:rPr>
              <a:t>arrivent à échéance et seront rediscutés.  </a:t>
            </a:r>
          </a:p>
        </p:txBody>
      </p:sp>
      <p:sp>
        <p:nvSpPr>
          <p:cNvPr id="7" name="ZoneTexte 6"/>
          <p:cNvSpPr txBox="1"/>
          <p:nvPr/>
        </p:nvSpPr>
        <p:spPr>
          <a:xfrm>
            <a:off x="0" y="1676400"/>
            <a:ext cx="4147354" cy="369332"/>
          </a:xfrm>
          <a:prstGeom prst="rect">
            <a:avLst/>
          </a:prstGeom>
          <a:noFill/>
        </p:spPr>
        <p:txBody>
          <a:bodyPr wrap="none" rtlCol="0">
            <a:spAutoFit/>
          </a:bodyPr>
          <a:lstStyle/>
          <a:p>
            <a:r>
              <a:rPr lang="fr-FR" dirty="0" smtClean="0">
                <a:latin typeface="Arial" pitchFamily="34" charset="0"/>
                <a:cs typeface="Arial" pitchFamily="34" charset="0"/>
              </a:rPr>
              <a:t>Deux décisions ont été prises au CA :</a:t>
            </a:r>
            <a:endParaRPr lang="fr-FR" dirty="0">
              <a:latin typeface="Arial" pitchFamily="34" charset="0"/>
              <a:cs typeface="Arial" pitchFamily="34" charset="0"/>
            </a:endParaRPr>
          </a:p>
        </p:txBody>
      </p:sp>
      <p:sp>
        <p:nvSpPr>
          <p:cNvPr id="8" name="ZoneTexte 7"/>
          <p:cNvSpPr txBox="1"/>
          <p:nvPr/>
        </p:nvSpPr>
        <p:spPr>
          <a:xfrm>
            <a:off x="130366" y="4009072"/>
            <a:ext cx="8904383" cy="1477328"/>
          </a:xfrm>
          <a:prstGeom prst="rect">
            <a:avLst/>
          </a:prstGeom>
          <a:noFill/>
          <a:ln w="38100">
            <a:solidFill>
              <a:srgbClr val="FF0000"/>
            </a:solidFill>
          </a:ln>
        </p:spPr>
        <p:txBody>
          <a:bodyPr wrap="square" rtlCol="0">
            <a:spAutoFit/>
          </a:bodyPr>
          <a:lstStyle/>
          <a:p>
            <a:pPr marL="342900" indent="-342900"/>
            <a:r>
              <a:rPr lang="fr-FR" i="1" dirty="0" smtClean="0">
                <a:latin typeface="Arial" pitchFamily="34" charset="0"/>
                <a:cs typeface="Arial" pitchFamily="34" charset="0"/>
              </a:rPr>
              <a:t>Depuis la création du Pôle en 2007, le LAL a eu un seul poste au titre du Pôle.</a:t>
            </a:r>
          </a:p>
          <a:p>
            <a:pPr marL="342900" indent="-342900"/>
            <a:r>
              <a:rPr lang="fr-FR" i="1" dirty="0" smtClean="0">
                <a:latin typeface="Arial" pitchFamily="34" charset="0"/>
                <a:cs typeface="Arial" pitchFamily="34" charset="0"/>
              </a:rPr>
              <a:t>Pour que nous continuions à héberger le pôle au LAL dans la suite il faut que :</a:t>
            </a:r>
          </a:p>
          <a:p>
            <a:pPr marL="342900" indent="-342900"/>
            <a:r>
              <a:rPr lang="fr-FR" i="1" dirty="0" smtClean="0">
                <a:latin typeface="Arial" pitchFamily="34" charset="0"/>
                <a:cs typeface="Arial" pitchFamily="34" charset="0"/>
                <a:sym typeface="Wingdings" pitchFamily="2" charset="2"/>
              </a:rPr>
              <a:t> l</a:t>
            </a:r>
            <a:r>
              <a:rPr lang="fr-FR" i="1" dirty="0" smtClean="0">
                <a:latin typeface="Arial" pitchFamily="34" charset="0"/>
                <a:cs typeface="Arial" pitchFamily="34" charset="0"/>
              </a:rPr>
              <a:t>a volonté de l’In2p3 pour faire vivre le pôle se traduise dans des actions concrètes.</a:t>
            </a:r>
          </a:p>
          <a:p>
            <a:pPr marL="342900" indent="-342900">
              <a:buFont typeface="Wingdings"/>
              <a:buChar char="à"/>
            </a:pPr>
            <a:r>
              <a:rPr lang="fr-FR" i="1" dirty="0" smtClean="0">
                <a:latin typeface="Arial" pitchFamily="34" charset="0"/>
                <a:cs typeface="Arial" pitchFamily="34" charset="0"/>
              </a:rPr>
              <a:t>nous partagions la même vision sur le périmètre d’action du pôle et de ses actions</a:t>
            </a:r>
          </a:p>
          <a:p>
            <a:pPr marL="342900" indent="-342900"/>
            <a:r>
              <a:rPr lang="fr-FR" i="1" dirty="0" smtClean="0">
                <a:latin typeface="Arial" pitchFamily="34" charset="0"/>
                <a:cs typeface="Arial" pitchFamily="34" charset="0"/>
              </a:rPr>
              <a:t>     de valorisation</a:t>
            </a:r>
            <a:endParaRPr lang="fr-FR" i="1" dirty="0">
              <a:latin typeface="Arial" pitchFamily="34" charset="0"/>
              <a:cs typeface="Arial" pitchFamily="34" charset="0"/>
            </a:endParaRPr>
          </a:p>
        </p:txBody>
      </p:sp>
      <p:sp>
        <p:nvSpPr>
          <p:cNvPr id="11" name="Ellipse 10"/>
          <p:cNvSpPr/>
          <p:nvPr/>
        </p:nvSpPr>
        <p:spPr>
          <a:xfrm>
            <a:off x="76200" y="2286000"/>
            <a:ext cx="609600" cy="609600"/>
          </a:xfrm>
          <a:prstGeom prst="ellipse">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fr-FR" sz="36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4564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0" y="2765281"/>
            <a:ext cx="9144000" cy="1477328"/>
          </a:xfrm>
          <a:prstGeom prst="rect">
            <a:avLst/>
          </a:prstGeom>
          <a:noFill/>
          <a:ln w="38100">
            <a:solidFill>
              <a:srgbClr val="92D050"/>
            </a:solidFill>
          </a:ln>
        </p:spPr>
        <p:txBody>
          <a:bodyPr wrap="square" rtlCol="0">
            <a:spAutoFit/>
          </a:bodyPr>
          <a:lstStyle/>
          <a:p>
            <a:r>
              <a:rPr lang="fr-FR" i="1" dirty="0" smtClean="0">
                <a:latin typeface="Arial" pitchFamily="34" charset="0"/>
                <a:cs typeface="Arial" pitchFamily="34" charset="0"/>
              </a:rPr>
              <a:t>Le Groupe Pôle Omega au LAL sera créé, ce Groupe ne sera pas dans le SERDI et dépendra directement de la Direction Technique du LAL.</a:t>
            </a:r>
          </a:p>
          <a:p>
            <a:pPr algn="ctr"/>
            <a:r>
              <a:rPr lang="fr-FR" i="1" u="sng" dirty="0" smtClean="0">
                <a:latin typeface="Arial" pitchFamily="34" charset="0"/>
                <a:cs typeface="Arial" pitchFamily="34" charset="0"/>
              </a:rPr>
              <a:t>Le Groupe Pôle Omega n’est pas un Service, mais un Pole de l’IN2P3.</a:t>
            </a:r>
            <a:endParaRPr lang="fr-FR" i="1" u="sng" dirty="0">
              <a:latin typeface="Arial" pitchFamily="34" charset="0"/>
              <a:cs typeface="Arial" pitchFamily="34" charset="0"/>
            </a:endParaRPr>
          </a:p>
          <a:p>
            <a:pPr algn="just"/>
            <a:r>
              <a:rPr lang="fr-FR" i="1" dirty="0" smtClean="0">
                <a:latin typeface="Arial" pitchFamily="34" charset="0"/>
                <a:cs typeface="Arial" pitchFamily="34" charset="0"/>
              </a:rPr>
              <a:t>Pour cette année expérimentale </a:t>
            </a:r>
            <a:r>
              <a:rPr lang="fr-FR" i="1" dirty="0">
                <a:latin typeface="Arial" pitchFamily="34" charset="0"/>
                <a:cs typeface="Arial" pitchFamily="34" charset="0"/>
              </a:rPr>
              <a:t>j</a:t>
            </a:r>
            <a:r>
              <a:rPr lang="fr-FR" i="1" dirty="0" smtClean="0">
                <a:latin typeface="Arial" pitchFamily="34" charset="0"/>
                <a:cs typeface="Arial" pitchFamily="34" charset="0"/>
              </a:rPr>
              <a:t>e vais procéder aux affectations des agents du LAL pour former ce Groupe.</a:t>
            </a:r>
          </a:p>
        </p:txBody>
      </p:sp>
      <p:sp>
        <p:nvSpPr>
          <p:cNvPr id="5" name="Rectangle 4"/>
          <p:cNvSpPr/>
          <p:nvPr/>
        </p:nvSpPr>
        <p:spPr>
          <a:xfrm>
            <a:off x="-16364" y="836712"/>
            <a:ext cx="9144000" cy="923330"/>
          </a:xfrm>
          <a:prstGeom prst="rect">
            <a:avLst/>
          </a:prstGeom>
          <a:solidFill>
            <a:schemeClr val="bg2"/>
          </a:solidFill>
          <a:ln w="57150">
            <a:solidFill>
              <a:srgbClr val="92D050"/>
            </a:solidFill>
          </a:ln>
        </p:spPr>
        <p:txBody>
          <a:bodyPr wrap="square">
            <a:spAutoFit/>
          </a:bodyPr>
          <a:lstStyle/>
          <a:p>
            <a:pPr lvl="1" algn="ctr"/>
            <a:r>
              <a:rPr lang="fr-FR" dirty="0" smtClean="0">
                <a:latin typeface="Arial" pitchFamily="34" charset="0"/>
                <a:cs typeface="Arial" pitchFamily="34" charset="0"/>
              </a:rPr>
              <a:t>La direction du LAL doit mettre en place une nouvelle organisation interne, y compris l’affectation du personnel, qui doit conduire à la formation d’un groupe centré sur les activités du pôle et distinct du service électronique.</a:t>
            </a:r>
            <a:endParaRPr lang="fr-FR" dirty="0">
              <a:latin typeface="Arial" pitchFamily="34" charset="0"/>
              <a:cs typeface="Arial" pitchFamily="34" charset="0"/>
            </a:endParaRPr>
          </a:p>
        </p:txBody>
      </p:sp>
      <p:sp>
        <p:nvSpPr>
          <p:cNvPr id="6" name="Ellipse 5"/>
          <p:cNvSpPr/>
          <p:nvPr/>
        </p:nvSpPr>
        <p:spPr>
          <a:xfrm>
            <a:off x="76200" y="76200"/>
            <a:ext cx="609600" cy="609600"/>
          </a:xfrm>
          <a:prstGeom prst="ellipse">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itchFamily="34" charset="0"/>
                <a:cs typeface="Arial" pitchFamily="34" charset="0"/>
              </a:rPr>
              <a:t>2</a:t>
            </a:r>
            <a:endParaRPr lang="fr-FR" sz="3600" dirty="0">
              <a:solidFill>
                <a:schemeClr val="tx1"/>
              </a:solidFill>
              <a:latin typeface="Arial" pitchFamily="34" charset="0"/>
              <a:cs typeface="Arial" pitchFamily="34" charset="0"/>
            </a:endParaRPr>
          </a:p>
        </p:txBody>
      </p:sp>
      <p:sp>
        <p:nvSpPr>
          <p:cNvPr id="2" name="ZoneTexte 1"/>
          <p:cNvSpPr txBox="1"/>
          <p:nvPr/>
        </p:nvSpPr>
        <p:spPr>
          <a:xfrm>
            <a:off x="395536" y="5230941"/>
            <a:ext cx="8186858" cy="646331"/>
          </a:xfrm>
          <a:prstGeom prst="rect">
            <a:avLst/>
          </a:prstGeom>
          <a:noFill/>
        </p:spPr>
        <p:txBody>
          <a:bodyPr wrap="none" rtlCol="0">
            <a:spAutoFit/>
          </a:bodyPr>
          <a:lstStyle/>
          <a:p>
            <a:pPr algn="ctr"/>
            <a:r>
              <a:rPr lang="fr-FR" dirty="0" smtClean="0">
                <a:latin typeface="Arial" pitchFamily="34" charset="0"/>
                <a:cs typeface="Arial" pitchFamily="34" charset="0"/>
              </a:rPr>
              <a:t>Une collaboration sur JEM-EUSO se met en place. Je compte beaucoup</a:t>
            </a:r>
          </a:p>
          <a:p>
            <a:pPr algn="ctr"/>
            <a:r>
              <a:rPr lang="fr-FR" dirty="0" smtClean="0">
                <a:latin typeface="Arial" pitchFamily="34" charset="0"/>
                <a:cs typeface="Arial" pitchFamily="34" charset="0"/>
              </a:rPr>
              <a:t>sur cela et en général sur des collaborations efficaces sur les projets du LAL</a:t>
            </a:r>
            <a:endParaRPr lang="fr-FR" dirty="0">
              <a:latin typeface="Arial" pitchFamily="34" charset="0"/>
              <a:cs typeface="Arial" pitchFamily="34" charset="0"/>
            </a:endParaRPr>
          </a:p>
        </p:txBody>
      </p:sp>
      <p:sp>
        <p:nvSpPr>
          <p:cNvPr id="7" name="ZoneTexte 6"/>
          <p:cNvSpPr txBox="1"/>
          <p:nvPr/>
        </p:nvSpPr>
        <p:spPr>
          <a:xfrm>
            <a:off x="1757043" y="4499828"/>
            <a:ext cx="5113323" cy="646331"/>
          </a:xfrm>
          <a:prstGeom prst="rect">
            <a:avLst/>
          </a:prstGeom>
          <a:solidFill>
            <a:srgbClr val="FFFF00"/>
          </a:solidFill>
        </p:spPr>
        <p:txBody>
          <a:bodyPr wrap="none" rtlCol="0">
            <a:spAutoFit/>
          </a:bodyPr>
          <a:lstStyle/>
          <a:p>
            <a:pPr algn="ctr"/>
            <a:r>
              <a:rPr lang="fr-FR" dirty="0" smtClean="0">
                <a:latin typeface="Arial" pitchFamily="34" charset="0"/>
                <a:cs typeface="Arial" pitchFamily="34" charset="0"/>
              </a:rPr>
              <a:t>Beaucoup de discussions depuis Juillet. </a:t>
            </a:r>
          </a:p>
          <a:p>
            <a:pPr algn="ctr"/>
            <a:r>
              <a:rPr lang="fr-FR" dirty="0" smtClean="0">
                <a:latin typeface="Arial" pitchFamily="34" charset="0"/>
                <a:cs typeface="Arial" pitchFamily="34" charset="0"/>
              </a:rPr>
              <a:t>Maintenant il n’y aura que les faits qui comptent</a:t>
            </a:r>
            <a:endParaRPr lang="fr-FR" dirty="0">
              <a:latin typeface="Arial" pitchFamily="34" charset="0"/>
              <a:cs typeface="Arial" pitchFamily="34" charset="0"/>
            </a:endParaRPr>
          </a:p>
        </p:txBody>
      </p:sp>
      <p:sp>
        <p:nvSpPr>
          <p:cNvPr id="3" name="ZoneTexte 2"/>
          <p:cNvSpPr txBox="1"/>
          <p:nvPr/>
        </p:nvSpPr>
        <p:spPr>
          <a:xfrm>
            <a:off x="76751" y="2175008"/>
            <a:ext cx="6605142" cy="369332"/>
          </a:xfrm>
          <a:prstGeom prst="rect">
            <a:avLst/>
          </a:prstGeom>
          <a:noFill/>
        </p:spPr>
        <p:txBody>
          <a:bodyPr wrap="none" rtlCol="0">
            <a:spAutoFit/>
          </a:bodyPr>
          <a:lstStyle/>
          <a:p>
            <a:r>
              <a:rPr lang="fr-FR" dirty="0" smtClean="0">
                <a:latin typeface="Arial" pitchFamily="34" charset="0"/>
                <a:cs typeface="Arial" pitchFamily="34" charset="0"/>
              </a:rPr>
              <a:t>Je prends acte de l’opposition du CL </a:t>
            </a:r>
            <a:r>
              <a:rPr lang="fr-FR" dirty="0">
                <a:latin typeface="Arial" pitchFamily="34" charset="0"/>
                <a:cs typeface="Arial" pitchFamily="34" charset="0"/>
              </a:rPr>
              <a:t>à </a:t>
            </a:r>
            <a:r>
              <a:rPr lang="fr-FR" dirty="0" smtClean="0">
                <a:latin typeface="Arial" pitchFamily="34" charset="0"/>
                <a:cs typeface="Arial" pitchFamily="34" charset="0"/>
              </a:rPr>
              <a:t>cette séparation, mais :</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18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523FE0D-6B8B-442B-AF79-C7C1766BD356}" type="slidenum">
              <a:rPr lang="fr-FR" smtClean="0"/>
              <a:pPr/>
              <a:t>25</a:t>
            </a:fld>
            <a:endParaRPr lang="fr-FR"/>
          </a:p>
        </p:txBody>
      </p:sp>
      <p:sp>
        <p:nvSpPr>
          <p:cNvPr id="5" name="ZoneTexte 4"/>
          <p:cNvSpPr txBox="1"/>
          <p:nvPr/>
        </p:nvSpPr>
        <p:spPr>
          <a:xfrm>
            <a:off x="179512" y="692696"/>
            <a:ext cx="8793818" cy="2308324"/>
          </a:xfrm>
          <a:prstGeom prst="rect">
            <a:avLst/>
          </a:prstGeom>
          <a:noFill/>
        </p:spPr>
        <p:txBody>
          <a:bodyPr wrap="none" rtlCol="0">
            <a:spAutoFit/>
          </a:bodyPr>
          <a:lstStyle/>
          <a:p>
            <a:r>
              <a:rPr lang="fr-FR" dirty="0" smtClean="0">
                <a:latin typeface="Arial" pitchFamily="34" charset="0"/>
                <a:cs typeface="Arial" pitchFamily="34" charset="0"/>
              </a:rPr>
              <a:t>Pour les promotions (et aussi les primes), </a:t>
            </a:r>
            <a:r>
              <a:rPr lang="fr-FR" dirty="0">
                <a:latin typeface="Arial" pitchFamily="34" charset="0"/>
                <a:cs typeface="Arial" pitchFamily="34" charset="0"/>
              </a:rPr>
              <a:t>l</a:t>
            </a:r>
            <a:r>
              <a:rPr lang="fr-FR" dirty="0" smtClean="0">
                <a:latin typeface="Arial" pitchFamily="34" charset="0"/>
                <a:cs typeface="Arial" pitchFamily="34" charset="0"/>
              </a:rPr>
              <a:t>e Groupe Pole Omega proposera </a:t>
            </a:r>
          </a:p>
          <a:p>
            <a:r>
              <a:rPr lang="fr-FR" dirty="0" smtClean="0">
                <a:latin typeface="Arial" pitchFamily="34" charset="0"/>
                <a:cs typeface="Arial" pitchFamily="34" charset="0"/>
              </a:rPr>
              <a:t>ses listes des priorités.</a:t>
            </a:r>
          </a:p>
          <a:p>
            <a:endParaRPr lang="fr-FR" dirty="0" smtClean="0">
              <a:latin typeface="Arial" pitchFamily="34" charset="0"/>
              <a:cs typeface="Arial" pitchFamily="34" charset="0"/>
            </a:endParaRPr>
          </a:p>
          <a:p>
            <a:r>
              <a:rPr lang="fr-FR" dirty="0" smtClean="0">
                <a:latin typeface="Arial" pitchFamily="34" charset="0"/>
                <a:cs typeface="Arial" pitchFamily="34" charset="0"/>
              </a:rPr>
              <a:t>Pour cette année expérimentale, il n’y aura pas des nouvelles structures / </a:t>
            </a:r>
            <a:r>
              <a:rPr lang="fr-FR" dirty="0">
                <a:latin typeface="Arial" pitchFamily="34" charset="0"/>
                <a:cs typeface="Arial" pitchFamily="34" charset="0"/>
              </a:rPr>
              <a:t>comités  </a:t>
            </a:r>
            <a:endParaRPr lang="fr-FR" dirty="0" smtClean="0">
              <a:latin typeface="Arial" pitchFamily="34" charset="0"/>
              <a:cs typeface="Arial" pitchFamily="34" charset="0"/>
            </a:endParaRPr>
          </a:p>
          <a:p>
            <a:r>
              <a:rPr lang="fr-FR" dirty="0" smtClean="0">
                <a:latin typeface="Arial" pitchFamily="34" charset="0"/>
                <a:cs typeface="Arial" pitchFamily="34" charset="0"/>
              </a:rPr>
              <a:t>pour l’interclassement.</a:t>
            </a:r>
          </a:p>
          <a:p>
            <a:endParaRPr lang="fr-FR" dirty="0" smtClean="0">
              <a:latin typeface="Arial" pitchFamily="34" charset="0"/>
              <a:cs typeface="Arial" pitchFamily="34" charset="0"/>
            </a:endParaRPr>
          </a:p>
          <a:p>
            <a:r>
              <a:rPr lang="fr-FR" dirty="0" smtClean="0">
                <a:latin typeface="Arial" pitchFamily="34" charset="0"/>
                <a:cs typeface="Arial" pitchFamily="34" charset="0"/>
              </a:rPr>
              <a:t>La direction aura la responsabilité de l’interclassement entre les agents des </a:t>
            </a:r>
          </a:p>
          <a:p>
            <a:r>
              <a:rPr lang="fr-FR" dirty="0" smtClean="0">
                <a:latin typeface="Arial" pitchFamily="34" charset="0"/>
                <a:cs typeface="Arial" pitchFamily="34" charset="0"/>
              </a:rPr>
              <a:t>Services et de ce Groupe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9026883"/>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838847" y="1124744"/>
            <a:ext cx="5173211" cy="646331"/>
          </a:xfrm>
          <a:prstGeom prst="rect">
            <a:avLst/>
          </a:prstGeom>
          <a:solidFill>
            <a:srgbClr val="FFFF00">
              <a:alpha val="36000"/>
            </a:srgbClr>
          </a:solidFill>
        </p:spPr>
        <p:txBody>
          <a:bodyPr wrap="none" rtlCol="0">
            <a:spAutoFit/>
          </a:bodyPr>
          <a:lstStyle/>
          <a:p>
            <a:r>
              <a:rPr lang="fr-FR" dirty="0" smtClean="0">
                <a:latin typeface="Arial" pitchFamily="34" charset="0"/>
                <a:cs typeface="Arial" pitchFamily="34" charset="0"/>
              </a:rPr>
              <a:t>Cette restructuration pour impulser une nouvelle </a:t>
            </a:r>
          </a:p>
          <a:p>
            <a:pPr algn="ctr"/>
            <a:r>
              <a:rPr lang="fr-FR" dirty="0" smtClean="0">
                <a:latin typeface="Arial" pitchFamily="34" charset="0"/>
                <a:cs typeface="Arial" pitchFamily="34" charset="0"/>
              </a:rPr>
              <a:t>dynamique et des nouvelles ambitions</a:t>
            </a:r>
            <a:endParaRPr lang="fr-FR" dirty="0">
              <a:latin typeface="Arial" pitchFamily="34" charset="0"/>
              <a:cs typeface="Arial" pitchFamily="34" charset="0"/>
            </a:endParaRPr>
          </a:p>
        </p:txBody>
      </p:sp>
      <p:sp>
        <p:nvSpPr>
          <p:cNvPr id="5" name="ZoneTexte 4"/>
          <p:cNvSpPr txBox="1"/>
          <p:nvPr/>
        </p:nvSpPr>
        <p:spPr>
          <a:xfrm>
            <a:off x="736729" y="1855693"/>
            <a:ext cx="6288901" cy="369332"/>
          </a:xfrm>
          <a:prstGeom prst="rect">
            <a:avLst/>
          </a:prstGeom>
          <a:noFill/>
        </p:spPr>
        <p:txBody>
          <a:bodyPr wrap="none" rtlCol="0">
            <a:spAutoFit/>
          </a:bodyPr>
          <a:lstStyle/>
          <a:p>
            <a:r>
              <a:rPr lang="fr-FR" dirty="0" smtClean="0">
                <a:latin typeface="Arial" pitchFamily="34" charset="0"/>
                <a:cs typeface="Arial" pitchFamily="34" charset="0"/>
              </a:rPr>
              <a:t>Savoir répondre aux défis des grands projets internationaux</a:t>
            </a:r>
            <a:endParaRPr lang="fr-FR" dirty="0">
              <a:latin typeface="Arial" pitchFamily="34" charset="0"/>
              <a:cs typeface="Arial" pitchFamily="34" charset="0"/>
            </a:endParaRPr>
          </a:p>
        </p:txBody>
      </p:sp>
      <p:sp>
        <p:nvSpPr>
          <p:cNvPr id="6" name="ZoneTexte 5"/>
          <p:cNvSpPr txBox="1"/>
          <p:nvPr/>
        </p:nvSpPr>
        <p:spPr>
          <a:xfrm>
            <a:off x="736729" y="2400761"/>
            <a:ext cx="5545108" cy="369332"/>
          </a:xfrm>
          <a:prstGeom prst="rect">
            <a:avLst/>
          </a:prstGeom>
          <a:noFill/>
        </p:spPr>
        <p:txBody>
          <a:bodyPr wrap="none" rtlCol="0">
            <a:spAutoFit/>
          </a:bodyPr>
          <a:lstStyle/>
          <a:p>
            <a:r>
              <a:rPr lang="fr-FR" dirty="0" smtClean="0">
                <a:latin typeface="Arial" pitchFamily="34" charset="0"/>
                <a:cs typeface="Arial" pitchFamily="34" charset="0"/>
              </a:rPr>
              <a:t>Pouvoir réaliser et faire marcher les machines in situ</a:t>
            </a:r>
            <a:endParaRPr lang="fr-FR" dirty="0">
              <a:latin typeface="Arial" pitchFamily="34" charset="0"/>
              <a:cs typeface="Arial" pitchFamily="34" charset="0"/>
            </a:endParaRPr>
          </a:p>
        </p:txBody>
      </p:sp>
      <p:sp>
        <p:nvSpPr>
          <p:cNvPr id="7" name="ZoneTexte 6"/>
          <p:cNvSpPr txBox="1"/>
          <p:nvPr/>
        </p:nvSpPr>
        <p:spPr>
          <a:xfrm>
            <a:off x="736729" y="2998693"/>
            <a:ext cx="7340471" cy="646331"/>
          </a:xfrm>
          <a:prstGeom prst="rect">
            <a:avLst/>
          </a:prstGeom>
          <a:noFill/>
        </p:spPr>
        <p:txBody>
          <a:bodyPr wrap="none" rtlCol="0">
            <a:spAutoFit/>
          </a:bodyPr>
          <a:lstStyle/>
          <a:p>
            <a:r>
              <a:rPr lang="fr-FR" dirty="0" smtClean="0">
                <a:latin typeface="Arial" pitchFamily="34" charset="0"/>
                <a:cs typeface="Arial" pitchFamily="34" charset="0"/>
              </a:rPr>
              <a:t> Se positionner au premier plan sur des choix de développement des </a:t>
            </a:r>
          </a:p>
          <a:p>
            <a:r>
              <a:rPr lang="fr-FR" dirty="0" smtClean="0">
                <a:latin typeface="Arial" pitchFamily="34" charset="0"/>
                <a:cs typeface="Arial" pitchFamily="34" charset="0"/>
              </a:rPr>
              <a:t> technologies innovantes et des nouvelles idées de design</a:t>
            </a:r>
            <a:endParaRPr lang="fr-FR" dirty="0">
              <a:latin typeface="Arial" pitchFamily="34" charset="0"/>
              <a:cs typeface="Arial" pitchFamily="34" charset="0"/>
            </a:endParaRPr>
          </a:p>
        </p:txBody>
      </p:sp>
      <p:sp>
        <p:nvSpPr>
          <p:cNvPr id="8" name="Étoile à 5 branches 7"/>
          <p:cNvSpPr/>
          <p:nvPr/>
        </p:nvSpPr>
        <p:spPr>
          <a:xfrm>
            <a:off x="271749" y="1859373"/>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261651" y="2415726"/>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271749" y="3035424"/>
            <a:ext cx="3810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4949" y="3877270"/>
            <a:ext cx="7725192" cy="923330"/>
          </a:xfrm>
          <a:prstGeom prst="rect">
            <a:avLst/>
          </a:prstGeom>
          <a:noFill/>
        </p:spPr>
        <p:txBody>
          <a:bodyPr wrap="none" rtlCol="0">
            <a:spAutoFit/>
          </a:bodyPr>
          <a:lstStyle/>
          <a:p>
            <a:pPr algn="ctr"/>
            <a:r>
              <a:rPr lang="en-US" dirty="0" smtClean="0">
                <a:latin typeface="Arial" pitchFamily="34" charset="0"/>
                <a:cs typeface="Arial" pitchFamily="34" charset="0"/>
              </a:rPr>
              <a:t>Pour </a:t>
            </a:r>
            <a:r>
              <a:rPr lang="en-US" dirty="0" err="1" smtClean="0">
                <a:latin typeface="Arial" pitchFamily="34" charset="0"/>
                <a:cs typeface="Arial" pitchFamily="34" charset="0"/>
              </a:rPr>
              <a:t>cela</a:t>
            </a:r>
            <a:r>
              <a:rPr lang="en-US" dirty="0" smtClean="0">
                <a:latin typeface="Arial" pitchFamily="34" charset="0"/>
                <a:cs typeface="Arial" pitchFamily="34" charset="0"/>
              </a:rPr>
              <a:t> </a:t>
            </a:r>
            <a:r>
              <a:rPr lang="en-US" dirty="0" err="1" smtClean="0">
                <a:latin typeface="Arial" pitchFamily="34" charset="0"/>
                <a:cs typeface="Arial" pitchFamily="34" charset="0"/>
              </a:rPr>
              <a:t>il</a:t>
            </a:r>
            <a:r>
              <a:rPr lang="en-US" dirty="0" smtClean="0">
                <a:latin typeface="Arial" pitchFamily="34" charset="0"/>
                <a:cs typeface="Arial" pitchFamily="34" charset="0"/>
              </a:rPr>
              <a:t> </a:t>
            </a:r>
            <a:r>
              <a:rPr lang="en-US" dirty="0" err="1" smtClean="0">
                <a:latin typeface="Arial" pitchFamily="34" charset="0"/>
                <a:cs typeface="Arial" pitchFamily="34" charset="0"/>
              </a:rPr>
              <a:t>faut</a:t>
            </a:r>
            <a:r>
              <a:rPr lang="en-US" dirty="0" smtClean="0">
                <a:latin typeface="Arial" pitchFamily="34" charset="0"/>
                <a:cs typeface="Arial" pitchFamily="34" charset="0"/>
              </a:rPr>
              <a:t> </a:t>
            </a: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avoir une structure plus adaptée pour harmoniser et coordonner</a:t>
            </a:r>
          </a:p>
          <a:p>
            <a:pPr algn="ctr"/>
            <a:r>
              <a:rPr lang="fr-FR" dirty="0" smtClean="0">
                <a:latin typeface="Arial" pitchFamily="34" charset="0"/>
                <a:cs typeface="Arial" pitchFamily="34" charset="0"/>
              </a:rPr>
              <a:t>les activités des ingénieurs, du personnel technicien et des « physiciens »</a:t>
            </a:r>
          </a:p>
        </p:txBody>
      </p:sp>
      <p:sp>
        <p:nvSpPr>
          <p:cNvPr id="12" name="ZoneTexte 11"/>
          <p:cNvSpPr txBox="1"/>
          <p:nvPr/>
        </p:nvSpPr>
        <p:spPr>
          <a:xfrm>
            <a:off x="1752600" y="4953000"/>
            <a:ext cx="5545172" cy="923330"/>
          </a:xfrm>
          <a:prstGeom prst="rect">
            <a:avLst/>
          </a:prstGeom>
          <a:solidFill>
            <a:srgbClr val="FFFF00">
              <a:alpha val="38000"/>
            </a:srgbClr>
          </a:solidFill>
        </p:spPr>
        <p:txBody>
          <a:bodyPr wrap="none" rtlCol="0">
            <a:spAutoFit/>
          </a:bodyPr>
          <a:lstStyle/>
          <a:p>
            <a:r>
              <a:rPr lang="fr-FR" dirty="0" smtClean="0">
                <a:latin typeface="Arial" pitchFamily="34" charset="0"/>
                <a:cs typeface="Arial" pitchFamily="34" charset="0"/>
              </a:rPr>
              <a:t>Département et le SERA dans une seule structure  : </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 LE DEPARTEMENT ACCELERATEUR</a:t>
            </a:r>
          </a:p>
        </p:txBody>
      </p:sp>
      <p:sp>
        <p:nvSpPr>
          <p:cNvPr id="14" name="Rectangle 13"/>
          <p:cNvSpPr/>
          <p:nvPr/>
        </p:nvSpPr>
        <p:spPr>
          <a:xfrm>
            <a:off x="1219200" y="5943600"/>
            <a:ext cx="6553200" cy="646331"/>
          </a:xfrm>
          <a:prstGeom prst="rect">
            <a:avLst/>
          </a:prstGeom>
        </p:spPr>
        <p:txBody>
          <a:bodyPr wrap="square">
            <a:spAutoFit/>
          </a:bodyPr>
          <a:lstStyle/>
          <a:p>
            <a:pPr algn="ctr"/>
            <a:r>
              <a:rPr lang="en-US" i="1" dirty="0" smtClean="0">
                <a:latin typeface="Arial" pitchFamily="34" charset="0"/>
                <a:cs typeface="Arial" pitchFamily="34" charset="0"/>
              </a:rPr>
              <a:t>Pour </a:t>
            </a:r>
            <a:r>
              <a:rPr lang="en-US" i="1" dirty="0" err="1" smtClean="0">
                <a:latin typeface="Arial" pitchFamily="34" charset="0"/>
                <a:cs typeface="Arial" pitchFamily="34" charset="0"/>
              </a:rPr>
              <a:t>sa</a:t>
            </a:r>
            <a:r>
              <a:rPr lang="en-US" i="1" dirty="0" smtClean="0">
                <a:latin typeface="Arial" pitchFamily="34" charset="0"/>
                <a:cs typeface="Arial" pitchFamily="34" charset="0"/>
              </a:rPr>
              <a:t> nouvelle structuration nous </a:t>
            </a:r>
            <a:r>
              <a:rPr lang="en-US" i="1" dirty="0" err="1" smtClean="0">
                <a:latin typeface="Arial" pitchFamily="34" charset="0"/>
                <a:cs typeface="Arial" pitchFamily="34" charset="0"/>
              </a:rPr>
              <a:t>nous</a:t>
            </a:r>
            <a:r>
              <a:rPr lang="en-US" i="1" dirty="0" smtClean="0">
                <a:latin typeface="Arial" pitchFamily="34" charset="0"/>
                <a:cs typeface="Arial" pitchFamily="34" charset="0"/>
              </a:rPr>
              <a:t> </a:t>
            </a:r>
            <a:r>
              <a:rPr lang="en-US" i="1" dirty="0" err="1" smtClean="0">
                <a:latin typeface="Arial" pitchFamily="34" charset="0"/>
                <a:cs typeface="Arial" pitchFamily="34" charset="0"/>
              </a:rPr>
              <a:t>sommes</a:t>
            </a:r>
            <a:r>
              <a:rPr lang="en-US" i="1" dirty="0" smtClean="0">
                <a:latin typeface="Arial" pitchFamily="34" charset="0"/>
                <a:cs typeface="Arial" pitchFamily="34" charset="0"/>
              </a:rPr>
              <a:t> </a:t>
            </a:r>
            <a:r>
              <a:rPr lang="en-US" i="1" dirty="0" err="1" smtClean="0">
                <a:latin typeface="Arial" pitchFamily="34" charset="0"/>
                <a:cs typeface="Arial" pitchFamily="34" charset="0"/>
              </a:rPr>
              <a:t>inspirés</a:t>
            </a:r>
            <a:r>
              <a:rPr lang="en-US" i="1" dirty="0" smtClean="0">
                <a:latin typeface="Arial" pitchFamily="34" charset="0"/>
                <a:cs typeface="Arial" pitchFamily="34" charset="0"/>
              </a:rPr>
              <a:t> des structures </a:t>
            </a:r>
            <a:r>
              <a:rPr lang="en-US" i="1" dirty="0" err="1" smtClean="0">
                <a:latin typeface="Arial" pitchFamily="34" charset="0"/>
                <a:cs typeface="Arial" pitchFamily="34" charset="0"/>
              </a:rPr>
              <a:t>similaires</a:t>
            </a:r>
            <a:r>
              <a:rPr lang="en-US" i="1" dirty="0" smtClean="0">
                <a:latin typeface="Arial" pitchFamily="34" charset="0"/>
                <a:cs typeface="Arial" pitchFamily="34" charset="0"/>
              </a:rPr>
              <a:t> </a:t>
            </a:r>
            <a:r>
              <a:rPr lang="en-US" i="1" dirty="0" err="1" smtClean="0">
                <a:latin typeface="Arial" pitchFamily="34" charset="0"/>
                <a:cs typeface="Arial" pitchFamily="34" charset="0"/>
              </a:rPr>
              <a:t>existant</a:t>
            </a:r>
            <a:r>
              <a:rPr lang="en-US" i="1" dirty="0" smtClean="0">
                <a:latin typeface="Arial" pitchFamily="34" charset="0"/>
                <a:cs typeface="Arial" pitchFamily="34" charset="0"/>
              </a:rPr>
              <a:t> </a:t>
            </a:r>
            <a:r>
              <a:rPr lang="en-US" i="1" dirty="0" err="1" smtClean="0">
                <a:latin typeface="Arial" pitchFamily="34" charset="0"/>
                <a:cs typeface="Arial" pitchFamily="34" charset="0"/>
              </a:rPr>
              <a:t>dans</a:t>
            </a:r>
            <a:r>
              <a:rPr lang="en-US" i="1" dirty="0" smtClean="0">
                <a:latin typeface="Arial" pitchFamily="34" charset="0"/>
                <a:cs typeface="Arial" pitchFamily="34" charset="0"/>
              </a:rPr>
              <a:t> </a:t>
            </a:r>
            <a:r>
              <a:rPr lang="en-US" i="1" dirty="0" err="1" smtClean="0">
                <a:latin typeface="Arial" pitchFamily="34" charset="0"/>
                <a:cs typeface="Arial" pitchFamily="34" charset="0"/>
              </a:rPr>
              <a:t>d’autres</a:t>
            </a:r>
            <a:r>
              <a:rPr lang="en-US" i="1" dirty="0" smtClean="0">
                <a:latin typeface="Arial" pitchFamily="34" charset="0"/>
                <a:cs typeface="Arial" pitchFamily="34" charset="0"/>
              </a:rPr>
              <a:t> </a:t>
            </a:r>
            <a:r>
              <a:rPr lang="en-US" i="1" dirty="0" err="1" smtClean="0">
                <a:latin typeface="Arial" pitchFamily="34" charset="0"/>
                <a:cs typeface="Arial" pitchFamily="34" charset="0"/>
              </a:rPr>
              <a:t>laboratoires</a:t>
            </a:r>
            <a:endParaRPr lang="fr-FR" i="1" dirty="0" smtClean="0">
              <a:latin typeface="Arial" pitchFamily="34" charset="0"/>
              <a:cs typeface="Arial" pitchFamily="34" charset="0"/>
            </a:endParaRPr>
          </a:p>
        </p:txBody>
      </p:sp>
      <p:sp>
        <p:nvSpPr>
          <p:cNvPr id="2" name="Rectangle 1"/>
          <p:cNvSpPr/>
          <p:nvPr/>
        </p:nvSpPr>
        <p:spPr>
          <a:xfrm>
            <a:off x="557808" y="467380"/>
            <a:ext cx="7214592" cy="369332"/>
          </a:xfrm>
          <a:prstGeom prst="rect">
            <a:avLst/>
          </a:prstGeom>
          <a:solidFill>
            <a:srgbClr val="92D050"/>
          </a:solidFill>
        </p:spPr>
        <p:txBody>
          <a:bodyPr wrap="square">
            <a:spAutoFit/>
          </a:bodyPr>
          <a:lstStyle/>
          <a:p>
            <a:pPr marL="285750" indent="-285750">
              <a:buFont typeface="Wingdings"/>
              <a:buChar char="à"/>
            </a:pPr>
            <a:r>
              <a:rPr lang="fr-FR" dirty="0">
                <a:latin typeface="Arial" pitchFamily="34" charset="0"/>
                <a:cs typeface="Arial" pitchFamily="34" charset="0"/>
              </a:rPr>
              <a:t>Création du Département Accélérateur et “suppression” du SERA.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179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rganigramme : Alternative 3"/>
          <p:cNvSpPr/>
          <p:nvPr/>
        </p:nvSpPr>
        <p:spPr>
          <a:xfrm>
            <a:off x="2895600" y="48816"/>
            <a:ext cx="3429000" cy="1066800"/>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itchFamily="34" charset="0"/>
                <a:cs typeface="Arial" pitchFamily="34" charset="0"/>
              </a:rPr>
              <a:t>Chef du Département</a:t>
            </a:r>
          </a:p>
          <a:p>
            <a:pPr algn="ctr"/>
            <a:r>
              <a:rPr lang="fr-FR" b="1" dirty="0" smtClean="0">
                <a:latin typeface="Arial" pitchFamily="34" charset="0"/>
                <a:cs typeface="Arial" pitchFamily="34" charset="0"/>
              </a:rPr>
              <a:t>Adjoint</a:t>
            </a:r>
            <a:r>
              <a:rPr lang="en-US" b="1" dirty="0" smtClean="0">
                <a:latin typeface="Arial" pitchFamily="34" charset="0"/>
                <a:cs typeface="Arial" pitchFamily="34" charset="0"/>
              </a:rPr>
              <a:t> du D</a:t>
            </a:r>
            <a:r>
              <a:rPr lang="fr-FR" b="1" dirty="0" smtClean="0">
                <a:latin typeface="Arial" pitchFamily="34" charset="0"/>
                <a:cs typeface="Arial" pitchFamily="34" charset="0"/>
              </a:rPr>
              <a:t>é</a:t>
            </a:r>
            <a:r>
              <a:rPr lang="en-US" b="1" dirty="0" err="1" smtClean="0">
                <a:latin typeface="Arial" pitchFamily="34" charset="0"/>
                <a:cs typeface="Arial" pitchFamily="34" charset="0"/>
              </a:rPr>
              <a:t>partement</a:t>
            </a:r>
            <a:endParaRPr lang="fr-FR" b="1" dirty="0">
              <a:latin typeface="Arial" pitchFamily="34" charset="0"/>
              <a:cs typeface="Arial" pitchFamily="34" charset="0"/>
            </a:endParaRPr>
          </a:p>
        </p:txBody>
      </p:sp>
      <p:sp>
        <p:nvSpPr>
          <p:cNvPr id="5" name="Organigramme : Alternative 4"/>
          <p:cNvSpPr/>
          <p:nvPr/>
        </p:nvSpPr>
        <p:spPr>
          <a:xfrm>
            <a:off x="86298" y="1963561"/>
            <a:ext cx="2133600" cy="1182414"/>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bg1"/>
              </a:solidFill>
              <a:latin typeface="Arial" pitchFamily="34" charset="0"/>
              <a:cs typeface="Arial" pitchFamily="34" charset="0"/>
            </a:endParaRPr>
          </a:p>
        </p:txBody>
      </p:sp>
      <p:sp>
        <p:nvSpPr>
          <p:cNvPr id="6" name="ZoneTexte 5"/>
          <p:cNvSpPr txBox="1"/>
          <p:nvPr/>
        </p:nvSpPr>
        <p:spPr>
          <a:xfrm flipH="1">
            <a:off x="152400" y="2090192"/>
            <a:ext cx="1981198" cy="923330"/>
          </a:xfrm>
          <a:prstGeom prst="rect">
            <a:avLst/>
          </a:prstGeom>
          <a:solidFill>
            <a:srgbClr val="FF0000">
              <a:alpha val="57000"/>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RF </a:t>
            </a:r>
          </a:p>
          <a:p>
            <a:pPr algn="ctr"/>
            <a:r>
              <a:rPr lang="fr-FR" b="1" dirty="0" smtClean="0">
                <a:solidFill>
                  <a:schemeClr val="bg1"/>
                </a:solidFill>
                <a:latin typeface="Arial" pitchFamily="34" charset="0"/>
                <a:cs typeface="Arial" pitchFamily="34" charset="0"/>
              </a:rPr>
              <a:t>et </a:t>
            </a:r>
          </a:p>
          <a:p>
            <a:pPr algn="ctr"/>
            <a:r>
              <a:rPr lang="fr-FR" b="1" dirty="0" smtClean="0">
                <a:solidFill>
                  <a:schemeClr val="bg1"/>
                </a:solidFill>
                <a:latin typeface="Arial" pitchFamily="34" charset="0"/>
                <a:cs typeface="Arial" pitchFamily="34" charset="0"/>
              </a:rPr>
              <a:t>Support Manips </a:t>
            </a:r>
          </a:p>
        </p:txBody>
      </p:sp>
      <p:sp>
        <p:nvSpPr>
          <p:cNvPr id="7" name="Organigramme : Alternative 6"/>
          <p:cNvSpPr/>
          <p:nvPr/>
        </p:nvSpPr>
        <p:spPr>
          <a:xfrm>
            <a:off x="2362200" y="1963560"/>
            <a:ext cx="2133600" cy="1143000"/>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Arial" pitchFamily="34" charset="0"/>
              <a:cs typeface="Arial" pitchFamily="34" charset="0"/>
            </a:endParaRPr>
          </a:p>
        </p:txBody>
      </p:sp>
      <p:sp>
        <p:nvSpPr>
          <p:cNvPr id="8" name="Organigramme : Alternative 7"/>
          <p:cNvSpPr/>
          <p:nvPr/>
        </p:nvSpPr>
        <p:spPr>
          <a:xfrm>
            <a:off x="4648200" y="1960439"/>
            <a:ext cx="2133600" cy="1144615"/>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Arial" pitchFamily="34" charset="0"/>
              <a:cs typeface="Arial" pitchFamily="34" charset="0"/>
            </a:endParaRPr>
          </a:p>
        </p:txBody>
      </p:sp>
      <p:sp>
        <p:nvSpPr>
          <p:cNvPr id="9" name="Organigramme : Alternative 8"/>
          <p:cNvSpPr/>
          <p:nvPr/>
        </p:nvSpPr>
        <p:spPr>
          <a:xfrm>
            <a:off x="6922264" y="1963561"/>
            <a:ext cx="2133600" cy="1103586"/>
          </a:xfrm>
          <a:prstGeom prst="flowChartAlternateProcess">
            <a:avLst/>
          </a:prstGeom>
          <a:solidFill>
            <a:srgbClr val="FFC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bg1"/>
              </a:solidFill>
              <a:latin typeface="Arial" pitchFamily="34" charset="0"/>
              <a:cs typeface="Arial" pitchFamily="34" charset="0"/>
            </a:endParaRPr>
          </a:p>
        </p:txBody>
      </p:sp>
      <p:sp>
        <p:nvSpPr>
          <p:cNvPr id="11" name="Organigramme : Alternative 10"/>
          <p:cNvSpPr/>
          <p:nvPr/>
        </p:nvSpPr>
        <p:spPr>
          <a:xfrm>
            <a:off x="6629400" y="764704"/>
            <a:ext cx="1996442" cy="550762"/>
          </a:xfrm>
          <a:prstGeom prst="flowChartAlternateProcess">
            <a:avLst/>
          </a:prstGeom>
          <a:solidFill>
            <a:srgbClr val="FF0000">
              <a:alpha val="5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itchFamily="34" charset="0"/>
                <a:cs typeface="Arial" pitchFamily="34" charset="0"/>
              </a:rPr>
              <a:t>Secrétariat</a:t>
            </a:r>
          </a:p>
        </p:txBody>
      </p:sp>
      <p:sp>
        <p:nvSpPr>
          <p:cNvPr id="12" name="ZoneTexte 11"/>
          <p:cNvSpPr txBox="1"/>
          <p:nvPr/>
        </p:nvSpPr>
        <p:spPr>
          <a:xfrm flipH="1">
            <a:off x="2526534" y="2344561"/>
            <a:ext cx="1828801" cy="369332"/>
          </a:xfrm>
          <a:prstGeom prst="rect">
            <a:avLst/>
          </a:prstGeom>
          <a:solidFill>
            <a:srgbClr val="FF0000">
              <a:alpha val="57000"/>
            </a:srgbClr>
          </a:solidFill>
          <a:ln w="28575">
            <a:noFill/>
          </a:ln>
        </p:spPr>
        <p:txBody>
          <a:bodyPr wrap="square" rtlCol="0">
            <a:spAutoFit/>
          </a:bodyPr>
          <a:lstStyle/>
          <a:p>
            <a:pPr algn="ctr"/>
            <a:r>
              <a:rPr lang="fr-FR" b="1" dirty="0" err="1" smtClean="0">
                <a:solidFill>
                  <a:schemeClr val="bg1"/>
                </a:solidFill>
                <a:latin typeface="Arial" pitchFamily="34" charset="0"/>
                <a:cs typeface="Arial" pitchFamily="34" charset="0"/>
              </a:rPr>
              <a:t>Beam</a:t>
            </a:r>
            <a:r>
              <a:rPr lang="fr-FR" b="1" dirty="0" smtClean="0">
                <a:solidFill>
                  <a:schemeClr val="bg1"/>
                </a:solidFill>
                <a:latin typeface="Arial" pitchFamily="34" charset="0"/>
                <a:cs typeface="Arial" pitchFamily="34" charset="0"/>
              </a:rPr>
              <a:t> </a:t>
            </a:r>
            <a:r>
              <a:rPr lang="fr-FR" b="1" dirty="0" err="1" smtClean="0">
                <a:solidFill>
                  <a:schemeClr val="bg1"/>
                </a:solidFill>
                <a:latin typeface="Arial" pitchFamily="34" charset="0"/>
                <a:cs typeface="Arial" pitchFamily="34" charset="0"/>
              </a:rPr>
              <a:t>Physics</a:t>
            </a:r>
            <a:endParaRPr lang="fr-FR" b="1" dirty="0" smtClean="0">
              <a:solidFill>
                <a:schemeClr val="bg1"/>
              </a:solidFill>
              <a:latin typeface="Arial" pitchFamily="34" charset="0"/>
              <a:cs typeface="Arial" pitchFamily="34" charset="0"/>
            </a:endParaRPr>
          </a:p>
        </p:txBody>
      </p:sp>
      <p:sp>
        <p:nvSpPr>
          <p:cNvPr id="14" name="ZoneTexte 13"/>
          <p:cNvSpPr txBox="1"/>
          <p:nvPr/>
        </p:nvSpPr>
        <p:spPr>
          <a:xfrm flipH="1">
            <a:off x="4750488" y="2093926"/>
            <a:ext cx="1920239" cy="923330"/>
          </a:xfrm>
          <a:prstGeom prst="rect">
            <a:avLst/>
          </a:prstGeom>
          <a:solidFill>
            <a:srgbClr val="FF0000">
              <a:alpha val="57000"/>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Diagnostics </a:t>
            </a:r>
          </a:p>
          <a:p>
            <a:pPr algn="ctr"/>
            <a:r>
              <a:rPr lang="fr-FR" b="1" dirty="0" smtClean="0">
                <a:solidFill>
                  <a:schemeClr val="bg1"/>
                </a:solidFill>
                <a:latin typeface="Arial" pitchFamily="34" charset="0"/>
                <a:cs typeface="Arial" pitchFamily="34" charset="0"/>
              </a:rPr>
              <a:t>et</a:t>
            </a:r>
          </a:p>
          <a:p>
            <a:pPr algn="ctr"/>
            <a:r>
              <a:rPr lang="fr-FR" b="1" dirty="0" smtClean="0">
                <a:solidFill>
                  <a:schemeClr val="bg1"/>
                </a:solidFill>
                <a:latin typeface="Arial" pitchFamily="34" charset="0"/>
                <a:cs typeface="Arial" pitchFamily="34" charset="0"/>
              </a:rPr>
              <a:t>Instrumentation</a:t>
            </a:r>
          </a:p>
        </p:txBody>
      </p:sp>
      <p:sp>
        <p:nvSpPr>
          <p:cNvPr id="16" name="Rectangle 15"/>
          <p:cNvSpPr/>
          <p:nvPr/>
        </p:nvSpPr>
        <p:spPr>
          <a:xfrm>
            <a:off x="1251332" y="1556792"/>
            <a:ext cx="6705600" cy="400110"/>
          </a:xfrm>
          <a:prstGeom prst="rect">
            <a:avLst/>
          </a:prstGeom>
          <a:solidFill>
            <a:srgbClr val="FF0000">
              <a:alpha val="21000"/>
            </a:srgbClr>
          </a:solidFill>
          <a:ln w="28575">
            <a:noFill/>
          </a:ln>
        </p:spPr>
        <p:txBody>
          <a:bodyPr wrap="square">
            <a:spAutoFit/>
          </a:bodyPr>
          <a:lstStyle/>
          <a:p>
            <a:pPr algn="ctr"/>
            <a:r>
              <a:rPr lang="fr-FR" sz="2000" b="1" i="1" dirty="0" smtClean="0">
                <a:solidFill>
                  <a:srgbClr val="FF0000"/>
                </a:solidFill>
                <a:latin typeface="Arial" pitchFamily="34" charset="0"/>
                <a:cs typeface="Arial" pitchFamily="34" charset="0"/>
              </a:rPr>
              <a:t>Groupes</a:t>
            </a:r>
          </a:p>
        </p:txBody>
      </p:sp>
      <p:sp>
        <p:nvSpPr>
          <p:cNvPr id="18" name="ZoneTexte 17"/>
          <p:cNvSpPr txBox="1"/>
          <p:nvPr/>
        </p:nvSpPr>
        <p:spPr>
          <a:xfrm flipH="1">
            <a:off x="7020497" y="2188426"/>
            <a:ext cx="1931258" cy="646331"/>
          </a:xfrm>
          <a:prstGeom prst="rect">
            <a:avLst/>
          </a:prstGeom>
          <a:solidFill>
            <a:srgbClr val="FF9966">
              <a:alpha val="56863"/>
            </a:srgbClr>
          </a:solidFill>
          <a:ln w="28575">
            <a:noFill/>
          </a:ln>
        </p:spPr>
        <p:txBody>
          <a:bodyPr wrap="square" rtlCol="0">
            <a:spAutoFit/>
          </a:bodyPr>
          <a:lstStyle/>
          <a:p>
            <a:pPr algn="ctr"/>
            <a:r>
              <a:rPr lang="fr-FR" b="1" dirty="0" smtClean="0">
                <a:solidFill>
                  <a:schemeClr val="bg1"/>
                </a:solidFill>
                <a:latin typeface="Arial" pitchFamily="34" charset="0"/>
                <a:cs typeface="Arial" pitchFamily="34" charset="0"/>
              </a:rPr>
              <a:t>Vide, Surfaces et Technologies</a:t>
            </a:r>
          </a:p>
        </p:txBody>
      </p:sp>
      <p:sp>
        <p:nvSpPr>
          <p:cNvPr id="19" name="ZoneTexte 18"/>
          <p:cNvSpPr txBox="1"/>
          <p:nvPr/>
        </p:nvSpPr>
        <p:spPr>
          <a:xfrm>
            <a:off x="281647" y="3970114"/>
            <a:ext cx="8635697" cy="1477328"/>
          </a:xfrm>
          <a:prstGeom prst="rect">
            <a:avLst/>
          </a:prstGeom>
          <a:noFill/>
        </p:spPr>
        <p:txBody>
          <a:bodyPr wrap="none" rtlCol="0">
            <a:spAutoFit/>
          </a:bodyPr>
          <a:lstStyle/>
          <a:p>
            <a:pPr algn="ctr"/>
            <a:r>
              <a:rPr lang="fr-FR" dirty="0" smtClean="0">
                <a:latin typeface="Arial" pitchFamily="34" charset="0"/>
                <a:cs typeface="Arial" pitchFamily="34" charset="0"/>
              </a:rPr>
              <a:t>Le Groupe “Vide, Surfaces et Technologies” sera aussi </a:t>
            </a:r>
            <a:r>
              <a:rPr lang="fr-FR" dirty="0">
                <a:latin typeface="Arial" pitchFamily="34" charset="0"/>
                <a:cs typeface="Arial" pitchFamily="34" charset="0"/>
              </a:rPr>
              <a:t>créé </a:t>
            </a: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Pour l’instant les agents du groupe vide restent dans le SDTM, mais avec la </a:t>
            </a:r>
          </a:p>
          <a:p>
            <a:pPr algn="ctr"/>
            <a:r>
              <a:rPr lang="fr-FR" dirty="0" smtClean="0">
                <a:latin typeface="Arial" pitchFamily="34" charset="0"/>
                <a:cs typeface="Arial" pitchFamily="34" charset="0"/>
              </a:rPr>
              <a:t>perspective partagée (après discussions) de les faire évoluer à moyen terme dans </a:t>
            </a:r>
          </a:p>
          <a:p>
            <a:pPr algn="ctr"/>
            <a:r>
              <a:rPr lang="fr-FR" dirty="0" smtClean="0">
                <a:latin typeface="Arial" pitchFamily="34" charset="0"/>
                <a:cs typeface="Arial" pitchFamily="34" charset="0"/>
              </a:rPr>
              <a:t>le Département. </a:t>
            </a:r>
          </a:p>
          <a:p>
            <a:pPr algn="ctr"/>
            <a:r>
              <a:rPr lang="fr-FR" dirty="0" smtClean="0">
                <a:latin typeface="Arial" pitchFamily="34" charset="0"/>
                <a:cs typeface="Arial" pitchFamily="34" charset="0"/>
              </a:rPr>
              <a:t>Priorité d’embauche l’année prochaine d’un expert vide/surface. </a:t>
            </a:r>
            <a:endParaRPr lang="fr-FR" dirty="0">
              <a:latin typeface="Arial" pitchFamily="34" charset="0"/>
              <a:cs typeface="Arial" pitchFamily="34" charset="0"/>
            </a:endParaRPr>
          </a:p>
        </p:txBody>
      </p:sp>
      <p:sp>
        <p:nvSpPr>
          <p:cNvPr id="20" name="ZoneTexte 19"/>
          <p:cNvSpPr txBox="1"/>
          <p:nvPr/>
        </p:nvSpPr>
        <p:spPr>
          <a:xfrm>
            <a:off x="1049051" y="3284984"/>
            <a:ext cx="7096816" cy="646331"/>
          </a:xfrm>
          <a:prstGeom prst="rect">
            <a:avLst/>
          </a:prstGeom>
          <a:noFill/>
        </p:spPr>
        <p:txBody>
          <a:bodyPr wrap="none" rtlCol="0">
            <a:spAutoFit/>
          </a:bodyPr>
          <a:lstStyle/>
          <a:p>
            <a:pPr algn="ctr"/>
            <a:r>
              <a:rPr lang="fr-FR" dirty="0" smtClean="0">
                <a:latin typeface="Arial" pitchFamily="34" charset="0"/>
                <a:cs typeface="Arial" pitchFamily="34" charset="0"/>
              </a:rPr>
              <a:t>Proposition de création de trois Groupes « classiques » :</a:t>
            </a:r>
          </a:p>
          <a:p>
            <a:pPr algn="ctr"/>
            <a:r>
              <a:rPr lang="en-US" dirty="0" smtClean="0">
                <a:latin typeface="Arial" pitchFamily="34" charset="0"/>
                <a:cs typeface="Arial" pitchFamily="34" charset="0"/>
              </a:rPr>
              <a:t>“RF et Support”, “Beam Physics” et “Diagnostics et Instrumentation”</a:t>
            </a:r>
            <a:endParaRPr lang="fr-FR" dirty="0" smtClean="0">
              <a:latin typeface="Arial" pitchFamily="34" charset="0"/>
              <a:cs typeface="Arial" pitchFamily="34" charset="0"/>
            </a:endParaRPr>
          </a:p>
        </p:txBody>
      </p:sp>
      <p:sp>
        <p:nvSpPr>
          <p:cNvPr id="21" name="ZoneTexte 20"/>
          <p:cNvSpPr txBox="1"/>
          <p:nvPr/>
        </p:nvSpPr>
        <p:spPr>
          <a:xfrm>
            <a:off x="394471" y="6167045"/>
            <a:ext cx="8507457" cy="646331"/>
          </a:xfrm>
          <a:prstGeom prst="rect">
            <a:avLst/>
          </a:prstGeom>
          <a:noFill/>
        </p:spPr>
        <p:txBody>
          <a:bodyPr wrap="none" rtlCol="0">
            <a:spAutoFit/>
          </a:bodyPr>
          <a:lstStyle/>
          <a:p>
            <a:pPr algn="ctr"/>
            <a:r>
              <a:rPr lang="fr-FR" i="1" dirty="0" smtClean="0">
                <a:latin typeface="Arial" pitchFamily="34" charset="0"/>
                <a:cs typeface="Arial" pitchFamily="34" charset="0"/>
              </a:rPr>
              <a:t>Dans cette structure le Département compterait aujourd’hui environ </a:t>
            </a:r>
            <a:r>
              <a:rPr lang="fr-FR" i="1" u="sng" dirty="0" smtClean="0">
                <a:latin typeface="Arial" pitchFamily="34" charset="0"/>
                <a:cs typeface="Arial" pitchFamily="34" charset="0"/>
              </a:rPr>
              <a:t>30 personnes</a:t>
            </a:r>
          </a:p>
          <a:p>
            <a:pPr algn="ctr"/>
            <a:r>
              <a:rPr lang="fr-FR" i="1" dirty="0" smtClean="0">
                <a:latin typeface="Arial" pitchFamily="34" charset="0"/>
                <a:cs typeface="Arial" pitchFamily="34" charset="0"/>
              </a:rPr>
              <a:t>dont 6-7 chercheurs et enseignants et 4 </a:t>
            </a:r>
            <a:r>
              <a:rPr lang="fr-FR" i="1" dirty="0" err="1" smtClean="0">
                <a:latin typeface="Arial" pitchFamily="34" charset="0"/>
                <a:cs typeface="Arial" pitchFamily="34" charset="0"/>
              </a:rPr>
              <a:t>thésitifs</a:t>
            </a:r>
            <a:r>
              <a:rPr lang="fr-FR" i="1" dirty="0" smtClean="0">
                <a:latin typeface="Arial" pitchFamily="34" charset="0"/>
                <a:cs typeface="Arial" pitchFamily="34" charset="0"/>
              </a:rPr>
              <a:t>.  </a:t>
            </a:r>
          </a:p>
        </p:txBody>
      </p:sp>
      <p:sp>
        <p:nvSpPr>
          <p:cNvPr id="17" name="Ellipse 16"/>
          <p:cNvSpPr/>
          <p:nvPr/>
        </p:nvSpPr>
        <p:spPr>
          <a:xfrm>
            <a:off x="152400" y="-27384"/>
            <a:ext cx="2209800" cy="1219200"/>
          </a:xfrm>
          <a:prstGeom prst="ellipse">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Arial" pitchFamily="34" charset="0"/>
                <a:cs typeface="Arial" pitchFamily="34" charset="0"/>
              </a:rPr>
              <a:t>Groupe</a:t>
            </a:r>
            <a:r>
              <a:rPr lang="en-US" b="1" dirty="0" smtClean="0">
                <a:solidFill>
                  <a:srgbClr val="FF0000"/>
                </a:solidFill>
                <a:latin typeface="Arial" pitchFamily="34" charset="0"/>
                <a:cs typeface="Arial" pitchFamily="34" charset="0"/>
              </a:rPr>
              <a:t>(s)</a:t>
            </a:r>
          </a:p>
          <a:p>
            <a:pPr algn="ctr"/>
            <a:r>
              <a:rPr lang="en-US" b="1" dirty="0" err="1" smtClean="0">
                <a:solidFill>
                  <a:srgbClr val="FF0000"/>
                </a:solidFill>
                <a:latin typeface="Arial" pitchFamily="34" charset="0"/>
                <a:cs typeface="Arial" pitchFamily="34" charset="0"/>
              </a:rPr>
              <a:t>d’animation</a:t>
            </a:r>
            <a:endParaRPr lang="fr-FR" b="1" dirty="0">
              <a:solidFill>
                <a:srgbClr val="FF0000"/>
              </a:solidFill>
              <a:latin typeface="Arial" pitchFamily="34" charset="0"/>
              <a:cs typeface="Arial" pitchFamily="34" charset="0"/>
            </a:endParaRPr>
          </a:p>
        </p:txBody>
      </p:sp>
      <p:sp>
        <p:nvSpPr>
          <p:cNvPr id="2" name="ZoneTexte 1"/>
          <p:cNvSpPr txBox="1"/>
          <p:nvPr/>
        </p:nvSpPr>
        <p:spPr>
          <a:xfrm>
            <a:off x="742359" y="5651956"/>
            <a:ext cx="7862089" cy="369332"/>
          </a:xfrm>
          <a:prstGeom prst="rect">
            <a:avLst/>
          </a:prstGeom>
          <a:solidFill>
            <a:srgbClr val="FFFF00"/>
          </a:solidFill>
        </p:spPr>
        <p:txBody>
          <a:bodyPr wrap="none" rtlCol="0">
            <a:spAutoFit/>
          </a:bodyPr>
          <a:lstStyle/>
          <a:p>
            <a:r>
              <a:rPr lang="fr-FR" dirty="0" smtClean="0">
                <a:latin typeface="Arial" pitchFamily="34" charset="0"/>
                <a:cs typeface="Arial" pitchFamily="34" charset="0"/>
              </a:rPr>
              <a:t>Je vais nommer, pour 4 ans, Alessandro </a:t>
            </a:r>
            <a:r>
              <a:rPr lang="fr-FR" dirty="0" err="1" smtClean="0">
                <a:latin typeface="Arial" pitchFamily="34" charset="0"/>
                <a:cs typeface="Arial" pitchFamily="34" charset="0"/>
              </a:rPr>
              <a:t>Variola</a:t>
            </a:r>
            <a:r>
              <a:rPr lang="fr-FR" dirty="0" smtClean="0">
                <a:latin typeface="Arial" pitchFamily="34" charset="0"/>
                <a:cs typeface="Arial" pitchFamily="34" charset="0"/>
              </a:rPr>
              <a:t> pour diriger le Département</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0473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51048" y="922080"/>
            <a:ext cx="8513440" cy="2031325"/>
          </a:xfrm>
          <a:prstGeom prst="rect">
            <a:avLst/>
          </a:prstGeom>
        </p:spPr>
        <p:txBody>
          <a:bodyPr wrap="square">
            <a:spAutoFit/>
          </a:bodyPr>
          <a:lstStyle/>
          <a:p>
            <a:pPr algn="just"/>
            <a:r>
              <a:rPr lang="fr-FR" dirty="0">
                <a:latin typeface="Arial" pitchFamily="34" charset="0"/>
                <a:cs typeface="Arial" pitchFamily="34" charset="0"/>
              </a:rPr>
              <a:t>Le Département doit donner son programme de travail, qui fait partie du programme scientifique du laboratoire et est donc soumis à l’aval du Conseil Scientifique du laboratoire. La liste de ses projets fait partie de la liste des projets du laboratoire.</a:t>
            </a:r>
          </a:p>
          <a:p>
            <a:pPr algn="just"/>
            <a:r>
              <a:rPr lang="fr-FR" dirty="0" smtClean="0">
                <a:latin typeface="Arial" pitchFamily="34" charset="0"/>
                <a:cs typeface="Arial" pitchFamily="34" charset="0"/>
              </a:rPr>
              <a:t>Il doit donc </a:t>
            </a:r>
            <a:r>
              <a:rPr lang="fr-FR" dirty="0">
                <a:latin typeface="Arial" pitchFamily="34" charset="0"/>
                <a:cs typeface="Arial" pitchFamily="34" charset="0"/>
              </a:rPr>
              <a:t>v</a:t>
            </a:r>
            <a:r>
              <a:rPr lang="fr-FR" dirty="0" smtClean="0">
                <a:latin typeface="Arial" pitchFamily="34" charset="0"/>
                <a:cs typeface="Arial" pitchFamily="34" charset="0"/>
              </a:rPr>
              <a:t>eiller à  la cohérence des activités et établir les priorités entre les différents projets. Revue des projets, pré-filtrage et préparation pour leur présentation au CS du laboratoire. </a:t>
            </a:r>
            <a:endParaRPr lang="fr-FR" dirty="0">
              <a:latin typeface="Arial" pitchFamily="34" charset="0"/>
              <a:cs typeface="Arial" pitchFamily="34" charset="0"/>
            </a:endParaRPr>
          </a:p>
        </p:txBody>
      </p:sp>
      <p:sp>
        <p:nvSpPr>
          <p:cNvPr id="9" name="Étoile à 5 branches 8"/>
          <p:cNvSpPr/>
          <p:nvPr/>
        </p:nvSpPr>
        <p:spPr>
          <a:xfrm>
            <a:off x="100679" y="2996952"/>
            <a:ext cx="3048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latin typeface="Arial" pitchFamily="34" charset="0"/>
              <a:cs typeface="Arial" pitchFamily="34" charset="0"/>
            </a:endParaRPr>
          </a:p>
        </p:txBody>
      </p:sp>
      <p:sp>
        <p:nvSpPr>
          <p:cNvPr id="10" name="Étoile à 5 branches 9"/>
          <p:cNvSpPr/>
          <p:nvPr/>
        </p:nvSpPr>
        <p:spPr>
          <a:xfrm>
            <a:off x="35496" y="985346"/>
            <a:ext cx="3048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latin typeface="Arial" pitchFamily="34" charset="0"/>
              <a:cs typeface="Arial" pitchFamily="34" charset="0"/>
            </a:endParaRPr>
          </a:p>
        </p:txBody>
      </p:sp>
      <p:sp>
        <p:nvSpPr>
          <p:cNvPr id="11" name="Étoile à 5 branches 10"/>
          <p:cNvSpPr/>
          <p:nvPr/>
        </p:nvSpPr>
        <p:spPr>
          <a:xfrm>
            <a:off x="151607" y="4005064"/>
            <a:ext cx="3048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latin typeface="Arial" pitchFamily="34" charset="0"/>
              <a:cs typeface="Arial" pitchFamily="34" charset="0"/>
            </a:endParaRPr>
          </a:p>
        </p:txBody>
      </p:sp>
      <p:sp>
        <p:nvSpPr>
          <p:cNvPr id="2" name="ZoneTexte 1"/>
          <p:cNvSpPr txBox="1"/>
          <p:nvPr/>
        </p:nvSpPr>
        <p:spPr>
          <a:xfrm>
            <a:off x="827584" y="219998"/>
            <a:ext cx="6818918" cy="369332"/>
          </a:xfrm>
          <a:prstGeom prst="rect">
            <a:avLst/>
          </a:prstGeom>
          <a:solidFill>
            <a:srgbClr val="FFC000"/>
          </a:solidFill>
        </p:spPr>
        <p:txBody>
          <a:bodyPr wrap="none" rtlCol="0">
            <a:spAutoFit/>
          </a:bodyPr>
          <a:lstStyle/>
          <a:p>
            <a:r>
              <a:rPr lang="fr-FR" dirty="0" smtClean="0">
                <a:latin typeface="Arial" pitchFamily="34" charset="0"/>
                <a:cs typeface="Arial" pitchFamily="34" charset="0"/>
              </a:rPr>
              <a:t>Le  Statut est en train d’ être rédigé (…voici quelques éléments)</a:t>
            </a:r>
            <a:endParaRPr lang="fr-FR" dirty="0">
              <a:latin typeface="Arial" pitchFamily="34" charset="0"/>
              <a:cs typeface="Arial" pitchFamily="34" charset="0"/>
            </a:endParaRPr>
          </a:p>
        </p:txBody>
      </p:sp>
      <p:sp>
        <p:nvSpPr>
          <p:cNvPr id="3" name="Rectangle 2"/>
          <p:cNvSpPr/>
          <p:nvPr/>
        </p:nvSpPr>
        <p:spPr>
          <a:xfrm>
            <a:off x="451048" y="2996952"/>
            <a:ext cx="8513440" cy="923330"/>
          </a:xfrm>
          <a:prstGeom prst="rect">
            <a:avLst/>
          </a:prstGeom>
        </p:spPr>
        <p:txBody>
          <a:bodyPr wrap="square">
            <a:spAutoFit/>
          </a:bodyPr>
          <a:lstStyle/>
          <a:p>
            <a:pPr lvl="0" algn="just"/>
            <a:r>
              <a:rPr lang="fr-FR" dirty="0">
                <a:latin typeface="Arial" pitchFamily="34" charset="0"/>
                <a:cs typeface="Arial" pitchFamily="34" charset="0"/>
              </a:rPr>
              <a:t>La direction du LAL consulte le Département pour toutes les demandes externes de collaboration ou de réalisation technologique relatives à la physique des accélérateurs. </a:t>
            </a:r>
          </a:p>
        </p:txBody>
      </p:sp>
      <p:sp>
        <p:nvSpPr>
          <p:cNvPr id="13" name="Rectangle 12"/>
          <p:cNvSpPr/>
          <p:nvPr/>
        </p:nvSpPr>
        <p:spPr>
          <a:xfrm>
            <a:off x="451048" y="4005064"/>
            <a:ext cx="8513440" cy="646331"/>
          </a:xfrm>
          <a:prstGeom prst="rect">
            <a:avLst/>
          </a:prstGeom>
        </p:spPr>
        <p:txBody>
          <a:bodyPr wrap="square">
            <a:spAutoFit/>
          </a:bodyPr>
          <a:lstStyle/>
          <a:p>
            <a:pPr algn="just"/>
            <a:r>
              <a:rPr lang="fr-FR" dirty="0">
                <a:latin typeface="Arial" pitchFamily="34" charset="0"/>
                <a:cs typeface="Arial" pitchFamily="34" charset="0"/>
              </a:rPr>
              <a:t>Le Département dispose d’une enveloppe budgétaire destinée à son fonctionnement comme les autres services techniques du laboratoire. </a:t>
            </a:r>
          </a:p>
        </p:txBody>
      </p:sp>
      <p:sp>
        <p:nvSpPr>
          <p:cNvPr id="14" name="Étoile à 5 branches 13"/>
          <p:cNvSpPr/>
          <p:nvPr/>
        </p:nvSpPr>
        <p:spPr>
          <a:xfrm>
            <a:off x="183031" y="5013176"/>
            <a:ext cx="3048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latin typeface="Arial" pitchFamily="34" charset="0"/>
              <a:cs typeface="Arial" pitchFamily="34" charset="0"/>
            </a:endParaRPr>
          </a:p>
        </p:txBody>
      </p:sp>
      <p:sp>
        <p:nvSpPr>
          <p:cNvPr id="15" name="Rectangle 14"/>
          <p:cNvSpPr/>
          <p:nvPr/>
        </p:nvSpPr>
        <p:spPr>
          <a:xfrm>
            <a:off x="451048" y="4980061"/>
            <a:ext cx="8513440" cy="1200329"/>
          </a:xfrm>
          <a:prstGeom prst="rect">
            <a:avLst/>
          </a:prstGeom>
        </p:spPr>
        <p:txBody>
          <a:bodyPr wrap="square">
            <a:spAutoFit/>
          </a:bodyPr>
          <a:lstStyle/>
          <a:p>
            <a:pPr lvl="0" algn="just"/>
            <a:r>
              <a:rPr lang="fr-FR" dirty="0">
                <a:latin typeface="Arial" pitchFamily="34" charset="0"/>
                <a:cs typeface="Arial" pitchFamily="34" charset="0"/>
              </a:rPr>
              <a:t>Le Département définit sa politique en termes de postes de doctorants et de </a:t>
            </a:r>
            <a:endParaRPr lang="fr-FR" dirty="0" smtClean="0">
              <a:latin typeface="Arial" pitchFamily="34" charset="0"/>
              <a:cs typeface="Arial" pitchFamily="34" charset="0"/>
            </a:endParaRPr>
          </a:p>
          <a:p>
            <a:pPr lvl="0" algn="just"/>
            <a:r>
              <a:rPr lang="fr-FR" dirty="0" smtClean="0">
                <a:latin typeface="Arial" pitchFamily="34" charset="0"/>
                <a:cs typeface="Arial" pitchFamily="34" charset="0"/>
              </a:rPr>
              <a:t>post-doctorants</a:t>
            </a:r>
            <a:r>
              <a:rPr lang="fr-FR" dirty="0">
                <a:latin typeface="Arial" pitchFamily="34" charset="0"/>
                <a:cs typeface="Arial" pitchFamily="34" charset="0"/>
              </a:rPr>
              <a:t>. Il doit aussi prendre en charge l’enseignement de la physique des </a:t>
            </a:r>
            <a:r>
              <a:rPr lang="fr-FR" dirty="0" smtClean="0">
                <a:latin typeface="Arial" pitchFamily="34" charset="0"/>
                <a:cs typeface="Arial" pitchFamily="34" charset="0"/>
              </a:rPr>
              <a:t>accélérateurs </a:t>
            </a:r>
            <a:r>
              <a:rPr lang="fr-FR" dirty="0">
                <a:latin typeface="Arial" pitchFamily="34" charset="0"/>
                <a:cs typeface="Arial" pitchFamily="34" charset="0"/>
              </a:rPr>
              <a:t>à l’Université ainsi que l’encadrement de stagiaires dans le même domaine.</a:t>
            </a:r>
          </a:p>
        </p:txBody>
      </p:sp>
      <p:sp>
        <p:nvSpPr>
          <p:cNvPr id="16" name="Étoile à 5 branches 15"/>
          <p:cNvSpPr/>
          <p:nvPr/>
        </p:nvSpPr>
        <p:spPr>
          <a:xfrm>
            <a:off x="133943" y="6294234"/>
            <a:ext cx="304800" cy="3048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latin typeface="Arial" pitchFamily="34" charset="0"/>
              <a:cs typeface="Arial" pitchFamily="34" charset="0"/>
            </a:endParaRPr>
          </a:p>
        </p:txBody>
      </p:sp>
      <p:sp>
        <p:nvSpPr>
          <p:cNvPr id="17" name="Rectangle 16"/>
          <p:cNvSpPr/>
          <p:nvPr/>
        </p:nvSpPr>
        <p:spPr>
          <a:xfrm>
            <a:off x="401960" y="6261119"/>
            <a:ext cx="8562528" cy="369332"/>
          </a:xfrm>
          <a:prstGeom prst="rect">
            <a:avLst/>
          </a:prstGeom>
        </p:spPr>
        <p:txBody>
          <a:bodyPr wrap="square">
            <a:spAutoFit/>
          </a:bodyPr>
          <a:lstStyle/>
          <a:p>
            <a:pPr lvl="0" algn="just"/>
            <a:r>
              <a:rPr lang="fr-FR" dirty="0" smtClean="0">
                <a:latin typeface="Arial" pitchFamily="34" charset="0"/>
                <a:cs typeface="Arial" pitchFamily="34" charset="0"/>
              </a:rPr>
              <a:t>Pour les promotions/primes des ITA le Département fonctionne comme un Service</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149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23FE0D-6B8B-442B-AF79-C7C1766BD356}" type="slidenum">
              <a:rPr lang="fr-FR" smtClean="0"/>
              <a:pPr/>
              <a:t>29</a:t>
            </a:fld>
            <a:endParaRPr lang="fr-FR"/>
          </a:p>
        </p:txBody>
      </p:sp>
      <p:sp>
        <p:nvSpPr>
          <p:cNvPr id="3" name="Rectangle 2"/>
          <p:cNvSpPr/>
          <p:nvPr/>
        </p:nvSpPr>
        <p:spPr>
          <a:xfrm>
            <a:off x="1907704" y="3356992"/>
            <a:ext cx="5195653" cy="743089"/>
          </a:xfrm>
          <a:prstGeom prst="rect">
            <a:avLst/>
          </a:prstGeom>
          <a:solidFill>
            <a:srgbClr val="FFFF00"/>
          </a:solidFill>
          <a:ln w="57150">
            <a:solidFill>
              <a:srgbClr val="FF0000"/>
            </a:solidFill>
          </a:ln>
        </p:spPr>
        <p:txBody>
          <a:bodyPr wrap="none">
            <a:spAutoFit/>
          </a:bodyPr>
          <a:lstStyle/>
          <a:p>
            <a:pPr algn="ctr">
              <a:lnSpc>
                <a:spcPct val="150000"/>
              </a:lnSpc>
            </a:pPr>
            <a:r>
              <a:rPr lang="fr-FR" sz="3200" dirty="0" smtClean="0">
                <a:latin typeface="Arial" pitchFamily="34" charset="0"/>
                <a:cs typeface="Arial" pitchFamily="34" charset="0"/>
              </a:rPr>
              <a:t>Bilan Campagne Promotion</a:t>
            </a:r>
            <a:endParaRPr lang="fr-FR" sz="3200" dirty="0">
              <a:latin typeface="Baveuse" pitchFamily="2" charset="0"/>
              <a:cs typeface="Arial" pitchFamily="34" charset="0"/>
            </a:endParaRPr>
          </a:p>
        </p:txBody>
      </p:sp>
      <p:sp>
        <p:nvSpPr>
          <p:cNvPr id="4" name="Ellipse 3"/>
          <p:cNvSpPr/>
          <p:nvPr/>
        </p:nvSpPr>
        <p:spPr>
          <a:xfrm>
            <a:off x="3995936" y="2154560"/>
            <a:ext cx="914400" cy="914400"/>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lumMod val="95000"/>
                    <a:lumOff val="5000"/>
                  </a:schemeClr>
                </a:solidFill>
                <a:latin typeface="Arial" pitchFamily="34" charset="0"/>
                <a:cs typeface="Arial" pitchFamily="34" charset="0"/>
              </a:rPr>
              <a:t>3</a:t>
            </a:r>
            <a:endParaRPr lang="fr-FR" sz="66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534468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04109" y="2060848"/>
            <a:ext cx="4631397" cy="1938992"/>
          </a:xfrm>
          <a:prstGeom prst="rect">
            <a:avLst/>
          </a:prstGeom>
          <a:solidFill>
            <a:srgbClr val="FFFF00"/>
          </a:solidFill>
          <a:ln w="76200">
            <a:solidFill>
              <a:srgbClr val="FF0000"/>
            </a:solidFill>
          </a:ln>
        </p:spPr>
        <p:txBody>
          <a:bodyPr wrap="none">
            <a:spAutoFit/>
          </a:bodyPr>
          <a:lstStyle/>
          <a:p>
            <a:pPr algn="ctr"/>
            <a:r>
              <a:rPr lang="fr-FR" sz="6000" dirty="0" smtClean="0">
                <a:latin typeface="Arial" pitchFamily="34" charset="0"/>
                <a:cs typeface="Arial" pitchFamily="34" charset="0"/>
              </a:rPr>
              <a:t>Informations </a:t>
            </a:r>
          </a:p>
          <a:p>
            <a:pPr algn="ctr"/>
            <a:r>
              <a:rPr lang="fr-FR" sz="6000" dirty="0" smtClean="0">
                <a:latin typeface="Arial" pitchFamily="34" charset="0"/>
                <a:cs typeface="Arial" pitchFamily="34" charset="0"/>
              </a:rPr>
              <a:t>Générales</a:t>
            </a:r>
            <a:endParaRPr lang="fr-FR" sz="6000" dirty="0">
              <a:latin typeface="Arial" pitchFamily="34" charset="0"/>
              <a:cs typeface="Arial" pitchFamily="34" charset="0"/>
            </a:endParaRPr>
          </a:p>
        </p:txBody>
      </p:sp>
      <p:sp>
        <p:nvSpPr>
          <p:cNvPr id="5" name="Ellipse 4"/>
          <p:cNvSpPr/>
          <p:nvPr/>
        </p:nvSpPr>
        <p:spPr>
          <a:xfrm>
            <a:off x="4017640" y="1052736"/>
            <a:ext cx="914400" cy="914400"/>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lumMod val="95000"/>
                    <a:lumOff val="5000"/>
                  </a:schemeClr>
                </a:solidFill>
                <a:latin typeface="Arial" pitchFamily="34" charset="0"/>
                <a:cs typeface="Arial" pitchFamily="34" charset="0"/>
              </a:rPr>
              <a:t>1</a:t>
            </a:r>
            <a:endParaRPr lang="fr-FR" sz="6600" dirty="0">
              <a:solidFill>
                <a:schemeClr val="tx1">
                  <a:lumMod val="95000"/>
                  <a:lumOff val="5000"/>
                </a:schemeClr>
              </a:solidFill>
              <a:latin typeface="Arial" pitchFamily="34" charset="0"/>
              <a:cs typeface="Arial" pitchFamily="34" charset="0"/>
            </a:endParaRPr>
          </a:p>
        </p:txBody>
      </p:sp>
      <p:sp>
        <p:nvSpPr>
          <p:cNvPr id="6" name="Espace réservé du numéro de diapositive 5"/>
          <p:cNvSpPr>
            <a:spLocks noGrp="1"/>
          </p:cNvSpPr>
          <p:nvPr>
            <p:ph type="sldNum" sz="quarter" idx="12"/>
          </p:nvPr>
        </p:nvSpPr>
        <p:spPr/>
        <p:txBody>
          <a:bodyPr/>
          <a:lstStyle/>
          <a:p>
            <a:fld id="{2523FE0D-6B8B-442B-AF79-C7C1766BD356}"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2627784" y="332656"/>
            <a:ext cx="4530215" cy="461665"/>
          </a:xfrm>
          <a:prstGeom prst="rect">
            <a:avLst/>
          </a:prstGeom>
          <a:noFill/>
        </p:spPr>
        <p:txBody>
          <a:bodyPr wrap="none" rtlCol="0">
            <a:spAutoFit/>
          </a:bodyPr>
          <a:lstStyle/>
          <a:p>
            <a:r>
              <a:rPr lang="fr-FR" sz="2400" u="sng" dirty="0" smtClean="0">
                <a:solidFill>
                  <a:srgbClr val="FF0000"/>
                </a:solidFill>
                <a:latin typeface="Times New Roman" pitchFamily="18" charset="0"/>
                <a:cs typeface="Times New Roman" pitchFamily="18" charset="0"/>
              </a:rPr>
              <a:t>Résultats 2011 pour les promotions</a:t>
            </a:r>
            <a:endParaRPr lang="fr-FR" sz="2400" u="sng" dirty="0">
              <a:solidFill>
                <a:srgbClr val="FF0000"/>
              </a:solidFill>
              <a:latin typeface="Times New Roman" pitchFamily="18" charset="0"/>
              <a:cs typeface="Times New Roman" pitchFamily="18" charset="0"/>
            </a:endParaRPr>
          </a:p>
        </p:txBody>
      </p:sp>
      <p:sp>
        <p:nvSpPr>
          <p:cNvPr id="5" name="ZoneTexte 4"/>
          <p:cNvSpPr txBox="1"/>
          <p:nvPr/>
        </p:nvSpPr>
        <p:spPr>
          <a:xfrm>
            <a:off x="395536" y="1556792"/>
            <a:ext cx="5559342" cy="3970318"/>
          </a:xfrm>
          <a:prstGeom prst="rect">
            <a:avLst/>
          </a:prstGeom>
          <a:noFill/>
        </p:spPr>
        <p:txBody>
          <a:bodyPr wrap="none" rtlCol="0">
            <a:spAutoFit/>
          </a:bodyPr>
          <a:lstStyle/>
          <a:p>
            <a:pPr>
              <a:buFont typeface="Arial" pitchFamily="34" charset="0"/>
              <a:buChar char="•"/>
            </a:pPr>
            <a:r>
              <a:rPr lang="fr-FR" dirty="0" smtClean="0">
                <a:latin typeface="Times New Roman" pitchFamily="18" charset="0"/>
                <a:cs typeface="Times New Roman" pitchFamily="18" charset="0"/>
              </a:rPr>
              <a:t> 3 changements de corps :</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M.Taurigna</a:t>
            </a:r>
            <a:r>
              <a:rPr lang="fr-FR" dirty="0" smtClean="0">
                <a:latin typeface="Times New Roman" pitchFamily="18" charset="0"/>
                <a:cs typeface="Times New Roman" pitchFamily="18" charset="0"/>
              </a:rPr>
              <a:t>: IE2 BAP 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N.Sevestre</a:t>
            </a:r>
            <a:r>
              <a:rPr lang="fr-FR" dirty="0" smtClean="0">
                <a:latin typeface="Times New Roman" pitchFamily="18" charset="0"/>
                <a:cs typeface="Times New Roman" pitchFamily="18" charset="0"/>
              </a:rPr>
              <a:t> : AI BAP J</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F.Campos</a:t>
            </a:r>
            <a:r>
              <a:rPr lang="fr-FR" dirty="0" smtClean="0">
                <a:latin typeface="Times New Roman" pitchFamily="18" charset="0"/>
                <a:cs typeface="Times New Roman" pitchFamily="18" charset="0"/>
              </a:rPr>
              <a:t>: TCN BAP C</a:t>
            </a:r>
          </a:p>
          <a:p>
            <a:pPr lvl="1">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8 changements de grade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B.Mansoux</a:t>
            </a:r>
            <a:r>
              <a:rPr lang="fr-FR" dirty="0" smtClean="0">
                <a:latin typeface="Times New Roman" pitchFamily="18" charset="0"/>
                <a:cs typeface="Times New Roman" pitchFamily="18" charset="0"/>
              </a:rPr>
              <a:t>: IR1 BAP 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M.Dehamme</a:t>
            </a:r>
            <a:r>
              <a:rPr lang="fr-FR" dirty="0" smtClean="0">
                <a:latin typeface="Times New Roman" pitchFamily="18" charset="0"/>
                <a:cs typeface="Times New Roman" pitchFamily="18" charset="0"/>
              </a:rPr>
              <a:t>: IEHC BAP 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L.Borget</a:t>
            </a:r>
            <a:r>
              <a:rPr lang="fr-FR" dirty="0" smtClean="0">
                <a:latin typeface="Times New Roman" pitchFamily="18" charset="0"/>
                <a:cs typeface="Times New Roman" pitchFamily="18" charset="0"/>
              </a:rPr>
              <a:t>: TCE BAP G</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S.Trochet</a:t>
            </a:r>
            <a:r>
              <a:rPr lang="fr-FR" dirty="0" smtClean="0">
                <a:latin typeface="Times New Roman" pitchFamily="18" charset="0"/>
                <a:cs typeface="Times New Roman" pitchFamily="18" charset="0"/>
              </a:rPr>
              <a:t>: TCE BAP C (sélection professionnelle)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V.Marcuola</a:t>
            </a:r>
            <a:r>
              <a:rPr lang="fr-FR" dirty="0" smtClean="0">
                <a:latin typeface="Times New Roman" pitchFamily="18" charset="0"/>
                <a:cs typeface="Times New Roman" pitchFamily="18" charset="0"/>
              </a:rPr>
              <a:t>: TCE BAP J (sélection professionnelle)</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B.Leluan</a:t>
            </a:r>
            <a:r>
              <a:rPr lang="fr-FR" dirty="0" smtClean="0">
                <a:latin typeface="Times New Roman" pitchFamily="18" charset="0"/>
                <a:cs typeface="Times New Roman" pitchFamily="18" charset="0"/>
              </a:rPr>
              <a:t>: TCS BAP C</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C.Zomer</a:t>
            </a:r>
            <a:r>
              <a:rPr lang="fr-FR" dirty="0" smtClean="0">
                <a:latin typeface="Times New Roman" pitchFamily="18" charset="0"/>
                <a:cs typeface="Times New Roman" pitchFamily="18" charset="0"/>
              </a:rPr>
              <a:t>: TCS BAP J</a:t>
            </a:r>
          </a:p>
          <a:p>
            <a:pPr lvl="1">
              <a:buFont typeface="Arial" pitchFamily="34" charset="0"/>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C.Eder</a:t>
            </a:r>
            <a:r>
              <a:rPr lang="fr-FR" dirty="0" smtClean="0">
                <a:latin typeface="Times New Roman" pitchFamily="18" charset="0"/>
                <a:cs typeface="Times New Roman" pitchFamily="18" charset="0"/>
              </a:rPr>
              <a:t> : TCS BAP J</a:t>
            </a:r>
          </a:p>
        </p:txBody>
      </p:sp>
      <p:sp>
        <p:nvSpPr>
          <p:cNvPr id="6" name="ZoneTexte 5"/>
          <p:cNvSpPr txBox="1"/>
          <p:nvPr/>
        </p:nvSpPr>
        <p:spPr>
          <a:xfrm>
            <a:off x="4139952" y="2478204"/>
            <a:ext cx="4296369" cy="584775"/>
          </a:xfrm>
          <a:prstGeom prst="rect">
            <a:avLst/>
          </a:prstGeom>
          <a:noFill/>
        </p:spPr>
        <p:txBody>
          <a:bodyPr wrap="none" rtlCol="0">
            <a:spAutoFit/>
          </a:bodyPr>
          <a:lstStyle/>
          <a:p>
            <a:r>
              <a:rPr lang="fr-FR" sz="3200" b="1" dirty="0" smtClean="0">
                <a:solidFill>
                  <a:srgbClr val="00FF00"/>
                </a:solidFill>
                <a:latin typeface="Times New Roman" pitchFamily="18" charset="0"/>
                <a:cs typeface="Times New Roman" pitchFamily="18" charset="0"/>
              </a:rPr>
              <a:t>Plutôt une bonne année</a:t>
            </a:r>
            <a:endParaRPr lang="fr-FR" sz="3200" b="1"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1326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2483768" y="332656"/>
            <a:ext cx="4499950" cy="461665"/>
          </a:xfrm>
          <a:prstGeom prst="rect">
            <a:avLst/>
          </a:prstGeom>
          <a:noFill/>
        </p:spPr>
        <p:txBody>
          <a:bodyPr wrap="none" rtlCol="0">
            <a:spAutoFit/>
          </a:bodyPr>
          <a:lstStyle/>
          <a:p>
            <a:r>
              <a:rPr lang="fr-FR" sz="2400" u="sng" dirty="0" smtClean="0">
                <a:solidFill>
                  <a:srgbClr val="FF0000"/>
                </a:solidFill>
                <a:latin typeface="Times New Roman" pitchFamily="18" charset="0"/>
                <a:cs typeface="Times New Roman" pitchFamily="18" charset="0"/>
              </a:rPr>
              <a:t>Notre compréhension du processus</a:t>
            </a:r>
            <a:endParaRPr lang="fr-FR" sz="2400" u="sng" dirty="0">
              <a:solidFill>
                <a:srgbClr val="FF0000"/>
              </a:solidFill>
              <a:latin typeface="Times New Roman" pitchFamily="18" charset="0"/>
              <a:cs typeface="Times New Roman" pitchFamily="18" charset="0"/>
            </a:endParaRPr>
          </a:p>
        </p:txBody>
      </p:sp>
      <p:sp>
        <p:nvSpPr>
          <p:cNvPr id="3" name="ZoneTexte 2"/>
          <p:cNvSpPr txBox="1"/>
          <p:nvPr/>
        </p:nvSpPr>
        <p:spPr>
          <a:xfrm>
            <a:off x="0" y="1052736"/>
            <a:ext cx="9144000" cy="4524315"/>
          </a:xfrm>
          <a:prstGeom prst="rect">
            <a:avLst/>
          </a:prstGeom>
          <a:noFill/>
        </p:spPr>
        <p:txBody>
          <a:bodyPr wrap="square" rtlCol="0">
            <a:spAutoFit/>
          </a:bodyPr>
          <a:lstStyle/>
          <a:p>
            <a:pPr>
              <a:buFont typeface="Arial" pitchFamily="34" charset="0"/>
              <a:buChar char="•"/>
            </a:pPr>
            <a:r>
              <a:rPr lang="fr-FR" dirty="0" smtClean="0">
                <a:latin typeface="Times New Roman" pitchFamily="18" charset="0"/>
                <a:cs typeface="Times New Roman" pitchFamily="18" charset="0"/>
              </a:rPr>
              <a:t> 26 propositions en changement de corps, 25 en changement de grades.</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Quand cela est possible, nous avons présenté systématiquement 2 personnes dans la liste</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Classement DR04, parmi nos numéros 1:</a:t>
            </a:r>
          </a:p>
          <a:p>
            <a:pPr lvl="1">
              <a:buFont typeface="Arial" pitchFamily="34" charset="0"/>
              <a:buChar char="•"/>
            </a:pPr>
            <a:r>
              <a:rPr lang="fr-FR" dirty="0" smtClean="0">
                <a:latin typeface="Times New Roman" pitchFamily="18" charset="0"/>
                <a:cs typeface="Times New Roman" pitchFamily="18" charset="0"/>
              </a:rPr>
              <a:t> Corps : 6 A, 3 B, 4C</a:t>
            </a:r>
          </a:p>
          <a:p>
            <a:pPr lvl="1">
              <a:buFont typeface="Arial" pitchFamily="34" charset="0"/>
              <a:buChar char="•"/>
            </a:pPr>
            <a:r>
              <a:rPr lang="fr-FR" dirty="0" smtClean="0">
                <a:latin typeface="Times New Roman" pitchFamily="18" charset="0"/>
                <a:cs typeface="Times New Roman" pitchFamily="18" charset="0"/>
              </a:rPr>
              <a:t> Grade : 9 A, 3 C</a:t>
            </a:r>
          </a:p>
          <a:p>
            <a:pPr lvl="1"/>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Un bon classement labo est nécessaire pour être A mais pas suffisant.</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En général, à cause du faible nombre de possibilités, les seconds sont classés C mais cela ne veut pas dire que le dossier est mauvais</a:t>
            </a:r>
          </a:p>
          <a:p>
            <a:pPr lvl="1">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Il faut que l’on travaille sur les dossiers B et C de nos numéros 1 car si le 1</a:t>
            </a:r>
            <a:r>
              <a:rPr lang="fr-FR" baseline="30000" dirty="0" smtClean="0">
                <a:latin typeface="Times New Roman" pitchFamily="18" charset="0"/>
                <a:cs typeface="Times New Roman" pitchFamily="18" charset="0"/>
              </a:rPr>
              <a:t>er</a:t>
            </a:r>
            <a:r>
              <a:rPr lang="fr-FR" dirty="0" smtClean="0">
                <a:latin typeface="Times New Roman" pitchFamily="18" charset="0"/>
                <a:cs typeface="Times New Roman" pitchFamily="18" charset="0"/>
              </a:rPr>
              <a:t> est classé C, les suivants le seront aussi </a:t>
            </a:r>
            <a:r>
              <a:rPr lang="fr-FR" dirty="0" smtClean="0">
                <a:latin typeface="Times New Roman" pitchFamily="18" charset="0"/>
                <a:cs typeface="Times New Roman" pitchFamily="18" charset="0"/>
                <a:sym typeface="Symbol"/>
              </a:rPr>
              <a:t> blocage d’agents qui pourraient être promus</a:t>
            </a:r>
          </a:p>
          <a:p>
            <a:endParaRPr lang="fr-FR" dirty="0" smtClean="0">
              <a:latin typeface="Times New Roman" pitchFamily="18" charset="0"/>
              <a:cs typeface="Times New Roman" pitchFamily="18" charset="0"/>
            </a:endParaRPr>
          </a:p>
        </p:txBody>
      </p:sp>
      <p:sp>
        <p:nvSpPr>
          <p:cNvPr id="4" name="ZoneTexte 3"/>
          <p:cNvSpPr txBox="1"/>
          <p:nvPr/>
        </p:nvSpPr>
        <p:spPr>
          <a:xfrm>
            <a:off x="3851920" y="2492896"/>
            <a:ext cx="4280018" cy="369332"/>
          </a:xfrm>
          <a:prstGeom prst="rect">
            <a:avLst/>
          </a:prstGeom>
          <a:noFill/>
        </p:spPr>
        <p:txBody>
          <a:bodyPr wrap="none" rtlCol="0">
            <a:spAutoFit/>
          </a:bodyPr>
          <a:lstStyle/>
          <a:p>
            <a:r>
              <a:rPr lang="fr-FR" b="1" dirty="0" smtClean="0">
                <a:solidFill>
                  <a:srgbClr val="00FF00"/>
                </a:solidFill>
                <a:latin typeface="Times New Roman" pitchFamily="18" charset="0"/>
                <a:cs typeface="Times New Roman" pitchFamily="18" charset="0"/>
              </a:rPr>
              <a:t>Bon impact de la commission de relecture</a:t>
            </a:r>
            <a:endParaRPr lang="fr-FR" b="1"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810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0" y="476672"/>
            <a:ext cx="9144000" cy="3754874"/>
          </a:xfrm>
          <a:prstGeom prst="rect">
            <a:avLst/>
          </a:prstGeom>
          <a:noFill/>
        </p:spPr>
        <p:txBody>
          <a:bodyPr wrap="square" rtlCol="0">
            <a:spAutoFit/>
          </a:bodyPr>
          <a:lstStyle/>
          <a:p>
            <a:pPr>
              <a:buFont typeface="Arial" pitchFamily="34" charset="0"/>
              <a:buChar char="•"/>
            </a:pPr>
            <a:r>
              <a:rPr lang="fr-FR" dirty="0" smtClean="0">
                <a:latin typeface="Times New Roman" pitchFamily="18" charset="0"/>
                <a:cs typeface="Times New Roman" pitchFamily="18" charset="0"/>
              </a:rPr>
              <a:t> Cette année, la DR04 a été très mal servie pour les AI, IR BAP C.</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Certains dossiers C peuvent être repêchés en CAP par les élus. </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La motivation des agents pour passer des concours internes est un facteur pris en compte</a:t>
            </a:r>
          </a:p>
          <a:p>
            <a:pPr>
              <a:buFont typeface="Arial" pitchFamily="34" charset="0"/>
              <a:buChar char="•"/>
            </a:pPr>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Le passage vers AI ne peut se faire que depuis TCE. L’accès depuis TCS and TCN est très improbable.</a:t>
            </a:r>
          </a:p>
          <a:p>
            <a:pPr>
              <a:buFont typeface="Arial" pitchFamily="34" charset="0"/>
              <a:buChar char="•"/>
            </a:pPr>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pPr algn="ctr"/>
            <a:r>
              <a:rPr lang="fr-FR" sz="2000" u="sng" dirty="0" smtClean="0">
                <a:solidFill>
                  <a:srgbClr val="FF0000"/>
                </a:solidFill>
                <a:latin typeface="Times New Roman" pitchFamily="18" charset="0"/>
                <a:cs typeface="Times New Roman" pitchFamily="18" charset="0"/>
              </a:rPr>
              <a:t>La direction recevra tous les agents proposés qui le souhaitent afin de leur donner un retour sur leur dossier personnel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68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523FE0D-6B8B-442B-AF79-C7C1766BD356}" type="slidenum">
              <a:rPr lang="fr-FR" smtClean="0"/>
              <a:pPr/>
              <a:t>4</a:t>
            </a:fld>
            <a:endParaRPr lang="fr-FR"/>
          </a:p>
        </p:txBody>
      </p:sp>
      <p:sp>
        <p:nvSpPr>
          <p:cNvPr id="5" name="ZoneTexte 4"/>
          <p:cNvSpPr txBox="1"/>
          <p:nvPr/>
        </p:nvSpPr>
        <p:spPr>
          <a:xfrm>
            <a:off x="35496" y="260648"/>
            <a:ext cx="8243219" cy="707886"/>
          </a:xfrm>
          <a:prstGeom prst="rect">
            <a:avLst/>
          </a:prstGeom>
          <a:noFill/>
        </p:spPr>
        <p:txBody>
          <a:bodyPr wrap="none" rtlCol="0">
            <a:spAutoFit/>
          </a:bodyPr>
          <a:lstStyle/>
          <a:p>
            <a:r>
              <a:rPr lang="fr-FR" sz="2000" b="1" u="sng" dirty="0" smtClean="0">
                <a:latin typeface="Arial" pitchFamily="34" charset="0"/>
                <a:cs typeface="Arial" pitchFamily="34" charset="0"/>
              </a:rPr>
              <a:t>CS du LAL  le  27 Janvier  :   </a:t>
            </a:r>
          </a:p>
          <a:p>
            <a:r>
              <a:rPr lang="fr-FR" sz="2000" dirty="0" smtClean="0">
                <a:latin typeface="Arial" pitchFamily="34" charset="0"/>
                <a:cs typeface="Arial" pitchFamily="34" charset="0"/>
              </a:rPr>
              <a:t>                       JEM-EUSO ,  Activités Laser/Plasma,   R&amp;D générique</a:t>
            </a:r>
            <a:endParaRPr lang="fr-FR" sz="2000" dirty="0">
              <a:latin typeface="Arial" pitchFamily="34" charset="0"/>
              <a:cs typeface="Arial" pitchFamily="34" charset="0"/>
            </a:endParaRPr>
          </a:p>
        </p:txBody>
      </p:sp>
      <p:sp>
        <p:nvSpPr>
          <p:cNvPr id="8" name="ZoneTexte 7"/>
          <p:cNvSpPr txBox="1"/>
          <p:nvPr/>
        </p:nvSpPr>
        <p:spPr>
          <a:xfrm>
            <a:off x="112989" y="1556792"/>
            <a:ext cx="8938665" cy="1323439"/>
          </a:xfrm>
          <a:prstGeom prst="rect">
            <a:avLst/>
          </a:prstGeom>
          <a:noFill/>
        </p:spPr>
        <p:txBody>
          <a:bodyPr wrap="none" rtlCol="0">
            <a:spAutoFit/>
          </a:bodyPr>
          <a:lstStyle/>
          <a:p>
            <a:r>
              <a:rPr lang="fr-FR" sz="2000" b="1" u="sng" dirty="0" smtClean="0">
                <a:latin typeface="Arial" pitchFamily="34" charset="0"/>
                <a:cs typeface="Arial" pitchFamily="34" charset="0"/>
              </a:rPr>
              <a:t>Nouvelles du LHC le 13 </a:t>
            </a:r>
            <a:r>
              <a:rPr lang="fr-FR" sz="2000" b="1" u="sng" dirty="0" err="1" smtClean="0">
                <a:latin typeface="Arial" pitchFamily="34" charset="0"/>
                <a:cs typeface="Arial" pitchFamily="34" charset="0"/>
              </a:rPr>
              <a:t>Decembre</a:t>
            </a:r>
            <a:endParaRPr lang="fr-FR" sz="2000" b="1" u="sng" dirty="0" smtClean="0">
              <a:latin typeface="Arial" pitchFamily="34" charset="0"/>
              <a:cs typeface="Arial" pitchFamily="34" charset="0"/>
            </a:endParaRPr>
          </a:p>
          <a:p>
            <a:r>
              <a:rPr lang="fr-FR" sz="2000" dirty="0" smtClean="0">
                <a:latin typeface="Arial" pitchFamily="34" charset="0"/>
                <a:cs typeface="Arial" pitchFamily="34" charset="0"/>
              </a:rPr>
              <a:t> Séminaire le 13 Décembre au CERN de CMS et ATLAS avec 5fb-1.</a:t>
            </a:r>
          </a:p>
          <a:p>
            <a:r>
              <a:rPr lang="fr-FR" sz="2000" dirty="0" smtClean="0">
                <a:latin typeface="Arial" pitchFamily="34" charset="0"/>
                <a:cs typeface="Arial" pitchFamily="34" charset="0"/>
              </a:rPr>
              <a:t>     un frémissement du </a:t>
            </a:r>
            <a:r>
              <a:rPr lang="fr-FR" sz="2000" dirty="0" err="1" smtClean="0">
                <a:latin typeface="Arial" pitchFamily="34" charset="0"/>
                <a:cs typeface="Arial" pitchFamily="34" charset="0"/>
              </a:rPr>
              <a:t>Higgs</a:t>
            </a:r>
            <a:r>
              <a:rPr lang="fr-FR" sz="2000" dirty="0" smtClean="0">
                <a:latin typeface="Arial" pitchFamily="34" charset="0"/>
                <a:cs typeface="Arial" pitchFamily="34" charset="0"/>
              </a:rPr>
              <a:t> à faible masse ??   Résistez jusqu’à demain !  </a:t>
            </a:r>
          </a:p>
          <a:p>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6" name="ZoneTexte 5"/>
          <p:cNvSpPr txBox="1"/>
          <p:nvPr/>
        </p:nvSpPr>
        <p:spPr>
          <a:xfrm>
            <a:off x="147603" y="2855216"/>
            <a:ext cx="8550867" cy="1015663"/>
          </a:xfrm>
          <a:prstGeom prst="rect">
            <a:avLst/>
          </a:prstGeom>
          <a:noFill/>
        </p:spPr>
        <p:txBody>
          <a:bodyPr wrap="none" rtlCol="0">
            <a:spAutoFit/>
          </a:bodyPr>
          <a:lstStyle/>
          <a:p>
            <a:r>
              <a:rPr lang="fr-FR" sz="2000" b="1" u="sng" dirty="0" smtClean="0">
                <a:latin typeface="Arial" pitchFamily="34" charset="0"/>
                <a:cs typeface="Arial" pitchFamily="34" charset="0"/>
              </a:rPr>
              <a:t>ILC</a:t>
            </a:r>
          </a:p>
          <a:p>
            <a:r>
              <a:rPr lang="fr-FR" sz="2000" dirty="0" smtClean="0">
                <a:latin typeface="Arial" pitchFamily="34" charset="0"/>
                <a:cs typeface="Arial" pitchFamily="34" charset="0"/>
              </a:rPr>
              <a:t> une proposition intéressante d’héberger le futur </a:t>
            </a:r>
            <a:r>
              <a:rPr lang="fr-FR" sz="2000" dirty="0" err="1" smtClean="0">
                <a:latin typeface="Arial" pitchFamily="34" charset="0"/>
                <a:cs typeface="Arial" pitchFamily="34" charset="0"/>
              </a:rPr>
              <a:t>Linear</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Collider</a:t>
            </a:r>
            <a:r>
              <a:rPr lang="fr-FR" sz="2000" dirty="0" smtClean="0">
                <a:latin typeface="Arial" pitchFamily="34" charset="0"/>
                <a:cs typeface="Arial" pitchFamily="34" charset="0"/>
              </a:rPr>
              <a:t> au Japon.</a:t>
            </a:r>
          </a:p>
          <a:p>
            <a:r>
              <a:rPr lang="fr-FR" sz="2000" dirty="0" smtClean="0">
                <a:latin typeface="Arial" pitchFamily="34" charset="0"/>
                <a:cs typeface="Arial" pitchFamily="34" charset="0"/>
              </a:rPr>
              <a:t> La découverte du </a:t>
            </a:r>
            <a:r>
              <a:rPr lang="fr-FR" sz="2000" dirty="0" err="1" smtClean="0">
                <a:latin typeface="Arial" pitchFamily="34" charset="0"/>
                <a:cs typeface="Arial" pitchFamily="34" charset="0"/>
              </a:rPr>
              <a:t>Higgs</a:t>
            </a:r>
            <a:r>
              <a:rPr lang="fr-FR" sz="2000" dirty="0" smtClean="0">
                <a:latin typeface="Arial" pitchFamily="34" charset="0"/>
                <a:cs typeface="Arial" pitchFamily="34" charset="0"/>
              </a:rPr>
              <a:t> pourrait accélérer cette décision…?</a:t>
            </a:r>
            <a:endParaRPr lang="fr-FR" sz="2000" dirty="0">
              <a:latin typeface="Arial" pitchFamily="34" charset="0"/>
              <a:cs typeface="Arial" pitchFamily="34" charset="0"/>
            </a:endParaRPr>
          </a:p>
        </p:txBody>
      </p:sp>
      <p:sp>
        <p:nvSpPr>
          <p:cNvPr id="7" name="ZoneTexte 6"/>
          <p:cNvSpPr txBox="1"/>
          <p:nvPr/>
        </p:nvSpPr>
        <p:spPr>
          <a:xfrm>
            <a:off x="125589" y="4069521"/>
            <a:ext cx="9072164" cy="1015663"/>
          </a:xfrm>
          <a:prstGeom prst="rect">
            <a:avLst/>
          </a:prstGeom>
          <a:noFill/>
        </p:spPr>
        <p:txBody>
          <a:bodyPr wrap="none" rtlCol="0">
            <a:spAutoFit/>
          </a:bodyPr>
          <a:lstStyle/>
          <a:p>
            <a:r>
              <a:rPr lang="fr-FR" sz="2000" b="1" u="sng" dirty="0" err="1" smtClean="0">
                <a:latin typeface="Arial" pitchFamily="34" charset="0"/>
                <a:cs typeface="Arial" pitchFamily="34" charset="0"/>
              </a:rPr>
              <a:t>ThomX</a:t>
            </a:r>
            <a:endParaRPr lang="fr-FR" sz="2000" b="1" u="sng" dirty="0" smtClean="0">
              <a:latin typeface="Arial" pitchFamily="34" charset="0"/>
              <a:cs typeface="Arial" pitchFamily="34" charset="0"/>
            </a:endParaRPr>
          </a:p>
          <a:p>
            <a:r>
              <a:rPr lang="fr-FR" sz="2000" dirty="0" smtClean="0">
                <a:latin typeface="Arial" pitchFamily="34" charset="0"/>
                <a:cs typeface="Arial" pitchFamily="34" charset="0"/>
              </a:rPr>
              <a:t> Sur les rails. Convention attributive d’aide signée. Avancées significatives sur </a:t>
            </a:r>
          </a:p>
          <a:p>
            <a:r>
              <a:rPr lang="fr-FR" sz="2000" dirty="0">
                <a:latin typeface="Arial" pitchFamily="34" charset="0"/>
                <a:cs typeface="Arial" pitchFamily="34" charset="0"/>
              </a:rPr>
              <a:t>l</a:t>
            </a:r>
            <a:r>
              <a:rPr lang="fr-FR" sz="2000" dirty="0" smtClean="0">
                <a:latin typeface="Arial" pitchFamily="34" charset="0"/>
                <a:cs typeface="Arial" pitchFamily="34" charset="0"/>
              </a:rPr>
              <a:t>a création d’un GIS </a:t>
            </a:r>
            <a:r>
              <a:rPr lang="fr-FR" sz="2000" dirty="0" err="1" smtClean="0">
                <a:latin typeface="Arial" pitchFamily="34" charset="0"/>
                <a:cs typeface="Arial" pitchFamily="34" charset="0"/>
              </a:rPr>
              <a:t>ThomX</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72580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523FE0D-6B8B-442B-AF79-C7C1766BD356}" type="slidenum">
              <a:rPr lang="fr-FR" smtClean="0"/>
              <a:pPr/>
              <a:t>5</a:t>
            </a:fld>
            <a:endParaRPr lang="fr-FR"/>
          </a:p>
        </p:txBody>
      </p:sp>
      <p:sp>
        <p:nvSpPr>
          <p:cNvPr id="33" name="Espace réservé du numéro de diapositive 3"/>
          <p:cNvSpPr txBox="1">
            <a:spLocks/>
          </p:cNvSpPr>
          <p:nvPr/>
        </p:nvSpPr>
        <p:spPr>
          <a:xfrm>
            <a:off x="6686872" y="6736283"/>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4901D5-0DEC-41E6-8025-CE7E4D9C4ED2}" type="slidenum">
              <a:rPr lang="fr-FR" smtClean="0">
                <a:solidFill>
                  <a:prstClr val="black">
                    <a:tint val="75000"/>
                  </a:prstClr>
                </a:solidFill>
              </a:rPr>
              <a:pPr/>
              <a:t>5</a:t>
            </a:fld>
            <a:endParaRPr lang="fr-FR" dirty="0">
              <a:solidFill>
                <a:prstClr val="black">
                  <a:tint val="75000"/>
                </a:prstClr>
              </a:solidFill>
            </a:endParaRPr>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505" y="510019"/>
            <a:ext cx="6624736" cy="98078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5" name="ZoneTexte 34"/>
          <p:cNvSpPr txBox="1"/>
          <p:nvPr/>
        </p:nvSpPr>
        <p:spPr>
          <a:xfrm>
            <a:off x="7208345" y="747602"/>
            <a:ext cx="1178015" cy="369332"/>
          </a:xfrm>
          <a:prstGeom prst="rect">
            <a:avLst/>
          </a:prstGeom>
          <a:noFill/>
        </p:spPr>
        <p:txBody>
          <a:bodyPr wrap="none" rtlCol="0">
            <a:spAutoFit/>
          </a:bodyPr>
          <a:lstStyle/>
          <a:p>
            <a:r>
              <a:rPr lang="en-US" dirty="0" smtClean="0"/>
              <a:t>100KEuros</a:t>
            </a:r>
            <a:endParaRPr lang="fr-FR" dirty="0"/>
          </a:p>
        </p:txBody>
      </p:sp>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162" y="1346785"/>
            <a:ext cx="5927006"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7" name="ZoneTexte 36"/>
          <p:cNvSpPr txBox="1"/>
          <p:nvPr/>
        </p:nvSpPr>
        <p:spPr>
          <a:xfrm>
            <a:off x="7266854" y="1346785"/>
            <a:ext cx="1060996" cy="369332"/>
          </a:xfrm>
          <a:prstGeom prst="rect">
            <a:avLst/>
          </a:prstGeom>
          <a:noFill/>
        </p:spPr>
        <p:txBody>
          <a:bodyPr wrap="none" rtlCol="0">
            <a:spAutoFit/>
          </a:bodyPr>
          <a:lstStyle/>
          <a:p>
            <a:r>
              <a:rPr lang="en-US" dirty="0" smtClean="0"/>
              <a:t>75KEuros</a:t>
            </a:r>
            <a:endParaRPr lang="fr-FR" dirty="0"/>
          </a:p>
        </p:txBody>
      </p:sp>
      <p:pic>
        <p:nvPicPr>
          <p:cNvPr id="38" name="Picture 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162" y="1886573"/>
            <a:ext cx="5305425" cy="676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9" name="ZoneTexte 38"/>
          <p:cNvSpPr txBox="1"/>
          <p:nvPr/>
        </p:nvSpPr>
        <p:spPr>
          <a:xfrm>
            <a:off x="7281862" y="2040044"/>
            <a:ext cx="1178015" cy="369332"/>
          </a:xfrm>
          <a:prstGeom prst="rect">
            <a:avLst/>
          </a:prstGeom>
          <a:noFill/>
        </p:spPr>
        <p:txBody>
          <a:bodyPr wrap="none" rtlCol="0">
            <a:spAutoFit/>
          </a:bodyPr>
          <a:lstStyle/>
          <a:p>
            <a:r>
              <a:rPr lang="en-US" dirty="0" smtClean="0"/>
              <a:t>100KEuros</a:t>
            </a:r>
            <a:endParaRPr lang="fr-FR" dirty="0"/>
          </a:p>
        </p:txBody>
      </p:sp>
      <p:pic>
        <p:nvPicPr>
          <p:cNvPr id="40" name="Picture 5"/>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162" y="2570921"/>
            <a:ext cx="5676304" cy="40398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1" name="ZoneTexte 40"/>
          <p:cNvSpPr txBox="1"/>
          <p:nvPr/>
        </p:nvSpPr>
        <p:spPr>
          <a:xfrm>
            <a:off x="7340371" y="2570921"/>
            <a:ext cx="1060996" cy="369332"/>
          </a:xfrm>
          <a:prstGeom prst="rect">
            <a:avLst/>
          </a:prstGeom>
          <a:noFill/>
        </p:spPr>
        <p:txBody>
          <a:bodyPr wrap="none" rtlCol="0">
            <a:spAutoFit/>
          </a:bodyPr>
          <a:lstStyle/>
          <a:p>
            <a:r>
              <a:rPr lang="en-US" dirty="0" smtClean="0"/>
              <a:t>86KEuros</a:t>
            </a:r>
            <a:endParaRPr lang="fr-FR" dirty="0"/>
          </a:p>
        </p:txBody>
      </p:sp>
      <p:sp>
        <p:nvSpPr>
          <p:cNvPr id="42" name="ZoneTexte 41"/>
          <p:cNvSpPr txBox="1"/>
          <p:nvPr/>
        </p:nvSpPr>
        <p:spPr>
          <a:xfrm>
            <a:off x="228295" y="3028388"/>
            <a:ext cx="5115631" cy="369332"/>
          </a:xfrm>
          <a:prstGeom prst="rect">
            <a:avLst/>
          </a:prstGeom>
          <a:noFill/>
        </p:spPr>
        <p:txBody>
          <a:bodyPr wrap="none" rtlCol="0">
            <a:spAutoFit/>
          </a:bodyPr>
          <a:lstStyle/>
          <a:p>
            <a:r>
              <a:rPr lang="en-US" dirty="0" err="1" smtClean="0"/>
              <a:t>Equipement</a:t>
            </a:r>
            <a:r>
              <a:rPr lang="en-US" dirty="0" smtClean="0"/>
              <a:t> Laser – Might-Laser/Preparation </a:t>
            </a:r>
            <a:r>
              <a:rPr lang="en-US" dirty="0" err="1" smtClean="0"/>
              <a:t>ThomX</a:t>
            </a:r>
            <a:endParaRPr lang="fr-FR" dirty="0"/>
          </a:p>
        </p:txBody>
      </p:sp>
      <p:sp>
        <p:nvSpPr>
          <p:cNvPr id="43" name="ZoneTexte 42"/>
          <p:cNvSpPr txBox="1"/>
          <p:nvPr/>
        </p:nvSpPr>
        <p:spPr>
          <a:xfrm>
            <a:off x="7340371" y="3028388"/>
            <a:ext cx="1060996" cy="369332"/>
          </a:xfrm>
          <a:prstGeom prst="rect">
            <a:avLst/>
          </a:prstGeom>
          <a:noFill/>
        </p:spPr>
        <p:txBody>
          <a:bodyPr wrap="none" rtlCol="0">
            <a:spAutoFit/>
          </a:bodyPr>
          <a:lstStyle/>
          <a:p>
            <a:r>
              <a:rPr lang="en-US" dirty="0" smtClean="0"/>
              <a:t>74KEuros</a:t>
            </a:r>
            <a:endParaRPr lang="fr-FR" dirty="0"/>
          </a:p>
        </p:txBody>
      </p:sp>
      <p:pic>
        <p:nvPicPr>
          <p:cNvPr id="44" name="Picture 8"/>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162" y="3363009"/>
            <a:ext cx="3747318" cy="8580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5" name="ZoneTexte 44"/>
          <p:cNvSpPr txBox="1"/>
          <p:nvPr/>
        </p:nvSpPr>
        <p:spPr>
          <a:xfrm>
            <a:off x="7373757" y="3535912"/>
            <a:ext cx="1060996" cy="369332"/>
          </a:xfrm>
          <a:prstGeom prst="rect">
            <a:avLst/>
          </a:prstGeom>
          <a:noFill/>
        </p:spPr>
        <p:txBody>
          <a:bodyPr wrap="none" rtlCol="0">
            <a:spAutoFit/>
          </a:bodyPr>
          <a:lstStyle/>
          <a:p>
            <a:r>
              <a:rPr lang="en-US" dirty="0" smtClean="0"/>
              <a:t>97KEuros</a:t>
            </a:r>
            <a:endParaRPr lang="fr-FR" dirty="0"/>
          </a:p>
        </p:txBody>
      </p:sp>
      <p:pic>
        <p:nvPicPr>
          <p:cNvPr id="46" name="Picture 9"/>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7675" y="4312989"/>
            <a:ext cx="4791075" cy="4095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7" name="ZoneTexte 46"/>
          <p:cNvSpPr txBox="1"/>
          <p:nvPr/>
        </p:nvSpPr>
        <p:spPr>
          <a:xfrm>
            <a:off x="7395383" y="4312796"/>
            <a:ext cx="1060996" cy="369332"/>
          </a:xfrm>
          <a:prstGeom prst="rect">
            <a:avLst/>
          </a:prstGeom>
          <a:noFill/>
        </p:spPr>
        <p:txBody>
          <a:bodyPr wrap="none" rtlCol="0">
            <a:spAutoFit/>
          </a:bodyPr>
          <a:lstStyle/>
          <a:p>
            <a:r>
              <a:rPr lang="en-US" dirty="0" smtClean="0"/>
              <a:t>85KEuros</a:t>
            </a:r>
            <a:endParaRPr lang="fr-FR" dirty="0"/>
          </a:p>
        </p:txBody>
      </p:sp>
      <p:pic>
        <p:nvPicPr>
          <p:cNvPr id="48" name="Picture 10"/>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4804560"/>
            <a:ext cx="5449067" cy="7200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9" name="ZoneTexte 48"/>
          <p:cNvSpPr txBox="1"/>
          <p:nvPr/>
        </p:nvSpPr>
        <p:spPr>
          <a:xfrm>
            <a:off x="7402967" y="4865113"/>
            <a:ext cx="1060996" cy="369332"/>
          </a:xfrm>
          <a:prstGeom prst="rect">
            <a:avLst/>
          </a:prstGeom>
          <a:noFill/>
        </p:spPr>
        <p:txBody>
          <a:bodyPr wrap="none" rtlCol="0">
            <a:spAutoFit/>
          </a:bodyPr>
          <a:lstStyle/>
          <a:p>
            <a:r>
              <a:rPr lang="en-US" dirty="0" smtClean="0"/>
              <a:t>47KEuros</a:t>
            </a:r>
            <a:endParaRPr lang="fr-FR" dirty="0"/>
          </a:p>
        </p:txBody>
      </p:sp>
      <p:pic>
        <p:nvPicPr>
          <p:cNvPr id="50" name="Picture 11"/>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397" y="5524640"/>
            <a:ext cx="5194104" cy="657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1" name="ZoneTexte 50"/>
          <p:cNvSpPr txBox="1"/>
          <p:nvPr/>
        </p:nvSpPr>
        <p:spPr>
          <a:xfrm>
            <a:off x="7468115" y="5524640"/>
            <a:ext cx="1060996" cy="369332"/>
          </a:xfrm>
          <a:prstGeom prst="rect">
            <a:avLst/>
          </a:prstGeom>
          <a:noFill/>
        </p:spPr>
        <p:txBody>
          <a:bodyPr wrap="none" rtlCol="0">
            <a:spAutoFit/>
          </a:bodyPr>
          <a:lstStyle/>
          <a:p>
            <a:r>
              <a:rPr lang="en-US" dirty="0" smtClean="0"/>
              <a:t>78KEuros</a:t>
            </a:r>
            <a:endParaRPr lang="fr-FR" dirty="0"/>
          </a:p>
        </p:txBody>
      </p:sp>
      <p:sp>
        <p:nvSpPr>
          <p:cNvPr id="52" name="Rectangle 51"/>
          <p:cNvSpPr/>
          <p:nvPr/>
        </p:nvSpPr>
        <p:spPr>
          <a:xfrm>
            <a:off x="428230" y="6167045"/>
            <a:ext cx="4572000" cy="646331"/>
          </a:xfrm>
          <a:prstGeom prst="rect">
            <a:avLst/>
          </a:prstGeom>
        </p:spPr>
        <p:txBody>
          <a:bodyPr>
            <a:spAutoFit/>
          </a:bodyPr>
          <a:lstStyle/>
          <a:p>
            <a:r>
              <a:rPr lang="en-GB" b="1" dirty="0" err="1"/>
              <a:t>Multipacting</a:t>
            </a:r>
            <a:r>
              <a:rPr lang="en-GB" b="1" dirty="0"/>
              <a:t> </a:t>
            </a:r>
            <a:r>
              <a:rPr lang="en-GB" b="1" dirty="0" err="1"/>
              <a:t>modelisation</a:t>
            </a:r>
            <a:r>
              <a:rPr lang="en-GB" b="1" dirty="0"/>
              <a:t> for accelerating RF components (MACCO)</a:t>
            </a:r>
            <a:endParaRPr lang="fr-FR" dirty="0"/>
          </a:p>
        </p:txBody>
      </p:sp>
      <p:sp>
        <p:nvSpPr>
          <p:cNvPr id="53" name="ZoneTexte 52"/>
          <p:cNvSpPr txBox="1"/>
          <p:nvPr/>
        </p:nvSpPr>
        <p:spPr>
          <a:xfrm>
            <a:off x="7402662" y="6103897"/>
            <a:ext cx="1060996" cy="369332"/>
          </a:xfrm>
          <a:prstGeom prst="rect">
            <a:avLst/>
          </a:prstGeom>
          <a:noFill/>
        </p:spPr>
        <p:txBody>
          <a:bodyPr wrap="none" rtlCol="0">
            <a:spAutoFit/>
          </a:bodyPr>
          <a:lstStyle/>
          <a:p>
            <a:r>
              <a:rPr lang="en-US" dirty="0" smtClean="0"/>
              <a:t>30KEuros</a:t>
            </a:r>
            <a:endParaRPr lang="fr-FR" dirty="0"/>
          </a:p>
        </p:txBody>
      </p:sp>
      <p:cxnSp>
        <p:nvCxnSpPr>
          <p:cNvPr id="54" name="Connecteur droit 53"/>
          <p:cNvCxnSpPr/>
          <p:nvPr/>
        </p:nvCxnSpPr>
        <p:spPr>
          <a:xfrm flipV="1">
            <a:off x="0" y="4240981"/>
            <a:ext cx="9144000" cy="718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7095553" y="6473229"/>
            <a:ext cx="1923091" cy="369332"/>
          </a:xfrm>
          <a:prstGeom prst="rect">
            <a:avLst/>
          </a:prstGeom>
          <a:solidFill>
            <a:srgbClr val="FFFF00"/>
          </a:solidFill>
        </p:spPr>
        <p:txBody>
          <a:bodyPr wrap="none" rtlCol="0">
            <a:spAutoFit/>
          </a:bodyPr>
          <a:lstStyle/>
          <a:p>
            <a:r>
              <a:rPr lang="en-US" dirty="0" smtClean="0"/>
              <a:t>TOTAL : 572KEuros</a:t>
            </a:r>
            <a:endParaRPr lang="fr-FR" dirty="0"/>
          </a:p>
        </p:txBody>
      </p:sp>
      <p:sp>
        <p:nvSpPr>
          <p:cNvPr id="56" name="Rectangle 55"/>
          <p:cNvSpPr/>
          <p:nvPr/>
        </p:nvSpPr>
        <p:spPr>
          <a:xfrm>
            <a:off x="107505" y="482689"/>
            <a:ext cx="72007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6265999" y="135554"/>
            <a:ext cx="2678747" cy="400110"/>
          </a:xfrm>
          <a:prstGeom prst="rect">
            <a:avLst/>
          </a:prstGeom>
          <a:noFill/>
        </p:spPr>
        <p:txBody>
          <a:bodyPr wrap="none" rtlCol="0">
            <a:spAutoFit/>
          </a:bodyPr>
          <a:lstStyle/>
          <a:p>
            <a:r>
              <a:rPr lang="en-US" sz="2000" dirty="0" smtClean="0"/>
              <a:t>R&amp;D PROPOSÉES au LAL</a:t>
            </a:r>
            <a:endParaRPr lang="fr-FR" sz="2000" dirty="0"/>
          </a:p>
        </p:txBody>
      </p:sp>
      <p:sp>
        <p:nvSpPr>
          <p:cNvPr id="58" name="ZoneTexte 57"/>
          <p:cNvSpPr txBox="1"/>
          <p:nvPr/>
        </p:nvSpPr>
        <p:spPr>
          <a:xfrm>
            <a:off x="0" y="0"/>
            <a:ext cx="2339102" cy="369332"/>
          </a:xfrm>
          <a:prstGeom prst="rect">
            <a:avLst/>
          </a:prstGeom>
          <a:solidFill>
            <a:schemeClr val="accent1">
              <a:lumMod val="60000"/>
              <a:lumOff val="40000"/>
            </a:schemeClr>
          </a:solidFill>
        </p:spPr>
        <p:txBody>
          <a:bodyPr wrap="none" rtlCol="0">
            <a:spAutoFit/>
          </a:bodyPr>
          <a:lstStyle/>
          <a:p>
            <a:r>
              <a:rPr lang="en-US" dirty="0" smtClean="0"/>
              <a:t>R&amp;D du LABEX P2I0</a:t>
            </a:r>
            <a:endParaRPr lang="fr-FR" dirty="0"/>
          </a:p>
        </p:txBody>
      </p:sp>
      <p:sp>
        <p:nvSpPr>
          <p:cNvPr id="59" name="Rectangle 58"/>
          <p:cNvSpPr/>
          <p:nvPr/>
        </p:nvSpPr>
        <p:spPr>
          <a:xfrm>
            <a:off x="2313522" y="0"/>
            <a:ext cx="3890809" cy="369332"/>
          </a:xfrm>
          <a:prstGeom prst="rect">
            <a:avLst/>
          </a:prstGeom>
        </p:spPr>
        <p:txBody>
          <a:bodyPr wrap="none">
            <a:spAutoFit/>
          </a:bodyPr>
          <a:lstStyle/>
          <a:p>
            <a:r>
              <a:rPr lang="fr-FR" u="sng" dirty="0" smtClean="0">
                <a:latin typeface="Arial" pitchFamily="34" charset="0"/>
                <a:cs typeface="Arial" pitchFamily="34" charset="0"/>
              </a:rPr>
              <a:t>Premiers arbitrages le 20 </a:t>
            </a:r>
            <a:r>
              <a:rPr lang="fr-FR" u="sng" dirty="0">
                <a:latin typeface="Arial" pitchFamily="34" charset="0"/>
                <a:cs typeface="Arial" pitchFamily="34" charset="0"/>
              </a:rPr>
              <a:t>Décembre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276238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478869" y="6373327"/>
            <a:ext cx="2133600" cy="365125"/>
          </a:xfrm>
        </p:spPr>
        <p:txBody>
          <a:bodyPr/>
          <a:lstStyle/>
          <a:p>
            <a:fld id="{2523FE0D-6B8B-442B-AF79-C7C1766BD356}" type="slidenum">
              <a:rPr lang="fr-FR" smtClean="0">
                <a:latin typeface="Arial" pitchFamily="34" charset="0"/>
                <a:cs typeface="Arial" pitchFamily="34" charset="0"/>
              </a:rPr>
              <a:pPr/>
              <a:t>6</a:t>
            </a:fld>
            <a:endParaRPr lang="fr-FR">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80" y="371374"/>
            <a:ext cx="4556253" cy="32906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5899" y="4228637"/>
            <a:ext cx="4591050" cy="800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ZoneTexte 2"/>
          <p:cNvSpPr txBox="1"/>
          <p:nvPr/>
        </p:nvSpPr>
        <p:spPr>
          <a:xfrm>
            <a:off x="4614475" y="253531"/>
            <a:ext cx="4431662" cy="923330"/>
          </a:xfrm>
          <a:prstGeom prst="rect">
            <a:avLst/>
          </a:prstGeom>
          <a:noFill/>
        </p:spPr>
        <p:txBody>
          <a:bodyPr wrap="none" rtlCol="0">
            <a:spAutoFit/>
          </a:bodyPr>
          <a:lstStyle/>
          <a:p>
            <a:pPr algn="ctr"/>
            <a:r>
              <a:rPr lang="fr-FR" dirty="0" smtClean="0">
                <a:latin typeface="Arial" pitchFamily="34" charset="0"/>
                <a:cs typeface="Arial" pitchFamily="34" charset="0"/>
              </a:rPr>
              <a:t>Avant l’analyse des ~5fb</a:t>
            </a:r>
            <a:r>
              <a:rPr lang="fr-FR" baseline="30000" dirty="0" smtClean="0">
                <a:latin typeface="Arial" pitchFamily="34" charset="0"/>
                <a:cs typeface="Arial" pitchFamily="34" charset="0"/>
              </a:rPr>
              <a:t>-1</a:t>
            </a:r>
            <a:r>
              <a:rPr lang="fr-FR" dirty="0" smtClean="0">
                <a:latin typeface="Arial" pitchFamily="34" charset="0"/>
                <a:cs typeface="Arial" pitchFamily="34" charset="0"/>
              </a:rPr>
              <a:t>, le </a:t>
            </a:r>
            <a:r>
              <a:rPr lang="fr-FR" dirty="0" err="1" smtClean="0">
                <a:latin typeface="Arial" pitchFamily="34" charset="0"/>
                <a:cs typeface="Arial" pitchFamily="34" charset="0"/>
              </a:rPr>
              <a:t>Higgs</a:t>
            </a:r>
            <a:r>
              <a:rPr lang="fr-FR" dirty="0" smtClean="0">
                <a:latin typeface="Arial" pitchFamily="34" charset="0"/>
                <a:cs typeface="Arial" pitchFamily="34" charset="0"/>
              </a:rPr>
              <a:t> peut </a:t>
            </a:r>
          </a:p>
          <a:p>
            <a:pPr algn="ctr"/>
            <a:r>
              <a:rPr lang="fr-FR" dirty="0">
                <a:latin typeface="Arial" pitchFamily="34" charset="0"/>
                <a:cs typeface="Arial" pitchFamily="34" charset="0"/>
              </a:rPr>
              <a:t>e</a:t>
            </a:r>
            <a:r>
              <a:rPr lang="fr-FR" dirty="0" smtClean="0">
                <a:latin typeface="Arial" pitchFamily="34" charset="0"/>
                <a:cs typeface="Arial" pitchFamily="34" charset="0"/>
              </a:rPr>
              <a:t>ncore se trouver entre la limite de LEP</a:t>
            </a:r>
          </a:p>
          <a:p>
            <a:pPr algn="ctr"/>
            <a:r>
              <a:rPr lang="fr-FR" dirty="0" smtClean="0">
                <a:latin typeface="Arial" pitchFamily="34" charset="0"/>
                <a:cs typeface="Arial" pitchFamily="34" charset="0"/>
              </a:rPr>
              <a:t>114 et 140 </a:t>
            </a:r>
            <a:r>
              <a:rPr lang="fr-FR" dirty="0" err="1" smtClean="0">
                <a:latin typeface="Arial" pitchFamily="34" charset="0"/>
                <a:cs typeface="Arial" pitchFamily="34" charset="0"/>
              </a:rPr>
              <a:t>Gev</a:t>
            </a:r>
            <a:r>
              <a:rPr lang="fr-FR" dirty="0" smtClean="0">
                <a:latin typeface="Arial" pitchFamily="34" charset="0"/>
                <a:cs typeface="Arial" pitchFamily="34" charset="0"/>
              </a:rPr>
              <a:t>/c</a:t>
            </a:r>
            <a:r>
              <a:rPr lang="fr-FR" baseline="30000" dirty="0" smtClean="0">
                <a:latin typeface="Arial" pitchFamily="34" charset="0"/>
                <a:cs typeface="Arial" pitchFamily="34" charset="0"/>
              </a:rPr>
              <a:t>2</a:t>
            </a:r>
            <a:r>
              <a:rPr lang="fr-FR" dirty="0" smtClean="0">
                <a:latin typeface="Arial" pitchFamily="34" charset="0"/>
                <a:cs typeface="Arial" pitchFamily="34" charset="0"/>
              </a:rPr>
              <a:t>.</a:t>
            </a:r>
          </a:p>
        </p:txBody>
      </p:sp>
      <p:sp>
        <p:nvSpPr>
          <p:cNvPr id="6" name="ZoneTexte 5"/>
          <p:cNvSpPr txBox="1"/>
          <p:nvPr/>
        </p:nvSpPr>
        <p:spPr>
          <a:xfrm>
            <a:off x="4451385" y="1849556"/>
            <a:ext cx="4917436" cy="923330"/>
          </a:xfrm>
          <a:prstGeom prst="rect">
            <a:avLst/>
          </a:prstGeom>
          <a:noFill/>
        </p:spPr>
        <p:txBody>
          <a:bodyPr wrap="none" rtlCol="0">
            <a:spAutoFit/>
          </a:bodyPr>
          <a:lstStyle/>
          <a:p>
            <a:pPr algn="ctr"/>
            <a:r>
              <a:rPr lang="fr-FR" dirty="0" smtClean="0">
                <a:latin typeface="Arial" pitchFamily="34" charset="0"/>
                <a:cs typeface="Arial" pitchFamily="34" charset="0"/>
              </a:rPr>
              <a:t>D’autre part  il n’y a pas des signaux de </a:t>
            </a:r>
          </a:p>
          <a:p>
            <a:pPr algn="ctr"/>
            <a:r>
              <a:rPr lang="fr-FR" dirty="0" smtClean="0">
                <a:latin typeface="Arial" pitchFamily="34" charset="0"/>
                <a:cs typeface="Arial" pitchFamily="34" charset="0"/>
              </a:rPr>
              <a:t>Nouvelles particules encore.</a:t>
            </a:r>
          </a:p>
          <a:p>
            <a:pPr algn="ctr"/>
            <a:r>
              <a:rPr lang="fr-FR" u="sng" dirty="0" smtClean="0">
                <a:latin typeface="Arial" pitchFamily="34" charset="0"/>
                <a:cs typeface="Arial" pitchFamily="34" charset="0"/>
              </a:rPr>
              <a:t>Exclusion jusqu'au </a:t>
            </a:r>
            <a:r>
              <a:rPr lang="fr-FR" u="sng" dirty="0" err="1" smtClean="0">
                <a:latin typeface="Arial" pitchFamily="34" charset="0"/>
                <a:cs typeface="Arial" pitchFamily="34" charset="0"/>
              </a:rPr>
              <a:t>TeV</a:t>
            </a:r>
            <a:r>
              <a:rPr lang="fr-FR" u="sng" dirty="0" smtClean="0">
                <a:latin typeface="Arial" pitchFamily="34" charset="0"/>
                <a:cs typeface="Arial" pitchFamily="34" charset="0"/>
              </a:rPr>
              <a:t> dans certains modèles</a:t>
            </a:r>
          </a:p>
        </p:txBody>
      </p:sp>
      <p:cxnSp>
        <p:nvCxnSpPr>
          <p:cNvPr id="7" name="Connecteur droit 6"/>
          <p:cNvCxnSpPr/>
          <p:nvPr/>
        </p:nvCxnSpPr>
        <p:spPr>
          <a:xfrm flipV="1">
            <a:off x="33173" y="3589993"/>
            <a:ext cx="8973776" cy="720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0309" y="3834655"/>
            <a:ext cx="5626540" cy="369332"/>
          </a:xfrm>
          <a:prstGeom prst="rect">
            <a:avLst/>
          </a:prstGeom>
          <a:noFill/>
        </p:spPr>
        <p:txBody>
          <a:bodyPr wrap="none" rtlCol="0">
            <a:spAutoFit/>
          </a:bodyPr>
          <a:lstStyle/>
          <a:p>
            <a:r>
              <a:rPr lang="fr-FR" smtClean="0">
                <a:latin typeface="Arial" pitchFamily="34" charset="0"/>
                <a:cs typeface="Arial" pitchFamily="34" charset="0"/>
              </a:rPr>
              <a:t>Violation de CP dans le charm : un “signal inattendu”.</a:t>
            </a:r>
            <a:endParaRPr lang="fr-FR">
              <a:latin typeface="Arial" pitchFamily="34" charset="0"/>
              <a:cs typeface="Arial" pitchFamily="34" charset="0"/>
            </a:endParaRPr>
          </a:p>
        </p:txBody>
      </p:sp>
      <p:sp>
        <p:nvSpPr>
          <p:cNvPr id="10" name="ZoneTexte 9"/>
          <p:cNvSpPr txBox="1"/>
          <p:nvPr/>
        </p:nvSpPr>
        <p:spPr>
          <a:xfrm>
            <a:off x="5072047" y="5353001"/>
            <a:ext cx="3813865" cy="646331"/>
          </a:xfrm>
          <a:prstGeom prst="rect">
            <a:avLst/>
          </a:prstGeom>
          <a:noFill/>
        </p:spPr>
        <p:txBody>
          <a:bodyPr wrap="none" rtlCol="0">
            <a:spAutoFit/>
          </a:bodyPr>
          <a:lstStyle/>
          <a:p>
            <a:r>
              <a:rPr lang="fr-FR" dirty="0" smtClean="0">
                <a:latin typeface="Arial" pitchFamily="34" charset="0"/>
                <a:cs typeface="Arial" pitchFamily="34" charset="0"/>
              </a:rPr>
              <a:t>Plus de données sont nécessaires</a:t>
            </a:r>
          </a:p>
          <a:p>
            <a:r>
              <a:rPr lang="fr-FR" dirty="0">
                <a:latin typeface="Arial" pitchFamily="34" charset="0"/>
                <a:cs typeface="Arial" pitchFamily="34" charset="0"/>
              </a:rPr>
              <a:t>p</a:t>
            </a:r>
            <a:r>
              <a:rPr lang="fr-FR" dirty="0" smtClean="0">
                <a:latin typeface="Arial" pitchFamily="34" charset="0"/>
                <a:cs typeface="Arial" pitchFamily="34" charset="0"/>
              </a:rPr>
              <a:t>our confirmer ou pas ce signal</a:t>
            </a:r>
            <a:endParaRPr lang="fr-FR" dirty="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3213" y="4150273"/>
            <a:ext cx="4126848" cy="26800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ZoneTexte 8"/>
          <p:cNvSpPr txBox="1"/>
          <p:nvPr/>
        </p:nvSpPr>
        <p:spPr>
          <a:xfrm>
            <a:off x="33173" y="22699"/>
            <a:ext cx="1136465" cy="461665"/>
          </a:xfrm>
          <a:prstGeom prst="rect">
            <a:avLst/>
          </a:prstGeom>
          <a:noFill/>
        </p:spPr>
        <p:txBody>
          <a:bodyPr wrap="none" rtlCol="0">
            <a:spAutoFit/>
          </a:bodyPr>
          <a:lstStyle/>
          <a:p>
            <a:r>
              <a:rPr lang="fr-FR" sz="2400" smtClean="0">
                <a:latin typeface="Arial" pitchFamily="34" charset="0"/>
                <a:cs typeface="Arial" pitchFamily="34" charset="0"/>
              </a:rPr>
              <a:t>ATLAS</a:t>
            </a:r>
            <a:endParaRPr lang="fr-FR" sz="2400">
              <a:latin typeface="Arial" pitchFamily="34" charset="0"/>
              <a:cs typeface="Arial" pitchFamily="34" charset="0"/>
            </a:endParaRPr>
          </a:p>
        </p:txBody>
      </p:sp>
      <p:sp>
        <p:nvSpPr>
          <p:cNvPr id="13" name="ZoneTexte 12"/>
          <p:cNvSpPr txBox="1"/>
          <p:nvPr/>
        </p:nvSpPr>
        <p:spPr>
          <a:xfrm>
            <a:off x="33172" y="3742322"/>
            <a:ext cx="973343" cy="461665"/>
          </a:xfrm>
          <a:prstGeom prst="rect">
            <a:avLst/>
          </a:prstGeom>
          <a:noFill/>
        </p:spPr>
        <p:txBody>
          <a:bodyPr wrap="none" rtlCol="0">
            <a:spAutoFit/>
          </a:bodyPr>
          <a:lstStyle/>
          <a:p>
            <a:r>
              <a:rPr lang="fr-FR" sz="2400" smtClean="0">
                <a:latin typeface="Arial" pitchFamily="34" charset="0"/>
                <a:cs typeface="Arial" pitchFamily="34" charset="0"/>
              </a:rPr>
              <a:t>LHCb</a:t>
            </a:r>
            <a:endParaRPr lang="fr-FR" sz="2400">
              <a:latin typeface="Arial" pitchFamily="34" charset="0"/>
              <a:cs typeface="Arial" pitchFamily="34" charset="0"/>
            </a:endParaRPr>
          </a:p>
        </p:txBody>
      </p:sp>
      <p:sp>
        <p:nvSpPr>
          <p:cNvPr id="5" name="ZoneTexte 4"/>
          <p:cNvSpPr txBox="1"/>
          <p:nvPr/>
        </p:nvSpPr>
        <p:spPr>
          <a:xfrm>
            <a:off x="5072047" y="6309320"/>
            <a:ext cx="3608680" cy="369332"/>
          </a:xfrm>
          <a:prstGeom prst="rect">
            <a:avLst/>
          </a:prstGeom>
          <a:noFill/>
        </p:spPr>
        <p:txBody>
          <a:bodyPr wrap="none" rtlCol="0">
            <a:spAutoFit/>
          </a:bodyPr>
          <a:lstStyle/>
          <a:p>
            <a:r>
              <a:rPr lang="fr-FR" dirty="0" smtClean="0">
                <a:latin typeface="Arial" pitchFamily="34" charset="0"/>
                <a:cs typeface="Arial" pitchFamily="34" charset="0"/>
              </a:rPr>
              <a:t>Et évaluations théoriques </a:t>
            </a:r>
            <a:r>
              <a:rPr lang="fr-FR" dirty="0">
                <a:latin typeface="Arial" pitchFamily="34" charset="0"/>
                <a:cs typeface="Arial" pitchFamily="34" charset="0"/>
              </a:rPr>
              <a:t>à</a:t>
            </a:r>
            <a:r>
              <a:rPr lang="fr-FR" dirty="0" smtClean="0">
                <a:latin typeface="Arial" pitchFamily="34" charset="0"/>
                <a:cs typeface="Arial" pitchFamily="34" charset="0"/>
              </a:rPr>
              <a:t> revoir</a:t>
            </a:r>
            <a:endParaRPr lang="fr-FR"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949228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6553200" y="6356350"/>
            <a:ext cx="2133600" cy="365125"/>
          </a:xfrm>
        </p:spPr>
        <p:txBody>
          <a:bodyPr/>
          <a:lstStyle/>
          <a:p>
            <a:fld id="{044901D5-0DEC-41E6-8025-CE7E4D9C4ED2}" type="slidenum">
              <a:rPr lang="fr-FR" smtClean="0">
                <a:solidFill>
                  <a:prstClr val="black">
                    <a:tint val="75000"/>
                  </a:prstClr>
                </a:solidFill>
                <a:latin typeface="Arial" pitchFamily="34" charset="0"/>
                <a:cs typeface="Arial" pitchFamily="34" charset="0"/>
              </a:rPr>
              <a:pPr/>
              <a:t>7</a:t>
            </a:fld>
            <a:endParaRPr lang="fr-FR">
              <a:solidFill>
                <a:prstClr val="black">
                  <a:tint val="75000"/>
                </a:prstClr>
              </a:solidFill>
              <a:latin typeface="Arial" pitchFamily="34" charset="0"/>
              <a:cs typeface="Arial" pitchFamily="34" charset="0"/>
            </a:endParaRPr>
          </a:p>
        </p:txBody>
      </p:sp>
      <p:sp>
        <p:nvSpPr>
          <p:cNvPr id="6" name="ZoneTexte 5"/>
          <p:cNvSpPr txBox="1">
            <a:spLocks noChangeArrowheads="1"/>
          </p:cNvSpPr>
          <p:nvPr/>
        </p:nvSpPr>
        <p:spPr bwMode="auto">
          <a:xfrm>
            <a:off x="-16569" y="1412776"/>
            <a:ext cx="7866256" cy="2169825"/>
          </a:xfrm>
          <a:prstGeom prst="rect">
            <a:avLst/>
          </a:prstGeom>
          <a:noFill/>
          <a:ln w="9525">
            <a:noFill/>
            <a:miter lim="800000"/>
            <a:headEnd/>
            <a:tailEnd/>
          </a:ln>
        </p:spPr>
        <p:txBody>
          <a:bodyPr wrap="none">
            <a:spAutoFit/>
          </a:bodyPr>
          <a:lstStyle/>
          <a:p>
            <a:pPr>
              <a:lnSpc>
                <a:spcPct val="150000"/>
              </a:lnSpc>
            </a:pPr>
            <a:r>
              <a:rPr lang="fr-FR" b="1" dirty="0" smtClean="0">
                <a:solidFill>
                  <a:srgbClr val="FF0000"/>
                </a:solidFill>
                <a:latin typeface="Arial" pitchFamily="34" charset="0"/>
                <a:cs typeface="Arial" pitchFamily="34" charset="0"/>
              </a:rPr>
              <a:t>Alexis Lavabre  </a:t>
            </a:r>
            <a:r>
              <a:rPr lang="fr-FR" b="1" dirty="0">
                <a:solidFill>
                  <a:srgbClr val="FF0000"/>
                </a:solidFill>
                <a:latin typeface="Arial" pitchFamily="34" charset="0"/>
                <a:cs typeface="Arial" pitchFamily="34" charset="0"/>
              </a:rPr>
              <a:t>(PLANCK)            </a:t>
            </a:r>
            <a:r>
              <a:rPr lang="fr-FR" b="1" dirty="0" smtClean="0">
                <a:solidFill>
                  <a:srgbClr val="FF0000"/>
                </a:solidFill>
                <a:latin typeface="Arial" pitchFamily="34" charset="0"/>
                <a:cs typeface="Arial" pitchFamily="34" charset="0"/>
              </a:rPr>
              <a:t>   25 </a:t>
            </a:r>
            <a:r>
              <a:rPr lang="fr-FR" b="1" dirty="0">
                <a:solidFill>
                  <a:srgbClr val="FF0000"/>
                </a:solidFill>
                <a:latin typeface="Arial" pitchFamily="34" charset="0"/>
                <a:cs typeface="Arial" pitchFamily="34" charset="0"/>
              </a:rPr>
              <a:t>Mai    thèse soutenue à huis </a:t>
            </a:r>
            <a:r>
              <a:rPr lang="fr-FR" b="1" dirty="0" smtClean="0">
                <a:solidFill>
                  <a:srgbClr val="FF0000"/>
                </a:solidFill>
                <a:latin typeface="Arial" pitchFamily="34" charset="0"/>
                <a:cs typeface="Arial" pitchFamily="34" charset="0"/>
              </a:rPr>
              <a:t>clos</a:t>
            </a:r>
          </a:p>
          <a:p>
            <a:pPr>
              <a:lnSpc>
                <a:spcPct val="150000"/>
              </a:lnSpc>
            </a:pPr>
            <a:r>
              <a:rPr lang="fr-FR" b="1" dirty="0" smtClean="0">
                <a:solidFill>
                  <a:srgbClr val="FF0000"/>
                </a:solidFill>
                <a:latin typeface="Arial" pitchFamily="34" charset="0"/>
                <a:cs typeface="Arial" pitchFamily="34" charset="0"/>
              </a:rPr>
              <a:t>Mathieu Benoit     </a:t>
            </a:r>
            <a:r>
              <a:rPr lang="fr-FR" b="1" dirty="0">
                <a:solidFill>
                  <a:srgbClr val="FF0000"/>
                </a:solidFill>
                <a:latin typeface="Arial" pitchFamily="34" charset="0"/>
                <a:cs typeface="Arial" pitchFamily="34" charset="0"/>
              </a:rPr>
              <a:t>(ATLAS-SLHC)   </a:t>
            </a:r>
            <a:r>
              <a:rPr lang="fr-FR" b="1" dirty="0" smtClean="0">
                <a:solidFill>
                  <a:srgbClr val="FF0000"/>
                </a:solidFill>
                <a:latin typeface="Arial" pitchFamily="34" charset="0"/>
                <a:cs typeface="Arial" pitchFamily="34" charset="0"/>
              </a:rPr>
              <a:t> </a:t>
            </a:r>
            <a:r>
              <a:rPr lang="fr-FR" b="1" dirty="0">
                <a:solidFill>
                  <a:srgbClr val="FF0000"/>
                </a:solidFill>
                <a:latin typeface="Arial" pitchFamily="34" charset="0"/>
                <a:cs typeface="Arial" pitchFamily="34" charset="0"/>
              </a:rPr>
              <a:t>1</a:t>
            </a:r>
            <a:r>
              <a:rPr lang="fr-FR" b="1" dirty="0" smtClean="0">
                <a:solidFill>
                  <a:srgbClr val="FF0000"/>
                </a:solidFill>
                <a:latin typeface="Arial" pitchFamily="34" charset="0"/>
                <a:cs typeface="Arial" pitchFamily="34" charset="0"/>
              </a:rPr>
              <a:t>0 Juin</a:t>
            </a:r>
            <a:endParaRPr lang="fr-FR" b="1" dirty="0">
              <a:solidFill>
                <a:srgbClr val="FF0000"/>
              </a:solidFill>
              <a:latin typeface="Arial" pitchFamily="34" charset="0"/>
              <a:cs typeface="Arial" pitchFamily="34" charset="0"/>
            </a:endParaRPr>
          </a:p>
          <a:p>
            <a:pPr marL="342900" indent="-342900">
              <a:lnSpc>
                <a:spcPct val="150000"/>
              </a:lnSpc>
            </a:pPr>
            <a:r>
              <a:rPr lang="fr-FR" b="1" dirty="0" err="1" smtClean="0">
                <a:solidFill>
                  <a:srgbClr val="FF0000"/>
                </a:solidFill>
                <a:latin typeface="Arial" pitchFamily="34" charset="0"/>
                <a:cs typeface="Arial" pitchFamily="34" charset="0"/>
              </a:rPr>
              <a:t>Farhang</a:t>
            </a:r>
            <a:r>
              <a:rPr lang="fr-FR" b="1" dirty="0" smtClean="0">
                <a:solidFill>
                  <a:srgbClr val="FF0000"/>
                </a:solidFill>
                <a:latin typeface="Arial" pitchFamily="34" charset="0"/>
                <a:cs typeface="Arial" pitchFamily="34" charset="0"/>
              </a:rPr>
              <a:t>  </a:t>
            </a:r>
            <a:r>
              <a:rPr lang="fr-FR" b="1" dirty="0" err="1">
                <a:solidFill>
                  <a:srgbClr val="FF0000"/>
                </a:solidFill>
                <a:latin typeface="Arial" pitchFamily="34" charset="0"/>
                <a:cs typeface="Arial" pitchFamily="34" charset="0"/>
              </a:rPr>
              <a:t>Habibi</a:t>
            </a:r>
            <a:r>
              <a:rPr lang="fr-FR" b="1" dirty="0">
                <a:solidFill>
                  <a:srgbClr val="FF0000"/>
                </a:solidFill>
                <a:latin typeface="Arial" pitchFamily="34" charset="0"/>
                <a:cs typeface="Arial" pitchFamily="34" charset="0"/>
              </a:rPr>
              <a:t>       (Matière Noire) </a:t>
            </a:r>
            <a:r>
              <a:rPr lang="fr-FR" b="1" dirty="0" smtClean="0">
                <a:solidFill>
                  <a:srgbClr val="FF0000"/>
                </a:solidFill>
                <a:latin typeface="Arial" pitchFamily="34" charset="0"/>
                <a:cs typeface="Arial" pitchFamily="34" charset="0"/>
              </a:rPr>
              <a:t>15 Juin</a:t>
            </a:r>
            <a:endParaRPr lang="fr-FR" b="1" dirty="0">
              <a:latin typeface="Arial" pitchFamily="34" charset="0"/>
              <a:cs typeface="Arial" pitchFamily="34" charset="0"/>
            </a:endParaRPr>
          </a:p>
          <a:p>
            <a:pPr marL="342900" indent="-342900">
              <a:lnSpc>
                <a:spcPct val="150000"/>
              </a:lnSpc>
            </a:pPr>
            <a:r>
              <a:rPr lang="fr-FR" b="1" dirty="0" smtClean="0">
                <a:solidFill>
                  <a:srgbClr val="FF0000"/>
                </a:solidFill>
                <a:latin typeface="Arial" pitchFamily="34" charset="0"/>
                <a:cs typeface="Arial" pitchFamily="34" charset="0"/>
              </a:rPr>
              <a:t>Michel  </a:t>
            </a:r>
            <a:r>
              <a:rPr lang="fr-FR" b="1" dirty="0" err="1">
                <a:solidFill>
                  <a:srgbClr val="FF0000"/>
                </a:solidFill>
                <a:latin typeface="Arial" pitchFamily="34" charset="0"/>
                <a:cs typeface="Arial" pitchFamily="34" charset="0"/>
              </a:rPr>
              <a:t>Was</a:t>
            </a:r>
            <a:r>
              <a:rPr lang="fr-FR" b="1" dirty="0">
                <a:solidFill>
                  <a:srgbClr val="FF0000"/>
                </a:solidFill>
                <a:latin typeface="Arial" pitchFamily="34" charset="0"/>
                <a:cs typeface="Arial" pitchFamily="34" charset="0"/>
              </a:rPr>
              <a:t>         (Virgo)            </a:t>
            </a:r>
            <a:r>
              <a:rPr lang="fr-FR" b="1" dirty="0" smtClean="0">
                <a:solidFill>
                  <a:srgbClr val="FF0000"/>
                </a:solidFill>
                <a:latin typeface="Arial" pitchFamily="34" charset="0"/>
                <a:cs typeface="Arial" pitchFamily="34" charset="0"/>
              </a:rPr>
              <a:t>       27 Juin</a:t>
            </a:r>
            <a:endParaRPr lang="fr-FR" b="1" dirty="0">
              <a:latin typeface="Arial" pitchFamily="34" charset="0"/>
              <a:cs typeface="Arial" pitchFamily="34" charset="0"/>
            </a:endParaRPr>
          </a:p>
          <a:p>
            <a:pPr marL="342900" indent="-342900">
              <a:lnSpc>
                <a:spcPct val="150000"/>
              </a:lnSpc>
            </a:pPr>
            <a:r>
              <a:rPr lang="fr-FR" b="1" dirty="0" err="1" smtClean="0">
                <a:solidFill>
                  <a:srgbClr val="FF0000"/>
                </a:solidFill>
                <a:latin typeface="Arial" pitchFamily="34" charset="0"/>
                <a:cs typeface="Arial" pitchFamily="34" charset="0"/>
              </a:rPr>
              <a:t>Henso</a:t>
            </a:r>
            <a:r>
              <a:rPr lang="fr-FR" b="1" dirty="0" smtClean="0">
                <a:solidFill>
                  <a:srgbClr val="FF0000"/>
                </a:solidFill>
                <a:latin typeface="Arial" pitchFamily="34" charset="0"/>
                <a:cs typeface="Arial" pitchFamily="34" charset="0"/>
              </a:rPr>
              <a:t>  </a:t>
            </a:r>
            <a:r>
              <a:rPr lang="fr-FR" b="1" dirty="0" err="1">
                <a:solidFill>
                  <a:srgbClr val="FF0000"/>
                </a:solidFill>
                <a:latin typeface="Arial" pitchFamily="34" charset="0"/>
                <a:cs typeface="Arial" pitchFamily="34" charset="0"/>
              </a:rPr>
              <a:t>Abreu</a:t>
            </a:r>
            <a:r>
              <a:rPr lang="fr-FR" b="1" dirty="0">
                <a:solidFill>
                  <a:srgbClr val="FF0000"/>
                </a:solidFill>
                <a:latin typeface="Arial" pitchFamily="34" charset="0"/>
                <a:cs typeface="Arial" pitchFamily="34" charset="0"/>
              </a:rPr>
              <a:t>      (ATLAS)        </a:t>
            </a:r>
            <a:r>
              <a:rPr lang="fr-FR" b="1" dirty="0" smtClean="0">
                <a:solidFill>
                  <a:srgbClr val="FF0000"/>
                </a:solidFill>
                <a:latin typeface="Arial" pitchFamily="34" charset="0"/>
                <a:cs typeface="Arial" pitchFamily="34" charset="0"/>
              </a:rPr>
              <a:t>         5 </a:t>
            </a:r>
            <a:r>
              <a:rPr lang="fr-FR" b="1" dirty="0">
                <a:solidFill>
                  <a:srgbClr val="FF0000"/>
                </a:solidFill>
                <a:latin typeface="Arial" pitchFamily="34" charset="0"/>
                <a:cs typeface="Arial" pitchFamily="34" charset="0"/>
              </a:rPr>
              <a:t>Juillet</a:t>
            </a:r>
          </a:p>
        </p:txBody>
      </p:sp>
      <p:sp>
        <p:nvSpPr>
          <p:cNvPr id="7" name="ZoneTexte 7"/>
          <p:cNvSpPr txBox="1">
            <a:spLocks noChangeArrowheads="1"/>
          </p:cNvSpPr>
          <p:nvPr/>
        </p:nvSpPr>
        <p:spPr bwMode="auto">
          <a:xfrm>
            <a:off x="-31755" y="3438996"/>
            <a:ext cx="5198859" cy="3416320"/>
          </a:xfrm>
          <a:prstGeom prst="rect">
            <a:avLst/>
          </a:prstGeom>
          <a:noFill/>
          <a:ln w="9525">
            <a:noFill/>
            <a:miter lim="800000"/>
            <a:headEnd/>
            <a:tailEnd/>
          </a:ln>
        </p:spPr>
        <p:txBody>
          <a:bodyPr wrap="none">
            <a:spAutoFit/>
          </a:bodyPr>
          <a:lstStyle/>
          <a:p>
            <a:pPr>
              <a:lnSpc>
                <a:spcPct val="150000"/>
              </a:lnSpc>
            </a:pPr>
            <a:r>
              <a:rPr lang="fr-FR" b="1" dirty="0" smtClean="0">
                <a:solidFill>
                  <a:srgbClr val="FF0000"/>
                </a:solidFill>
                <a:latin typeface="Arial" pitchFamily="34" charset="0"/>
                <a:cs typeface="Arial" pitchFamily="34" charset="0"/>
              </a:rPr>
              <a:t>Aurélien </a:t>
            </a:r>
            <a:r>
              <a:rPr lang="fr-FR" b="1" dirty="0" err="1" smtClean="0">
                <a:solidFill>
                  <a:srgbClr val="FF0000"/>
                </a:solidFill>
                <a:latin typeface="Arial" pitchFamily="34" charset="0"/>
                <a:cs typeface="Arial" pitchFamily="34" charset="0"/>
              </a:rPr>
              <a:t>Marteens</a:t>
            </a:r>
            <a:r>
              <a:rPr lang="fr-FR" b="1" dirty="0" smtClean="0">
                <a:solidFill>
                  <a:srgbClr val="FF0000"/>
                </a:solidFill>
                <a:latin typeface="Arial" pitchFamily="34" charset="0"/>
                <a:cs typeface="Arial" pitchFamily="34" charset="0"/>
              </a:rPr>
              <a:t>  </a:t>
            </a:r>
            <a:r>
              <a:rPr lang="fr-FR" b="1" dirty="0">
                <a:solidFill>
                  <a:srgbClr val="FF0000"/>
                </a:solidFill>
                <a:latin typeface="Arial" pitchFamily="34" charset="0"/>
                <a:cs typeface="Arial" pitchFamily="34" charset="0"/>
              </a:rPr>
              <a:t>(</a:t>
            </a:r>
            <a:r>
              <a:rPr lang="fr-FR" b="1" dirty="0" err="1">
                <a:solidFill>
                  <a:srgbClr val="FF0000"/>
                </a:solidFill>
                <a:latin typeface="Arial" pitchFamily="34" charset="0"/>
                <a:cs typeface="Arial" pitchFamily="34" charset="0"/>
              </a:rPr>
              <a:t>LHCb</a:t>
            </a:r>
            <a:r>
              <a:rPr lang="fr-FR" b="1" dirty="0">
                <a:solidFill>
                  <a:srgbClr val="FF00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   9 Sept.</a:t>
            </a:r>
            <a:endParaRPr lang="fr-FR" b="1" dirty="0">
              <a:solidFill>
                <a:srgbClr val="FF0000"/>
              </a:solidFill>
              <a:latin typeface="Arial" pitchFamily="34" charset="0"/>
              <a:cs typeface="Arial" pitchFamily="34" charset="0"/>
            </a:endParaRPr>
          </a:p>
          <a:p>
            <a:pPr marL="342900" indent="-342900">
              <a:lnSpc>
                <a:spcPct val="150000"/>
              </a:lnSpc>
            </a:pPr>
            <a:r>
              <a:rPr lang="fr-FR" b="1" dirty="0" smtClean="0">
                <a:solidFill>
                  <a:srgbClr val="FF0000"/>
                </a:solidFill>
                <a:latin typeface="Arial" pitchFamily="34" charset="0"/>
                <a:cs typeface="Arial" pitchFamily="34" charset="0"/>
              </a:rPr>
              <a:t>Jean-Baptiste </a:t>
            </a:r>
            <a:r>
              <a:rPr lang="fr-FR" b="1" dirty="0">
                <a:solidFill>
                  <a:srgbClr val="FF0000"/>
                </a:solidFill>
                <a:latin typeface="Arial" pitchFamily="34" charset="0"/>
                <a:cs typeface="Arial" pitchFamily="34" charset="0"/>
              </a:rPr>
              <a:t>Blanchard (ATLAS)   </a:t>
            </a:r>
            <a:r>
              <a:rPr lang="fr-FR" b="1" dirty="0" smtClean="0">
                <a:solidFill>
                  <a:srgbClr val="FF0000"/>
                </a:solidFill>
                <a:latin typeface="Arial" pitchFamily="34" charset="0"/>
                <a:cs typeface="Arial" pitchFamily="34" charset="0"/>
              </a:rPr>
              <a:t>12 Sept.</a:t>
            </a:r>
          </a:p>
          <a:p>
            <a:pPr marL="342900" indent="-342900">
              <a:lnSpc>
                <a:spcPct val="150000"/>
              </a:lnSpc>
            </a:pPr>
            <a:r>
              <a:rPr lang="fr-FR" b="1" dirty="0" smtClean="0">
                <a:solidFill>
                  <a:srgbClr val="FF0000"/>
                </a:solidFill>
                <a:latin typeface="Arial" pitchFamily="34" charset="0"/>
                <a:cs typeface="Arial" pitchFamily="34" charset="0"/>
              </a:rPr>
              <a:t>François </a:t>
            </a:r>
            <a:r>
              <a:rPr lang="fr-FR" b="1" dirty="0" err="1" smtClean="0">
                <a:solidFill>
                  <a:srgbClr val="FF0000"/>
                </a:solidFill>
                <a:latin typeface="Arial" pitchFamily="34" charset="0"/>
                <a:cs typeface="Arial" pitchFamily="34" charset="0"/>
              </a:rPr>
              <a:t>Niedercorn</a:t>
            </a:r>
            <a:r>
              <a:rPr lang="fr-FR" b="1" dirty="0" smtClean="0">
                <a:solidFill>
                  <a:srgbClr val="FF0000"/>
                </a:solidFill>
                <a:latin typeface="Arial" pitchFamily="34" charset="0"/>
                <a:cs typeface="Arial" pitchFamily="34" charset="0"/>
              </a:rPr>
              <a:t>  (ATLAS)         28 Sept.</a:t>
            </a:r>
          </a:p>
          <a:p>
            <a:pPr marL="342900" indent="-342900">
              <a:lnSpc>
                <a:spcPct val="150000"/>
              </a:lnSpc>
            </a:pPr>
            <a:r>
              <a:rPr lang="fr-FR" b="1" dirty="0" smtClean="0">
                <a:solidFill>
                  <a:srgbClr val="FF0000"/>
                </a:solidFill>
                <a:latin typeface="Arial" pitchFamily="34" charset="0"/>
                <a:cs typeface="Arial" pitchFamily="34" charset="0"/>
              </a:rPr>
              <a:t>Karim </a:t>
            </a:r>
            <a:r>
              <a:rPr lang="fr-FR" b="1" dirty="0" err="1" smtClean="0">
                <a:solidFill>
                  <a:srgbClr val="FF0000"/>
                </a:solidFill>
                <a:latin typeface="Arial" pitchFamily="34" charset="0"/>
                <a:cs typeface="Arial" pitchFamily="34" charset="0"/>
              </a:rPr>
              <a:t>Louedec</a:t>
            </a:r>
            <a:r>
              <a:rPr lang="fr-FR" b="1" dirty="0" smtClean="0">
                <a:solidFill>
                  <a:srgbClr val="FF0000"/>
                </a:solidFill>
                <a:latin typeface="Arial" pitchFamily="34" charset="0"/>
                <a:cs typeface="Arial" pitchFamily="34" charset="0"/>
              </a:rPr>
              <a:t>  (Auger)                   30 Sept.</a:t>
            </a:r>
          </a:p>
          <a:p>
            <a:pPr marL="342900" indent="-342900">
              <a:lnSpc>
                <a:spcPct val="150000"/>
              </a:lnSpc>
            </a:pPr>
            <a:r>
              <a:rPr lang="fr-FR" b="1" dirty="0" smtClean="0">
                <a:solidFill>
                  <a:srgbClr val="FF0000"/>
                </a:solidFill>
                <a:latin typeface="Arial" pitchFamily="34" charset="0"/>
                <a:cs typeface="Arial" pitchFamily="34" charset="0"/>
              </a:rPr>
              <a:t>Philippe Doublet (ILC)                       </a:t>
            </a:r>
            <a:r>
              <a:rPr lang="fr-FR" b="1" dirty="0">
                <a:solidFill>
                  <a:srgbClr val="FF0000"/>
                </a:solidFill>
                <a:latin typeface="Arial" pitchFamily="34" charset="0"/>
                <a:cs typeface="Arial" pitchFamily="34" charset="0"/>
              </a:rPr>
              <a:t>4 </a:t>
            </a:r>
            <a:r>
              <a:rPr lang="fr-FR" b="1" dirty="0" smtClean="0">
                <a:solidFill>
                  <a:srgbClr val="FF0000"/>
                </a:solidFill>
                <a:latin typeface="Arial" pitchFamily="34" charset="0"/>
                <a:cs typeface="Arial" pitchFamily="34" charset="0"/>
              </a:rPr>
              <a:t>Oct.</a:t>
            </a:r>
          </a:p>
          <a:p>
            <a:pPr marL="342900" indent="-342900">
              <a:lnSpc>
                <a:spcPct val="150000"/>
              </a:lnSpc>
            </a:pPr>
            <a:r>
              <a:rPr lang="fr-FR" b="1" dirty="0" smtClean="0">
                <a:solidFill>
                  <a:srgbClr val="FF0000"/>
                </a:solidFill>
                <a:latin typeface="Arial" pitchFamily="34" charset="0"/>
                <a:cs typeface="Arial" pitchFamily="34" charset="0"/>
              </a:rPr>
              <a:t>Andrey </a:t>
            </a:r>
            <a:r>
              <a:rPr lang="fr-FR" b="1" dirty="0" err="1" smtClean="0">
                <a:solidFill>
                  <a:srgbClr val="FF0000"/>
                </a:solidFill>
                <a:latin typeface="Arial" pitchFamily="34" charset="0"/>
                <a:cs typeface="Arial" pitchFamily="34" charset="0"/>
              </a:rPr>
              <a:t>Tadugaynov</a:t>
            </a:r>
            <a:r>
              <a:rPr lang="fr-FR" b="1" dirty="0" smtClean="0">
                <a:solidFill>
                  <a:srgbClr val="FF0000"/>
                </a:solidFill>
                <a:latin typeface="Arial" pitchFamily="34" charset="0"/>
                <a:cs typeface="Arial" pitchFamily="34" charset="0"/>
              </a:rPr>
              <a:t> (</a:t>
            </a:r>
            <a:r>
              <a:rPr lang="fr-FR" b="1" dirty="0" err="1" smtClean="0">
                <a:solidFill>
                  <a:srgbClr val="FF0000"/>
                </a:solidFill>
                <a:latin typeface="Arial" pitchFamily="34" charset="0"/>
                <a:cs typeface="Arial" pitchFamily="34" charset="0"/>
              </a:rPr>
              <a:t>Theorie</a:t>
            </a:r>
            <a:r>
              <a:rPr lang="fr-FR" b="1" dirty="0" smtClean="0">
                <a:solidFill>
                  <a:srgbClr val="FF0000"/>
                </a:solidFill>
                <a:latin typeface="Arial" pitchFamily="34" charset="0"/>
                <a:cs typeface="Arial" pitchFamily="34" charset="0"/>
              </a:rPr>
              <a:t>)          6 Oct.</a:t>
            </a:r>
            <a:endParaRPr lang="fr-FR" b="1" dirty="0">
              <a:solidFill>
                <a:srgbClr val="FF0000"/>
              </a:solidFill>
              <a:latin typeface="Arial" pitchFamily="34" charset="0"/>
              <a:cs typeface="Arial" pitchFamily="34" charset="0"/>
            </a:endParaRPr>
          </a:p>
          <a:p>
            <a:pPr marL="342900" indent="-342900">
              <a:lnSpc>
                <a:spcPct val="150000"/>
              </a:lnSpc>
            </a:pPr>
            <a:r>
              <a:rPr lang="fr-FR" b="1" dirty="0" smtClean="0">
                <a:solidFill>
                  <a:srgbClr val="FF0000"/>
                </a:solidFill>
                <a:latin typeface="Arial" pitchFamily="34" charset="0"/>
                <a:cs typeface="Arial" pitchFamily="34" charset="0"/>
              </a:rPr>
              <a:t>Leonid </a:t>
            </a:r>
            <a:r>
              <a:rPr lang="fr-FR" b="1" dirty="0" err="1" smtClean="0">
                <a:solidFill>
                  <a:srgbClr val="FF0000"/>
                </a:solidFill>
                <a:latin typeface="Arial" pitchFamily="34" charset="0"/>
                <a:cs typeface="Arial" pitchFamily="34" charset="0"/>
              </a:rPr>
              <a:t>Burmistrov</a:t>
            </a:r>
            <a:r>
              <a:rPr lang="fr-FR" b="1" dirty="0" smtClean="0">
                <a:solidFill>
                  <a:srgbClr val="FF0000"/>
                </a:solidFill>
                <a:latin typeface="Arial" pitchFamily="34" charset="0"/>
                <a:cs typeface="Arial" pitchFamily="34" charset="0"/>
              </a:rPr>
              <a:t> (</a:t>
            </a:r>
            <a:r>
              <a:rPr lang="fr-FR" b="1" dirty="0" err="1" smtClean="0">
                <a:solidFill>
                  <a:srgbClr val="FF0000"/>
                </a:solidFill>
                <a:latin typeface="Arial" pitchFamily="34" charset="0"/>
                <a:cs typeface="Arial" pitchFamily="34" charset="0"/>
              </a:rPr>
              <a:t>SuperB</a:t>
            </a:r>
            <a:r>
              <a:rPr lang="fr-FR" b="1" dirty="0" smtClean="0">
                <a:solidFill>
                  <a:srgbClr val="FF0000"/>
                </a:solidFill>
                <a:latin typeface="Arial" pitchFamily="34" charset="0"/>
                <a:cs typeface="Arial" pitchFamily="34" charset="0"/>
              </a:rPr>
              <a:t>)            9 Déc.</a:t>
            </a:r>
          </a:p>
          <a:p>
            <a:pPr marL="342900" indent="-342900">
              <a:lnSpc>
                <a:spcPct val="150000"/>
              </a:lnSpc>
            </a:pPr>
            <a:r>
              <a:rPr lang="fr-FR" b="1" dirty="0" err="1" smtClean="0">
                <a:latin typeface="Arial" pitchFamily="34" charset="0"/>
                <a:cs typeface="Arial" pitchFamily="34" charset="0"/>
              </a:rPr>
              <a:t>Clement</a:t>
            </a:r>
            <a:r>
              <a:rPr lang="fr-FR" b="1" dirty="0" smtClean="0">
                <a:latin typeface="Arial" pitchFamily="34" charset="0"/>
                <a:cs typeface="Arial" pitchFamily="34" charset="0"/>
              </a:rPr>
              <a:t> </a:t>
            </a:r>
            <a:r>
              <a:rPr lang="fr-FR" b="1" dirty="0" err="1" smtClean="0">
                <a:latin typeface="Arial" pitchFamily="34" charset="0"/>
                <a:cs typeface="Arial" pitchFamily="34" charset="0"/>
              </a:rPr>
              <a:t>Filliard</a:t>
            </a:r>
            <a:r>
              <a:rPr lang="fr-FR" b="1" dirty="0" smtClean="0">
                <a:latin typeface="Arial" pitchFamily="34" charset="0"/>
                <a:cs typeface="Arial" pitchFamily="34" charset="0"/>
              </a:rPr>
              <a:t> (Planck)                  Jan. 2012</a:t>
            </a:r>
          </a:p>
        </p:txBody>
      </p:sp>
      <p:sp>
        <p:nvSpPr>
          <p:cNvPr id="8" name="ZoneTexte 7"/>
          <p:cNvSpPr txBox="1"/>
          <p:nvPr/>
        </p:nvSpPr>
        <p:spPr>
          <a:xfrm>
            <a:off x="2051050" y="314653"/>
            <a:ext cx="5506636" cy="954107"/>
          </a:xfrm>
          <a:prstGeom prst="rect">
            <a:avLst/>
          </a:prstGeom>
          <a:solidFill>
            <a:srgbClr val="808080">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dirty="0" smtClean="0">
                <a:ln>
                  <a:noFill/>
                </a:ln>
                <a:solidFill>
                  <a:sysClr val="windowText" lastClr="000000"/>
                </a:solidFill>
                <a:effectLst/>
                <a:uLnTx/>
                <a:uFillTx/>
                <a:latin typeface="Arial" pitchFamily="34" charset="0"/>
                <a:cs typeface="Arial" pitchFamily="34" charset="0"/>
              </a:rPr>
              <a:t>Vie Scientifique au Laboratoire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dirty="0" smtClean="0">
                <a:ln>
                  <a:noFill/>
                </a:ln>
                <a:solidFill>
                  <a:sysClr val="windowText" lastClr="000000"/>
                </a:solidFill>
                <a:effectLst/>
                <a:uLnTx/>
                <a:uFillTx/>
                <a:latin typeface="Arial" pitchFamily="34" charset="0"/>
                <a:cs typeface="Arial" pitchFamily="34" charset="0"/>
              </a:rPr>
              <a:t>les thèses en 2011 au laboratoire</a:t>
            </a:r>
            <a:endParaRPr kumimoji="0" lang="fr-FR" sz="28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9" name="ZoneTexte 8"/>
          <p:cNvSpPr txBox="1"/>
          <p:nvPr/>
        </p:nvSpPr>
        <p:spPr>
          <a:xfrm>
            <a:off x="5035183" y="3930720"/>
            <a:ext cx="4108817" cy="1569660"/>
          </a:xfrm>
          <a:prstGeom prst="rect">
            <a:avLst/>
          </a:prstGeom>
          <a:noFill/>
          <a:ln w="38100">
            <a:solidFill>
              <a:srgbClr val="FF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a:solidFill>
                  <a:sysClr val="windowText" lastClr="000000"/>
                </a:solidFill>
                <a:latin typeface="Arial" pitchFamily="34" charset="0"/>
                <a:cs typeface="Arial" pitchFamily="34" charset="0"/>
              </a:rPr>
              <a:t>T</a:t>
            </a:r>
            <a:r>
              <a:rPr kumimoji="0" lang="fr-FR" sz="2400" b="1" i="0" u="none" strike="noStrike" kern="0" cap="none" spc="0" normalizeH="0" baseline="0" dirty="0" smtClean="0">
                <a:ln>
                  <a:noFill/>
                </a:ln>
                <a:solidFill>
                  <a:sysClr val="windowText" lastClr="000000"/>
                </a:solidFill>
                <a:effectLst/>
                <a:uLnTx/>
                <a:uFillTx/>
                <a:latin typeface="Arial" pitchFamily="34" charset="0"/>
                <a:cs typeface="Arial" pitchFamily="34" charset="0"/>
              </a:rPr>
              <a:t>hèses d’HABILITATION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F. </a:t>
            </a:r>
            <a:r>
              <a:rPr kumimoji="0" lang="fr-FR" sz="1800" b="1" i="0" u="none" strike="noStrike" kern="0" cap="none" spc="0" normalizeH="0" baseline="0" dirty="0" err="1" smtClean="0">
                <a:ln>
                  <a:noFill/>
                </a:ln>
                <a:solidFill>
                  <a:srgbClr val="FF0000"/>
                </a:solidFill>
                <a:effectLst/>
                <a:uLnTx/>
                <a:uFillTx/>
                <a:latin typeface="Arial" pitchFamily="34" charset="0"/>
                <a:cs typeface="Arial" pitchFamily="34" charset="0"/>
              </a:rPr>
              <a:t>Machefert</a:t>
            </a: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 (</a:t>
            </a:r>
            <a:r>
              <a:rPr kumimoji="0" lang="fr-FR" sz="1800" b="1" i="0" u="none" strike="noStrike" kern="0" cap="none" spc="0" normalizeH="0" baseline="0" dirty="0" err="1" smtClean="0">
                <a:ln>
                  <a:noFill/>
                </a:ln>
                <a:solidFill>
                  <a:srgbClr val="FF0000"/>
                </a:solidFill>
                <a:effectLst/>
                <a:uLnTx/>
                <a:uFillTx/>
                <a:latin typeface="Arial" pitchFamily="34" charset="0"/>
                <a:cs typeface="Arial" pitchFamily="34" charset="0"/>
              </a:rPr>
              <a:t>LHCb</a:t>
            </a: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        28 Mars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B. </a:t>
            </a:r>
            <a:r>
              <a:rPr kumimoji="0" lang="fr-FR" sz="1800" b="1" i="0" u="none" strike="noStrike" kern="0" cap="none" spc="0" normalizeH="0" baseline="0" dirty="0" err="1" smtClean="0">
                <a:ln>
                  <a:noFill/>
                </a:ln>
                <a:solidFill>
                  <a:srgbClr val="FF0000"/>
                </a:solidFill>
                <a:effectLst/>
                <a:uLnTx/>
                <a:uFillTx/>
                <a:latin typeface="Arial" pitchFamily="34" charset="0"/>
                <a:cs typeface="Arial" pitchFamily="34" charset="0"/>
              </a:rPr>
              <a:t>Kegl</a:t>
            </a: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 (</a:t>
            </a:r>
            <a:r>
              <a:rPr kumimoji="0" lang="fr-FR" sz="1800" b="1" i="0" u="none" strike="noStrike" kern="0" cap="none" spc="0" normalizeH="0" baseline="0" dirty="0" err="1" smtClean="0">
                <a:ln>
                  <a:noFill/>
                </a:ln>
                <a:solidFill>
                  <a:srgbClr val="FF0000"/>
                </a:solidFill>
                <a:effectLst/>
                <a:uLnTx/>
                <a:uFillTx/>
                <a:latin typeface="Arial" pitchFamily="34" charset="0"/>
                <a:cs typeface="Arial" pitchFamily="34" charset="0"/>
              </a:rPr>
              <a:t>AppStat</a:t>
            </a:r>
            <a:r>
              <a:rPr kumimoji="0" lang="fr-FR" sz="1800" b="1" i="0" u="none" strike="noStrike" kern="0" cap="none" spc="0" normalizeH="0" baseline="0" dirty="0" smtClean="0">
                <a:ln>
                  <a:noFill/>
                </a:ln>
                <a:solidFill>
                  <a:srgbClr val="FF0000"/>
                </a:solidFill>
                <a:effectLst/>
                <a:uLnTx/>
                <a:uFillTx/>
                <a:latin typeface="Arial" pitchFamily="34" charset="0"/>
                <a:cs typeface="Arial" pitchFamily="34" charset="0"/>
              </a:rPr>
              <a:t>)        28 Septembre</a:t>
            </a:r>
            <a:endParaRPr kumimoji="0" lang="fr-FR" sz="1800" b="1" i="0" u="none" strike="noStrike" kern="0" cap="none" spc="0" normalizeH="0" baseline="0" dirty="0">
              <a:ln>
                <a:noFill/>
              </a:ln>
              <a:solidFill>
                <a:srgbClr val="FF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67217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30243" y="0"/>
            <a:ext cx="7683514" cy="954107"/>
          </a:xfrm>
          <a:prstGeom prst="rect">
            <a:avLst/>
          </a:prstGeom>
          <a:solidFill>
            <a:srgbClr val="808080">
              <a:lumMod val="20000"/>
              <a:lumOff val="80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dirty="0" smtClean="0">
                <a:ln>
                  <a:noFill/>
                </a:ln>
                <a:solidFill>
                  <a:sysClr val="windowText" lastClr="000000"/>
                </a:solidFill>
                <a:effectLst/>
                <a:uLnTx/>
                <a:uFillTx/>
                <a:latin typeface="Arial" pitchFamily="34" charset="0"/>
                <a:cs typeface="Arial" pitchFamily="34" charset="0"/>
              </a:rPr>
              <a:t>En 2012 la relève est assurée,</a:t>
            </a:r>
            <a:r>
              <a:rPr kumimoji="0" lang="fr-FR" sz="2800" b="0" i="0" u="none" strike="noStrike" kern="0" cap="none" spc="0" normalizeH="0" dirty="0" smtClean="0">
                <a:ln>
                  <a:noFill/>
                </a:ln>
                <a:solidFill>
                  <a:sysClr val="windowText" lastClr="000000"/>
                </a:solidFill>
                <a:effectLst/>
                <a:uLnTx/>
                <a:uFillTx/>
                <a:latin typeface="Arial" pitchFamily="34" charset="0"/>
                <a:cs typeface="Arial" pitchFamily="34" charset="0"/>
              </a:rPr>
              <a:t> avec beaucoup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err="1" smtClean="0">
                <a:solidFill>
                  <a:sysClr val="windowText" lastClr="000000"/>
                </a:solidFill>
                <a:latin typeface="Arial" pitchFamily="34" charset="0"/>
                <a:cs typeface="Arial" pitchFamily="34" charset="0"/>
              </a:rPr>
              <a:t>d’efforts</a:t>
            </a:r>
            <a:r>
              <a:rPr lang="en-US" sz="2800" kern="0" dirty="0" smtClean="0">
                <a:solidFill>
                  <a:sysClr val="windowText" lastClr="000000"/>
                </a:solidFill>
                <a:latin typeface="Arial" pitchFamily="34" charset="0"/>
                <a:cs typeface="Arial" pitchFamily="34" charset="0"/>
              </a:rPr>
              <a:t> pour </a:t>
            </a:r>
            <a:r>
              <a:rPr lang="en-US" sz="2800" kern="0" dirty="0" err="1" smtClean="0">
                <a:solidFill>
                  <a:sysClr val="windowText" lastClr="000000"/>
                </a:solidFill>
                <a:latin typeface="Arial" pitchFamily="34" charset="0"/>
                <a:cs typeface="Arial" pitchFamily="34" charset="0"/>
              </a:rPr>
              <a:t>trouver</a:t>
            </a:r>
            <a:r>
              <a:rPr lang="en-US" sz="2800" kern="0" dirty="0" smtClean="0">
                <a:solidFill>
                  <a:sysClr val="windowText" lastClr="000000"/>
                </a:solidFill>
                <a:latin typeface="Arial" pitchFamily="34" charset="0"/>
                <a:cs typeface="Arial" pitchFamily="34" charset="0"/>
              </a:rPr>
              <a:t> les </a:t>
            </a:r>
            <a:r>
              <a:rPr lang="fr-FR" sz="2800" kern="0" dirty="0" smtClean="0">
                <a:solidFill>
                  <a:sysClr val="windowText" lastClr="000000"/>
                </a:solidFill>
                <a:latin typeface="Arial" pitchFamily="34" charset="0"/>
                <a:cs typeface="Arial" pitchFamily="34" charset="0"/>
              </a:rPr>
              <a:t>financements</a:t>
            </a:r>
            <a:r>
              <a:rPr lang="en-US" sz="2800" kern="0" dirty="0" smtClean="0">
                <a:solidFill>
                  <a:sysClr val="windowText" lastClr="000000"/>
                </a:solidFill>
                <a:latin typeface="Arial" pitchFamily="34" charset="0"/>
                <a:cs typeface="Arial" pitchFamily="34" charset="0"/>
              </a:rPr>
              <a:t>…</a:t>
            </a:r>
            <a:endParaRPr kumimoji="0" lang="fr-FR" sz="28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7" name="ZoneTexte 6"/>
          <p:cNvSpPr txBox="1"/>
          <p:nvPr/>
        </p:nvSpPr>
        <p:spPr>
          <a:xfrm>
            <a:off x="107504" y="908720"/>
            <a:ext cx="8928992" cy="5909310"/>
          </a:xfrm>
          <a:prstGeom prst="rect">
            <a:avLst/>
          </a:prstGeom>
          <a:noFill/>
          <a:ln>
            <a:solidFill>
              <a:srgbClr val="00B050"/>
            </a:solidFill>
          </a:ln>
        </p:spPr>
        <p:txBody>
          <a:bodyPr wrap="square" rtlCol="0">
            <a:spAutoFit/>
          </a:bodyPr>
          <a:lstStyle/>
          <a:p>
            <a:r>
              <a:rPr lang="fr-FR" b="1" dirty="0" smtClean="0">
                <a:solidFill>
                  <a:srgbClr val="FF0000"/>
                </a:solidFill>
                <a:latin typeface="Arial" pitchFamily="34" charset="0"/>
                <a:cs typeface="Arial" pitchFamily="34" charset="0"/>
              </a:rPr>
              <a:t>FRANCO Samuel          (</a:t>
            </a:r>
            <a:r>
              <a:rPr lang="fr-FR" b="1" dirty="0" err="1" smtClean="0">
                <a:solidFill>
                  <a:srgbClr val="FF0000"/>
                </a:solidFill>
                <a:latin typeface="Arial" pitchFamily="34" charset="0"/>
                <a:cs typeface="Arial" pitchFamily="34" charset="0"/>
              </a:rPr>
              <a:t>Virgo</a:t>
            </a:r>
            <a:r>
              <a:rPr lang="fr-FR" b="1" dirty="0" smtClean="0">
                <a:solidFill>
                  <a:srgbClr val="FF0000"/>
                </a:solidFill>
                <a:latin typeface="Arial" pitchFamily="34" charset="0"/>
                <a:cs typeface="Arial" pitchFamily="34" charset="0"/>
              </a:rPr>
              <a:t>)               </a:t>
            </a:r>
            <a:r>
              <a:rPr lang="fr-FR" b="1" dirty="0" smtClean="0">
                <a:solidFill>
                  <a:srgbClr val="00B0F0"/>
                </a:solidFill>
                <a:latin typeface="Arial" pitchFamily="34" charset="0"/>
                <a:cs typeface="Arial" pitchFamily="34" charset="0"/>
              </a:rPr>
              <a:t>ED517</a:t>
            </a:r>
          </a:p>
          <a:p>
            <a:endParaRPr lang="fr-FR" b="1" dirty="0" smtClean="0">
              <a:solidFill>
                <a:srgbClr val="FF000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TEKLISHYN Maxim       (</a:t>
            </a:r>
            <a:r>
              <a:rPr lang="fr-FR" b="1" dirty="0" err="1" smtClean="0">
                <a:solidFill>
                  <a:srgbClr val="FF0000"/>
                </a:solidFill>
                <a:latin typeface="Arial" pitchFamily="34" charset="0"/>
                <a:cs typeface="Arial" pitchFamily="34" charset="0"/>
              </a:rPr>
              <a:t>LHCb</a:t>
            </a:r>
            <a:r>
              <a:rPr lang="fr-FR" b="1" dirty="0" smtClean="0">
                <a:solidFill>
                  <a:srgbClr val="FF0000"/>
                </a:solidFill>
                <a:latin typeface="Arial" pitchFamily="34" charset="0"/>
                <a:cs typeface="Arial" pitchFamily="34" charset="0"/>
              </a:rPr>
              <a:t>)              </a:t>
            </a:r>
            <a:r>
              <a:rPr lang="fr-FR" b="1" dirty="0" smtClean="0">
                <a:solidFill>
                  <a:srgbClr val="00B050"/>
                </a:solidFill>
                <a:latin typeface="Arial" pitchFamily="34" charset="0"/>
                <a:cs typeface="Arial" pitchFamily="34" charset="0"/>
              </a:rPr>
              <a:t>½ IN2P3   </a:t>
            </a:r>
            <a:r>
              <a:rPr lang="fr-FR" b="1" dirty="0" smtClean="0">
                <a:solidFill>
                  <a:srgbClr val="FF0000"/>
                </a:solidFill>
                <a:latin typeface="Arial" pitchFamily="34" charset="0"/>
                <a:cs typeface="Arial" pitchFamily="34" charset="0"/>
              </a:rPr>
              <a:t>+ </a:t>
            </a:r>
            <a:r>
              <a:rPr lang="fr-FR" b="1" dirty="0" smtClean="0">
                <a:solidFill>
                  <a:srgbClr val="00B0F0"/>
                </a:solidFill>
                <a:latin typeface="Arial" pitchFamily="34" charset="0"/>
                <a:cs typeface="Arial" pitchFamily="34" charset="0"/>
              </a:rPr>
              <a:t>½ ED517</a:t>
            </a:r>
          </a:p>
          <a:p>
            <a:endParaRPr lang="fr-FR" b="1" dirty="0" smtClean="0">
              <a:solidFill>
                <a:srgbClr val="FF000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SCIFO Estelle                (ATLAS)             </a:t>
            </a:r>
            <a:r>
              <a:rPr lang="fr-FR" b="1" dirty="0" smtClean="0">
                <a:solidFill>
                  <a:srgbClr val="FF66CC"/>
                </a:solidFill>
                <a:latin typeface="Arial" pitchFamily="34" charset="0"/>
                <a:cs typeface="Arial" pitchFamily="34" charset="0"/>
              </a:rPr>
              <a:t>LAL</a:t>
            </a:r>
            <a:endParaRPr lang="fr-FR" b="1" dirty="0">
              <a:solidFill>
                <a:srgbClr val="FF66CC"/>
              </a:solidFill>
              <a:latin typeface="Arial" pitchFamily="34" charset="0"/>
              <a:cs typeface="Arial" pitchFamily="34" charset="0"/>
            </a:endParaRPr>
          </a:p>
          <a:p>
            <a:endParaRPr lang="fr-FR" b="1" dirty="0" smtClean="0">
              <a:solidFill>
                <a:srgbClr val="FF000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ROUENE Jeremy          </a:t>
            </a:r>
            <a:r>
              <a:rPr lang="fr-FR" b="1" dirty="0">
                <a:solidFill>
                  <a:srgbClr val="FF0000"/>
                </a:solidFill>
                <a:latin typeface="Arial" pitchFamily="34" charset="0"/>
                <a:cs typeface="Arial" pitchFamily="34" charset="0"/>
              </a:rPr>
              <a:t>(</a:t>
            </a:r>
            <a:r>
              <a:rPr lang="fr-FR" b="1" dirty="0" smtClean="0">
                <a:solidFill>
                  <a:srgbClr val="FF0000"/>
                </a:solidFill>
                <a:latin typeface="Arial" pitchFamily="34" charset="0"/>
                <a:cs typeface="Arial" pitchFamily="34" charset="0"/>
              </a:rPr>
              <a:t>ILC)                    </a:t>
            </a:r>
            <a:r>
              <a:rPr lang="fr-FR" b="1" dirty="0" smtClean="0">
                <a:solidFill>
                  <a:srgbClr val="FF66CC"/>
                </a:solidFill>
                <a:latin typeface="Arial" pitchFamily="34" charset="0"/>
                <a:cs typeface="Arial" pitchFamily="34" charset="0"/>
              </a:rPr>
              <a:t>ANR-LAL</a:t>
            </a:r>
          </a:p>
          <a:p>
            <a:endParaRPr lang="fr-FR" b="1" dirty="0" smtClean="0">
              <a:solidFill>
                <a:srgbClr val="FF000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EURIN Guillaume         (SNEMO)             </a:t>
            </a:r>
            <a:r>
              <a:rPr lang="fr-FR" b="1" dirty="0" smtClean="0">
                <a:solidFill>
                  <a:schemeClr val="accent2">
                    <a:lumMod val="50000"/>
                  </a:schemeClr>
                </a:solidFill>
                <a:latin typeface="Arial" pitchFamily="34" charset="0"/>
                <a:cs typeface="Arial" pitchFamily="34" charset="0"/>
              </a:rPr>
              <a:t>½ Bourse UK   </a:t>
            </a:r>
            <a:r>
              <a:rPr lang="fr-FR" b="1" dirty="0" smtClean="0">
                <a:solidFill>
                  <a:srgbClr val="FF66CC"/>
                </a:solidFill>
                <a:latin typeface="Arial" pitchFamily="34" charset="0"/>
                <a:cs typeface="Arial" pitchFamily="34" charset="0"/>
              </a:rPr>
              <a:t>+ ½ LAL</a:t>
            </a:r>
          </a:p>
          <a:p>
            <a:endParaRPr lang="fr-FR" b="1" dirty="0" smtClean="0">
              <a:solidFill>
                <a:srgbClr val="92D05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KASPRZACK Marie      (VIRGO/CALVA)  </a:t>
            </a:r>
            <a:r>
              <a:rPr lang="fr-FR" b="1" dirty="0" smtClean="0">
                <a:solidFill>
                  <a:schemeClr val="accent2">
                    <a:lumMod val="50000"/>
                  </a:schemeClr>
                </a:solidFill>
                <a:latin typeface="Arial" pitchFamily="34" charset="0"/>
                <a:cs typeface="Arial" pitchFamily="34" charset="0"/>
              </a:rPr>
              <a:t>½ EGO </a:t>
            </a:r>
            <a:r>
              <a:rPr lang="fr-FR" b="1" dirty="0" smtClean="0">
                <a:solidFill>
                  <a:srgbClr val="FF0000"/>
                </a:solidFill>
                <a:latin typeface="Arial" pitchFamily="34" charset="0"/>
                <a:cs typeface="Arial" pitchFamily="34" charset="0"/>
              </a:rPr>
              <a:t>+ </a:t>
            </a:r>
            <a:r>
              <a:rPr lang="fr-FR" b="1" dirty="0" smtClean="0">
                <a:solidFill>
                  <a:srgbClr val="00B0F0"/>
                </a:solidFill>
                <a:latin typeface="Arial" pitchFamily="34" charset="0"/>
                <a:cs typeface="Arial" pitchFamily="34" charset="0"/>
              </a:rPr>
              <a:t>½ ED517</a:t>
            </a:r>
          </a:p>
          <a:p>
            <a:endParaRPr lang="fr-FR" b="1" dirty="0" smtClean="0">
              <a:solidFill>
                <a:srgbClr val="FF0000"/>
              </a:solidFill>
              <a:latin typeface="Arial" pitchFamily="34" charset="0"/>
              <a:cs typeface="Arial" pitchFamily="34" charset="0"/>
            </a:endParaRPr>
          </a:p>
          <a:p>
            <a:r>
              <a:rPr lang="fr-FR" b="1" dirty="0" smtClean="0">
                <a:solidFill>
                  <a:srgbClr val="FF0000"/>
                </a:solidFill>
                <a:latin typeface="Arial" pitchFamily="34" charset="0"/>
                <a:cs typeface="Arial" pitchFamily="34" charset="0"/>
              </a:rPr>
              <a:t>KOCHEBINA Olga        (</a:t>
            </a:r>
            <a:r>
              <a:rPr lang="fr-FR" b="1" dirty="0" err="1" smtClean="0">
                <a:solidFill>
                  <a:srgbClr val="FF0000"/>
                </a:solidFill>
                <a:latin typeface="Arial" pitchFamily="34" charset="0"/>
                <a:cs typeface="Arial" pitchFamily="34" charset="0"/>
              </a:rPr>
              <a:t>LHCb</a:t>
            </a:r>
            <a:r>
              <a:rPr lang="fr-FR" b="1" dirty="0">
                <a:solidFill>
                  <a:srgbClr val="FF0000"/>
                </a:solidFill>
                <a:latin typeface="Arial" pitchFamily="34" charset="0"/>
                <a:cs typeface="Arial" pitchFamily="34" charset="0"/>
              </a:rPr>
              <a:t>)</a:t>
            </a:r>
            <a:r>
              <a:rPr lang="fr-FR" b="1" dirty="0" smtClean="0">
                <a:solidFill>
                  <a:srgbClr val="FF0000"/>
                </a:solidFill>
                <a:latin typeface="Arial" pitchFamily="34" charset="0"/>
                <a:cs typeface="Arial" pitchFamily="34" charset="0"/>
              </a:rPr>
              <a:t>                 </a:t>
            </a:r>
            <a:r>
              <a:rPr lang="fr-FR" b="1" dirty="0" smtClean="0">
                <a:solidFill>
                  <a:srgbClr val="00B0F0"/>
                </a:solidFill>
                <a:latin typeface="Arial" pitchFamily="34" charset="0"/>
                <a:cs typeface="Arial" pitchFamily="34" charset="0"/>
              </a:rPr>
              <a:t>ED517</a:t>
            </a:r>
          </a:p>
          <a:p>
            <a:endParaRPr lang="fr-FR" b="1" dirty="0" smtClean="0">
              <a:solidFill>
                <a:srgbClr val="FF0000"/>
              </a:solidFill>
              <a:latin typeface="Arial" pitchFamily="34" charset="0"/>
              <a:cs typeface="Arial" pitchFamily="34" charset="0"/>
            </a:endParaRPr>
          </a:p>
          <a:p>
            <a:r>
              <a:rPr lang="fr-FR" b="1" dirty="0" err="1" smtClean="0">
                <a:solidFill>
                  <a:srgbClr val="FF0000"/>
                </a:solidFill>
                <a:latin typeface="Arial" pitchFamily="34" charset="0"/>
                <a:cs typeface="Arial" pitchFamily="34" charset="0"/>
              </a:rPr>
              <a:t>Yu</a:t>
            </a:r>
            <a:r>
              <a:rPr lang="fr-FR" b="1" dirty="0" smtClean="0">
                <a:solidFill>
                  <a:srgbClr val="FF0000"/>
                </a:solidFill>
                <a:latin typeface="Arial" pitchFamily="34" charset="0"/>
                <a:cs typeface="Arial" pitchFamily="34" charset="0"/>
              </a:rPr>
              <a:t> </a:t>
            </a:r>
            <a:r>
              <a:rPr lang="fr-FR" b="1" dirty="0" err="1" smtClean="0">
                <a:solidFill>
                  <a:srgbClr val="FF0000"/>
                </a:solidFill>
                <a:latin typeface="Arial" pitchFamily="34" charset="0"/>
                <a:cs typeface="Arial" pitchFamily="34" charset="0"/>
              </a:rPr>
              <a:t>Fushen</a:t>
            </a:r>
            <a:r>
              <a:rPr lang="fr-FR" b="1" dirty="0" smtClean="0">
                <a:solidFill>
                  <a:srgbClr val="FF0000"/>
                </a:solidFill>
                <a:latin typeface="Arial" pitchFamily="34" charset="0"/>
                <a:cs typeface="Arial" pitchFamily="34" charset="0"/>
              </a:rPr>
              <a:t>                    (Théorie)              </a:t>
            </a:r>
            <a:r>
              <a:rPr lang="fr-FR" b="1" dirty="0" smtClean="0">
                <a:solidFill>
                  <a:schemeClr val="accent2">
                    <a:lumMod val="50000"/>
                  </a:schemeClr>
                </a:solidFill>
                <a:latin typeface="Arial" pitchFamily="34" charset="0"/>
                <a:cs typeface="Arial" pitchFamily="34" charset="0"/>
              </a:rPr>
              <a:t>FCPPL</a:t>
            </a:r>
          </a:p>
          <a:p>
            <a:endParaRPr lang="en-US" b="1" dirty="0">
              <a:solidFill>
                <a:schemeClr val="accent2">
                  <a:lumMod val="50000"/>
                </a:schemeClr>
              </a:solidFill>
              <a:latin typeface="Arial" pitchFamily="34" charset="0"/>
              <a:cs typeface="Arial" pitchFamily="34" charset="0"/>
            </a:endParaRPr>
          </a:p>
          <a:p>
            <a:pPr lvl="0"/>
            <a:r>
              <a:rPr lang="fr-FR" b="1" dirty="0" smtClean="0">
                <a:solidFill>
                  <a:srgbClr val="FF0000"/>
                </a:solidFill>
                <a:latin typeface="Arial" pitchFamily="34" charset="0"/>
                <a:cs typeface="Arial" pitchFamily="34" charset="0"/>
              </a:rPr>
              <a:t>BASSALAT Ahmed      (SLHC)                  </a:t>
            </a:r>
            <a:r>
              <a:rPr lang="fr-FR" b="1" dirty="0" smtClean="0">
                <a:solidFill>
                  <a:srgbClr val="FF66CC"/>
                </a:solidFill>
                <a:latin typeface="Arial" pitchFamily="34" charset="0"/>
                <a:cs typeface="Arial" pitchFamily="34" charset="0"/>
              </a:rPr>
              <a:t>½ ANR-LAL</a:t>
            </a:r>
            <a:r>
              <a:rPr lang="fr-FR" b="1" dirty="0" smtClean="0">
                <a:solidFill>
                  <a:schemeClr val="tx1">
                    <a:lumMod val="95000"/>
                    <a:lumOff val="5000"/>
                  </a:schemeClr>
                </a:solidFill>
                <a:latin typeface="Arial" pitchFamily="34" charset="0"/>
                <a:cs typeface="Arial" pitchFamily="34" charset="0"/>
              </a:rPr>
              <a:t>+½ ECTP Trieste</a:t>
            </a:r>
          </a:p>
          <a:p>
            <a:pPr lvl="0"/>
            <a:endParaRPr lang="en-US" b="1" dirty="0">
              <a:solidFill>
                <a:schemeClr val="tx1">
                  <a:lumMod val="95000"/>
                  <a:lumOff val="5000"/>
                </a:schemeClr>
              </a:solidFill>
              <a:latin typeface="Arial" pitchFamily="34" charset="0"/>
              <a:cs typeface="Arial" pitchFamily="34" charset="0"/>
            </a:endParaRPr>
          </a:p>
          <a:p>
            <a:pPr lvl="0"/>
            <a:r>
              <a:rPr lang="en-GB" b="1" dirty="0">
                <a:solidFill>
                  <a:srgbClr val="FF0000"/>
                </a:solidFill>
                <a:latin typeface="Arial" pitchFamily="34" charset="0"/>
                <a:cs typeface="Arial" pitchFamily="34" charset="0"/>
              </a:rPr>
              <a:t>AMJAD </a:t>
            </a:r>
            <a:r>
              <a:rPr lang="en-GB" b="1" dirty="0" err="1">
                <a:solidFill>
                  <a:srgbClr val="FF0000"/>
                </a:solidFill>
                <a:latin typeface="Arial" pitchFamily="34" charset="0"/>
                <a:cs typeface="Arial" pitchFamily="34" charset="0"/>
              </a:rPr>
              <a:t>Sohail</a:t>
            </a:r>
            <a:r>
              <a:rPr lang="en-GB" b="1" dirty="0">
                <a:solidFill>
                  <a:srgbClr val="FF0000"/>
                </a:solidFill>
                <a:latin typeface="Arial" pitchFamily="34" charset="0"/>
                <a:cs typeface="Arial" pitchFamily="34" charset="0"/>
              </a:rPr>
              <a:t> </a:t>
            </a:r>
            <a:r>
              <a:rPr lang="en-GB" b="1" dirty="0" smtClean="0">
                <a:solidFill>
                  <a:srgbClr val="FF0000"/>
                </a:solidFill>
                <a:latin typeface="Arial" pitchFamily="34" charset="0"/>
                <a:cs typeface="Arial" pitchFamily="34" charset="0"/>
              </a:rPr>
              <a:t>Muhammad  </a:t>
            </a:r>
            <a:r>
              <a:rPr lang="en-US" b="1" dirty="0" smtClean="0">
                <a:solidFill>
                  <a:srgbClr val="FF0000"/>
                </a:solidFill>
                <a:latin typeface="Arial" pitchFamily="34" charset="0"/>
                <a:cs typeface="Arial" pitchFamily="34" charset="0"/>
              </a:rPr>
              <a:t>(ILC)              </a:t>
            </a:r>
            <a:r>
              <a:rPr lang="en-US" b="1" dirty="0" smtClean="0">
                <a:solidFill>
                  <a:schemeClr val="tx1">
                    <a:lumMod val="95000"/>
                    <a:lumOff val="5000"/>
                  </a:schemeClr>
                </a:solidFill>
                <a:latin typeface="Arial" pitchFamily="34" charset="0"/>
                <a:cs typeface="Arial" pitchFamily="34" charset="0"/>
              </a:rPr>
              <a:t>Bourse Pakistan</a:t>
            </a:r>
          </a:p>
          <a:p>
            <a:pPr lvl="0"/>
            <a:endParaRPr lang="en-US" b="1" dirty="0" smtClean="0">
              <a:solidFill>
                <a:schemeClr val="tx1">
                  <a:lumMod val="95000"/>
                  <a:lumOff val="5000"/>
                </a:schemeClr>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Yan YOU                       (Might Laser)         </a:t>
            </a:r>
            <a:r>
              <a:rPr lang="en-US" b="1" dirty="0" smtClean="0">
                <a:latin typeface="Arial" pitchFamily="34" charset="0"/>
                <a:cs typeface="Arial" pitchFamily="34" charset="0"/>
              </a:rPr>
              <a:t>Bourse Chine + Eiffel</a:t>
            </a:r>
            <a:endParaRPr lang="en-US" sz="1600" dirty="0" smtClean="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847660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523FE0D-6B8B-442B-AF79-C7C1766BD356}" type="slidenum">
              <a:rPr lang="fr-FR" smtClean="0"/>
              <a:pPr/>
              <a:t>9</a:t>
            </a:fld>
            <a:endParaRPr lang="fr-FR"/>
          </a:p>
        </p:txBody>
      </p:sp>
      <p:sp>
        <p:nvSpPr>
          <p:cNvPr id="5" name="ZoneTexte 4"/>
          <p:cNvSpPr txBox="1"/>
          <p:nvPr/>
        </p:nvSpPr>
        <p:spPr>
          <a:xfrm>
            <a:off x="-36512" y="290970"/>
            <a:ext cx="4193327" cy="523220"/>
          </a:xfrm>
          <a:prstGeom prst="rect">
            <a:avLst/>
          </a:prstGeom>
          <a:noFill/>
        </p:spPr>
        <p:txBody>
          <a:bodyPr wrap="none" rtlCol="0">
            <a:spAutoFit/>
          </a:bodyPr>
          <a:lstStyle/>
          <a:p>
            <a:r>
              <a:rPr lang="fr-FR" sz="2800" u="sng" smtClean="0">
                <a:latin typeface="Arial" pitchFamily="34" charset="0"/>
                <a:cs typeface="Arial" pitchFamily="34" charset="0"/>
              </a:rPr>
              <a:t>Journée Projets 28-11-11</a:t>
            </a:r>
          </a:p>
        </p:txBody>
      </p:sp>
      <p:sp>
        <p:nvSpPr>
          <p:cNvPr id="6" name="ZoneTexte 5"/>
          <p:cNvSpPr txBox="1"/>
          <p:nvPr/>
        </p:nvSpPr>
        <p:spPr>
          <a:xfrm>
            <a:off x="390082" y="1687061"/>
            <a:ext cx="4314001" cy="646331"/>
          </a:xfrm>
          <a:prstGeom prst="rect">
            <a:avLst/>
          </a:prstGeom>
          <a:noFill/>
        </p:spPr>
        <p:txBody>
          <a:bodyPr wrap="none" rtlCol="0">
            <a:spAutoFit/>
          </a:bodyPr>
          <a:lstStyle/>
          <a:p>
            <a:r>
              <a:rPr lang="fr-FR" dirty="0" smtClean="0">
                <a:latin typeface="Arial" pitchFamily="34" charset="0"/>
                <a:cs typeface="Arial" pitchFamily="34" charset="0"/>
              </a:rPr>
              <a:t>-15%  de baisse repartis de façon égale </a:t>
            </a:r>
          </a:p>
          <a:p>
            <a:pPr algn="ctr"/>
            <a:r>
              <a:rPr lang="fr-FR" dirty="0" smtClean="0">
                <a:latin typeface="Arial" pitchFamily="34" charset="0"/>
                <a:cs typeface="Arial" pitchFamily="34" charset="0"/>
              </a:rPr>
              <a:t>sur projets et sur le SBNA</a:t>
            </a:r>
          </a:p>
        </p:txBody>
      </p:sp>
      <p:cxnSp>
        <p:nvCxnSpPr>
          <p:cNvPr id="7" name="Connecteur droit avec flèche 6"/>
          <p:cNvCxnSpPr>
            <a:endCxn id="8" idx="1"/>
          </p:cNvCxnSpPr>
          <p:nvPr/>
        </p:nvCxnSpPr>
        <p:spPr>
          <a:xfrm>
            <a:off x="4805571" y="1996366"/>
            <a:ext cx="734512" cy="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540083" y="1534701"/>
            <a:ext cx="3198312" cy="923330"/>
          </a:xfrm>
          <a:prstGeom prst="rect">
            <a:avLst/>
          </a:prstGeom>
          <a:noFill/>
        </p:spPr>
        <p:txBody>
          <a:bodyPr wrap="none" rtlCol="0">
            <a:spAutoFit/>
          </a:bodyPr>
          <a:lstStyle/>
          <a:p>
            <a:pPr algn="ctr"/>
            <a:r>
              <a:rPr lang="fr-FR" dirty="0" smtClean="0">
                <a:latin typeface="Arial" pitchFamily="34" charset="0"/>
                <a:cs typeface="Arial" pitchFamily="34" charset="0"/>
              </a:rPr>
              <a:t>Augmentation probable de la </a:t>
            </a:r>
          </a:p>
          <a:p>
            <a:pPr algn="ctr"/>
            <a:r>
              <a:rPr lang="fr-FR" dirty="0" smtClean="0">
                <a:latin typeface="Arial" pitchFamily="34" charset="0"/>
                <a:cs typeface="Arial" pitchFamily="34" charset="0"/>
              </a:rPr>
              <a:t>“taxe LAL 4%” introduite </a:t>
            </a:r>
          </a:p>
          <a:p>
            <a:pPr algn="ctr"/>
            <a:r>
              <a:rPr lang="fr-FR" dirty="0" smtClean="0">
                <a:latin typeface="Arial" pitchFamily="34" charset="0"/>
                <a:cs typeface="Arial" pitchFamily="34" charset="0"/>
              </a:rPr>
              <a:t>cette année</a:t>
            </a:r>
          </a:p>
        </p:txBody>
      </p:sp>
      <p:sp>
        <p:nvSpPr>
          <p:cNvPr id="9" name="ZoneTexte 8"/>
          <p:cNvSpPr txBox="1"/>
          <p:nvPr/>
        </p:nvSpPr>
        <p:spPr>
          <a:xfrm>
            <a:off x="245902" y="2924944"/>
            <a:ext cx="8832483" cy="923330"/>
          </a:xfrm>
          <a:prstGeom prst="rect">
            <a:avLst/>
          </a:prstGeom>
          <a:noFill/>
        </p:spPr>
        <p:txBody>
          <a:bodyPr wrap="none" rtlCol="0">
            <a:spAutoFit/>
          </a:bodyPr>
          <a:lstStyle/>
          <a:p>
            <a:r>
              <a:rPr lang="fr-FR" dirty="0" smtClean="0">
                <a:latin typeface="Arial" pitchFamily="34" charset="0"/>
                <a:cs typeface="Arial" pitchFamily="34" charset="0"/>
              </a:rPr>
              <a:t>Changement de la façon de fonctionner entre DSA   et DTA : le DTA intervient sur les</a:t>
            </a:r>
          </a:p>
          <a:p>
            <a:r>
              <a:rPr lang="fr-FR" dirty="0">
                <a:latin typeface="Arial" pitchFamily="34" charset="0"/>
                <a:cs typeface="Arial" pitchFamily="34" charset="0"/>
              </a:rPr>
              <a:t>p</a:t>
            </a:r>
            <a:r>
              <a:rPr lang="fr-FR" dirty="0" smtClean="0">
                <a:latin typeface="Arial" pitchFamily="34" charset="0"/>
                <a:cs typeface="Arial" pitchFamily="34" charset="0"/>
              </a:rPr>
              <a:t>rojets.  Suppression des crédits d’intervention.</a:t>
            </a:r>
          </a:p>
          <a:p>
            <a:r>
              <a:rPr lang="fr-FR" dirty="0">
                <a:latin typeface="Arial" pitchFamily="34" charset="0"/>
                <a:cs typeface="Arial" pitchFamily="34" charset="0"/>
              </a:rPr>
              <a:t>P</a:t>
            </a:r>
            <a:r>
              <a:rPr lang="fr-FR" dirty="0" smtClean="0">
                <a:latin typeface="Arial" pitchFamily="34" charset="0"/>
                <a:cs typeface="Arial" pitchFamily="34" charset="0"/>
              </a:rPr>
              <a:t>eu de consultations direction In2p3 </a:t>
            </a:r>
            <a:r>
              <a:rPr lang="fr-FR" dirty="0" smtClean="0">
                <a:latin typeface="Arial" pitchFamily="34" charset="0"/>
                <a:cs typeface="Arial" pitchFamily="34" charset="0"/>
                <a:sym typeface="Wingdings" pitchFamily="2" charset="2"/>
              </a:rPr>
              <a:t>&lt;-&gt; DU</a:t>
            </a:r>
            <a:r>
              <a:rPr lang="fr-FR" dirty="0" smtClean="0">
                <a:latin typeface="Arial" pitchFamily="34" charset="0"/>
                <a:cs typeface="Arial" pitchFamily="34" charset="0"/>
              </a:rPr>
              <a:t>.</a:t>
            </a:r>
          </a:p>
        </p:txBody>
      </p:sp>
      <p:sp>
        <p:nvSpPr>
          <p:cNvPr id="10" name="Rectangle 9"/>
          <p:cNvSpPr/>
          <p:nvPr/>
        </p:nvSpPr>
        <p:spPr>
          <a:xfrm>
            <a:off x="2486950" y="1093567"/>
            <a:ext cx="6078605" cy="369332"/>
          </a:xfrm>
          <a:prstGeom prst="rect">
            <a:avLst/>
          </a:prstGeom>
        </p:spPr>
        <p:txBody>
          <a:bodyPr wrap="square">
            <a:spAutoFit/>
          </a:bodyPr>
          <a:lstStyle/>
          <a:p>
            <a:r>
              <a:rPr lang="fr-FR" dirty="0">
                <a:latin typeface="Arial" pitchFamily="34" charset="0"/>
                <a:cs typeface="Arial" pitchFamily="34" charset="0"/>
                <a:hlinkClick r:id="rId2"/>
              </a:rPr>
              <a:t>http://indico.in2p3.fr/conferenceDisplay.py?confId=4419</a:t>
            </a:r>
            <a:r>
              <a:rPr lang="fr-FR" dirty="0">
                <a:latin typeface="Arial" pitchFamily="34" charset="0"/>
                <a:cs typeface="Arial" pitchFamily="34" charset="0"/>
              </a:rPr>
              <a:t> </a:t>
            </a:r>
          </a:p>
        </p:txBody>
      </p:sp>
      <p:cxnSp>
        <p:nvCxnSpPr>
          <p:cNvPr id="11" name="Connecteur droit avec flèche 10"/>
          <p:cNvCxnSpPr/>
          <p:nvPr/>
        </p:nvCxnSpPr>
        <p:spPr>
          <a:xfrm flipV="1">
            <a:off x="4716017" y="2123165"/>
            <a:ext cx="1222690" cy="126344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44138" y="2349165"/>
            <a:ext cx="3685624" cy="369332"/>
          </a:xfrm>
          <a:prstGeom prst="rect">
            <a:avLst/>
          </a:prstGeom>
          <a:noFill/>
        </p:spPr>
        <p:txBody>
          <a:bodyPr wrap="none" rtlCol="0">
            <a:spAutoFit/>
          </a:bodyPr>
          <a:lstStyle/>
          <a:p>
            <a:r>
              <a:rPr lang="en-US" i="1" u="sng" dirty="0" smtClean="0">
                <a:latin typeface="Arial" pitchFamily="34" charset="0"/>
                <a:cs typeface="Arial" pitchFamily="34" charset="0"/>
              </a:rPr>
              <a:t>(encore des discussions en </a:t>
            </a:r>
            <a:r>
              <a:rPr lang="en-US" i="1" u="sng" dirty="0" err="1" smtClean="0">
                <a:latin typeface="Arial" pitchFamily="34" charset="0"/>
                <a:cs typeface="Arial" pitchFamily="34" charset="0"/>
              </a:rPr>
              <a:t>cours</a:t>
            </a:r>
            <a:r>
              <a:rPr lang="en-US" i="1" u="sng" dirty="0" smtClean="0">
                <a:latin typeface="Arial" pitchFamily="34" charset="0"/>
                <a:cs typeface="Arial" pitchFamily="34" charset="0"/>
              </a:rPr>
              <a:t>)</a:t>
            </a:r>
            <a:endParaRPr lang="fr-FR" i="1" u="sng" dirty="0">
              <a:latin typeface="Arial" pitchFamily="34" charset="0"/>
              <a:cs typeface="Arial" pitchFamily="34" charset="0"/>
            </a:endParaRPr>
          </a:p>
        </p:txBody>
      </p:sp>
      <p:sp>
        <p:nvSpPr>
          <p:cNvPr id="15" name="ZoneTexte 14"/>
          <p:cNvSpPr txBox="1"/>
          <p:nvPr/>
        </p:nvSpPr>
        <p:spPr>
          <a:xfrm>
            <a:off x="3731443" y="3848274"/>
            <a:ext cx="3741682" cy="369332"/>
          </a:xfrm>
          <a:prstGeom prst="rect">
            <a:avLst/>
          </a:prstGeom>
          <a:noFill/>
        </p:spPr>
        <p:txBody>
          <a:bodyPr wrap="none" rtlCol="0">
            <a:spAutoFit/>
          </a:bodyPr>
          <a:lstStyle/>
          <a:p>
            <a:r>
              <a:rPr lang="en-US" i="1" u="sng" dirty="0" smtClean="0">
                <a:latin typeface="Arial" pitchFamily="34" charset="0"/>
                <a:cs typeface="Arial" pitchFamily="34" charset="0"/>
              </a:rPr>
              <a:t>(encore des </a:t>
            </a:r>
            <a:r>
              <a:rPr lang="en-US" i="1" u="sng" dirty="0" smtClean="0">
                <a:latin typeface="Arial" pitchFamily="34" charset="0"/>
                <a:cs typeface="Arial" pitchFamily="34" charset="0"/>
              </a:rPr>
              <a:t>discussion</a:t>
            </a:r>
            <a:r>
              <a:rPr lang="en-US" i="1" u="sng" dirty="0" smtClean="0">
                <a:latin typeface="Arial" pitchFamily="34" charset="0"/>
                <a:cs typeface="Arial" pitchFamily="34" charset="0"/>
              </a:rPr>
              <a:t>s </a:t>
            </a:r>
            <a:r>
              <a:rPr lang="en-US" i="1" u="sng" dirty="0" smtClean="0">
                <a:latin typeface="Arial" pitchFamily="34" charset="0"/>
                <a:cs typeface="Arial" pitchFamily="34" charset="0"/>
              </a:rPr>
              <a:t>en </a:t>
            </a:r>
            <a:r>
              <a:rPr lang="en-US" i="1" u="sng" dirty="0" err="1" smtClean="0">
                <a:latin typeface="Arial" pitchFamily="34" charset="0"/>
                <a:cs typeface="Arial" pitchFamily="34" charset="0"/>
              </a:rPr>
              <a:t>cours</a:t>
            </a:r>
            <a:r>
              <a:rPr lang="en-US" i="1" u="sng" dirty="0" smtClean="0">
                <a:latin typeface="Arial" pitchFamily="34" charset="0"/>
                <a:cs typeface="Arial" pitchFamily="34" charset="0"/>
              </a:rPr>
              <a:t>)</a:t>
            </a:r>
            <a:endParaRPr lang="fr-FR" i="1" u="sng" dirty="0">
              <a:latin typeface="Arial" pitchFamily="34" charset="0"/>
              <a:cs typeface="Arial" pitchFamily="34" charset="0"/>
            </a:endParaRPr>
          </a:p>
        </p:txBody>
      </p:sp>
      <p:sp>
        <p:nvSpPr>
          <p:cNvPr id="13" name="ZoneTexte 12"/>
          <p:cNvSpPr txBox="1"/>
          <p:nvPr/>
        </p:nvSpPr>
        <p:spPr>
          <a:xfrm>
            <a:off x="1547664" y="4859868"/>
            <a:ext cx="5940472" cy="369332"/>
          </a:xfrm>
          <a:prstGeom prst="rect">
            <a:avLst/>
          </a:prstGeom>
          <a:noFill/>
        </p:spPr>
        <p:txBody>
          <a:bodyPr wrap="none" rtlCol="0">
            <a:spAutoFit/>
          </a:bodyPr>
          <a:lstStyle/>
          <a:p>
            <a:r>
              <a:rPr lang="fr-FR" dirty="0" smtClean="0">
                <a:latin typeface="Times New Roman" pitchFamily="18" charset="0"/>
                <a:cs typeface="Times New Roman" pitchFamily="18" charset="0"/>
              </a:rPr>
              <a:t>Deux expériences au LAL “en péril” : </a:t>
            </a:r>
            <a:r>
              <a:rPr lang="fr-FR" dirty="0" err="1" smtClean="0">
                <a:latin typeface="Times New Roman" pitchFamily="18" charset="0"/>
                <a:cs typeface="Times New Roman" pitchFamily="18" charset="0"/>
              </a:rPr>
              <a:t>SuperNEMO</a:t>
            </a:r>
            <a:r>
              <a:rPr lang="fr-FR" dirty="0" smtClean="0">
                <a:latin typeface="Times New Roman" pitchFamily="18" charset="0"/>
                <a:cs typeface="Times New Roman" pitchFamily="18" charset="0"/>
              </a:rPr>
              <a:t> et </a:t>
            </a:r>
            <a:r>
              <a:rPr lang="fr-FR" dirty="0" err="1" smtClean="0">
                <a:latin typeface="Times New Roman" pitchFamily="18" charset="0"/>
                <a:cs typeface="Times New Roman" pitchFamily="18" charset="0"/>
              </a:rPr>
              <a:t>SuperB</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747884"/>
      </p:ext>
    </p:extLst>
  </p:cSld>
  <p:clrMapOvr>
    <a:masterClrMapping/>
  </p:clrMapOvr>
</p:sld>
</file>

<file path=ppt/theme/theme1.xml><?xml version="1.0" encoding="utf-8"?>
<a:theme xmlns:a="http://schemas.openxmlformats.org/drawingml/2006/main" name="AG+CL-19-9-2011-b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AG+CL-19-9-2011-bis</Template>
  <TotalTime>381</TotalTime>
  <Words>3511</Words>
  <Application>Microsoft Macintosh PowerPoint</Application>
  <PresentationFormat>Présentation à l'écran (4:3)</PresentationFormat>
  <Paragraphs>626</Paragraphs>
  <Slides>32</Slides>
  <Notes>4</Notes>
  <HiddenSlides>0</HiddenSlides>
  <MMClips>0</MMClips>
  <ScaleCrop>false</ScaleCrop>
  <HeadingPairs>
    <vt:vector size="4" baseType="variant">
      <vt:variant>
        <vt:lpstr>Modèle de conception</vt:lpstr>
      </vt:variant>
      <vt:variant>
        <vt:i4>1</vt:i4>
      </vt:variant>
      <vt:variant>
        <vt:lpstr>Titres des diapositives</vt:lpstr>
      </vt:variant>
      <vt:variant>
        <vt:i4>32</vt:i4>
      </vt:variant>
    </vt:vector>
  </HeadingPairs>
  <TitlesOfParts>
    <vt:vector size="33" baseType="lpstr">
      <vt:lpstr>AG+CL-19-9-2011-bis</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nb-stocchi3</dc:creator>
  <cp:lastModifiedBy>Catherine Eguren</cp:lastModifiedBy>
  <cp:revision>31</cp:revision>
  <dcterms:created xsi:type="dcterms:W3CDTF">2011-12-13T07:53:31Z</dcterms:created>
  <dcterms:modified xsi:type="dcterms:W3CDTF">2011-12-13T07:58:23Z</dcterms:modified>
</cp:coreProperties>
</file>