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2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3" r:id="rId3"/>
    <p:sldId id="269" r:id="rId4"/>
    <p:sldId id="267" r:id="rId5"/>
    <p:sldId id="266" r:id="rId6"/>
    <p:sldId id="268" r:id="rId7"/>
    <p:sldId id="287" r:id="rId8"/>
    <p:sldId id="288" r:id="rId9"/>
    <p:sldId id="289" r:id="rId10"/>
    <p:sldId id="291" r:id="rId11"/>
    <p:sldId id="292" r:id="rId12"/>
    <p:sldId id="273" r:id="rId13"/>
    <p:sldId id="274" r:id="rId14"/>
    <p:sldId id="294" r:id="rId15"/>
    <p:sldId id="298" r:id="rId16"/>
    <p:sldId id="257" r:id="rId17"/>
    <p:sldId id="261" r:id="rId18"/>
    <p:sldId id="265" r:id="rId19"/>
    <p:sldId id="270" r:id="rId20"/>
    <p:sldId id="271" r:id="rId21"/>
    <p:sldId id="272" r:id="rId22"/>
    <p:sldId id="262" r:id="rId23"/>
    <p:sldId id="297" r:id="rId24"/>
    <p:sldId id="260" r:id="rId25"/>
    <p:sldId id="276" r:id="rId26"/>
    <p:sldId id="277" r:id="rId27"/>
    <p:sldId id="279" r:id="rId28"/>
    <p:sldId id="280" r:id="rId29"/>
    <p:sldId id="299" r:id="rId30"/>
    <p:sldId id="296" r:id="rId31"/>
    <p:sldId id="282" r:id="rId32"/>
    <p:sldId id="286" r:id="rId33"/>
    <p:sldId id="295" r:id="rId34"/>
    <p:sldId id="258" r:id="rId35"/>
    <p:sldId id="278" r:id="rId36"/>
    <p:sldId id="259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9F7F3-F61A-674A-A025-B8B3E276BE8F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F9CB-5C9C-2241-B591-1A8A4686E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79044-8CB7-1A44-9CB0-2579D6FD6C3E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9DB97-A815-4A41-8075-A38C7E562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86425-A934-4149-AB02-2D32EF77663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90749-4141-0943-B08A-4097D537A580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526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366" y="274638"/>
            <a:ext cx="7077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8EB8C-AA59-934F-B478-FF7EEDC696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UA9 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446506" y="19050"/>
            <a:ext cx="1697494" cy="975783"/>
          </a:xfrm>
          <a:prstGeom prst="rect">
            <a:avLst/>
          </a:prstGeom>
        </p:spPr>
      </p:pic>
      <p:pic>
        <p:nvPicPr>
          <p:cNvPr id="8" name="Picture 7" descr="logo0.gi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5958" y="51499"/>
            <a:ext cx="522484" cy="5224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6" Type="http://schemas.openxmlformats.org/officeDocument/2006/relationships/image" Target="../media/image2.gif"/><Relationship Id="rId7" Type="http://schemas.openxmlformats.org/officeDocument/2006/relationships/image" Target="../media/image6.jpeg"/><Relationship Id="rId8" Type="http://schemas.openxmlformats.org/officeDocument/2006/relationships/image" Target="../media/image7.gif"/><Relationship Id="rId9" Type="http://schemas.openxmlformats.org/officeDocument/2006/relationships/image" Target="../media/image8.jpeg"/><Relationship Id="rId10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df"/><Relationship Id="rId6" Type="http://schemas.openxmlformats.org/officeDocument/2006/relationships/image" Target="../media/image20.png"/><Relationship Id="rId7" Type="http://schemas.openxmlformats.org/officeDocument/2006/relationships/image" Target="../media/image21.pdf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UA9 instrumentation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8824" y="3886200"/>
            <a:ext cx="6400800" cy="1752600"/>
          </a:xfrm>
        </p:spPr>
        <p:txBody>
          <a:bodyPr>
            <a:normAutofit fontScale="47500" lnSpcReduction="20000"/>
          </a:bodyPr>
          <a:lstStyle/>
          <a:p>
            <a:r>
              <a:rPr lang="en-US" sz="4364" dirty="0" err="1" smtClean="0"/>
              <a:t>G.Cavoto</a:t>
            </a:r>
            <a:endParaRPr lang="en-US" sz="4364" dirty="0" smtClean="0"/>
          </a:p>
          <a:p>
            <a:r>
              <a:rPr lang="en-US" sz="4364" dirty="0" smtClean="0"/>
              <a:t>INFN Roma</a:t>
            </a:r>
          </a:p>
          <a:p>
            <a:r>
              <a:rPr lang="en-US" dirty="0" smtClean="0"/>
              <a:t>Seminar </a:t>
            </a:r>
          </a:p>
          <a:p>
            <a:r>
              <a:rPr lang="en-US" dirty="0" smtClean="0"/>
              <a:t>Jan 24</a:t>
            </a:r>
            <a:r>
              <a:rPr lang="en-US" baseline="30000" dirty="0" smtClean="0"/>
              <a:t>th</a:t>
            </a:r>
            <a:r>
              <a:rPr lang="en-US" dirty="0" smtClean="0"/>
              <a:t> 2011</a:t>
            </a:r>
          </a:p>
          <a:p>
            <a:endParaRPr lang="en-US" dirty="0" smtClean="0"/>
          </a:p>
          <a:p>
            <a:r>
              <a:rPr lang="en-US" sz="4364" dirty="0" smtClean="0"/>
              <a:t>LAL - </a:t>
            </a:r>
            <a:r>
              <a:rPr lang="en-US" sz="4364" dirty="0" err="1" smtClean="0"/>
              <a:t>Orsay</a:t>
            </a:r>
            <a:endParaRPr lang="en-US" sz="4364" dirty="0" smtClean="0"/>
          </a:p>
        </p:txBody>
      </p:sp>
      <p:pic>
        <p:nvPicPr>
          <p:cNvPr id="4" name="Picture 3" descr="UA9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506" y="19050"/>
            <a:ext cx="1697494" cy="975783"/>
          </a:xfrm>
          <a:prstGeom prst="rect">
            <a:avLst/>
          </a:prstGeom>
        </p:spPr>
      </p:pic>
      <p:pic>
        <p:nvPicPr>
          <p:cNvPr id="5" name="Picture 4" descr="cern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50" y="60169"/>
            <a:ext cx="572471" cy="571677"/>
          </a:xfrm>
          <a:prstGeom prst="rect">
            <a:avLst/>
          </a:prstGeom>
        </p:spPr>
      </p:pic>
      <p:pic>
        <p:nvPicPr>
          <p:cNvPr id="6" name="Picture 5" descr="logoihep7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1" y="73916"/>
            <a:ext cx="544182" cy="544183"/>
          </a:xfrm>
          <a:prstGeom prst="rect">
            <a:avLst/>
          </a:prstGeom>
        </p:spPr>
      </p:pic>
      <p:pic>
        <p:nvPicPr>
          <p:cNvPr id="7" name="Picture 6" descr="logo_imperial_college_lond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223" y="110900"/>
            <a:ext cx="1795360" cy="470214"/>
          </a:xfrm>
          <a:prstGeom prst="rect">
            <a:avLst/>
          </a:prstGeom>
        </p:spPr>
      </p:pic>
      <p:pic>
        <p:nvPicPr>
          <p:cNvPr id="8" name="Picture 7" descr="logo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496" y="84765"/>
            <a:ext cx="522484" cy="522484"/>
          </a:xfrm>
          <a:prstGeom prst="rect">
            <a:avLst/>
          </a:prstGeom>
        </p:spPr>
      </p:pic>
      <p:pic>
        <p:nvPicPr>
          <p:cNvPr id="9" name="Picture 8" descr="lal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980" y="69478"/>
            <a:ext cx="831320" cy="553059"/>
          </a:xfrm>
          <a:prstGeom prst="rect">
            <a:avLst/>
          </a:prstGeom>
        </p:spPr>
      </p:pic>
      <p:pic>
        <p:nvPicPr>
          <p:cNvPr id="10" name="Picture 9" descr="slacHeaderLogo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568" y="359601"/>
            <a:ext cx="2070199" cy="2722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88824" y="69478"/>
            <a:ext cx="833878" cy="553059"/>
            <a:chOff x="1507155" y="313497"/>
            <a:chExt cx="833878" cy="553059"/>
          </a:xfrm>
        </p:grpSpPr>
        <p:pic>
          <p:nvPicPr>
            <p:cNvPr id="12" name="Picture 11" descr="2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7155" y="313497"/>
              <a:ext cx="833878" cy="544183"/>
            </a:xfrm>
            <a:prstGeom prst="rect">
              <a:avLst/>
            </a:prstGeom>
          </p:spPr>
        </p:pic>
        <p:pic>
          <p:nvPicPr>
            <p:cNvPr id="13" name="Picture 12" descr="logo.gi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35679" y="313497"/>
              <a:ext cx="546553" cy="553059"/>
            </a:xfrm>
            <a:prstGeom prst="rect">
              <a:avLst/>
            </a:prstGeom>
          </p:spPr>
        </p:pic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43" y="-152757"/>
            <a:ext cx="7077574" cy="1143000"/>
          </a:xfrm>
        </p:spPr>
        <p:txBody>
          <a:bodyPr/>
          <a:lstStyle/>
          <a:p>
            <a:r>
              <a:rPr lang="en-US" dirty="0" smtClean="0"/>
              <a:t>LHC collimator scans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191" y="4428844"/>
            <a:ext cx="8229600" cy="1636075"/>
          </a:xfrm>
        </p:spPr>
        <p:txBody>
          <a:bodyPr>
            <a:normAutofit fontScale="92500" lnSpcReduction="10000"/>
          </a:bodyPr>
          <a:lstStyle/>
          <a:p>
            <a:pPr lvl="3"/>
            <a:r>
              <a:rPr lang="en-US" dirty="0" smtClean="0"/>
              <a:t>Measurement of channeled beam position and width</a:t>
            </a:r>
          </a:p>
          <a:p>
            <a:pPr lvl="4"/>
            <a:r>
              <a:rPr lang="en-US" b="1" dirty="0" err="1" smtClean="0">
                <a:latin typeface="Symbol"/>
              </a:rPr>
              <a:t>s</a:t>
            </a:r>
            <a:r>
              <a:rPr lang="en-US" b="1" baseline="-25000" dirty="0" err="1" smtClean="0"/>
              <a:t>beam</a:t>
            </a:r>
            <a:r>
              <a:rPr lang="en-US" b="1" baseline="-25000" dirty="0" smtClean="0"/>
              <a:t> </a:t>
            </a:r>
            <a:r>
              <a:rPr lang="en-US" b="1" dirty="0" smtClean="0"/>
              <a:t>~0.6mm</a:t>
            </a:r>
          </a:p>
          <a:p>
            <a:pPr lvl="3"/>
            <a:r>
              <a:rPr lang="en-US" dirty="0" smtClean="0"/>
              <a:t>Comparison of plateau with core beam</a:t>
            </a:r>
          </a:p>
          <a:p>
            <a:pPr lvl="4"/>
            <a:r>
              <a:rPr lang="en-US" b="1" dirty="0" smtClean="0"/>
              <a:t>Deflection efficiency ~80%,</a:t>
            </a:r>
            <a:endParaRPr lang="en-US" dirty="0" smtClean="0"/>
          </a:p>
          <a:p>
            <a:pPr lvl="3"/>
            <a:r>
              <a:rPr lang="en-US" dirty="0" smtClean="0"/>
              <a:t>Close to expectation (92% and 0.33mm)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67" y="727068"/>
            <a:ext cx="2552700" cy="3454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75567" y="2763481"/>
            <a:ext cx="2948633" cy="43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6852" y="280690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5825" y="295972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6427" y="2872455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8137" y="2742183"/>
            <a:ext cx="2948633" cy="43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2809450" y="2663984"/>
            <a:ext cx="80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Protons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360" y="277558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645" y="292798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645" y="3036547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3785" y="3199803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2505" y="3363059"/>
            <a:ext cx="2133600" cy="216010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7200" y="3697465"/>
            <a:ext cx="22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Moving    jaw!</a:t>
            </a:r>
            <a:endParaRPr lang="en-US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139666" y="3059713"/>
            <a:ext cx="140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particles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52559" y="3554754"/>
            <a:ext cx="159051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5256783" y="1740367"/>
            <a:ext cx="194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Channeled 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543078" y="3222969"/>
            <a:ext cx="1531171" cy="15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993165" y="789918"/>
            <a:ext cx="76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</a:t>
            </a:r>
          </a:p>
          <a:p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6569835" y="1099701"/>
            <a:ext cx="168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dechanneled</a:t>
            </a:r>
            <a:endParaRPr lang="en-US" dirty="0"/>
          </a:p>
        </p:txBody>
      </p:sp>
      <p:pic>
        <p:nvPicPr>
          <p:cNvPr id="29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521" y="4202416"/>
            <a:ext cx="3038606" cy="192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711" y="885776"/>
            <a:ext cx="5671289" cy="3387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2910"/>
            <a:ext cx="707757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Rotating </a:t>
            </a:r>
            <a:r>
              <a:rPr lang="en-US" baseline="0" dirty="0" smtClean="0"/>
              <a:t>crystal in the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4098636" y="2008909"/>
            <a:ext cx="750454" cy="11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57639" y="1639456"/>
            <a:ext cx="1540161" cy="902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507423" y="5697689"/>
            <a:ext cx="995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Appearance of 120 </a:t>
            </a:r>
            <a:r>
              <a:rPr lang="en-US" sz="2400" b="1" i="1" dirty="0" err="1" smtClean="0"/>
              <a:t>GeV/c</a:t>
            </a:r>
            <a:r>
              <a:rPr lang="en-US" sz="2400" b="1" i="1" dirty="0" smtClean="0"/>
              <a:t> proton beam</a:t>
            </a:r>
            <a:br>
              <a:rPr lang="en-US" sz="2400" b="1" i="1" dirty="0" smtClean="0"/>
            </a:br>
            <a:r>
              <a:rPr lang="en-US" sz="2400" b="1" i="1" dirty="0" smtClean="0"/>
              <a:t> deflected by crystal channeling </a:t>
            </a:r>
            <a:endParaRPr lang="en-US" sz="2400" b="1" i="1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5152" y="853507"/>
            <a:ext cx="6587667" cy="48797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353336" y="3218176"/>
            <a:ext cx="317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Periphery of circulating beam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05686" y="1639454"/>
            <a:ext cx="913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BLM rate </a:t>
            </a:r>
            <a:br>
              <a:rPr lang="en-US" sz="1400" dirty="0" smtClean="0"/>
            </a:br>
            <a:r>
              <a:rPr lang="en-US" sz="1400" dirty="0" smtClean="0"/>
              <a:t>close to </a:t>
            </a:r>
            <a:br>
              <a:rPr lang="en-US" sz="1400" dirty="0" smtClean="0"/>
            </a:br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590800" y="1020090"/>
            <a:ext cx="174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Crystal angle</a:t>
            </a:r>
            <a:br>
              <a:rPr lang="en-US" sz="1200" dirty="0" smtClean="0"/>
            </a:br>
            <a:r>
              <a:rPr lang="en-US" sz="1200" dirty="0" smtClean="0"/>
              <a:t>(around a vertical axis)</a:t>
            </a:r>
            <a:endParaRPr lang="en-US" sz="1200" dirty="0"/>
          </a:p>
        </p:txBody>
      </p:sp>
      <p:sp>
        <p:nvSpPr>
          <p:cNvPr id="19" name="Down Arrow 18"/>
          <p:cNvSpPr/>
          <p:nvPr/>
        </p:nvSpPr>
        <p:spPr>
          <a:xfrm>
            <a:off x="2611287" y="3563768"/>
            <a:ext cx="484632" cy="1516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GEM on SPS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25188"/>
            <a:ext cx="8229600" cy="4525963"/>
          </a:xfrm>
        </p:spPr>
        <p:txBody>
          <a:bodyPr/>
          <a:lstStyle/>
          <a:p>
            <a:pPr lvl="3"/>
            <a:r>
              <a:rPr lang="en-US" dirty="0" smtClean="0"/>
              <a:t>Two GEM mounted on Ex-RD22 tank 	since 2009</a:t>
            </a:r>
          </a:p>
          <a:p>
            <a:pPr lvl="3"/>
            <a:r>
              <a:rPr lang="en-US" dirty="0" smtClean="0"/>
              <a:t>Operate during UA9 MD, data synchronized with other UA9 BLM</a:t>
            </a:r>
            <a:endParaRPr lang="en-US" dirty="0"/>
          </a:p>
        </p:txBody>
      </p:sp>
      <p:pic>
        <p:nvPicPr>
          <p:cNvPr id="7" name="Picture 6" descr="IMG_8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8" y="2288807"/>
            <a:ext cx="4483125" cy="3362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3942" y="2879366"/>
            <a:ext cx="1480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GEM2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Downstream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CERN tank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3942" y="5749312"/>
            <a:ext cx="2400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Electronics to control</a:t>
            </a:r>
            <a:br>
              <a:rPr lang="en-US" dirty="0" smtClean="0"/>
            </a:br>
            <a:r>
              <a:rPr lang="en-US" dirty="0" smtClean="0"/>
              <a:t>thresholds and LV PS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57200" y="5651151"/>
            <a:ext cx="2443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Carioca chip on board</a:t>
            </a:r>
            <a:br>
              <a:rPr lang="en-US" dirty="0" smtClean="0"/>
            </a:br>
            <a:r>
              <a:rPr lang="en-US" dirty="0" smtClean="0"/>
              <a:t>DAQ crate remote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59485" y="4389488"/>
            <a:ext cx="2044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HV to power GEM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foils.</a:t>
            </a:r>
          </a:p>
          <a:p>
            <a:endParaRPr lang="en-US" dirty="0"/>
          </a:p>
        </p:txBody>
      </p:sp>
      <p:pic>
        <p:nvPicPr>
          <p:cNvPr id="12" name="Picture 7" descr="IMG_8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9556" y="2558505"/>
            <a:ext cx="367188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860974" y="2711091"/>
            <a:ext cx="2081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u="none" dirty="0">
                <a:solidFill>
                  <a:schemeClr val="bg1"/>
                </a:solidFill>
              </a:rPr>
              <a:t>128</a:t>
            </a:r>
            <a:r>
              <a:rPr lang="en-US" u="none" dirty="0">
                <a:solidFill>
                  <a:schemeClr val="bg1"/>
                </a:solidFill>
              </a:rPr>
              <a:t> </a:t>
            </a:r>
            <a:r>
              <a:rPr lang="en-US" b="0" u="none" dirty="0">
                <a:solidFill>
                  <a:schemeClr val="bg1"/>
                </a:solidFill>
              </a:rPr>
              <a:t>pads</a:t>
            </a:r>
            <a:r>
              <a:rPr lang="en-US" u="none" dirty="0">
                <a:solidFill>
                  <a:schemeClr val="bg1"/>
                </a:solidFill>
              </a:rPr>
              <a:t> </a:t>
            </a:r>
            <a:r>
              <a:rPr lang="en-US" b="0" u="none" dirty="0">
                <a:solidFill>
                  <a:schemeClr val="bg1"/>
                </a:solidFill>
              </a:rPr>
              <a:t>6x12</a:t>
            </a:r>
            <a:r>
              <a:rPr lang="en-US" u="none" dirty="0">
                <a:solidFill>
                  <a:schemeClr val="bg1"/>
                </a:solidFill>
              </a:rPr>
              <a:t> </a:t>
            </a:r>
            <a:r>
              <a:rPr lang="en-US" b="0" u="none" dirty="0">
                <a:solidFill>
                  <a:schemeClr val="bg1"/>
                </a:solidFill>
              </a:rPr>
              <a:t>mm</a:t>
            </a:r>
            <a:r>
              <a:rPr lang="en-US" b="0" u="none" baseline="30000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7557777" y="3652841"/>
            <a:ext cx="1568618" cy="3582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4334337">
            <a:off x="8048724" y="3563749"/>
            <a:ext cx="92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vertical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0974" y="5402864"/>
            <a:ext cx="25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10x10 cm2 active area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2E37-CB9B-2242-9D23-6D83206307B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Gas Electron Multiplier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124200"/>
            <a:ext cx="4191000" cy="3146425"/>
          </a:xfrm>
          <a:prstGeom prst="rect">
            <a:avLst/>
          </a:prstGeom>
          <a:noFill/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66800" y="2895600"/>
            <a:ext cx="1524000" cy="16002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1981200" y="2895600"/>
            <a:ext cx="1600200" cy="16764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457200" y="2895600"/>
            <a:ext cx="685800" cy="7620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1036638" y="2951163"/>
            <a:ext cx="685800" cy="7620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66800" y="2595563"/>
            <a:ext cx="75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1814"/>
                </a:solidFill>
              </a:rPr>
              <a:t>70 µm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743200" y="2595563"/>
            <a:ext cx="847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1814"/>
                </a:solidFill>
              </a:rPr>
              <a:t>140 µm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8600" y="1066800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000066"/>
                </a:solidFill>
              </a:rPr>
              <a:t>A </a:t>
            </a:r>
            <a:r>
              <a:rPr lang="en-US" sz="2400" dirty="0">
                <a:solidFill>
                  <a:srgbClr val="FF3300"/>
                </a:solidFill>
              </a:rPr>
              <a:t>Gas Electron Multiplier</a:t>
            </a:r>
            <a:r>
              <a:rPr lang="en-US" sz="2400" dirty="0">
                <a:solidFill>
                  <a:srgbClr val="000066"/>
                </a:solidFill>
              </a:rPr>
              <a:t> (</a:t>
            </a:r>
            <a:r>
              <a:rPr lang="en-US" sz="2400" dirty="0" err="1">
                <a:solidFill>
                  <a:srgbClr val="000066"/>
                </a:solidFill>
              </a:rPr>
              <a:t>F.Sauli</a:t>
            </a:r>
            <a:r>
              <a:rPr lang="en-US" sz="2400" dirty="0">
                <a:solidFill>
                  <a:srgbClr val="000066"/>
                </a:solidFill>
              </a:rPr>
              <a:t>, NIM A386 531 </a:t>
            </a:r>
            <a:r>
              <a:rPr lang="en-US" sz="2400" b="1" dirty="0">
                <a:solidFill>
                  <a:srgbClr val="000066"/>
                </a:solidFill>
              </a:rPr>
              <a:t>1997</a:t>
            </a:r>
            <a:r>
              <a:rPr lang="en-US" sz="2400" dirty="0">
                <a:solidFill>
                  <a:srgbClr val="000066"/>
                </a:solidFill>
              </a:rPr>
              <a:t>) is made by </a:t>
            </a:r>
            <a:r>
              <a:rPr lang="en-US" sz="2400" dirty="0">
                <a:solidFill>
                  <a:srgbClr val="FF0000"/>
                </a:solidFill>
              </a:rPr>
              <a:t>50 </a:t>
            </a:r>
            <a:r>
              <a:rPr lang="en-US" sz="2400" dirty="0" err="1">
                <a:solidFill>
                  <a:srgbClr val="FF0000"/>
                </a:solidFill>
                <a:sym typeface="Symbol" pitchFamily="-108" charset="2"/>
              </a:rPr>
              <a:t>m</a:t>
            </a:r>
            <a:r>
              <a:rPr lang="en-US" sz="2400" dirty="0">
                <a:solidFill>
                  <a:srgbClr val="000066"/>
                </a:solidFill>
                <a:sym typeface="Symbol" pitchFamily="-108" charset="2"/>
              </a:rPr>
              <a:t> thick </a:t>
            </a:r>
            <a:r>
              <a:rPr lang="en-US" sz="2400" dirty="0" err="1">
                <a:solidFill>
                  <a:srgbClr val="000066"/>
                </a:solidFill>
                <a:sym typeface="Symbol" pitchFamily="-108" charset="2"/>
              </a:rPr>
              <a:t>kapton</a:t>
            </a:r>
            <a:r>
              <a:rPr lang="en-US" sz="2400" dirty="0">
                <a:solidFill>
                  <a:srgbClr val="000066"/>
                </a:solidFill>
                <a:sym typeface="Symbol" pitchFamily="-108" charset="2"/>
              </a:rPr>
              <a:t> foil, copper clad on each side and perforated by an </a:t>
            </a:r>
            <a:r>
              <a:rPr lang="en-US" sz="2400" dirty="0">
                <a:solidFill>
                  <a:srgbClr val="009900"/>
                </a:solidFill>
                <a:sym typeface="Symbol" pitchFamily="-108" charset="2"/>
              </a:rPr>
              <a:t>high surface-density of bi-conical channels</a:t>
            </a:r>
            <a:r>
              <a:rPr lang="en-US" sz="2400" dirty="0">
                <a:solidFill>
                  <a:srgbClr val="000066"/>
                </a:solidFill>
                <a:sym typeface="Symbol" pitchFamily="-108" charset="2"/>
              </a:rPr>
              <a:t>;</a:t>
            </a:r>
            <a:endParaRPr lang="it-IT" sz="2400" dirty="0">
              <a:solidFill>
                <a:srgbClr val="000066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657600" y="3048000"/>
            <a:ext cx="685800" cy="7620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4014788" y="3103563"/>
            <a:ext cx="685800" cy="762000"/>
          </a:xfrm>
          <a:prstGeom prst="line">
            <a:avLst/>
          </a:prstGeom>
          <a:noFill/>
          <a:ln w="12700">
            <a:solidFill>
              <a:srgbClr val="FF1814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197350" y="2747963"/>
            <a:ext cx="75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1814"/>
                </a:solidFill>
              </a:rPr>
              <a:t>50 µm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2E37-CB9B-2242-9D23-6D83206307B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7690" y="3353548"/>
            <a:ext cx="3639110" cy="24369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881588" y="2951648"/>
            <a:ext cx="134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Triple GEM</a:t>
            </a:r>
            <a:endParaRPr lang="en-US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8280109" y="3494676"/>
            <a:ext cx="688911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0066"/>
                </a:solidFill>
              </a:rPr>
              <a:t>Gain</a:t>
            </a:r>
          </a:p>
          <a:p>
            <a:pPr algn="ctr" eaLnBrk="1" hangingPunct="1"/>
            <a:endParaRPr lang="en-US" sz="1400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sz="1400" dirty="0">
                <a:solidFill>
                  <a:srgbClr val="000066"/>
                </a:solidFill>
              </a:rPr>
              <a:t>~20</a:t>
            </a:r>
          </a:p>
          <a:p>
            <a:pPr algn="ctr" eaLnBrk="1" hangingPunct="1"/>
            <a:endParaRPr lang="en-US" sz="1400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sz="1400" dirty="0">
                <a:solidFill>
                  <a:srgbClr val="000066"/>
                </a:solidFill>
              </a:rPr>
              <a:t>~20</a:t>
            </a:r>
          </a:p>
          <a:p>
            <a:pPr algn="ctr" eaLnBrk="1" hangingPunct="1"/>
            <a:endParaRPr lang="en-US" sz="1400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sz="1400" dirty="0">
                <a:solidFill>
                  <a:srgbClr val="000066"/>
                </a:solidFill>
              </a:rPr>
              <a:t>~20</a:t>
            </a:r>
          </a:p>
          <a:p>
            <a:pPr algn="ctr" eaLnBrk="1" hangingPunct="1"/>
            <a:endParaRPr lang="en-US" sz="1400" dirty="0">
              <a:solidFill>
                <a:srgbClr val="000066"/>
              </a:solidFill>
            </a:endParaRPr>
          </a:p>
          <a:p>
            <a:pPr algn="ctr" eaLnBrk="1" hangingPunct="1"/>
            <a:endParaRPr lang="en-US" sz="1400" dirty="0">
              <a:solidFill>
                <a:srgbClr val="000066"/>
              </a:solidFill>
            </a:endParaRPr>
          </a:p>
          <a:p>
            <a:pPr algn="ctr" eaLnBrk="1" hangingPunct="1"/>
            <a:r>
              <a:rPr lang="en-US" sz="1400" dirty="0">
                <a:solidFill>
                  <a:srgbClr val="000066"/>
                </a:solidFill>
              </a:rPr>
              <a:t>~8000</a:t>
            </a:r>
            <a:endParaRPr lang="it-IT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66" y="0"/>
            <a:ext cx="7077574" cy="1143000"/>
          </a:xfrm>
        </p:spPr>
        <p:txBody>
          <a:bodyPr/>
          <a:lstStyle/>
          <a:p>
            <a:r>
              <a:rPr lang="en-US" dirty="0" smtClean="0"/>
              <a:t>Monitoring with </a:t>
            </a:r>
            <a:r>
              <a:rPr lang="en-US" dirty="0" err="1" smtClean="0"/>
              <a:t>GEMs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7760" t="27034" r="25000" b="22762"/>
          <a:stretch>
            <a:fillRect/>
          </a:stretch>
        </p:blipFill>
        <p:spPr bwMode="auto">
          <a:xfrm>
            <a:off x="92075" y="2112963"/>
            <a:ext cx="4049713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075" y="1118913"/>
            <a:ext cx="8627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latin typeface="Calibri" pitchFamily="34" charset="0"/>
              </a:rPr>
              <a:t>The GEM are </a:t>
            </a:r>
            <a:r>
              <a:rPr lang="it-IT" dirty="0" err="1">
                <a:latin typeface="Calibri" pitchFamily="34" charset="0"/>
              </a:rPr>
              <a:t>acquired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every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second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getting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itchFamily="34" charset="0"/>
              </a:rPr>
              <a:t>an</a:t>
            </a:r>
            <a:r>
              <a:rPr lang="it-IT" dirty="0">
                <a:solidFill>
                  <a:srgbClr val="FF0000"/>
                </a:solidFill>
                <a:latin typeface="Calibri" pitchFamily="34" charset="0"/>
              </a:rPr>
              <a:t> online </a:t>
            </a:r>
            <a:r>
              <a:rPr lang="it-IT" dirty="0" err="1">
                <a:solidFill>
                  <a:srgbClr val="FF0000"/>
                </a:solidFill>
                <a:latin typeface="Calibri" pitchFamily="34" charset="0"/>
              </a:rPr>
              <a:t>image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of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inelastic</a:t>
            </a:r>
            <a:r>
              <a:rPr lang="it-IT" dirty="0">
                <a:latin typeface="Calibri" pitchFamily="34" charset="0"/>
              </a:rPr>
              <a:t> </a:t>
            </a:r>
            <a:r>
              <a:rPr lang="it-IT" dirty="0" err="1">
                <a:latin typeface="Calibri" pitchFamily="34" charset="0"/>
              </a:rPr>
              <a:t>scattering</a:t>
            </a:r>
            <a:r>
              <a:rPr lang="it-IT" dirty="0" smtClean="0">
                <a:latin typeface="Calibri" pitchFamily="34" charset="0"/>
              </a:rPr>
              <a:t> </a:t>
            </a:r>
            <a:br>
              <a:rPr lang="it-IT" dirty="0" smtClean="0">
                <a:latin typeface="Calibri" pitchFamily="34" charset="0"/>
              </a:rPr>
            </a:br>
            <a:r>
              <a:rPr lang="it-IT" dirty="0" smtClean="0">
                <a:latin typeface="Calibri" pitchFamily="34" charset="0"/>
              </a:rPr>
              <a:t>at </a:t>
            </a:r>
            <a:r>
              <a:rPr lang="it-IT" dirty="0" err="1">
                <a:latin typeface="Calibri" pitchFamily="34" charset="0"/>
              </a:rPr>
              <a:t>large</a:t>
            </a:r>
            <a:r>
              <a:rPr lang="it-IT" dirty="0">
                <a:latin typeface="Calibri" pitchFamily="34" charset="0"/>
              </a:rPr>
              <a:t> angle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075" y="5091113"/>
            <a:ext cx="4306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When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an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angular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scan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is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performed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on </a:t>
            </a:r>
            <a:r>
              <a:rPr lang="it-IT" dirty="0" err="1" smtClean="0">
                <a:solidFill>
                  <a:srgbClr val="002060"/>
                </a:solidFill>
                <a:latin typeface="Calibri" pitchFamily="34" charset="0"/>
              </a:rPr>
              <a:t>crystal</a:t>
            </a:r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a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drop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appear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on the total  rate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measured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by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the downstream GEM</a:t>
            </a:r>
          </a:p>
          <a:p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during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the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channeling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time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period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2244725" y="4552951"/>
            <a:ext cx="771525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19930" t="46375" r="38797" b="27119"/>
          <a:stretch>
            <a:fillRect/>
          </a:stretch>
        </p:blipFill>
        <p:spPr bwMode="auto">
          <a:xfrm>
            <a:off x="4398963" y="2459038"/>
            <a:ext cx="4640262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559300" y="4803775"/>
            <a:ext cx="4306888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Also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the total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current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drawn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by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the  GEM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chamber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is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a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good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measurement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of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the 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flux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of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particles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from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inelastic</a:t>
            </a:r>
            <a:r>
              <a:rPr lang="it-IT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2060"/>
                </a:solidFill>
                <a:latin typeface="Calibri" pitchFamily="34" charset="0"/>
              </a:rPr>
              <a:t>interactions</a:t>
            </a:r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endParaRPr lang="it-IT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alibri" pitchFamily="34" charset="0"/>
              </a:rPr>
              <a:t>Very</a:t>
            </a:r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alibri" pitchFamily="34" charset="0"/>
              </a:rPr>
              <a:t>large</a:t>
            </a:r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alibri" pitchFamily="34" charset="0"/>
              </a:rPr>
              <a:t>dynamic</a:t>
            </a:r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dirty="0" err="1" smtClean="0">
                <a:solidFill>
                  <a:srgbClr val="002060"/>
                </a:solidFill>
                <a:latin typeface="Calibri" pitchFamily="34" charset="0"/>
              </a:rPr>
              <a:t>range</a:t>
            </a:r>
            <a:r>
              <a:rPr lang="it-IT" dirty="0" smtClean="0">
                <a:solidFill>
                  <a:srgbClr val="002060"/>
                </a:solidFill>
                <a:latin typeface="Calibri" pitchFamily="34" charset="0"/>
              </a:rPr>
              <a:t>   </a:t>
            </a:r>
            <a:endParaRPr lang="en-US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380038" y="4341813"/>
            <a:ext cx="2584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solidFill>
                  <a:srgbClr val="002060"/>
                </a:solidFill>
                <a:latin typeface="Calibri" pitchFamily="34" charset="0"/>
              </a:rPr>
              <a:t>Current vs time.  </a:t>
            </a:r>
            <a:endParaRPr lang="en-US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G.Cavoto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Synchronization</a:t>
            </a:r>
            <a:endParaRPr lang="en-US" dirty="0"/>
          </a:p>
        </p:txBody>
      </p:sp>
      <p:pic>
        <p:nvPicPr>
          <p:cNvPr id="7" name="Content Placeholder 6" descr="Screen shot 2012-01-23 at 9.52.1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83" r="-4183"/>
          <a:stretch>
            <a:fillRect/>
          </a:stretch>
        </p:blipFill>
        <p:spPr>
          <a:xfrm>
            <a:off x="0" y="2105979"/>
            <a:ext cx="5336061" cy="29346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73273" y="1782813"/>
            <a:ext cx="37773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of middleware accelerator</a:t>
            </a:r>
            <a:br>
              <a:rPr lang="en-US" dirty="0" smtClean="0"/>
            </a:br>
            <a:r>
              <a:rPr lang="en-US" dirty="0" smtClean="0"/>
              <a:t>infrastructure to save data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Every subsystem provide a </a:t>
            </a:r>
            <a:br>
              <a:rPr lang="en-US" dirty="0" smtClean="0"/>
            </a:br>
            <a:r>
              <a:rPr lang="en-US" dirty="0" smtClean="0"/>
              <a:t>“measurement” </a:t>
            </a:r>
            <a:r>
              <a:rPr lang="en-US" dirty="0" smtClean="0">
                <a:solidFill>
                  <a:srgbClr val="FF0000"/>
                </a:solidFill>
              </a:rPr>
              <a:t>every second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Data are partially available online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More refined analysis can be made</a:t>
            </a:r>
            <a:br>
              <a:rPr lang="en-US" dirty="0" smtClean="0"/>
            </a:br>
            <a:r>
              <a:rPr lang="en-US" dirty="0" smtClean="0"/>
              <a:t>offline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60"/>
            <a:ext cx="8229600" cy="1143000"/>
          </a:xfrm>
        </p:spPr>
        <p:txBody>
          <a:bodyPr/>
          <a:lstStyle/>
          <a:p>
            <a:r>
              <a:rPr lang="en-US" dirty="0" smtClean="0"/>
              <a:t>Basic layout for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342" y="923956"/>
            <a:ext cx="8229600" cy="4525963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err="1" smtClean="0"/>
              <a:t>Goniometer</a:t>
            </a:r>
            <a:endParaRPr lang="en-US" dirty="0" smtClean="0"/>
          </a:p>
          <a:p>
            <a:pPr lvl="1"/>
            <a:r>
              <a:rPr lang="en-US" dirty="0" smtClean="0"/>
              <a:t>Special beam line monitor</a:t>
            </a:r>
          </a:p>
          <a:p>
            <a:pPr lvl="2"/>
            <a:r>
              <a:rPr lang="en-US" dirty="0" smtClean="0"/>
              <a:t>Close to </a:t>
            </a:r>
            <a:r>
              <a:rPr lang="en-US" dirty="0" err="1" smtClean="0"/>
              <a:t>goniometer</a:t>
            </a:r>
            <a:r>
              <a:rPr lang="en-US" dirty="0" smtClean="0"/>
              <a:t> </a:t>
            </a:r>
            <a:r>
              <a:rPr lang="en-US" dirty="0" err="1" smtClean="0"/>
              <a:t>ahd</a:t>
            </a:r>
            <a:r>
              <a:rPr lang="en-US" dirty="0" smtClean="0"/>
              <a:t> absorber</a:t>
            </a:r>
          </a:p>
          <a:p>
            <a:pPr lvl="2"/>
            <a:r>
              <a:rPr lang="en-US" dirty="0" smtClean="0"/>
              <a:t>Sensitive to </a:t>
            </a:r>
            <a:r>
              <a:rPr lang="en-US" dirty="0" err="1" smtClean="0"/>
              <a:t>secondaries</a:t>
            </a:r>
            <a:endParaRPr lang="en-US" dirty="0" smtClean="0"/>
          </a:p>
          <a:p>
            <a:pPr lvl="1"/>
            <a:r>
              <a:rPr lang="en-US" dirty="0" smtClean="0"/>
              <a:t>Micro-</a:t>
            </a:r>
            <a:r>
              <a:rPr lang="en-US" dirty="0" err="1" smtClean="0"/>
              <a:t>RomanPot</a:t>
            </a:r>
            <a:endParaRPr lang="en-US" dirty="0" smtClean="0"/>
          </a:p>
          <a:p>
            <a:pPr lvl="2"/>
            <a:r>
              <a:rPr lang="en-US" dirty="0" smtClean="0"/>
              <a:t>Intercept channeled particles</a:t>
            </a:r>
          </a:p>
          <a:p>
            <a:pPr lvl="2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32194" y="4711295"/>
            <a:ext cx="466766" cy="325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74282" y="4439906"/>
            <a:ext cx="45719" cy="2713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5567" y="5091682"/>
            <a:ext cx="45719" cy="2713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84833" y="4841563"/>
            <a:ext cx="5557772" cy="195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06973" y="4829544"/>
            <a:ext cx="555777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36804" y="4320490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Gonio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1286" y="4255354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BLM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86396" y="4939267"/>
            <a:ext cx="45719" cy="2501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38735" y="5311735"/>
            <a:ext cx="112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 RP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175600" y="4982691"/>
            <a:ext cx="911392" cy="152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69223" y="5080826"/>
            <a:ext cx="45719" cy="2279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56069" y="4624686"/>
            <a:ext cx="45719" cy="2279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054427" y="419021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98960" y="1155104"/>
            <a:ext cx="363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SPS UA9 layout experience </a:t>
            </a:r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>
            <a:off x="4825530" y="5189386"/>
            <a:ext cx="226410" cy="8155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7535361" y="5273279"/>
            <a:ext cx="226410" cy="8155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156819" y="4483444"/>
            <a:ext cx="113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Absorber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00967" y="6088854"/>
            <a:ext cx="683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assume standard LHC BLM are much better than  standard SPS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Goniometer</a:t>
            </a:r>
            <a:r>
              <a:rPr lang="en-US" dirty="0" smtClean="0"/>
              <a:t> spec for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Total angular range : &gt;10 </a:t>
            </a:r>
            <a:r>
              <a:rPr lang="en-US" dirty="0" err="1" smtClean="0"/>
              <a:t>mrad</a:t>
            </a:r>
            <a:endParaRPr lang="en-US" dirty="0" smtClean="0"/>
          </a:p>
          <a:p>
            <a:r>
              <a:rPr lang="en-US" dirty="0" smtClean="0"/>
              <a:t>“Resolution”: &lt;0.1 µ</a:t>
            </a:r>
            <a:r>
              <a:rPr lang="en-US" dirty="0" err="1" smtClean="0"/>
              <a:t>rad</a:t>
            </a:r>
            <a:endParaRPr lang="en-US" dirty="0" smtClean="0"/>
          </a:p>
          <a:p>
            <a:pPr lvl="1"/>
            <a:r>
              <a:rPr lang="en-US" dirty="0" smtClean="0"/>
              <a:t>Minimum step of motor</a:t>
            </a:r>
          </a:p>
          <a:p>
            <a:r>
              <a:rPr lang="en-US" dirty="0" smtClean="0"/>
              <a:t>“Accuracy”: &lt; 1 µ</a:t>
            </a:r>
            <a:r>
              <a:rPr lang="en-US" dirty="0" err="1" smtClean="0"/>
              <a:t>rad</a:t>
            </a:r>
            <a:endParaRPr lang="en-US" dirty="0" smtClean="0"/>
          </a:p>
          <a:p>
            <a:pPr lvl="1"/>
            <a:r>
              <a:rPr lang="en-US" dirty="0" smtClean="0"/>
              <a:t>How precisely the motor goes to a given </a:t>
            </a:r>
            <a:r>
              <a:rPr lang="en-US" dirty="0" err="1" smtClean="0"/>
              <a:t>ang</a:t>
            </a:r>
            <a:r>
              <a:rPr lang="en-US" dirty="0" smtClean="0"/>
              <a:t>. position</a:t>
            </a:r>
          </a:p>
          <a:p>
            <a:pPr lvl="1"/>
            <a:r>
              <a:rPr lang="en-US" dirty="0" smtClean="0"/>
              <a:t>Related to channeling critical angle scale</a:t>
            </a:r>
          </a:p>
          <a:p>
            <a:endParaRPr lang="en-US" dirty="0" smtClean="0"/>
          </a:p>
          <a:p>
            <a:r>
              <a:rPr lang="en-US" dirty="0" smtClean="0"/>
              <a:t>Maximum tilt inaccuracy: &lt; 1 µ</a:t>
            </a:r>
            <a:r>
              <a:rPr lang="en-US" dirty="0" err="1" smtClean="0"/>
              <a:t>rad</a:t>
            </a:r>
            <a:endParaRPr lang="en-US" dirty="0" smtClean="0"/>
          </a:p>
          <a:p>
            <a:pPr lvl="1"/>
            <a:r>
              <a:rPr lang="en-US" dirty="0" smtClean="0"/>
              <a:t>Linear-angular coupling,…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Linear resolution: 5 µ</a:t>
            </a:r>
            <a:r>
              <a:rPr lang="en-US" dirty="0" err="1" smtClean="0"/>
              <a:t>m</a:t>
            </a:r>
            <a:endParaRPr lang="en-US" dirty="0" smtClean="0"/>
          </a:p>
          <a:p>
            <a:r>
              <a:rPr lang="en-US" dirty="0" smtClean="0"/>
              <a:t>Total linear range: 40 mm</a:t>
            </a:r>
            <a:endParaRPr lang="fr-CH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Goniometer</a:t>
            </a:r>
            <a:r>
              <a:rPr lang="en-US" dirty="0" smtClean="0"/>
              <a:t> from CINEL </a:t>
            </a:r>
            <a:r>
              <a:rPr lang="en-US" dirty="0" err="1" smtClean="0"/>
              <a:t>srl</a:t>
            </a:r>
            <a:r>
              <a:rPr lang="en-US" dirty="0" smtClean="0"/>
              <a:t> (Italy)</a:t>
            </a:r>
            <a:endParaRPr lang="en-US" dirty="0"/>
          </a:p>
        </p:txBody>
      </p:sp>
      <p:pic>
        <p:nvPicPr>
          <p:cNvPr id="4" name="Content Placeholder 3" descr="Screen shot 2012-01-19 at 10.11.19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9013" b="-9013"/>
          <a:stretch>
            <a:fillRect/>
          </a:stretch>
        </p:blipFill>
        <p:spPr>
          <a:xfrm>
            <a:off x="54106" y="1715043"/>
            <a:ext cx="4783692" cy="2630846"/>
          </a:xfrm>
        </p:spPr>
      </p:pic>
      <p:pic>
        <p:nvPicPr>
          <p:cNvPr id="6" name="Picture 5" descr="gonio CINEL pic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66" y="2084263"/>
            <a:ext cx="4569090" cy="213135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65858" y="4530555"/>
            <a:ext cx="6343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built in the next weeks and to be tested on SPS at first</a:t>
            </a:r>
          </a:p>
          <a:p>
            <a:endParaRPr lang="en-US" dirty="0" smtClean="0"/>
          </a:p>
          <a:p>
            <a:r>
              <a:rPr lang="en-US" dirty="0" smtClean="0"/>
              <a:t> This will be the first critical device for the UA9 LHC setup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8141" y="5644770"/>
            <a:ext cx="734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Mechanical devices (motors, encoder, etc.) are a very delicate element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BLM close to crystals</a:t>
            </a:r>
            <a:endParaRPr lang="en-US" dirty="0"/>
          </a:p>
        </p:txBody>
      </p:sp>
      <p:pic>
        <p:nvPicPr>
          <p:cNvPr id="4" name="Content Placeholder 3" descr="10012008(003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88981" y="1750115"/>
            <a:ext cx="5439859" cy="2991713"/>
          </a:xfrm>
        </p:spPr>
      </p:pic>
      <p:pic>
        <p:nvPicPr>
          <p:cNvPr id="5" name="Picture 4" descr="IMG_59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955" y="1983768"/>
            <a:ext cx="3456617" cy="2592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5324" y="4950135"/>
            <a:ext cx="39677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LUMI GEM detector </a:t>
            </a:r>
            <a:br>
              <a:rPr lang="en-US" sz="2600" dirty="0" smtClean="0"/>
            </a:br>
            <a:r>
              <a:rPr lang="en-US" sz="2600" dirty="0" err="1" smtClean="0"/>
              <a:t>Dafne</a:t>
            </a:r>
            <a:r>
              <a:rPr lang="en-US" sz="2600" dirty="0" smtClean="0"/>
              <a:t> (LNF) </a:t>
            </a:r>
            <a:r>
              <a:rPr lang="en-US" sz="2600" dirty="0" err="1" smtClean="0"/>
              <a:t>luminometer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2137363" y="5987018"/>
            <a:ext cx="5113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LHC close-to-crystal can be modeled on this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2E37-CB9B-2242-9D23-6D83206307B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Description of what we have now in SPS</a:t>
            </a:r>
          </a:p>
          <a:p>
            <a:pPr lvl="1"/>
            <a:r>
              <a:rPr lang="en-US" dirty="0" smtClean="0"/>
              <a:t>Layout</a:t>
            </a:r>
          </a:p>
          <a:p>
            <a:pPr lvl="1"/>
            <a:r>
              <a:rPr lang="en-US" dirty="0" smtClean="0"/>
              <a:t>Detectors </a:t>
            </a:r>
          </a:p>
          <a:p>
            <a:pPr lvl="2"/>
            <a:r>
              <a:rPr lang="en-US" dirty="0" smtClean="0"/>
              <a:t>Beam Loss Monitor, direct beam imaging,…</a:t>
            </a:r>
          </a:p>
          <a:p>
            <a:pPr lvl="1"/>
            <a:r>
              <a:rPr lang="en-US" dirty="0" smtClean="0"/>
              <a:t>Performances</a:t>
            </a:r>
          </a:p>
          <a:p>
            <a:r>
              <a:rPr lang="en-US" dirty="0" smtClean="0"/>
              <a:t>Ideas for a possible layout for LHC</a:t>
            </a:r>
          </a:p>
          <a:p>
            <a:endParaRPr lang="en-US" dirty="0" smtClean="0"/>
          </a:p>
          <a:p>
            <a:r>
              <a:rPr lang="en-US" dirty="0" smtClean="0"/>
              <a:t>Current </a:t>
            </a:r>
            <a:r>
              <a:rPr lang="en-US" dirty="0" smtClean="0"/>
              <a:t>layout in SPS:</a:t>
            </a:r>
            <a:endParaRPr lang="en-US" dirty="0" smtClean="0"/>
          </a:p>
          <a:p>
            <a:pPr lvl="1"/>
            <a:r>
              <a:rPr lang="en-US" dirty="0" smtClean="0"/>
              <a:t>W. </a:t>
            </a:r>
            <a:r>
              <a:rPr lang="en-US" dirty="0" err="1" smtClean="0"/>
              <a:t>Scandale</a:t>
            </a:r>
            <a:r>
              <a:rPr lang="en-US" dirty="0" smtClean="0"/>
              <a:t> </a:t>
            </a:r>
            <a:r>
              <a:rPr lang="en-US" i="1" dirty="0" smtClean="0"/>
              <a:t>et </a:t>
            </a:r>
            <a:r>
              <a:rPr lang="en-US" i="1" dirty="0" smtClean="0"/>
              <a:t>al.,</a:t>
            </a:r>
            <a:r>
              <a:rPr lang="en-US" dirty="0" smtClean="0"/>
              <a:t> </a:t>
            </a:r>
            <a:r>
              <a:rPr lang="en-US" i="1" dirty="0" smtClean="0"/>
              <a:t>JINST</a:t>
            </a:r>
            <a:r>
              <a:rPr lang="en-US" dirty="0" smtClean="0"/>
              <a:t> </a:t>
            </a:r>
            <a:r>
              <a:rPr lang="en-US" b="1" dirty="0" smtClean="0"/>
              <a:t>6</a:t>
            </a:r>
            <a:r>
              <a:rPr lang="en-US" dirty="0" smtClean="0"/>
              <a:t> </a:t>
            </a:r>
            <a:r>
              <a:rPr lang="en-US" dirty="0" smtClean="0"/>
              <a:t>T10002 (</a:t>
            </a:r>
            <a:r>
              <a:rPr lang="en-US" dirty="0" smtClean="0"/>
              <a:t>2011)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on LUMI GEM</a:t>
            </a:r>
            <a:endParaRPr lang="en-US" dirty="0"/>
          </a:p>
        </p:txBody>
      </p:sp>
      <p:pic>
        <p:nvPicPr>
          <p:cNvPr id="14" name="Picture 4" descr="IMG_48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73238"/>
            <a:ext cx="5040313" cy="2447925"/>
          </a:xfrm>
          <a:prstGeom prst="rect">
            <a:avLst/>
          </a:prstGeom>
          <a:noFill/>
        </p:spPr>
      </p:pic>
      <p:pic>
        <p:nvPicPr>
          <p:cNvPr id="15" name="Picture 5" descr="IMG_48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221163"/>
            <a:ext cx="5040313" cy="2373312"/>
          </a:xfrm>
          <a:prstGeom prst="rect">
            <a:avLst/>
          </a:prstGeom>
          <a:noFill/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967038" y="4286251"/>
            <a:ext cx="2613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places for 2 FEE cards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2195513" y="4652963"/>
            <a:ext cx="3240087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3851275" y="4652963"/>
            <a:ext cx="1584325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851275" y="1881188"/>
            <a:ext cx="12916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PAD PCB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8536" y="4256088"/>
            <a:ext cx="130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solidFill>
                  <a:srgbClr val="000066"/>
                </a:solidFill>
              </a:rPr>
              <a:t>Back side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315" y="14176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22741" y="4396003"/>
            <a:ext cx="24555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pad can count</a:t>
            </a:r>
            <a:br>
              <a:rPr lang="en-US" dirty="0" smtClean="0"/>
            </a:br>
            <a:r>
              <a:rPr lang="en-US" dirty="0" smtClean="0"/>
              <a:t>number of </a:t>
            </a:r>
            <a:r>
              <a:rPr lang="en-US" dirty="0" err="1" smtClean="0"/>
              <a:t>m.i.p.’s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crossing it. </a:t>
            </a:r>
            <a:br>
              <a:rPr lang="en-US" dirty="0" smtClean="0"/>
            </a:br>
            <a:r>
              <a:rPr lang="en-US" dirty="0" smtClean="0"/>
              <a:t> [threshold well know ]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6345" y="1750802"/>
            <a:ext cx="177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cm diameter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68466" y="2833301"/>
            <a:ext cx="34437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GEM principle:</a:t>
            </a:r>
          </a:p>
          <a:p>
            <a:r>
              <a:rPr lang="en-US" dirty="0" smtClean="0"/>
              <a:t>Localized electron multiplication</a:t>
            </a:r>
          </a:p>
          <a:p>
            <a:r>
              <a:rPr lang="en-US" dirty="0" smtClean="0"/>
              <a:t>can sustain large rate</a:t>
            </a:r>
            <a:br>
              <a:rPr lang="en-US" dirty="0" smtClean="0"/>
            </a:br>
            <a:r>
              <a:rPr lang="en-US" dirty="0" smtClean="0"/>
              <a:t>(MHz/cm2)</a:t>
            </a: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68466" y="1750802"/>
            <a:ext cx="3161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Instrinsically</a:t>
            </a:r>
            <a:r>
              <a:rPr lang="en-US" dirty="0" smtClean="0"/>
              <a:t> radiation hard </a:t>
            </a:r>
            <a:br>
              <a:rPr lang="en-US" dirty="0" smtClean="0"/>
            </a:br>
            <a:r>
              <a:rPr lang="en-US" dirty="0" smtClean="0"/>
              <a:t>detector  (No flammable gas)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2E37-CB9B-2242-9D23-6D83206307B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GEM BLM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68749" y="1600200"/>
            <a:ext cx="8229600" cy="4525963"/>
          </a:xfrm>
        </p:spPr>
        <p:txBody>
          <a:bodyPr/>
          <a:lstStyle/>
          <a:p>
            <a:pPr lvl="3"/>
            <a:r>
              <a:rPr lang="en-US" dirty="0" smtClean="0"/>
              <a:t>Electronics Radiation Hard</a:t>
            </a:r>
            <a:br>
              <a:rPr lang="en-US" dirty="0" smtClean="0"/>
            </a:br>
            <a:r>
              <a:rPr lang="en-US" dirty="0" smtClean="0"/>
              <a:t>(Carioca chip, used for </a:t>
            </a:r>
            <a:r>
              <a:rPr lang="en-US" dirty="0" err="1" smtClean="0"/>
              <a:t>LHCb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4" descr="P10005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5604" y="1600200"/>
            <a:ext cx="3306968" cy="1201429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507999" y="2978901"/>
            <a:ext cx="8229600" cy="2617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be made in several modules 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59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(put at different distances in coincidence)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 made </a:t>
            </a:r>
            <a:r>
              <a:rPr lang="en-US" sz="3200" dirty="0" err="1" smtClean="0"/>
              <a:t>m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ovable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(to scan different angles) 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Addition of degrader can make them sensitive to neutron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2800" dirty="0" smtClean="0"/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 smtClean="0"/>
              <a:t>Electronics (hit definition) and slow control (thresholds and FE LV PS) in compact FPGA (</a:t>
            </a:r>
            <a:r>
              <a:rPr lang="en-US" sz="2800" dirty="0" smtClean="0">
                <a:solidFill>
                  <a:srgbClr val="FF0000"/>
                </a:solidFill>
              </a:rPr>
              <a:t>to be tested in SPS this year</a:t>
            </a:r>
            <a:r>
              <a:rPr lang="en-US" sz="2800" dirty="0" smtClean="0"/>
              <a:t>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5604" y="733005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7469188" y="3227388"/>
            <a:ext cx="1530350" cy="1060450"/>
            <a:chOff x="4683" y="863"/>
            <a:chExt cx="964" cy="668"/>
          </a:xfrm>
        </p:grpSpPr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10800000">
              <a:off x="5223" y="863"/>
              <a:ext cx="362" cy="317"/>
            </a:xfrm>
            <a:custGeom>
              <a:avLst/>
              <a:gdLst>
                <a:gd name="G0" fmla="+- 6366 0 0"/>
                <a:gd name="G1" fmla="+- 11555662 0 0"/>
                <a:gd name="G2" fmla="+- 0 0 11555662"/>
                <a:gd name="T0" fmla="*/ 0 256 1"/>
                <a:gd name="T1" fmla="*/ 180 256 1"/>
                <a:gd name="G3" fmla="+- 11555662 T0 T1"/>
                <a:gd name="T2" fmla="*/ 0 256 1"/>
                <a:gd name="T3" fmla="*/ 90 256 1"/>
                <a:gd name="G4" fmla="+- 11555662 T2 T3"/>
                <a:gd name="G5" fmla="*/ G4 2 1"/>
                <a:gd name="T4" fmla="*/ 90 256 1"/>
                <a:gd name="T5" fmla="*/ 0 256 1"/>
                <a:gd name="G6" fmla="+- 11555662 T4 T5"/>
                <a:gd name="G7" fmla="*/ G6 2 1"/>
                <a:gd name="G8" fmla="abs 1155566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366"/>
                <a:gd name="G18" fmla="*/ 6366 1 2"/>
                <a:gd name="G19" fmla="+- G18 5400 0"/>
                <a:gd name="G20" fmla="cos G19 11555662"/>
                <a:gd name="G21" fmla="sin G19 11555662"/>
                <a:gd name="G22" fmla="+- G20 10800 0"/>
                <a:gd name="G23" fmla="+- G21 10800 0"/>
                <a:gd name="G24" fmla="+- 10800 0 G20"/>
                <a:gd name="G25" fmla="+- 6366 10800 0"/>
                <a:gd name="G26" fmla="?: G9 G17 G25"/>
                <a:gd name="G27" fmla="?: G9 0 21600"/>
                <a:gd name="G28" fmla="cos 10800 11555662"/>
                <a:gd name="G29" fmla="sin 10800 11555662"/>
                <a:gd name="G30" fmla="sin 6366 11555662"/>
                <a:gd name="G31" fmla="+- G28 10800 0"/>
                <a:gd name="G32" fmla="+- G29 10800 0"/>
                <a:gd name="G33" fmla="+- G30 10800 0"/>
                <a:gd name="G34" fmla="?: G4 0 G31"/>
                <a:gd name="G35" fmla="?: 11555662 G34 0"/>
                <a:gd name="G36" fmla="?: G6 G35 G31"/>
                <a:gd name="G37" fmla="+- 21600 0 G36"/>
                <a:gd name="G38" fmla="?: G4 0 G33"/>
                <a:gd name="G39" fmla="?: 1155566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234 w 21600"/>
                <a:gd name="T15" fmla="*/ 11350 h 21600"/>
                <a:gd name="T16" fmla="*/ 10800 w 21600"/>
                <a:gd name="T17" fmla="*/ 4434 h 21600"/>
                <a:gd name="T18" fmla="*/ 19366 w 21600"/>
                <a:gd name="T19" fmla="*/ 1135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447" y="11207"/>
                  </a:moveTo>
                  <a:cubicBezTo>
                    <a:pt x="4438" y="11072"/>
                    <a:pt x="4434" y="10936"/>
                    <a:pt x="4434" y="10800"/>
                  </a:cubicBezTo>
                  <a:cubicBezTo>
                    <a:pt x="4434" y="7284"/>
                    <a:pt x="7284" y="4434"/>
                    <a:pt x="10800" y="4434"/>
                  </a:cubicBezTo>
                  <a:cubicBezTo>
                    <a:pt x="14315" y="4434"/>
                    <a:pt x="17166" y="7284"/>
                    <a:pt x="17166" y="10800"/>
                  </a:cubicBezTo>
                  <a:cubicBezTo>
                    <a:pt x="17165" y="10936"/>
                    <a:pt x="17161" y="11072"/>
                    <a:pt x="17152" y="11207"/>
                  </a:cubicBezTo>
                  <a:lnTo>
                    <a:pt x="21577" y="11492"/>
                  </a:lnTo>
                  <a:cubicBezTo>
                    <a:pt x="21592" y="11261"/>
                    <a:pt x="21600" y="1103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30"/>
                    <a:pt x="7" y="11261"/>
                    <a:pt x="22" y="1149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4785" y="935"/>
              <a:ext cx="771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4694" y="935"/>
              <a:ext cx="953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710" y="1168"/>
              <a:ext cx="408" cy="363"/>
            </a:xfrm>
            <a:custGeom>
              <a:avLst/>
              <a:gdLst>
                <a:gd name="G0" fmla="+- 6366 0 0"/>
                <a:gd name="G1" fmla="+- 11555662 0 0"/>
                <a:gd name="G2" fmla="+- 0 0 11555662"/>
                <a:gd name="T0" fmla="*/ 0 256 1"/>
                <a:gd name="T1" fmla="*/ 180 256 1"/>
                <a:gd name="G3" fmla="+- 11555662 T0 T1"/>
                <a:gd name="T2" fmla="*/ 0 256 1"/>
                <a:gd name="T3" fmla="*/ 90 256 1"/>
                <a:gd name="G4" fmla="+- 11555662 T2 T3"/>
                <a:gd name="G5" fmla="*/ G4 2 1"/>
                <a:gd name="T4" fmla="*/ 90 256 1"/>
                <a:gd name="T5" fmla="*/ 0 256 1"/>
                <a:gd name="G6" fmla="+- 11555662 T4 T5"/>
                <a:gd name="G7" fmla="*/ G6 2 1"/>
                <a:gd name="G8" fmla="abs 1155566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6366"/>
                <a:gd name="G18" fmla="*/ 6366 1 2"/>
                <a:gd name="G19" fmla="+- G18 5400 0"/>
                <a:gd name="G20" fmla="cos G19 11555662"/>
                <a:gd name="G21" fmla="sin G19 11555662"/>
                <a:gd name="G22" fmla="+- G20 10800 0"/>
                <a:gd name="G23" fmla="+- G21 10800 0"/>
                <a:gd name="G24" fmla="+- 10800 0 G20"/>
                <a:gd name="G25" fmla="+- 6366 10800 0"/>
                <a:gd name="G26" fmla="?: G9 G17 G25"/>
                <a:gd name="G27" fmla="?: G9 0 21600"/>
                <a:gd name="G28" fmla="cos 10800 11555662"/>
                <a:gd name="G29" fmla="sin 10800 11555662"/>
                <a:gd name="G30" fmla="sin 6366 11555662"/>
                <a:gd name="G31" fmla="+- G28 10800 0"/>
                <a:gd name="G32" fmla="+- G29 10800 0"/>
                <a:gd name="G33" fmla="+- G30 10800 0"/>
                <a:gd name="G34" fmla="?: G4 0 G31"/>
                <a:gd name="G35" fmla="?: 11555662 G34 0"/>
                <a:gd name="G36" fmla="?: G6 G35 G31"/>
                <a:gd name="G37" fmla="+- 21600 0 G36"/>
                <a:gd name="G38" fmla="?: G4 0 G33"/>
                <a:gd name="G39" fmla="?: 1155566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234 w 21600"/>
                <a:gd name="T15" fmla="*/ 11350 h 21600"/>
                <a:gd name="T16" fmla="*/ 10800 w 21600"/>
                <a:gd name="T17" fmla="*/ 4434 h 21600"/>
                <a:gd name="T18" fmla="*/ 19366 w 21600"/>
                <a:gd name="T19" fmla="*/ 1135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4447" y="11207"/>
                  </a:moveTo>
                  <a:cubicBezTo>
                    <a:pt x="4438" y="11072"/>
                    <a:pt x="4434" y="10936"/>
                    <a:pt x="4434" y="10800"/>
                  </a:cubicBezTo>
                  <a:cubicBezTo>
                    <a:pt x="4434" y="7284"/>
                    <a:pt x="7284" y="4434"/>
                    <a:pt x="10800" y="4434"/>
                  </a:cubicBezTo>
                  <a:cubicBezTo>
                    <a:pt x="14315" y="4434"/>
                    <a:pt x="17166" y="7284"/>
                    <a:pt x="17166" y="10800"/>
                  </a:cubicBezTo>
                  <a:cubicBezTo>
                    <a:pt x="17165" y="10936"/>
                    <a:pt x="17161" y="11072"/>
                    <a:pt x="17152" y="11207"/>
                  </a:cubicBezTo>
                  <a:lnTo>
                    <a:pt x="21577" y="11492"/>
                  </a:lnTo>
                  <a:cubicBezTo>
                    <a:pt x="21592" y="11261"/>
                    <a:pt x="21600" y="1103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30"/>
                    <a:pt x="7" y="11261"/>
                    <a:pt x="22" y="11492"/>
                  </a:cubicBez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4739" y="944"/>
              <a:ext cx="273" cy="173"/>
              <a:chOff x="4694" y="799"/>
              <a:chExt cx="273" cy="173"/>
            </a:xfrm>
          </p:grpSpPr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flipH="1">
                <a:off x="4694" y="935"/>
                <a:ext cx="273" cy="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Text Box 13"/>
              <p:cNvSpPr txBox="1">
                <a:spLocks noChangeArrowheads="1"/>
              </p:cNvSpPr>
              <p:nvPr/>
            </p:nvSpPr>
            <p:spPr bwMode="auto">
              <a:xfrm>
                <a:off x="4772" y="799"/>
                <a:ext cx="17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x</a:t>
                </a:r>
              </a:p>
            </p:txBody>
          </p: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683" y="1219"/>
              <a:ext cx="15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453" y="992"/>
              <a:ext cx="1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2E37-CB9B-2242-9D23-6D83206307B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Relavant</a:t>
            </a:r>
            <a:r>
              <a:rPr lang="en-US" dirty="0" smtClean="0"/>
              <a:t> facts for  BLM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dirty="0" smtClean="0"/>
              <a:t>Sensitive to </a:t>
            </a:r>
            <a:r>
              <a:rPr lang="en-US" dirty="0" err="1" smtClean="0"/>
              <a:t>secondaries</a:t>
            </a:r>
            <a:r>
              <a:rPr lang="en-US" dirty="0" smtClean="0"/>
              <a:t> (inelastic interaction)</a:t>
            </a:r>
          </a:p>
          <a:p>
            <a:pPr lvl="2"/>
            <a:r>
              <a:rPr lang="en-US" dirty="0" smtClean="0"/>
              <a:t>Should be able </a:t>
            </a:r>
            <a:r>
              <a:rPr lang="en-US" dirty="0" smtClean="0">
                <a:solidFill>
                  <a:srgbClr val="FF0000"/>
                </a:solidFill>
              </a:rPr>
              <a:t>to detect </a:t>
            </a:r>
            <a:r>
              <a:rPr lang="en-US" dirty="0" err="1" smtClean="0">
                <a:solidFill>
                  <a:srgbClr val="FF0000"/>
                </a:solidFill>
              </a:rPr>
              <a:t>mips</a:t>
            </a:r>
            <a:r>
              <a:rPr lang="en-US" dirty="0" smtClean="0">
                <a:solidFill>
                  <a:srgbClr val="FF0000"/>
                </a:solidFill>
              </a:rPr>
              <a:t> with full efficiency</a:t>
            </a:r>
          </a:p>
          <a:p>
            <a:pPr lvl="1"/>
            <a:r>
              <a:rPr lang="en-US" dirty="0" smtClean="0"/>
              <a:t>On SPS doing test with one bucket filled </a:t>
            </a:r>
          </a:p>
          <a:p>
            <a:pPr lvl="2"/>
            <a:r>
              <a:rPr lang="en-US" dirty="0" smtClean="0"/>
              <a:t>Bunch length </a:t>
            </a:r>
            <a:r>
              <a:rPr lang="en-US" dirty="0" smtClean="0">
                <a:solidFill>
                  <a:srgbClr val="FF0000"/>
                </a:solidFill>
              </a:rPr>
              <a:t>few ns</a:t>
            </a:r>
          </a:p>
          <a:p>
            <a:pPr lvl="2"/>
            <a:r>
              <a:rPr lang="en-US" dirty="0" err="1" smtClean="0"/>
              <a:t>Revol</a:t>
            </a:r>
            <a:r>
              <a:rPr lang="en-US" dirty="0" smtClean="0"/>
              <a:t>. Frequency </a:t>
            </a:r>
            <a:r>
              <a:rPr lang="en-US" dirty="0" smtClean="0">
                <a:solidFill>
                  <a:srgbClr val="FF0000"/>
                </a:solidFill>
              </a:rPr>
              <a:t>43 MHz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Secondary particles arrives “bunched” on the BLM</a:t>
            </a:r>
          </a:p>
          <a:p>
            <a:pPr lvl="1"/>
            <a:r>
              <a:rPr lang="en-US" dirty="0" err="1" smtClean="0"/>
              <a:t>Scint</a:t>
            </a:r>
            <a:r>
              <a:rPr lang="en-US" dirty="0" smtClean="0"/>
              <a:t> BLM are NOT counting secondary</a:t>
            </a:r>
          </a:p>
          <a:p>
            <a:pPr lvl="2"/>
            <a:r>
              <a:rPr lang="en-US" dirty="0" smtClean="0"/>
              <a:t>If one or more </a:t>
            </a:r>
            <a:r>
              <a:rPr lang="en-US" dirty="0" err="1" smtClean="0"/>
              <a:t>mips</a:t>
            </a:r>
            <a:r>
              <a:rPr lang="en-US" dirty="0" smtClean="0"/>
              <a:t> crossing </a:t>
            </a:r>
            <a:r>
              <a:rPr lang="en-US" dirty="0" err="1" smtClean="0"/>
              <a:t>scint</a:t>
            </a:r>
            <a:r>
              <a:rPr lang="en-US" dirty="0" smtClean="0"/>
              <a:t> ALWAYS count one</a:t>
            </a:r>
          </a:p>
          <a:p>
            <a:pPr lvl="2"/>
            <a:r>
              <a:rPr lang="en-US" dirty="0" smtClean="0"/>
              <a:t>Fully efficient (it is sensitive at  low flux ) but saturates at </a:t>
            </a:r>
            <a:r>
              <a:rPr lang="en-US" dirty="0" err="1" smtClean="0"/>
              <a:t>rev.freq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Linearity guaranteed for low flux</a:t>
            </a:r>
          </a:p>
          <a:p>
            <a:pPr lvl="1"/>
            <a:r>
              <a:rPr lang="en-US" dirty="0" smtClean="0"/>
              <a:t>Gate with RF signal</a:t>
            </a:r>
          </a:p>
          <a:p>
            <a:pPr lvl="2"/>
            <a:r>
              <a:rPr lang="en-US" dirty="0" smtClean="0"/>
              <a:t>Very important to reject out of filled  bunch particle</a:t>
            </a:r>
          </a:p>
          <a:p>
            <a:pPr lvl="2"/>
            <a:r>
              <a:rPr lang="en-US" dirty="0" smtClean="0"/>
              <a:t>Need &lt; ns time resolution to distinguish among close bunch (5ns)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07" y="77980"/>
            <a:ext cx="7077574" cy="1143000"/>
          </a:xfrm>
        </p:spPr>
        <p:txBody>
          <a:bodyPr/>
          <a:lstStyle/>
          <a:p>
            <a:r>
              <a:rPr lang="en-US" dirty="0" smtClean="0"/>
              <a:t>Example of different </a:t>
            </a:r>
            <a:r>
              <a:rPr lang="en-US" dirty="0" err="1" smtClean="0"/>
              <a:t>BLMs</a:t>
            </a:r>
            <a:endParaRPr lang="en-US" dirty="0"/>
          </a:p>
        </p:txBody>
      </p:sp>
      <p:pic>
        <p:nvPicPr>
          <p:cNvPr id="8" name="Content Placeholder 7" descr="Screen shot 2012-01-20 at 5.33.2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307" r="-11307"/>
          <a:stretch>
            <a:fillRect/>
          </a:stretch>
        </p:blipFill>
        <p:spPr>
          <a:xfrm>
            <a:off x="-76291" y="1036554"/>
            <a:ext cx="10092075" cy="55502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9" name="Straight Arrow Connector 8"/>
          <p:cNvCxnSpPr>
            <a:stCxn id="12" idx="1"/>
          </p:cNvCxnSpPr>
          <p:nvPr/>
        </p:nvCxnSpPr>
        <p:spPr>
          <a:xfrm rot="10800000" flipV="1">
            <a:off x="5371579" y="4542793"/>
            <a:ext cx="1422439" cy="4256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94017" y="4388905"/>
            <a:ext cx="2349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Ionization chamber rate</a:t>
            </a:r>
            <a:endParaRPr lang="en-US" sz="14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94017" y="4814506"/>
            <a:ext cx="2349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solidFill>
                  <a:srgbClr val="FF0000"/>
                </a:solidFill>
              </a:rPr>
              <a:t>Scints</a:t>
            </a:r>
            <a:r>
              <a:rPr lang="en-US" sz="1400" b="1" i="1" dirty="0" smtClean="0">
                <a:solidFill>
                  <a:srgbClr val="FF0000"/>
                </a:solidFill>
              </a:rPr>
              <a:t> rate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5523981" y="5120796"/>
            <a:ext cx="1270039" cy="137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665" y="-176867"/>
            <a:ext cx="8229600" cy="1143000"/>
          </a:xfrm>
        </p:spPr>
        <p:txBody>
          <a:bodyPr/>
          <a:lstStyle/>
          <a:p>
            <a:r>
              <a:rPr lang="en-US" dirty="0" smtClean="0"/>
              <a:t>Detector for</a:t>
            </a:r>
            <a:r>
              <a:rPr lang="en-US" dirty="0" smtClean="0"/>
              <a:t> 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9034"/>
            <a:ext cx="8229600" cy="3962280"/>
          </a:xfrm>
        </p:spPr>
        <p:txBody>
          <a:bodyPr>
            <a:normAutofit lnSpcReduction="10000"/>
          </a:bodyPr>
          <a:lstStyle/>
          <a:p>
            <a:pPr lvl="2"/>
            <a:r>
              <a:rPr lang="en-US" dirty="0" smtClean="0"/>
              <a:t>Intercept channeled protons.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O(100 proton) in few ns [SPS] on a fraction of mm^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every 43 MHz </a:t>
            </a:r>
          </a:p>
          <a:p>
            <a:pPr lvl="2"/>
            <a:r>
              <a:rPr lang="en-US" dirty="0" smtClean="0"/>
              <a:t>Should give a signal proportional to crossing protons</a:t>
            </a:r>
          </a:p>
          <a:p>
            <a:pPr lvl="3"/>
            <a:r>
              <a:rPr lang="en-US" dirty="0" smtClean="0"/>
              <a:t>Good knowledge of calibration and efficiency</a:t>
            </a:r>
          </a:p>
          <a:p>
            <a:pPr lvl="3"/>
            <a:r>
              <a:rPr lang="en-US" dirty="0" smtClean="0"/>
              <a:t>Not saturate</a:t>
            </a:r>
            <a:endParaRPr lang="en-US" dirty="0" smtClean="0"/>
          </a:p>
          <a:p>
            <a:pPr lvl="2"/>
            <a:r>
              <a:rPr lang="en-US" dirty="0" smtClean="0"/>
              <a:t>S</a:t>
            </a:r>
            <a:r>
              <a:rPr lang="en-US" dirty="0" smtClean="0"/>
              <a:t>patial </a:t>
            </a:r>
            <a:r>
              <a:rPr lang="en-US" dirty="0" smtClean="0"/>
              <a:t>resolution</a:t>
            </a:r>
          </a:p>
          <a:p>
            <a:pPr lvl="3"/>
            <a:r>
              <a:rPr lang="en-US" dirty="0" smtClean="0"/>
              <a:t>“image” of beam (shape</a:t>
            </a:r>
            <a:r>
              <a:rPr lang="en-US" dirty="0" smtClean="0"/>
              <a:t>). Not critical</a:t>
            </a:r>
          </a:p>
          <a:p>
            <a:pPr lvl="3"/>
            <a:r>
              <a:rPr lang="en-US" dirty="0" smtClean="0"/>
              <a:t>If two RP at different machine azimuth: beam direction</a:t>
            </a:r>
          </a:p>
          <a:p>
            <a:pPr lvl="2"/>
            <a:r>
              <a:rPr lang="en-US" dirty="0" smtClean="0"/>
              <a:t>Trigger from machine timing 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77382" y="5857124"/>
            <a:ext cx="401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Test a  </a:t>
            </a:r>
            <a:r>
              <a:rPr lang="en-US" b="1" dirty="0" err="1" smtClean="0">
                <a:solidFill>
                  <a:srgbClr val="FF0000"/>
                </a:solidFill>
              </a:rPr>
              <a:t>scint</a:t>
            </a:r>
            <a:r>
              <a:rPr lang="en-US" b="1" dirty="0" smtClean="0">
                <a:solidFill>
                  <a:srgbClr val="FF0000"/>
                </a:solidFill>
              </a:rPr>
              <a:t> fiber </a:t>
            </a:r>
            <a:r>
              <a:rPr lang="en-US" b="1" dirty="0" err="1" smtClean="0">
                <a:solidFill>
                  <a:srgbClr val="FF0000"/>
                </a:solidFill>
              </a:rPr>
              <a:t>odoscope</a:t>
            </a:r>
            <a:r>
              <a:rPr lang="en-US" b="1" dirty="0" smtClean="0">
                <a:solidFill>
                  <a:srgbClr val="FF0000"/>
                </a:solidFill>
              </a:rPr>
              <a:t> in SPS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807" y="4749128"/>
            <a:ext cx="42265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Positive experience with </a:t>
            </a:r>
            <a:r>
              <a:rPr lang="en-US" dirty="0" err="1" smtClean="0"/>
              <a:t>Medipix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Very good spatial resolution</a:t>
            </a:r>
          </a:p>
          <a:p>
            <a:r>
              <a:rPr lang="en-US" dirty="0" smtClean="0"/>
              <a:t>But calibration is not totally understood</a:t>
            </a:r>
          </a:p>
          <a:p>
            <a:r>
              <a:rPr lang="en-US" dirty="0" smtClean="0"/>
              <a:t>Timing is </a:t>
            </a:r>
            <a:r>
              <a:rPr lang="en-US" dirty="0" smtClean="0"/>
              <a:t>possible but…</a:t>
            </a:r>
            <a:endParaRPr lang="en-US" dirty="0" smtClean="0"/>
          </a:p>
          <a:p>
            <a:r>
              <a:rPr lang="en-US" dirty="0" smtClean="0"/>
              <a:t>Not clear if it can stand high dose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23831" y="4993559"/>
            <a:ext cx="2327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more robust Si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Pixel/strip 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pot (sec. vacuum)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3873-590F-5A41-9A48-A618E9C929E0}" type="slidenum">
              <a:rPr lang="en-GB" smtClean="0">
                <a:solidFill>
                  <a:schemeClr val="tx1"/>
                </a:solidFill>
              </a:rPr>
              <a:pPr/>
              <a:t>26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3353"/>
          <a:stretch/>
        </p:blipFill>
        <p:spPr>
          <a:xfrm>
            <a:off x="95549" y="1158175"/>
            <a:ext cx="4465273" cy="388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039" y="1158174"/>
            <a:ext cx="4398643" cy="346102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8681" y="5229230"/>
            <a:ext cx="3380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 window (200 </a:t>
            </a:r>
            <a:r>
              <a:rPr lang="en-US" dirty="0" smtClean="0">
                <a:latin typeface="Symbol"/>
              </a:rPr>
              <a:t>m</a:t>
            </a:r>
            <a:r>
              <a:rPr lang="en-US" dirty="0" smtClean="0"/>
              <a:t>m Al thick) </a:t>
            </a:r>
            <a:br>
              <a:rPr lang="en-US" dirty="0" smtClean="0"/>
            </a:br>
            <a:r>
              <a:rPr lang="en-US" dirty="0" smtClean="0"/>
              <a:t>where the detector</a:t>
            </a:r>
          </a:p>
          <a:p>
            <a:r>
              <a:rPr lang="en-US" dirty="0" smtClean="0"/>
              <a:t> active region should be placed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2370636" y="4291000"/>
            <a:ext cx="973729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medipix_hol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039" y="1417637"/>
            <a:ext cx="4398643" cy="3298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5931" y="5318981"/>
            <a:ext cx="346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scintillating fibers in front of</a:t>
            </a:r>
            <a:br>
              <a:rPr lang="en-US" dirty="0" smtClean="0"/>
            </a:br>
            <a:r>
              <a:rPr lang="en-US" dirty="0" err="1" smtClean="0"/>
              <a:t>Medipix</a:t>
            </a:r>
            <a:r>
              <a:rPr lang="en-US" dirty="0" smtClean="0"/>
              <a:t> device</a:t>
            </a:r>
          </a:p>
          <a:p>
            <a:r>
              <a:rPr lang="en-US" dirty="0" smtClean="0"/>
              <a:t>(calibration, trigger,…)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61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3900"/>
            <a:ext cx="7077574" cy="1143000"/>
          </a:xfrm>
        </p:spPr>
        <p:txBody>
          <a:bodyPr/>
          <a:lstStyle/>
          <a:p>
            <a:r>
              <a:rPr lang="en-US" dirty="0" smtClean="0"/>
              <a:t>Detector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3873-590F-5A41-9A48-A618E9C929E0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93" y="949100"/>
            <a:ext cx="32956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508531" y="3902075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868893" y="3902075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1229256" y="3902075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321206" y="4240212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681568" y="4240212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1041931" y="4240212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537106" y="4578350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897468" y="4578350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1257831" y="4578350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381531" y="4910137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741893" y="4910137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1102256" y="4910137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H="1">
            <a:off x="940331" y="3614737"/>
            <a:ext cx="71437" cy="20875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16844" y="915234"/>
            <a:ext cx="5627156" cy="557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One</a:t>
            </a:r>
            <a:r>
              <a:rPr lang="en-US" sz="2400" dirty="0" smtClean="0"/>
              <a:t> or </a:t>
            </a:r>
            <a:r>
              <a:rPr lang="en-US" sz="2400" b="1" dirty="0" smtClean="0"/>
              <a:t>more</a:t>
            </a:r>
            <a:r>
              <a:rPr lang="en-US" sz="2400" dirty="0" smtClean="0"/>
              <a:t> layers of fibers: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Plastic (PMMA, polystyrene) fibers: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scintillation (blue)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n</a:t>
            </a:r>
            <a:r>
              <a:rPr lang="en-US" sz="2000" baseline="-25000" dirty="0" smtClean="0"/>
              <a:t>core</a:t>
            </a:r>
            <a:r>
              <a:rPr lang="en-US" sz="2000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000" dirty="0" smtClean="0"/>
              <a:t>1.6, n</a:t>
            </a:r>
            <a:r>
              <a:rPr lang="en-US" sz="2000" baseline="-25000" dirty="0" smtClean="0"/>
              <a:t>cladding</a:t>
            </a:r>
            <a:r>
              <a:rPr lang="en-US" sz="2000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000" dirty="0" smtClean="0"/>
              <a:t>1.4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Round </a:t>
            </a:r>
            <a:r>
              <a:rPr lang="en-US" sz="2000" dirty="0"/>
              <a:t>or square fibers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Diameter/side from </a:t>
            </a:r>
            <a:r>
              <a:rPr lang="en-US" sz="2000" b="1" dirty="0" smtClean="0"/>
              <a:t>250 </a:t>
            </a:r>
            <a:r>
              <a:rPr lang="en-US" sz="2000" b="1" dirty="0">
                <a:latin typeface="Symbol" charset="2"/>
                <a:cs typeface="Symbol" charset="2"/>
              </a:rPr>
              <a:t>m</a:t>
            </a:r>
            <a:r>
              <a:rPr lang="en-US" sz="2000" b="1" dirty="0"/>
              <a:t>m </a:t>
            </a:r>
            <a:r>
              <a:rPr lang="en-US" sz="2000" dirty="0"/>
              <a:t>to few </a:t>
            </a:r>
            <a:r>
              <a:rPr lang="en-US" sz="2000" b="1" dirty="0"/>
              <a:t>mm</a:t>
            </a:r>
          </a:p>
          <a:p>
            <a:pPr marL="742950" lvl="1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/>
              <a:t>Quartz (SiO</a:t>
            </a:r>
            <a:r>
              <a:rPr lang="en-US" sz="2400" baseline="-25000" dirty="0"/>
              <a:t>2</a:t>
            </a:r>
            <a:r>
              <a:rPr lang="en-US" sz="2400" dirty="0"/>
              <a:t>) fibers: Cerenkov </a:t>
            </a:r>
            <a:r>
              <a:rPr lang="en-US" sz="2400" dirty="0" smtClean="0"/>
              <a:t>emission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Different cladding materials (silica, hard plastic, PMMA)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Core diameter from </a:t>
            </a:r>
            <a:r>
              <a:rPr lang="en-US" sz="2000" b="1" dirty="0" smtClean="0"/>
              <a:t>100 </a:t>
            </a:r>
            <a:r>
              <a:rPr lang="en-US" sz="2000" b="1" dirty="0" smtClean="0">
                <a:latin typeface="Symbol" charset="2"/>
                <a:cs typeface="Symbol" charset="2"/>
              </a:rPr>
              <a:t>m</a:t>
            </a:r>
            <a:r>
              <a:rPr lang="en-US" sz="2000" b="1" dirty="0" smtClean="0"/>
              <a:t>m </a:t>
            </a:r>
            <a:r>
              <a:rPr lang="en-US" sz="2000" dirty="0" smtClean="0"/>
              <a:t>to </a:t>
            </a:r>
            <a:r>
              <a:rPr lang="en-US" sz="2000" b="1" dirty="0" smtClean="0"/>
              <a:t>2 mm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r>
              <a:rPr lang="en-US" sz="2400" dirty="0" smtClean="0"/>
              <a:t>Directly coupled to multi-channel </a:t>
            </a:r>
            <a:r>
              <a:rPr lang="en-US" sz="2400" dirty="0" err="1" smtClean="0"/>
              <a:t>photodetector</a:t>
            </a:r>
            <a:r>
              <a:rPr lang="en-US" sz="2400" dirty="0" smtClean="0"/>
              <a:t> (e.g. </a:t>
            </a:r>
            <a:r>
              <a:rPr lang="en-US" sz="2400" b="1" dirty="0" smtClean="0"/>
              <a:t>multi-anode </a:t>
            </a:r>
            <a:r>
              <a:rPr lang="en-US" sz="2400" dirty="0" smtClean="0"/>
              <a:t>PMT)</a:t>
            </a:r>
          </a:p>
          <a:p>
            <a:endParaRPr lang="en-US" sz="2400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29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Scintillating fiber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3873-590F-5A41-9A48-A618E9C929E0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4668" y="1881949"/>
            <a:ext cx="45592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Single particle </a:t>
            </a:r>
            <a:r>
              <a:rPr lang="en-US" sz="2400" dirty="0" smtClean="0"/>
              <a:t>sensitivity, response proportional to number of electrons in beam</a:t>
            </a:r>
          </a:p>
          <a:p>
            <a:endParaRPr lang="en-US" sz="2400" dirty="0"/>
          </a:p>
          <a:p>
            <a:r>
              <a:rPr lang="en-US" sz="2000" dirty="0" smtClean="0"/>
              <a:t>≈1 photo-electrons/mm at 50 cm from PMT, 20% quantum efficiency</a:t>
            </a:r>
            <a:endParaRPr lang="en-US" sz="2000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813"/>
          <a:stretch>
            <a:fillRect/>
          </a:stretch>
        </p:blipFill>
        <p:spPr bwMode="auto">
          <a:xfrm>
            <a:off x="4643968" y="1881949"/>
            <a:ext cx="4178300" cy="3938588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50262" y="1235618"/>
            <a:ext cx="2237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LNF BTF test</a:t>
            </a:r>
          </a:p>
          <a:p>
            <a:r>
              <a:rPr lang="en-US" dirty="0" smtClean="0"/>
              <a:t>On similar detectors 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82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3873-590F-5A41-9A48-A618E9C929E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3353"/>
          <a:stretch/>
        </p:blipFill>
        <p:spPr>
          <a:xfrm>
            <a:off x="0" y="589188"/>
            <a:ext cx="4621062" cy="4021981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847872" y="2606884"/>
            <a:ext cx="952267" cy="1242574"/>
          </a:xfrm>
          <a:custGeom>
            <a:avLst/>
            <a:gdLst>
              <a:gd name="connsiteX0" fmla="*/ 861448 w 1403183"/>
              <a:gd name="connsiteY0" fmla="*/ 3001623 h 3001623"/>
              <a:gd name="connsiteX1" fmla="*/ 1403183 w 1403183"/>
              <a:gd name="connsiteY1" fmla="*/ 2504313 h 3001623"/>
              <a:gd name="connsiteX2" fmla="*/ 932495 w 1403183"/>
              <a:gd name="connsiteY2" fmla="*/ 2042525 h 3001623"/>
              <a:gd name="connsiteX3" fmla="*/ 825924 w 1403183"/>
              <a:gd name="connsiteY3" fmla="*/ 1856033 h 3001623"/>
              <a:gd name="connsiteX4" fmla="*/ 781520 w 1403183"/>
              <a:gd name="connsiteY4" fmla="*/ 1580736 h 3001623"/>
              <a:gd name="connsiteX5" fmla="*/ 808163 w 1403183"/>
              <a:gd name="connsiteY5" fmla="*/ 0 h 3001623"/>
              <a:gd name="connsiteX6" fmla="*/ 0 w 1403183"/>
              <a:gd name="connsiteY6" fmla="*/ 8880 h 3001623"/>
              <a:gd name="connsiteX7" fmla="*/ 8881 w 1403183"/>
              <a:gd name="connsiteY7" fmla="*/ 1456409 h 3001623"/>
              <a:gd name="connsiteX8" fmla="*/ 53286 w 1403183"/>
              <a:gd name="connsiteY8" fmla="*/ 1918197 h 3001623"/>
              <a:gd name="connsiteX9" fmla="*/ 150976 w 1403183"/>
              <a:gd name="connsiteY9" fmla="*/ 2149091 h 3001623"/>
              <a:gd name="connsiteX10" fmla="*/ 328594 w 1403183"/>
              <a:gd name="connsiteY10" fmla="*/ 2433269 h 3001623"/>
              <a:gd name="connsiteX11" fmla="*/ 541735 w 1403183"/>
              <a:gd name="connsiteY11" fmla="*/ 2681924 h 3001623"/>
              <a:gd name="connsiteX12" fmla="*/ 861448 w 1403183"/>
              <a:gd name="connsiteY12" fmla="*/ 3001623 h 3001623"/>
              <a:gd name="connsiteX0" fmla="*/ 861448 w 1891632"/>
              <a:gd name="connsiteY0" fmla="*/ 3001623 h 3001623"/>
              <a:gd name="connsiteX1" fmla="*/ 1891632 w 1891632"/>
              <a:gd name="connsiteY1" fmla="*/ 2992743 h 3001623"/>
              <a:gd name="connsiteX2" fmla="*/ 932495 w 1891632"/>
              <a:gd name="connsiteY2" fmla="*/ 2042525 h 3001623"/>
              <a:gd name="connsiteX3" fmla="*/ 825924 w 1891632"/>
              <a:gd name="connsiteY3" fmla="*/ 1856033 h 3001623"/>
              <a:gd name="connsiteX4" fmla="*/ 781520 w 1891632"/>
              <a:gd name="connsiteY4" fmla="*/ 1580736 h 3001623"/>
              <a:gd name="connsiteX5" fmla="*/ 808163 w 1891632"/>
              <a:gd name="connsiteY5" fmla="*/ 0 h 3001623"/>
              <a:gd name="connsiteX6" fmla="*/ 0 w 1891632"/>
              <a:gd name="connsiteY6" fmla="*/ 8880 h 3001623"/>
              <a:gd name="connsiteX7" fmla="*/ 8881 w 1891632"/>
              <a:gd name="connsiteY7" fmla="*/ 1456409 h 3001623"/>
              <a:gd name="connsiteX8" fmla="*/ 53286 w 1891632"/>
              <a:gd name="connsiteY8" fmla="*/ 1918197 h 3001623"/>
              <a:gd name="connsiteX9" fmla="*/ 150976 w 1891632"/>
              <a:gd name="connsiteY9" fmla="*/ 2149091 h 3001623"/>
              <a:gd name="connsiteX10" fmla="*/ 328594 w 1891632"/>
              <a:gd name="connsiteY10" fmla="*/ 2433269 h 3001623"/>
              <a:gd name="connsiteX11" fmla="*/ 541735 w 1891632"/>
              <a:gd name="connsiteY11" fmla="*/ 2681924 h 3001623"/>
              <a:gd name="connsiteX12" fmla="*/ 861448 w 1891632"/>
              <a:gd name="connsiteY12" fmla="*/ 3001623 h 3001623"/>
              <a:gd name="connsiteX0" fmla="*/ 861448 w 1891632"/>
              <a:gd name="connsiteY0" fmla="*/ 3001623 h 3001623"/>
              <a:gd name="connsiteX1" fmla="*/ 1891632 w 1891632"/>
              <a:gd name="connsiteY1" fmla="*/ 2992743 h 3001623"/>
              <a:gd name="connsiteX2" fmla="*/ 985781 w 1891632"/>
              <a:gd name="connsiteY2" fmla="*/ 2033645 h 3001623"/>
              <a:gd name="connsiteX3" fmla="*/ 825924 w 1891632"/>
              <a:gd name="connsiteY3" fmla="*/ 1856033 h 3001623"/>
              <a:gd name="connsiteX4" fmla="*/ 781520 w 1891632"/>
              <a:gd name="connsiteY4" fmla="*/ 1580736 h 3001623"/>
              <a:gd name="connsiteX5" fmla="*/ 808163 w 1891632"/>
              <a:gd name="connsiteY5" fmla="*/ 0 h 3001623"/>
              <a:gd name="connsiteX6" fmla="*/ 0 w 1891632"/>
              <a:gd name="connsiteY6" fmla="*/ 8880 h 3001623"/>
              <a:gd name="connsiteX7" fmla="*/ 8881 w 1891632"/>
              <a:gd name="connsiteY7" fmla="*/ 1456409 h 3001623"/>
              <a:gd name="connsiteX8" fmla="*/ 53286 w 1891632"/>
              <a:gd name="connsiteY8" fmla="*/ 1918197 h 3001623"/>
              <a:gd name="connsiteX9" fmla="*/ 150976 w 1891632"/>
              <a:gd name="connsiteY9" fmla="*/ 2149091 h 3001623"/>
              <a:gd name="connsiteX10" fmla="*/ 328594 w 1891632"/>
              <a:gd name="connsiteY10" fmla="*/ 2433269 h 3001623"/>
              <a:gd name="connsiteX11" fmla="*/ 541735 w 1891632"/>
              <a:gd name="connsiteY11" fmla="*/ 2681924 h 3001623"/>
              <a:gd name="connsiteX12" fmla="*/ 861448 w 1891632"/>
              <a:gd name="connsiteY12" fmla="*/ 3001623 h 3001623"/>
              <a:gd name="connsiteX0" fmla="*/ 861448 w 1891632"/>
              <a:gd name="connsiteY0" fmla="*/ 3001623 h 3001623"/>
              <a:gd name="connsiteX1" fmla="*/ 1891632 w 1891632"/>
              <a:gd name="connsiteY1" fmla="*/ 2992743 h 3001623"/>
              <a:gd name="connsiteX2" fmla="*/ 1110112 w 1891632"/>
              <a:gd name="connsiteY2" fmla="*/ 2229018 h 3001623"/>
              <a:gd name="connsiteX3" fmla="*/ 985781 w 1891632"/>
              <a:gd name="connsiteY3" fmla="*/ 2033645 h 3001623"/>
              <a:gd name="connsiteX4" fmla="*/ 825924 w 1891632"/>
              <a:gd name="connsiteY4" fmla="*/ 1856033 h 3001623"/>
              <a:gd name="connsiteX5" fmla="*/ 781520 w 1891632"/>
              <a:gd name="connsiteY5" fmla="*/ 1580736 h 3001623"/>
              <a:gd name="connsiteX6" fmla="*/ 808163 w 1891632"/>
              <a:gd name="connsiteY6" fmla="*/ 0 h 3001623"/>
              <a:gd name="connsiteX7" fmla="*/ 0 w 1891632"/>
              <a:gd name="connsiteY7" fmla="*/ 8880 h 3001623"/>
              <a:gd name="connsiteX8" fmla="*/ 8881 w 1891632"/>
              <a:gd name="connsiteY8" fmla="*/ 1456409 h 3001623"/>
              <a:gd name="connsiteX9" fmla="*/ 53286 w 1891632"/>
              <a:gd name="connsiteY9" fmla="*/ 1918197 h 3001623"/>
              <a:gd name="connsiteX10" fmla="*/ 150976 w 1891632"/>
              <a:gd name="connsiteY10" fmla="*/ 2149091 h 3001623"/>
              <a:gd name="connsiteX11" fmla="*/ 328594 w 1891632"/>
              <a:gd name="connsiteY11" fmla="*/ 2433269 h 3001623"/>
              <a:gd name="connsiteX12" fmla="*/ 541735 w 1891632"/>
              <a:gd name="connsiteY12" fmla="*/ 2681924 h 3001623"/>
              <a:gd name="connsiteX13" fmla="*/ 861448 w 1891632"/>
              <a:gd name="connsiteY13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85781 w 1916541"/>
              <a:gd name="connsiteY4" fmla="*/ 2033645 h 3001623"/>
              <a:gd name="connsiteX5" fmla="*/ 825924 w 1916541"/>
              <a:gd name="connsiteY5" fmla="*/ 1856033 h 3001623"/>
              <a:gd name="connsiteX6" fmla="*/ 781520 w 1916541"/>
              <a:gd name="connsiteY6" fmla="*/ 1580736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85781 w 1916541"/>
              <a:gd name="connsiteY4" fmla="*/ 2033645 h 3001623"/>
              <a:gd name="connsiteX5" fmla="*/ 825924 w 1916541"/>
              <a:gd name="connsiteY5" fmla="*/ 1856033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85781 w 1916541"/>
              <a:gd name="connsiteY4" fmla="*/ 2033645 h 3001623"/>
              <a:gd name="connsiteX5" fmla="*/ 808162 w 1916541"/>
              <a:gd name="connsiteY5" fmla="*/ 1820510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41376 w 1916541"/>
              <a:gd name="connsiteY4" fmla="*/ 2051406 h 3001623"/>
              <a:gd name="connsiteX5" fmla="*/ 808162 w 1916541"/>
              <a:gd name="connsiteY5" fmla="*/ 1820510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074589 w 1916541"/>
              <a:gd name="connsiteY3" fmla="*/ 2246779 h 3001623"/>
              <a:gd name="connsiteX4" fmla="*/ 941376 w 1916541"/>
              <a:gd name="connsiteY4" fmla="*/ 2051406 h 3001623"/>
              <a:gd name="connsiteX5" fmla="*/ 808162 w 1916541"/>
              <a:gd name="connsiteY5" fmla="*/ 1820510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278849 w 1916541"/>
              <a:gd name="connsiteY3" fmla="*/ 2486554 h 3001623"/>
              <a:gd name="connsiteX4" fmla="*/ 1074589 w 1916541"/>
              <a:gd name="connsiteY4" fmla="*/ 2246779 h 3001623"/>
              <a:gd name="connsiteX5" fmla="*/ 941376 w 1916541"/>
              <a:gd name="connsiteY5" fmla="*/ 2051406 h 3001623"/>
              <a:gd name="connsiteX6" fmla="*/ 808162 w 1916541"/>
              <a:gd name="connsiteY6" fmla="*/ 1820510 h 3001623"/>
              <a:gd name="connsiteX7" fmla="*/ 799282 w 1916541"/>
              <a:gd name="connsiteY7" fmla="*/ 1483050 h 3001623"/>
              <a:gd name="connsiteX8" fmla="*/ 808163 w 1916541"/>
              <a:gd name="connsiteY8" fmla="*/ 0 h 3001623"/>
              <a:gd name="connsiteX9" fmla="*/ 0 w 1916541"/>
              <a:gd name="connsiteY9" fmla="*/ 8880 h 3001623"/>
              <a:gd name="connsiteX10" fmla="*/ 8881 w 1916541"/>
              <a:gd name="connsiteY10" fmla="*/ 1456409 h 3001623"/>
              <a:gd name="connsiteX11" fmla="*/ 53286 w 1916541"/>
              <a:gd name="connsiteY11" fmla="*/ 1918197 h 3001623"/>
              <a:gd name="connsiteX12" fmla="*/ 150976 w 1916541"/>
              <a:gd name="connsiteY12" fmla="*/ 2149091 h 3001623"/>
              <a:gd name="connsiteX13" fmla="*/ 328594 w 1916541"/>
              <a:gd name="connsiteY13" fmla="*/ 2433269 h 3001623"/>
              <a:gd name="connsiteX14" fmla="*/ 541735 w 1916541"/>
              <a:gd name="connsiteY14" fmla="*/ 2681924 h 3001623"/>
              <a:gd name="connsiteX15" fmla="*/ 861448 w 1916541"/>
              <a:gd name="connsiteY15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278849 w 1916541"/>
              <a:gd name="connsiteY3" fmla="*/ 2486554 h 3001623"/>
              <a:gd name="connsiteX4" fmla="*/ 1074589 w 1916541"/>
              <a:gd name="connsiteY4" fmla="*/ 2246779 h 3001623"/>
              <a:gd name="connsiteX5" fmla="*/ 941376 w 1916541"/>
              <a:gd name="connsiteY5" fmla="*/ 2051406 h 3001623"/>
              <a:gd name="connsiteX6" fmla="*/ 808162 w 1916541"/>
              <a:gd name="connsiteY6" fmla="*/ 1820510 h 3001623"/>
              <a:gd name="connsiteX7" fmla="*/ 799282 w 1916541"/>
              <a:gd name="connsiteY7" fmla="*/ 1483050 h 3001623"/>
              <a:gd name="connsiteX8" fmla="*/ 808163 w 1916541"/>
              <a:gd name="connsiteY8" fmla="*/ 0 h 3001623"/>
              <a:gd name="connsiteX9" fmla="*/ 0 w 1916541"/>
              <a:gd name="connsiteY9" fmla="*/ 969232 h 3001623"/>
              <a:gd name="connsiteX10" fmla="*/ 8881 w 1916541"/>
              <a:gd name="connsiteY10" fmla="*/ 1456409 h 3001623"/>
              <a:gd name="connsiteX11" fmla="*/ 53286 w 1916541"/>
              <a:gd name="connsiteY11" fmla="*/ 1918197 h 3001623"/>
              <a:gd name="connsiteX12" fmla="*/ 150976 w 1916541"/>
              <a:gd name="connsiteY12" fmla="*/ 2149091 h 3001623"/>
              <a:gd name="connsiteX13" fmla="*/ 328594 w 1916541"/>
              <a:gd name="connsiteY13" fmla="*/ 2433269 h 3001623"/>
              <a:gd name="connsiteX14" fmla="*/ 541735 w 1916541"/>
              <a:gd name="connsiteY14" fmla="*/ 2681924 h 3001623"/>
              <a:gd name="connsiteX15" fmla="*/ 861448 w 1916541"/>
              <a:gd name="connsiteY15" fmla="*/ 3001623 h 3001623"/>
              <a:gd name="connsiteX0" fmla="*/ 861448 w 1916541"/>
              <a:gd name="connsiteY0" fmla="*/ 2032391 h 2032391"/>
              <a:gd name="connsiteX1" fmla="*/ 1891632 w 1916541"/>
              <a:gd name="connsiteY1" fmla="*/ 2023511 h 2032391"/>
              <a:gd name="connsiteX2" fmla="*/ 1536396 w 1916541"/>
              <a:gd name="connsiteY2" fmla="*/ 1730455 h 2032391"/>
              <a:gd name="connsiteX3" fmla="*/ 1278849 w 1916541"/>
              <a:gd name="connsiteY3" fmla="*/ 1517322 h 2032391"/>
              <a:gd name="connsiteX4" fmla="*/ 1074589 w 1916541"/>
              <a:gd name="connsiteY4" fmla="*/ 1277547 h 2032391"/>
              <a:gd name="connsiteX5" fmla="*/ 941376 w 1916541"/>
              <a:gd name="connsiteY5" fmla="*/ 1082174 h 2032391"/>
              <a:gd name="connsiteX6" fmla="*/ 808162 w 1916541"/>
              <a:gd name="connsiteY6" fmla="*/ 851278 h 2032391"/>
              <a:gd name="connsiteX7" fmla="*/ 799282 w 1916541"/>
              <a:gd name="connsiteY7" fmla="*/ 513818 h 2032391"/>
              <a:gd name="connsiteX8" fmla="*/ 792675 w 1916541"/>
              <a:gd name="connsiteY8" fmla="*/ 6610 h 2032391"/>
              <a:gd name="connsiteX9" fmla="*/ 0 w 1916541"/>
              <a:gd name="connsiteY9" fmla="*/ 0 h 2032391"/>
              <a:gd name="connsiteX10" fmla="*/ 8881 w 1916541"/>
              <a:gd name="connsiteY10" fmla="*/ 487177 h 2032391"/>
              <a:gd name="connsiteX11" fmla="*/ 53286 w 1916541"/>
              <a:gd name="connsiteY11" fmla="*/ 948965 h 2032391"/>
              <a:gd name="connsiteX12" fmla="*/ 150976 w 1916541"/>
              <a:gd name="connsiteY12" fmla="*/ 1179859 h 2032391"/>
              <a:gd name="connsiteX13" fmla="*/ 328594 w 1916541"/>
              <a:gd name="connsiteY13" fmla="*/ 1464037 h 2032391"/>
              <a:gd name="connsiteX14" fmla="*/ 541735 w 1916541"/>
              <a:gd name="connsiteY14" fmla="*/ 1712692 h 2032391"/>
              <a:gd name="connsiteX15" fmla="*/ 861448 w 1916541"/>
              <a:gd name="connsiteY15" fmla="*/ 2032391 h 203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16541" h="2032391">
                <a:moveTo>
                  <a:pt x="861448" y="2032391"/>
                </a:moveTo>
                <a:lnTo>
                  <a:pt x="1891632" y="2023511"/>
                </a:lnTo>
                <a:cubicBezTo>
                  <a:pt x="2011524" y="1973188"/>
                  <a:pt x="1666649" y="1857743"/>
                  <a:pt x="1536396" y="1730455"/>
                </a:cubicBezTo>
                <a:cubicBezTo>
                  <a:pt x="1434266" y="1638690"/>
                  <a:pt x="1355817" y="1592807"/>
                  <a:pt x="1278849" y="1517322"/>
                </a:cubicBezTo>
                <a:cubicBezTo>
                  <a:pt x="1201881" y="1441837"/>
                  <a:pt x="1130834" y="1342671"/>
                  <a:pt x="1074589" y="1277547"/>
                </a:cubicBezTo>
                <a:lnTo>
                  <a:pt x="941376" y="1082174"/>
                </a:lnTo>
                <a:lnTo>
                  <a:pt x="808162" y="851278"/>
                </a:lnTo>
                <a:lnTo>
                  <a:pt x="799282" y="513818"/>
                </a:lnTo>
                <a:cubicBezTo>
                  <a:pt x="802242" y="19468"/>
                  <a:pt x="789715" y="500960"/>
                  <a:pt x="792675" y="6610"/>
                </a:cubicBezTo>
                <a:lnTo>
                  <a:pt x="0" y="0"/>
                </a:lnTo>
                <a:cubicBezTo>
                  <a:pt x="2960" y="482510"/>
                  <a:pt x="5921" y="4667"/>
                  <a:pt x="8881" y="487177"/>
                </a:cubicBezTo>
                <a:lnTo>
                  <a:pt x="53286" y="948965"/>
                </a:lnTo>
                <a:lnTo>
                  <a:pt x="150976" y="1179859"/>
                </a:lnTo>
                <a:lnTo>
                  <a:pt x="328594" y="1464037"/>
                </a:lnTo>
                <a:lnTo>
                  <a:pt x="541735" y="1712692"/>
                </a:lnTo>
                <a:lnTo>
                  <a:pt x="861448" y="203239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9004467">
            <a:off x="1940348" y="3204471"/>
            <a:ext cx="374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16 mm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037343" y="4611170"/>
            <a:ext cx="232625" cy="17441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64069" y="1963317"/>
            <a:ext cx="139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Two layers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32X4 0.5mm fibers</a:t>
            </a:r>
            <a:endParaRPr lang="en-US" sz="1200" dirty="0"/>
          </a:p>
        </p:txBody>
      </p:sp>
      <p:sp>
        <p:nvSpPr>
          <p:cNvPr id="19" name="Freeform 18"/>
          <p:cNvSpPr/>
          <p:nvPr/>
        </p:nvSpPr>
        <p:spPr>
          <a:xfrm flipH="1">
            <a:off x="2324006" y="2606884"/>
            <a:ext cx="947964" cy="1242574"/>
          </a:xfrm>
          <a:custGeom>
            <a:avLst/>
            <a:gdLst>
              <a:gd name="connsiteX0" fmla="*/ 861448 w 1403183"/>
              <a:gd name="connsiteY0" fmla="*/ 3001623 h 3001623"/>
              <a:gd name="connsiteX1" fmla="*/ 1403183 w 1403183"/>
              <a:gd name="connsiteY1" fmla="*/ 2504313 h 3001623"/>
              <a:gd name="connsiteX2" fmla="*/ 932495 w 1403183"/>
              <a:gd name="connsiteY2" fmla="*/ 2042525 h 3001623"/>
              <a:gd name="connsiteX3" fmla="*/ 825924 w 1403183"/>
              <a:gd name="connsiteY3" fmla="*/ 1856033 h 3001623"/>
              <a:gd name="connsiteX4" fmla="*/ 781520 w 1403183"/>
              <a:gd name="connsiteY4" fmla="*/ 1580736 h 3001623"/>
              <a:gd name="connsiteX5" fmla="*/ 808163 w 1403183"/>
              <a:gd name="connsiteY5" fmla="*/ 0 h 3001623"/>
              <a:gd name="connsiteX6" fmla="*/ 0 w 1403183"/>
              <a:gd name="connsiteY6" fmla="*/ 8880 h 3001623"/>
              <a:gd name="connsiteX7" fmla="*/ 8881 w 1403183"/>
              <a:gd name="connsiteY7" fmla="*/ 1456409 h 3001623"/>
              <a:gd name="connsiteX8" fmla="*/ 53286 w 1403183"/>
              <a:gd name="connsiteY8" fmla="*/ 1918197 h 3001623"/>
              <a:gd name="connsiteX9" fmla="*/ 150976 w 1403183"/>
              <a:gd name="connsiteY9" fmla="*/ 2149091 h 3001623"/>
              <a:gd name="connsiteX10" fmla="*/ 328594 w 1403183"/>
              <a:gd name="connsiteY10" fmla="*/ 2433269 h 3001623"/>
              <a:gd name="connsiteX11" fmla="*/ 541735 w 1403183"/>
              <a:gd name="connsiteY11" fmla="*/ 2681924 h 3001623"/>
              <a:gd name="connsiteX12" fmla="*/ 861448 w 1403183"/>
              <a:gd name="connsiteY12" fmla="*/ 3001623 h 3001623"/>
              <a:gd name="connsiteX0" fmla="*/ 861448 w 1891632"/>
              <a:gd name="connsiteY0" fmla="*/ 3001623 h 3001623"/>
              <a:gd name="connsiteX1" fmla="*/ 1891632 w 1891632"/>
              <a:gd name="connsiteY1" fmla="*/ 2992743 h 3001623"/>
              <a:gd name="connsiteX2" fmla="*/ 932495 w 1891632"/>
              <a:gd name="connsiteY2" fmla="*/ 2042525 h 3001623"/>
              <a:gd name="connsiteX3" fmla="*/ 825924 w 1891632"/>
              <a:gd name="connsiteY3" fmla="*/ 1856033 h 3001623"/>
              <a:gd name="connsiteX4" fmla="*/ 781520 w 1891632"/>
              <a:gd name="connsiteY4" fmla="*/ 1580736 h 3001623"/>
              <a:gd name="connsiteX5" fmla="*/ 808163 w 1891632"/>
              <a:gd name="connsiteY5" fmla="*/ 0 h 3001623"/>
              <a:gd name="connsiteX6" fmla="*/ 0 w 1891632"/>
              <a:gd name="connsiteY6" fmla="*/ 8880 h 3001623"/>
              <a:gd name="connsiteX7" fmla="*/ 8881 w 1891632"/>
              <a:gd name="connsiteY7" fmla="*/ 1456409 h 3001623"/>
              <a:gd name="connsiteX8" fmla="*/ 53286 w 1891632"/>
              <a:gd name="connsiteY8" fmla="*/ 1918197 h 3001623"/>
              <a:gd name="connsiteX9" fmla="*/ 150976 w 1891632"/>
              <a:gd name="connsiteY9" fmla="*/ 2149091 h 3001623"/>
              <a:gd name="connsiteX10" fmla="*/ 328594 w 1891632"/>
              <a:gd name="connsiteY10" fmla="*/ 2433269 h 3001623"/>
              <a:gd name="connsiteX11" fmla="*/ 541735 w 1891632"/>
              <a:gd name="connsiteY11" fmla="*/ 2681924 h 3001623"/>
              <a:gd name="connsiteX12" fmla="*/ 861448 w 1891632"/>
              <a:gd name="connsiteY12" fmla="*/ 3001623 h 3001623"/>
              <a:gd name="connsiteX0" fmla="*/ 861448 w 1891632"/>
              <a:gd name="connsiteY0" fmla="*/ 3001623 h 3001623"/>
              <a:gd name="connsiteX1" fmla="*/ 1891632 w 1891632"/>
              <a:gd name="connsiteY1" fmla="*/ 2992743 h 3001623"/>
              <a:gd name="connsiteX2" fmla="*/ 985781 w 1891632"/>
              <a:gd name="connsiteY2" fmla="*/ 2033645 h 3001623"/>
              <a:gd name="connsiteX3" fmla="*/ 825924 w 1891632"/>
              <a:gd name="connsiteY3" fmla="*/ 1856033 h 3001623"/>
              <a:gd name="connsiteX4" fmla="*/ 781520 w 1891632"/>
              <a:gd name="connsiteY4" fmla="*/ 1580736 h 3001623"/>
              <a:gd name="connsiteX5" fmla="*/ 808163 w 1891632"/>
              <a:gd name="connsiteY5" fmla="*/ 0 h 3001623"/>
              <a:gd name="connsiteX6" fmla="*/ 0 w 1891632"/>
              <a:gd name="connsiteY6" fmla="*/ 8880 h 3001623"/>
              <a:gd name="connsiteX7" fmla="*/ 8881 w 1891632"/>
              <a:gd name="connsiteY7" fmla="*/ 1456409 h 3001623"/>
              <a:gd name="connsiteX8" fmla="*/ 53286 w 1891632"/>
              <a:gd name="connsiteY8" fmla="*/ 1918197 h 3001623"/>
              <a:gd name="connsiteX9" fmla="*/ 150976 w 1891632"/>
              <a:gd name="connsiteY9" fmla="*/ 2149091 h 3001623"/>
              <a:gd name="connsiteX10" fmla="*/ 328594 w 1891632"/>
              <a:gd name="connsiteY10" fmla="*/ 2433269 h 3001623"/>
              <a:gd name="connsiteX11" fmla="*/ 541735 w 1891632"/>
              <a:gd name="connsiteY11" fmla="*/ 2681924 h 3001623"/>
              <a:gd name="connsiteX12" fmla="*/ 861448 w 1891632"/>
              <a:gd name="connsiteY12" fmla="*/ 3001623 h 3001623"/>
              <a:gd name="connsiteX0" fmla="*/ 861448 w 1891632"/>
              <a:gd name="connsiteY0" fmla="*/ 3001623 h 3001623"/>
              <a:gd name="connsiteX1" fmla="*/ 1891632 w 1891632"/>
              <a:gd name="connsiteY1" fmla="*/ 2992743 h 3001623"/>
              <a:gd name="connsiteX2" fmla="*/ 1110112 w 1891632"/>
              <a:gd name="connsiteY2" fmla="*/ 2229018 h 3001623"/>
              <a:gd name="connsiteX3" fmla="*/ 985781 w 1891632"/>
              <a:gd name="connsiteY3" fmla="*/ 2033645 h 3001623"/>
              <a:gd name="connsiteX4" fmla="*/ 825924 w 1891632"/>
              <a:gd name="connsiteY4" fmla="*/ 1856033 h 3001623"/>
              <a:gd name="connsiteX5" fmla="*/ 781520 w 1891632"/>
              <a:gd name="connsiteY5" fmla="*/ 1580736 h 3001623"/>
              <a:gd name="connsiteX6" fmla="*/ 808163 w 1891632"/>
              <a:gd name="connsiteY6" fmla="*/ 0 h 3001623"/>
              <a:gd name="connsiteX7" fmla="*/ 0 w 1891632"/>
              <a:gd name="connsiteY7" fmla="*/ 8880 h 3001623"/>
              <a:gd name="connsiteX8" fmla="*/ 8881 w 1891632"/>
              <a:gd name="connsiteY8" fmla="*/ 1456409 h 3001623"/>
              <a:gd name="connsiteX9" fmla="*/ 53286 w 1891632"/>
              <a:gd name="connsiteY9" fmla="*/ 1918197 h 3001623"/>
              <a:gd name="connsiteX10" fmla="*/ 150976 w 1891632"/>
              <a:gd name="connsiteY10" fmla="*/ 2149091 h 3001623"/>
              <a:gd name="connsiteX11" fmla="*/ 328594 w 1891632"/>
              <a:gd name="connsiteY11" fmla="*/ 2433269 h 3001623"/>
              <a:gd name="connsiteX12" fmla="*/ 541735 w 1891632"/>
              <a:gd name="connsiteY12" fmla="*/ 2681924 h 3001623"/>
              <a:gd name="connsiteX13" fmla="*/ 861448 w 1891632"/>
              <a:gd name="connsiteY13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85781 w 1916541"/>
              <a:gd name="connsiteY4" fmla="*/ 2033645 h 3001623"/>
              <a:gd name="connsiteX5" fmla="*/ 825924 w 1916541"/>
              <a:gd name="connsiteY5" fmla="*/ 1856033 h 3001623"/>
              <a:gd name="connsiteX6" fmla="*/ 781520 w 1916541"/>
              <a:gd name="connsiteY6" fmla="*/ 1580736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85781 w 1916541"/>
              <a:gd name="connsiteY4" fmla="*/ 2033645 h 3001623"/>
              <a:gd name="connsiteX5" fmla="*/ 825924 w 1916541"/>
              <a:gd name="connsiteY5" fmla="*/ 1856033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85781 w 1916541"/>
              <a:gd name="connsiteY4" fmla="*/ 2033645 h 3001623"/>
              <a:gd name="connsiteX5" fmla="*/ 808162 w 1916541"/>
              <a:gd name="connsiteY5" fmla="*/ 1820510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110112 w 1916541"/>
              <a:gd name="connsiteY3" fmla="*/ 2229018 h 3001623"/>
              <a:gd name="connsiteX4" fmla="*/ 941376 w 1916541"/>
              <a:gd name="connsiteY4" fmla="*/ 2051406 h 3001623"/>
              <a:gd name="connsiteX5" fmla="*/ 808162 w 1916541"/>
              <a:gd name="connsiteY5" fmla="*/ 1820510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074589 w 1916541"/>
              <a:gd name="connsiteY3" fmla="*/ 2246779 h 3001623"/>
              <a:gd name="connsiteX4" fmla="*/ 941376 w 1916541"/>
              <a:gd name="connsiteY4" fmla="*/ 2051406 h 3001623"/>
              <a:gd name="connsiteX5" fmla="*/ 808162 w 1916541"/>
              <a:gd name="connsiteY5" fmla="*/ 1820510 h 3001623"/>
              <a:gd name="connsiteX6" fmla="*/ 799282 w 1916541"/>
              <a:gd name="connsiteY6" fmla="*/ 1483050 h 3001623"/>
              <a:gd name="connsiteX7" fmla="*/ 808163 w 1916541"/>
              <a:gd name="connsiteY7" fmla="*/ 0 h 3001623"/>
              <a:gd name="connsiteX8" fmla="*/ 0 w 1916541"/>
              <a:gd name="connsiteY8" fmla="*/ 8880 h 3001623"/>
              <a:gd name="connsiteX9" fmla="*/ 8881 w 1916541"/>
              <a:gd name="connsiteY9" fmla="*/ 1456409 h 3001623"/>
              <a:gd name="connsiteX10" fmla="*/ 53286 w 1916541"/>
              <a:gd name="connsiteY10" fmla="*/ 1918197 h 3001623"/>
              <a:gd name="connsiteX11" fmla="*/ 150976 w 1916541"/>
              <a:gd name="connsiteY11" fmla="*/ 2149091 h 3001623"/>
              <a:gd name="connsiteX12" fmla="*/ 328594 w 1916541"/>
              <a:gd name="connsiteY12" fmla="*/ 2433269 h 3001623"/>
              <a:gd name="connsiteX13" fmla="*/ 541735 w 1916541"/>
              <a:gd name="connsiteY13" fmla="*/ 2681924 h 3001623"/>
              <a:gd name="connsiteX14" fmla="*/ 861448 w 1916541"/>
              <a:gd name="connsiteY14" fmla="*/ 3001623 h 3001623"/>
              <a:gd name="connsiteX0" fmla="*/ 861448 w 1916541"/>
              <a:gd name="connsiteY0" fmla="*/ 3001623 h 3001623"/>
              <a:gd name="connsiteX1" fmla="*/ 1891632 w 1916541"/>
              <a:gd name="connsiteY1" fmla="*/ 2992743 h 3001623"/>
              <a:gd name="connsiteX2" fmla="*/ 1536396 w 1916541"/>
              <a:gd name="connsiteY2" fmla="*/ 2699687 h 3001623"/>
              <a:gd name="connsiteX3" fmla="*/ 1278849 w 1916541"/>
              <a:gd name="connsiteY3" fmla="*/ 2486554 h 3001623"/>
              <a:gd name="connsiteX4" fmla="*/ 1074589 w 1916541"/>
              <a:gd name="connsiteY4" fmla="*/ 2246779 h 3001623"/>
              <a:gd name="connsiteX5" fmla="*/ 941376 w 1916541"/>
              <a:gd name="connsiteY5" fmla="*/ 2051406 h 3001623"/>
              <a:gd name="connsiteX6" fmla="*/ 808162 w 1916541"/>
              <a:gd name="connsiteY6" fmla="*/ 1820510 h 3001623"/>
              <a:gd name="connsiteX7" fmla="*/ 799282 w 1916541"/>
              <a:gd name="connsiteY7" fmla="*/ 1483050 h 3001623"/>
              <a:gd name="connsiteX8" fmla="*/ 808163 w 1916541"/>
              <a:gd name="connsiteY8" fmla="*/ 0 h 3001623"/>
              <a:gd name="connsiteX9" fmla="*/ 0 w 1916541"/>
              <a:gd name="connsiteY9" fmla="*/ 8880 h 3001623"/>
              <a:gd name="connsiteX10" fmla="*/ 8881 w 1916541"/>
              <a:gd name="connsiteY10" fmla="*/ 1456409 h 3001623"/>
              <a:gd name="connsiteX11" fmla="*/ 53286 w 1916541"/>
              <a:gd name="connsiteY11" fmla="*/ 1918197 h 3001623"/>
              <a:gd name="connsiteX12" fmla="*/ 150976 w 1916541"/>
              <a:gd name="connsiteY12" fmla="*/ 2149091 h 3001623"/>
              <a:gd name="connsiteX13" fmla="*/ 328594 w 1916541"/>
              <a:gd name="connsiteY13" fmla="*/ 2433269 h 3001623"/>
              <a:gd name="connsiteX14" fmla="*/ 541735 w 1916541"/>
              <a:gd name="connsiteY14" fmla="*/ 2681924 h 3001623"/>
              <a:gd name="connsiteX15" fmla="*/ 861448 w 1916541"/>
              <a:gd name="connsiteY15" fmla="*/ 3001623 h 3001623"/>
              <a:gd name="connsiteX0" fmla="*/ 861448 w 1916541"/>
              <a:gd name="connsiteY0" fmla="*/ 2992743 h 2992743"/>
              <a:gd name="connsiteX1" fmla="*/ 1891632 w 1916541"/>
              <a:gd name="connsiteY1" fmla="*/ 2983863 h 2992743"/>
              <a:gd name="connsiteX2" fmla="*/ 1536396 w 1916541"/>
              <a:gd name="connsiteY2" fmla="*/ 2690807 h 2992743"/>
              <a:gd name="connsiteX3" fmla="*/ 1278849 w 1916541"/>
              <a:gd name="connsiteY3" fmla="*/ 2477674 h 2992743"/>
              <a:gd name="connsiteX4" fmla="*/ 1074589 w 1916541"/>
              <a:gd name="connsiteY4" fmla="*/ 2237899 h 2992743"/>
              <a:gd name="connsiteX5" fmla="*/ 941376 w 1916541"/>
              <a:gd name="connsiteY5" fmla="*/ 2042526 h 2992743"/>
              <a:gd name="connsiteX6" fmla="*/ 808162 w 1916541"/>
              <a:gd name="connsiteY6" fmla="*/ 1811630 h 2992743"/>
              <a:gd name="connsiteX7" fmla="*/ 799282 w 1916541"/>
              <a:gd name="connsiteY7" fmla="*/ 1474170 h 2992743"/>
              <a:gd name="connsiteX8" fmla="*/ 792675 w 1916541"/>
              <a:gd name="connsiteY8" fmla="*/ 982452 h 2992743"/>
              <a:gd name="connsiteX9" fmla="*/ 0 w 1916541"/>
              <a:gd name="connsiteY9" fmla="*/ 0 h 2992743"/>
              <a:gd name="connsiteX10" fmla="*/ 8881 w 1916541"/>
              <a:gd name="connsiteY10" fmla="*/ 1447529 h 2992743"/>
              <a:gd name="connsiteX11" fmla="*/ 53286 w 1916541"/>
              <a:gd name="connsiteY11" fmla="*/ 1909317 h 2992743"/>
              <a:gd name="connsiteX12" fmla="*/ 150976 w 1916541"/>
              <a:gd name="connsiteY12" fmla="*/ 2140211 h 2992743"/>
              <a:gd name="connsiteX13" fmla="*/ 328594 w 1916541"/>
              <a:gd name="connsiteY13" fmla="*/ 2424389 h 2992743"/>
              <a:gd name="connsiteX14" fmla="*/ 541735 w 1916541"/>
              <a:gd name="connsiteY14" fmla="*/ 2673044 h 2992743"/>
              <a:gd name="connsiteX15" fmla="*/ 861448 w 1916541"/>
              <a:gd name="connsiteY15" fmla="*/ 2992743 h 2992743"/>
              <a:gd name="connsiteX0" fmla="*/ 876937 w 1932030"/>
              <a:gd name="connsiteY0" fmla="*/ 2125328 h 2125328"/>
              <a:gd name="connsiteX1" fmla="*/ 1907121 w 1932030"/>
              <a:gd name="connsiteY1" fmla="*/ 2116448 h 2125328"/>
              <a:gd name="connsiteX2" fmla="*/ 1551885 w 1932030"/>
              <a:gd name="connsiteY2" fmla="*/ 1823392 h 2125328"/>
              <a:gd name="connsiteX3" fmla="*/ 1294338 w 1932030"/>
              <a:gd name="connsiteY3" fmla="*/ 1610259 h 2125328"/>
              <a:gd name="connsiteX4" fmla="*/ 1090078 w 1932030"/>
              <a:gd name="connsiteY4" fmla="*/ 1370484 h 2125328"/>
              <a:gd name="connsiteX5" fmla="*/ 956865 w 1932030"/>
              <a:gd name="connsiteY5" fmla="*/ 1175111 h 2125328"/>
              <a:gd name="connsiteX6" fmla="*/ 823651 w 1932030"/>
              <a:gd name="connsiteY6" fmla="*/ 944215 h 2125328"/>
              <a:gd name="connsiteX7" fmla="*/ 814771 w 1932030"/>
              <a:gd name="connsiteY7" fmla="*/ 606755 h 2125328"/>
              <a:gd name="connsiteX8" fmla="*/ 808164 w 1932030"/>
              <a:gd name="connsiteY8" fmla="*/ 115037 h 2125328"/>
              <a:gd name="connsiteX9" fmla="*/ 0 w 1932030"/>
              <a:gd name="connsiteY9" fmla="*/ 0 h 2125328"/>
              <a:gd name="connsiteX10" fmla="*/ 24370 w 1932030"/>
              <a:gd name="connsiteY10" fmla="*/ 580114 h 2125328"/>
              <a:gd name="connsiteX11" fmla="*/ 68775 w 1932030"/>
              <a:gd name="connsiteY11" fmla="*/ 1041902 h 2125328"/>
              <a:gd name="connsiteX12" fmla="*/ 166465 w 1932030"/>
              <a:gd name="connsiteY12" fmla="*/ 1272796 h 2125328"/>
              <a:gd name="connsiteX13" fmla="*/ 344083 w 1932030"/>
              <a:gd name="connsiteY13" fmla="*/ 1556974 h 2125328"/>
              <a:gd name="connsiteX14" fmla="*/ 557224 w 1932030"/>
              <a:gd name="connsiteY14" fmla="*/ 1805629 h 2125328"/>
              <a:gd name="connsiteX15" fmla="*/ 876937 w 1932030"/>
              <a:gd name="connsiteY15" fmla="*/ 2125328 h 2125328"/>
              <a:gd name="connsiteX0" fmla="*/ 852787 w 1907880"/>
              <a:gd name="connsiteY0" fmla="*/ 2032390 h 2032390"/>
              <a:gd name="connsiteX1" fmla="*/ 1882971 w 1907880"/>
              <a:gd name="connsiteY1" fmla="*/ 2023510 h 2032390"/>
              <a:gd name="connsiteX2" fmla="*/ 1527735 w 1907880"/>
              <a:gd name="connsiteY2" fmla="*/ 1730454 h 2032390"/>
              <a:gd name="connsiteX3" fmla="*/ 1270188 w 1907880"/>
              <a:gd name="connsiteY3" fmla="*/ 1517321 h 2032390"/>
              <a:gd name="connsiteX4" fmla="*/ 1065928 w 1907880"/>
              <a:gd name="connsiteY4" fmla="*/ 1277546 h 2032390"/>
              <a:gd name="connsiteX5" fmla="*/ 932715 w 1907880"/>
              <a:gd name="connsiteY5" fmla="*/ 1082173 h 2032390"/>
              <a:gd name="connsiteX6" fmla="*/ 799501 w 1907880"/>
              <a:gd name="connsiteY6" fmla="*/ 851277 h 2032390"/>
              <a:gd name="connsiteX7" fmla="*/ 790621 w 1907880"/>
              <a:gd name="connsiteY7" fmla="*/ 513817 h 2032390"/>
              <a:gd name="connsiteX8" fmla="*/ 784014 w 1907880"/>
              <a:gd name="connsiteY8" fmla="*/ 22099 h 2032390"/>
              <a:gd name="connsiteX9" fmla="*/ 22315 w 1907880"/>
              <a:gd name="connsiteY9" fmla="*/ 0 h 2032390"/>
              <a:gd name="connsiteX10" fmla="*/ 220 w 1907880"/>
              <a:gd name="connsiteY10" fmla="*/ 487176 h 2032390"/>
              <a:gd name="connsiteX11" fmla="*/ 44625 w 1907880"/>
              <a:gd name="connsiteY11" fmla="*/ 948964 h 2032390"/>
              <a:gd name="connsiteX12" fmla="*/ 142315 w 1907880"/>
              <a:gd name="connsiteY12" fmla="*/ 1179858 h 2032390"/>
              <a:gd name="connsiteX13" fmla="*/ 319933 w 1907880"/>
              <a:gd name="connsiteY13" fmla="*/ 1464036 h 2032390"/>
              <a:gd name="connsiteX14" fmla="*/ 533074 w 1907880"/>
              <a:gd name="connsiteY14" fmla="*/ 1712691 h 2032390"/>
              <a:gd name="connsiteX15" fmla="*/ 852787 w 1907880"/>
              <a:gd name="connsiteY15" fmla="*/ 2032390 h 20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07880" h="2032390">
                <a:moveTo>
                  <a:pt x="852787" y="2032390"/>
                </a:moveTo>
                <a:lnTo>
                  <a:pt x="1882971" y="2023510"/>
                </a:lnTo>
                <a:cubicBezTo>
                  <a:pt x="2002863" y="1973187"/>
                  <a:pt x="1657988" y="1857742"/>
                  <a:pt x="1527735" y="1730454"/>
                </a:cubicBezTo>
                <a:cubicBezTo>
                  <a:pt x="1425605" y="1638689"/>
                  <a:pt x="1347156" y="1592806"/>
                  <a:pt x="1270188" y="1517321"/>
                </a:cubicBezTo>
                <a:cubicBezTo>
                  <a:pt x="1193220" y="1441836"/>
                  <a:pt x="1122173" y="1342670"/>
                  <a:pt x="1065928" y="1277546"/>
                </a:cubicBezTo>
                <a:lnTo>
                  <a:pt x="932715" y="1082173"/>
                </a:lnTo>
                <a:lnTo>
                  <a:pt x="799501" y="851277"/>
                </a:lnTo>
                <a:lnTo>
                  <a:pt x="790621" y="513817"/>
                </a:lnTo>
                <a:cubicBezTo>
                  <a:pt x="793581" y="19467"/>
                  <a:pt x="781054" y="516449"/>
                  <a:pt x="784014" y="22099"/>
                </a:cubicBezTo>
                <a:lnTo>
                  <a:pt x="22315" y="0"/>
                </a:lnTo>
                <a:cubicBezTo>
                  <a:pt x="25275" y="482510"/>
                  <a:pt x="-2740" y="4666"/>
                  <a:pt x="220" y="487176"/>
                </a:cubicBezTo>
                <a:lnTo>
                  <a:pt x="44625" y="948964"/>
                </a:lnTo>
                <a:lnTo>
                  <a:pt x="142315" y="1179858"/>
                </a:lnTo>
                <a:lnTo>
                  <a:pt x="319933" y="1464036"/>
                </a:lnTo>
                <a:lnTo>
                  <a:pt x="533074" y="1712691"/>
                </a:lnTo>
                <a:lnTo>
                  <a:pt x="852787" y="203239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057774" y="0"/>
            <a:ext cx="7077574" cy="1143000"/>
          </a:xfrm>
        </p:spPr>
        <p:txBody>
          <a:bodyPr/>
          <a:lstStyle/>
          <a:p>
            <a:r>
              <a:rPr lang="en-US" dirty="0" err="1" smtClean="0"/>
              <a:t>Profilometer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4934335"/>
            <a:ext cx="3802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at INFN RM, in construction</a:t>
            </a:r>
          </a:p>
          <a:p>
            <a:r>
              <a:rPr lang="en-US" dirty="0" smtClean="0"/>
              <a:t>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01752" y="1310301"/>
            <a:ext cx="3585048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layers of 32x4 0.5 mm fibers </a:t>
            </a:r>
          </a:p>
          <a:p>
            <a:endParaRPr lang="en-US" dirty="0" smtClean="0"/>
          </a:p>
          <a:p>
            <a:r>
              <a:rPr lang="en-US" dirty="0" smtClean="0"/>
              <a:t>Fibers </a:t>
            </a:r>
            <a:r>
              <a:rPr lang="en-US" dirty="0" smtClean="0"/>
              <a:t>routed </a:t>
            </a:r>
            <a:r>
              <a:rPr lang="en-US" dirty="0" smtClean="0"/>
              <a:t>to vacuum-air</a:t>
            </a:r>
            <a:br>
              <a:rPr lang="en-US" dirty="0" smtClean="0"/>
            </a:br>
            <a:r>
              <a:rPr lang="en-US" dirty="0" smtClean="0"/>
              <a:t>interface</a:t>
            </a:r>
          </a:p>
          <a:p>
            <a:endParaRPr lang="en-US" dirty="0" smtClean="0"/>
          </a:p>
          <a:p>
            <a:r>
              <a:rPr lang="en-US" dirty="0" smtClean="0"/>
              <a:t>Hamamatsu MA 64 </a:t>
            </a:r>
            <a:r>
              <a:rPr lang="en-US" dirty="0" err="1" smtClean="0"/>
              <a:t>ch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H7546  PMT coupled</a:t>
            </a:r>
            <a:br>
              <a:rPr lang="en-US" dirty="0" smtClean="0"/>
            </a:br>
            <a:r>
              <a:rPr lang="en-US" dirty="0" smtClean="0"/>
              <a:t>directly on to vacuum-air</a:t>
            </a:r>
            <a:br>
              <a:rPr lang="en-US" dirty="0" smtClean="0"/>
            </a:br>
            <a:r>
              <a:rPr lang="en-US" dirty="0" smtClean="0"/>
              <a:t>interface</a:t>
            </a:r>
          </a:p>
          <a:p>
            <a:endParaRPr lang="en-US" dirty="0" smtClean="0"/>
          </a:p>
          <a:p>
            <a:r>
              <a:rPr lang="en-US" dirty="0" smtClean="0"/>
              <a:t>Four fiber coupled to a signal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photocathode </a:t>
            </a:r>
            <a:r>
              <a:rPr lang="en-US" dirty="0" smtClean="0"/>
              <a:t>pixel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Need advanced electronics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to acquire the signals!!!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Measure pulse height and timing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03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smtClean="0"/>
              <a:t>UA9 devices must reliable</a:t>
            </a:r>
          </a:p>
          <a:p>
            <a:pPr lvl="3"/>
            <a:r>
              <a:rPr lang="en-US" dirty="0" smtClean="0"/>
              <a:t>Position in high rad. environment</a:t>
            </a:r>
          </a:p>
          <a:p>
            <a:pPr lvl="3"/>
            <a:r>
              <a:rPr lang="en-US" dirty="0" smtClean="0"/>
              <a:t>Few  and short accesses during the year </a:t>
            </a:r>
          </a:p>
          <a:p>
            <a:pPr lvl="2"/>
            <a:r>
              <a:rPr lang="en-US" dirty="0" smtClean="0"/>
              <a:t>In LHC devices must comply with strict regulation</a:t>
            </a:r>
          </a:p>
          <a:p>
            <a:pPr lvl="3"/>
            <a:r>
              <a:rPr lang="en-US" dirty="0" smtClean="0"/>
              <a:t>Cables, HV PS, gases, etc.</a:t>
            </a:r>
          </a:p>
          <a:p>
            <a:pPr lvl="3"/>
            <a:r>
              <a:rPr lang="en-US" dirty="0" smtClean="0"/>
              <a:t>Accelerator safety</a:t>
            </a:r>
          </a:p>
          <a:p>
            <a:pPr lvl="2"/>
            <a:r>
              <a:rPr lang="en-US" dirty="0" smtClean="0"/>
              <a:t>We never achieved a satisfactory system able to count incoming (to crystal) particles and channeled </a:t>
            </a:r>
            <a:br>
              <a:rPr lang="en-US" dirty="0" smtClean="0"/>
            </a:br>
            <a:r>
              <a:rPr lang="en-US" dirty="0" smtClean="0"/>
              <a:t>particles</a:t>
            </a:r>
          </a:p>
          <a:p>
            <a:pPr lvl="3"/>
            <a:r>
              <a:rPr lang="en-US" dirty="0" smtClean="0"/>
              <a:t>Fast electronics to digitize each pulse of a detector </a:t>
            </a:r>
            <a:br>
              <a:rPr lang="en-US" dirty="0" smtClean="0"/>
            </a:br>
            <a:r>
              <a:rPr lang="en-US" dirty="0" smtClean="0"/>
              <a:t>would be an </a:t>
            </a:r>
            <a:r>
              <a:rPr lang="en-US" smtClean="0"/>
              <a:t>important step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measure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852"/>
            <a:ext cx="8229600" cy="4525963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Detect </a:t>
            </a:r>
            <a:r>
              <a:rPr lang="en-US" dirty="0" smtClean="0">
                <a:solidFill>
                  <a:srgbClr val="FF0000"/>
                </a:solidFill>
              </a:rPr>
              <a:t>inelastic interaction secondary products</a:t>
            </a:r>
          </a:p>
          <a:p>
            <a:pPr lvl="1"/>
            <a:r>
              <a:rPr lang="en-US" dirty="0" smtClean="0"/>
              <a:t>Instrument region </a:t>
            </a:r>
            <a:r>
              <a:rPr lang="en-US" b="1" i="1" dirty="0" smtClean="0"/>
              <a:t>close to crystal </a:t>
            </a:r>
            <a:r>
              <a:rPr lang="en-US" dirty="0" smtClean="0"/>
              <a:t>or to the </a:t>
            </a:r>
            <a:r>
              <a:rPr lang="en-US" b="1" i="1" dirty="0" smtClean="0"/>
              <a:t>absorbers/secondary </a:t>
            </a:r>
            <a:r>
              <a:rPr lang="en-US" dirty="0" smtClean="0"/>
              <a:t>collimator where no other BLM available (or BLM dynamic range is not appropriate)</a:t>
            </a:r>
          </a:p>
          <a:p>
            <a:pPr lvl="1"/>
            <a:r>
              <a:rPr lang="en-US" b="1" i="1" dirty="0" smtClean="0">
                <a:solidFill>
                  <a:srgbClr val="0000FF"/>
                </a:solidFill>
              </a:rPr>
              <a:t>External </a:t>
            </a:r>
            <a:r>
              <a:rPr lang="en-US" dirty="0" smtClean="0">
                <a:solidFill>
                  <a:srgbClr val="0000FF"/>
                </a:solidFill>
              </a:rPr>
              <a:t>to vacuum chamber</a:t>
            </a:r>
          </a:p>
          <a:p>
            <a:r>
              <a:rPr lang="en-US" dirty="0" smtClean="0"/>
              <a:t>Detect </a:t>
            </a:r>
            <a:r>
              <a:rPr lang="en-US" dirty="0" smtClean="0">
                <a:solidFill>
                  <a:srgbClr val="FF0000"/>
                </a:solidFill>
              </a:rPr>
              <a:t>channeled beam</a:t>
            </a:r>
          </a:p>
          <a:p>
            <a:pPr lvl="1"/>
            <a:r>
              <a:rPr lang="en-US" dirty="0" smtClean="0"/>
              <a:t>Measure </a:t>
            </a:r>
            <a:r>
              <a:rPr lang="en-US" dirty="0" err="1" smtClean="0"/>
              <a:t>ch</a:t>
            </a:r>
            <a:r>
              <a:rPr lang="en-US" dirty="0" smtClean="0"/>
              <a:t>. </a:t>
            </a:r>
            <a:r>
              <a:rPr lang="en-US" b="1" i="1" dirty="0" smtClean="0"/>
              <a:t>beam profile</a:t>
            </a:r>
          </a:p>
          <a:p>
            <a:pPr lvl="2"/>
            <a:r>
              <a:rPr lang="en-US" b="1" i="1" dirty="0" smtClean="0"/>
              <a:t>Check  crystal </a:t>
            </a:r>
            <a:r>
              <a:rPr lang="en-US" b="1" i="1" dirty="0" err="1" smtClean="0"/>
              <a:t>torsional</a:t>
            </a:r>
            <a:r>
              <a:rPr lang="en-US" b="1" i="1" dirty="0" smtClean="0"/>
              <a:t>  effect, axial channeling…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Count channeled particles </a:t>
            </a:r>
          </a:p>
          <a:p>
            <a:pPr lvl="1"/>
            <a:r>
              <a:rPr lang="en-US" dirty="0" smtClean="0"/>
              <a:t>Possibly without absorbing the beam or just before beam dump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Either in vacuum or in secondary vacuum (Roman Pot)</a:t>
            </a:r>
          </a:p>
          <a:p>
            <a:r>
              <a:rPr lang="en-US" dirty="0" smtClean="0"/>
              <a:t>Detect </a:t>
            </a:r>
            <a:r>
              <a:rPr lang="en-US" dirty="0" smtClean="0">
                <a:solidFill>
                  <a:srgbClr val="FF0000"/>
                </a:solidFill>
              </a:rPr>
              <a:t>leakage</a:t>
            </a:r>
            <a:r>
              <a:rPr lang="en-US" dirty="0" smtClean="0"/>
              <a:t> around the ring</a:t>
            </a:r>
          </a:p>
          <a:p>
            <a:pPr lvl="1"/>
            <a:r>
              <a:rPr lang="en-US" dirty="0" smtClean="0"/>
              <a:t>Use accelerator BLM</a:t>
            </a:r>
            <a:r>
              <a:rPr lang="en-US" dirty="0" smtClean="0"/>
              <a:t> distributed </a:t>
            </a:r>
            <a:r>
              <a:rPr lang="en-US" dirty="0" smtClean="0"/>
              <a:t>over the whole ring</a:t>
            </a:r>
            <a:endParaRPr lang="en-US" dirty="0" smtClean="0"/>
          </a:p>
          <a:p>
            <a:r>
              <a:rPr lang="en-US" dirty="0" smtClean="0"/>
              <a:t>Measure </a:t>
            </a:r>
            <a:r>
              <a:rPr lang="en-US" dirty="0" smtClean="0">
                <a:solidFill>
                  <a:srgbClr val="FF0000"/>
                </a:solidFill>
              </a:rPr>
              <a:t>beam parameters </a:t>
            </a:r>
            <a:r>
              <a:rPr lang="en-US" dirty="0" smtClean="0"/>
              <a:t>(current, </a:t>
            </a:r>
            <a:r>
              <a:rPr lang="en-US" dirty="0" err="1" smtClean="0"/>
              <a:t>emittance</a:t>
            </a:r>
            <a:r>
              <a:rPr lang="en-US" dirty="0" smtClean="0"/>
              <a:t>, orbits, …)</a:t>
            </a:r>
          </a:p>
          <a:p>
            <a:pPr lvl="1"/>
            <a:r>
              <a:rPr lang="en-US" dirty="0" smtClean="0"/>
              <a:t>Use accelerator devices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89902" y="5406074"/>
            <a:ext cx="7057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SPS BLM are difficult to use in our experiment (old instrumentation,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insensitive to low current)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LHC BLM</a:t>
            </a:r>
            <a:r>
              <a:rPr lang="en-US" dirty="0" smtClean="0">
                <a:solidFill>
                  <a:srgbClr val="FF0000"/>
                </a:solidFill>
              </a:rPr>
              <a:t> are modern and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reliable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MAROC2 chip, developed for scintillating fiber detector for ATLAS luminosity measurement (ALFA)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3873-590F-5A41-9A48-A618E9C929E0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332" y="1710262"/>
            <a:ext cx="3416350" cy="4114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2" y="1710262"/>
            <a:ext cx="5130805" cy="325829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49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possibility…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3873-590F-5A41-9A48-A618E9C929E0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180382" y="3398418"/>
            <a:ext cx="6480000" cy="1315285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181582" y="3550819"/>
            <a:ext cx="6480000" cy="981464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2198604" y="2367391"/>
            <a:ext cx="3879712" cy="222268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25408" y="1405116"/>
            <a:ext cx="105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Particle </a:t>
            </a:r>
          </a:p>
          <a:p>
            <a:r>
              <a:rPr lang="en-GB" dirty="0" err="1" smtClean="0"/>
              <a:t>v</a:t>
            </a:r>
            <a:r>
              <a:rPr lang="en-GB" dirty="0" smtClean="0"/>
              <a:t>&gt;</a:t>
            </a:r>
            <a:r>
              <a:rPr lang="en-GB" dirty="0" err="1" smtClean="0"/>
              <a:t>c/n</a:t>
            </a:r>
            <a:r>
              <a:rPr lang="en-GB" baseline="-25000" dirty="0" err="1" smtClean="0"/>
              <a:t>core</a:t>
            </a:r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7888215" y="3847693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GB" baseline="-25000" dirty="0" err="1" smtClean="0">
                <a:solidFill>
                  <a:schemeClr val="tx2">
                    <a:lumMod val="50000"/>
                  </a:schemeClr>
                </a:solidFill>
              </a:rPr>
              <a:t>core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9415" y="4699793"/>
            <a:ext cx="88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n</a:t>
            </a:r>
            <a:r>
              <a:rPr lang="en-GB" baseline="-25000" dirty="0" err="1" smtClean="0"/>
              <a:t>cladding</a:t>
            </a:r>
            <a:endParaRPr lang="en-GB" dirty="0"/>
          </a:p>
        </p:txBody>
      </p:sp>
      <p:sp>
        <p:nvSpPr>
          <p:cNvPr id="11" name="Isosceles Triangle 10"/>
          <p:cNvSpPr/>
          <p:nvPr/>
        </p:nvSpPr>
        <p:spPr>
          <a:xfrm rot="12589667">
            <a:off x="3450495" y="2082635"/>
            <a:ext cx="1678353" cy="2321298"/>
          </a:xfrm>
          <a:prstGeom prst="triangle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369199" y="270354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accent4">
                    <a:lumMod val="75000"/>
                  </a:schemeClr>
                </a:solidFill>
              </a:rPr>
              <a:t>cos</a:t>
            </a:r>
            <a:r>
              <a:rPr lang="en-GB" dirty="0" err="1" smtClean="0">
                <a:solidFill>
                  <a:schemeClr val="accent4">
                    <a:lumMod val="75000"/>
                  </a:schemeClr>
                </a:solidFill>
                <a:latin typeface="Symbol" charset="2"/>
                <a:cs typeface="Symbol" charset="2"/>
              </a:rPr>
              <a:t>q</a:t>
            </a:r>
            <a:r>
              <a:rPr lang="en-GB" dirty="0" smtClean="0">
                <a:solidFill>
                  <a:schemeClr val="accent4">
                    <a:lumMod val="75000"/>
                  </a:schemeClr>
                </a:solidFill>
                <a:latin typeface="Symbol" charset="2"/>
                <a:cs typeface="Symbol" charset="2"/>
              </a:rPr>
              <a:t>=</a:t>
            </a:r>
            <a:r>
              <a:rPr lang="en-GB" dirty="0" smtClean="0">
                <a:solidFill>
                  <a:schemeClr val="accent4">
                    <a:lumMod val="75000"/>
                  </a:schemeClr>
                </a:solidFill>
              </a:rPr>
              <a:t>(n</a:t>
            </a:r>
            <a:r>
              <a:rPr lang="en-GB" baseline="-25000" dirty="0" smtClean="0">
                <a:solidFill>
                  <a:schemeClr val="accent4">
                    <a:lumMod val="75000"/>
                  </a:schemeClr>
                </a:solidFill>
              </a:rPr>
              <a:t>core</a:t>
            </a:r>
            <a:r>
              <a:rPr lang="en-GB" dirty="0" smtClean="0">
                <a:solidFill>
                  <a:schemeClr val="accent4">
                    <a:lumMod val="75000"/>
                  </a:schemeClr>
                </a:solidFill>
              </a:rPr>
              <a:t>(v/c))</a:t>
            </a:r>
            <a:r>
              <a:rPr lang="en-GB" baseline="30000" dirty="0" smtClean="0">
                <a:solidFill>
                  <a:schemeClr val="accent4">
                    <a:lumMod val="75000"/>
                  </a:schemeClr>
                </a:solidFill>
              </a:rPr>
              <a:t>-1</a:t>
            </a:r>
            <a:endParaRPr lang="en-GB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450532" y="2919106"/>
            <a:ext cx="387350" cy="374650"/>
          </a:xfrm>
          <a:custGeom>
            <a:avLst/>
            <a:gdLst>
              <a:gd name="connsiteX0" fmla="*/ 0 w 476250"/>
              <a:gd name="connsiteY0" fmla="*/ 0 h 269875"/>
              <a:gd name="connsiteX1" fmla="*/ 260350 w 476250"/>
              <a:gd name="connsiteY1" fmla="*/ 69850 h 269875"/>
              <a:gd name="connsiteX2" fmla="*/ 476250 w 476250"/>
              <a:gd name="connsiteY2" fmla="*/ 269875 h 269875"/>
              <a:gd name="connsiteX0" fmla="*/ 0 w 476250"/>
              <a:gd name="connsiteY0" fmla="*/ 0 h 269875"/>
              <a:gd name="connsiteX1" fmla="*/ 260350 w 476250"/>
              <a:gd name="connsiteY1" fmla="*/ 69850 h 269875"/>
              <a:gd name="connsiteX2" fmla="*/ 476250 w 476250"/>
              <a:gd name="connsiteY2" fmla="*/ 269875 h 269875"/>
              <a:gd name="connsiteX0" fmla="*/ 0 w 476250"/>
              <a:gd name="connsiteY0" fmla="*/ 0 h 269875"/>
              <a:gd name="connsiteX1" fmla="*/ 260350 w 476250"/>
              <a:gd name="connsiteY1" fmla="*/ 69850 h 269875"/>
              <a:gd name="connsiteX2" fmla="*/ 476250 w 476250"/>
              <a:gd name="connsiteY2" fmla="*/ 269875 h 269875"/>
              <a:gd name="connsiteX0" fmla="*/ 0 w 476250"/>
              <a:gd name="connsiteY0" fmla="*/ 0 h 269875"/>
              <a:gd name="connsiteX1" fmla="*/ 389171 w 476250"/>
              <a:gd name="connsiteY1" fmla="*/ 106443 h 269875"/>
              <a:gd name="connsiteX2" fmla="*/ 476250 w 476250"/>
              <a:gd name="connsiteY2" fmla="*/ 269875 h 269875"/>
              <a:gd name="connsiteX0" fmla="*/ 0 w 476250"/>
              <a:gd name="connsiteY0" fmla="*/ 0 h 269875"/>
              <a:gd name="connsiteX1" fmla="*/ 342327 w 476250"/>
              <a:gd name="connsiteY1" fmla="*/ 106443 h 269875"/>
              <a:gd name="connsiteX2" fmla="*/ 476250 w 476250"/>
              <a:gd name="connsiteY2" fmla="*/ 269875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269875">
                <a:moveTo>
                  <a:pt x="0" y="0"/>
                </a:moveTo>
                <a:cubicBezTo>
                  <a:pt x="90487" y="12435"/>
                  <a:pt x="279096" y="63811"/>
                  <a:pt x="342327" y="106443"/>
                </a:cubicBezTo>
                <a:cubicBezTo>
                  <a:pt x="421702" y="151422"/>
                  <a:pt x="476250" y="269875"/>
                  <a:pt x="476250" y="269875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3726055" y="3463255"/>
            <a:ext cx="5390027" cy="1055135"/>
          </a:xfrm>
          <a:custGeom>
            <a:avLst/>
            <a:gdLst>
              <a:gd name="connsiteX0" fmla="*/ 0 w 5142275"/>
              <a:gd name="connsiteY0" fmla="*/ 705596 h 987834"/>
              <a:gd name="connsiteX1" fmla="*/ 799561 w 5142275"/>
              <a:gd name="connsiteY1" fmla="*/ 0 h 987834"/>
              <a:gd name="connsiteX2" fmla="*/ 1944031 w 5142275"/>
              <a:gd name="connsiteY2" fmla="*/ 987834 h 987834"/>
              <a:gd name="connsiteX3" fmla="*/ 3119856 w 5142275"/>
              <a:gd name="connsiteY3" fmla="*/ 31360 h 987834"/>
              <a:gd name="connsiteX4" fmla="*/ 4389747 w 5142275"/>
              <a:gd name="connsiteY4" fmla="*/ 987834 h 987834"/>
              <a:gd name="connsiteX5" fmla="*/ 4938465 w 5142275"/>
              <a:gd name="connsiteY5" fmla="*/ 486077 h 987834"/>
              <a:gd name="connsiteX6" fmla="*/ 5142275 w 5142275"/>
              <a:gd name="connsiteY6" fmla="*/ 203839 h 987834"/>
              <a:gd name="connsiteX0" fmla="*/ 0 w 5390027"/>
              <a:gd name="connsiteY0" fmla="*/ 772897 h 1055135"/>
              <a:gd name="connsiteX1" fmla="*/ 799561 w 5390027"/>
              <a:gd name="connsiteY1" fmla="*/ 67301 h 1055135"/>
              <a:gd name="connsiteX2" fmla="*/ 1944031 w 5390027"/>
              <a:gd name="connsiteY2" fmla="*/ 1055135 h 1055135"/>
              <a:gd name="connsiteX3" fmla="*/ 3119856 w 5390027"/>
              <a:gd name="connsiteY3" fmla="*/ 98661 h 1055135"/>
              <a:gd name="connsiteX4" fmla="*/ 4389747 w 5390027"/>
              <a:gd name="connsiteY4" fmla="*/ 1055135 h 1055135"/>
              <a:gd name="connsiteX5" fmla="*/ 4938465 w 5390027"/>
              <a:gd name="connsiteY5" fmla="*/ 553378 h 1055135"/>
              <a:gd name="connsiteX6" fmla="*/ 5390027 w 5390027"/>
              <a:gd name="connsiteY6" fmla="*/ 0 h 10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0027" h="1055135">
                <a:moveTo>
                  <a:pt x="0" y="772897"/>
                </a:moveTo>
                <a:lnTo>
                  <a:pt x="799561" y="67301"/>
                </a:lnTo>
                <a:lnTo>
                  <a:pt x="1944031" y="1055135"/>
                </a:lnTo>
                <a:lnTo>
                  <a:pt x="3119856" y="98661"/>
                </a:lnTo>
                <a:lnTo>
                  <a:pt x="4389747" y="1055135"/>
                </a:lnTo>
                <a:lnTo>
                  <a:pt x="4938465" y="553378"/>
                </a:lnTo>
                <a:lnTo>
                  <a:pt x="5390027" y="0"/>
                </a:lnTo>
              </a:path>
            </a:pathLst>
          </a:cu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3679022" y="2558403"/>
            <a:ext cx="250843" cy="1677750"/>
          </a:xfrm>
          <a:custGeom>
            <a:avLst/>
            <a:gdLst>
              <a:gd name="connsiteX0" fmla="*/ 0 w 250843"/>
              <a:gd name="connsiteY0" fmla="*/ 1677750 h 1677750"/>
              <a:gd name="connsiteX1" fmla="*/ 0 w 250843"/>
              <a:gd name="connsiteY1" fmla="*/ 1677750 h 1677750"/>
              <a:gd name="connsiteX2" fmla="*/ 172454 w 250843"/>
              <a:gd name="connsiteY2" fmla="*/ 972154 h 1677750"/>
              <a:gd name="connsiteX3" fmla="*/ 250843 w 250843"/>
              <a:gd name="connsiteY3" fmla="*/ 815355 h 1677750"/>
              <a:gd name="connsiteX4" fmla="*/ 78388 w 250843"/>
              <a:gd name="connsiteY4" fmla="*/ 0 h 167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843" h="1677750">
                <a:moveTo>
                  <a:pt x="0" y="1677750"/>
                </a:moveTo>
                <a:lnTo>
                  <a:pt x="0" y="1677750"/>
                </a:lnTo>
                <a:lnTo>
                  <a:pt x="172454" y="972154"/>
                </a:lnTo>
                <a:lnTo>
                  <a:pt x="250843" y="815355"/>
                </a:lnTo>
                <a:lnTo>
                  <a:pt x="78388" y="0"/>
                </a:lnTo>
              </a:path>
            </a:pathLst>
          </a:cu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8808" y="1242495"/>
            <a:ext cx="396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Quartz </a:t>
            </a:r>
            <a:r>
              <a:rPr lang="en-GB" sz="2400" dirty="0" err="1" smtClean="0"/>
              <a:t>fibers</a:t>
            </a:r>
            <a:r>
              <a:rPr lang="en-GB" sz="2400" dirty="0" smtClean="0"/>
              <a:t>:</a:t>
            </a:r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b="1" dirty="0" smtClean="0"/>
              <a:t>Cerenkov</a:t>
            </a:r>
            <a:r>
              <a:rPr lang="en-GB" sz="2400" dirty="0" smtClean="0"/>
              <a:t> emission in place of scintillation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/>
              <a:t>lower </a:t>
            </a:r>
            <a:r>
              <a:rPr lang="en-GB" sz="2400" b="1" dirty="0" smtClean="0"/>
              <a:t>light yield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/>
              <a:t>Better </a:t>
            </a:r>
            <a:r>
              <a:rPr lang="en-GB" sz="2400" b="1" dirty="0" smtClean="0"/>
              <a:t>radiation resistance</a:t>
            </a:r>
            <a:endParaRPr lang="en-GB" sz="2400" b="1" baseline="-250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6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6" y="-18474"/>
            <a:ext cx="7077574" cy="1143000"/>
          </a:xfrm>
        </p:spPr>
        <p:txBody>
          <a:bodyPr/>
          <a:lstStyle/>
          <a:p>
            <a:r>
              <a:rPr lang="en-US" dirty="0" smtClean="0"/>
              <a:t>Angular scans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7520"/>
            <a:ext cx="8229600" cy="1290078"/>
          </a:xfrm>
        </p:spPr>
        <p:txBody>
          <a:bodyPr>
            <a:normAutofit fontScale="85000" lnSpcReduction="10000"/>
          </a:bodyPr>
          <a:lstStyle/>
          <a:p>
            <a:pPr lvl="2"/>
            <a:r>
              <a:rPr lang="en-GB" u="sng" dirty="0" smtClean="0">
                <a:solidFill>
                  <a:srgbClr val="C00000"/>
                </a:solidFill>
              </a:rPr>
              <a:t>Reduction factor</a:t>
            </a:r>
            <a:r>
              <a:rPr lang="en-GB" dirty="0" smtClean="0"/>
              <a:t> of the inelastic losses due to inelastic interactions in </a:t>
            </a:r>
            <a:r>
              <a:rPr lang="en-GB" dirty="0" err="1" smtClean="0"/>
              <a:t>channeling</a:t>
            </a:r>
            <a:r>
              <a:rPr lang="en-GB" dirty="0" smtClean="0"/>
              <a:t> versus amorphous orientations. </a:t>
            </a:r>
          </a:p>
          <a:p>
            <a:pPr lvl="3"/>
            <a:r>
              <a:rPr lang="en-GB" dirty="0" smtClean="0"/>
              <a:t>Measured with LHC-BLM and GEM detectors</a:t>
            </a:r>
          </a:p>
          <a:p>
            <a:pPr lvl="3"/>
            <a:r>
              <a:rPr lang="en-GB" dirty="0" smtClean="0"/>
              <a:t>Very reproducible in several scans and fills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17" name="Group 23"/>
          <p:cNvGrpSpPr/>
          <p:nvPr/>
        </p:nvGrpSpPr>
        <p:grpSpPr>
          <a:xfrm>
            <a:off x="-101106" y="2225146"/>
            <a:ext cx="9342438" cy="3000414"/>
            <a:chOff x="-17463" y="2423566"/>
            <a:chExt cx="9342438" cy="3000414"/>
          </a:xfrm>
        </p:grpSpPr>
        <p:pic>
          <p:nvPicPr>
            <p:cNvPr id="7" name="Picture 4" descr="G:\WS_roma\p_sett\scan_cr4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08513" y="2522030"/>
              <a:ext cx="4716462" cy="290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G:\WS_roma\p_sett\scan_cr3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7463" y="2544255"/>
              <a:ext cx="4733926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Parentesi graffa aperta 17"/>
            <p:cNvSpPr/>
            <p:nvPr/>
          </p:nvSpPr>
          <p:spPr>
            <a:xfrm rot="5400000">
              <a:off x="3131344" y="2616487"/>
              <a:ext cx="215900" cy="792162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  <p:sp>
          <p:nvSpPr>
            <p:cNvPr id="10" name="Parentesi graffa aperta 18"/>
            <p:cNvSpPr/>
            <p:nvPr/>
          </p:nvSpPr>
          <p:spPr>
            <a:xfrm rot="5400000">
              <a:off x="7523957" y="2400586"/>
              <a:ext cx="215900" cy="1223963"/>
            </a:xfrm>
            <a:prstGeom prst="lef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it-IT"/>
            </a:p>
          </p:txBody>
        </p:sp>
        <p:cxnSp>
          <p:nvCxnSpPr>
            <p:cNvPr id="11" name="Connettore 4 36"/>
            <p:cNvCxnSpPr/>
            <p:nvPr/>
          </p:nvCxnSpPr>
          <p:spPr>
            <a:xfrm rot="16200000" flipH="1">
              <a:off x="5436394" y="708312"/>
              <a:ext cx="0" cy="4392612"/>
            </a:xfrm>
            <a:prstGeom prst="bentConnector3">
              <a:avLst>
                <a:gd name="adj1" fmla="val -2147483647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4"/>
            <p:cNvSpPr txBox="1">
              <a:spLocks noChangeArrowheads="1"/>
            </p:cNvSpPr>
            <p:nvPr/>
          </p:nvSpPr>
          <p:spPr bwMode="auto">
            <a:xfrm>
              <a:off x="3879322" y="2423566"/>
              <a:ext cx="2819400" cy="338138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Losses in amorphous regime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715829" y="3458656"/>
              <a:ext cx="929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channeling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5416758" y="3496751"/>
              <a:ext cx="929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channeling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657131" y="4512195"/>
              <a:ext cx="1055802" cy="158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5440397" y="4570341"/>
              <a:ext cx="941097" cy="1588"/>
            </a:xfrm>
            <a:prstGeom prst="straightConnector1">
              <a:avLst/>
            </a:prstGeom>
            <a:ln w="3175" cmpd="sng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379346" y="4068428"/>
              <a:ext cx="821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Volume </a:t>
              </a: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reflection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321118" y="3649870"/>
              <a:ext cx="1674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Volume reflection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69914" y="5338473"/>
            <a:ext cx="619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Depending on crystals </a:t>
            </a:r>
            <a:r>
              <a:rPr lang="en-US" b="1" i="1" dirty="0" smtClean="0">
                <a:solidFill>
                  <a:srgbClr val="FF0000"/>
                </a:solidFill>
              </a:rPr>
              <a:t>5 – 9 </a:t>
            </a:r>
            <a:r>
              <a:rPr lang="en-US" b="1" i="1" dirty="0" smtClean="0"/>
              <a:t>reduction factor (protons)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NEW: measurement also with </a:t>
            </a:r>
            <a:r>
              <a:rPr lang="en-US" b="1" i="1" dirty="0" err="1" smtClean="0">
                <a:solidFill>
                  <a:srgbClr val="FF0000"/>
                </a:solidFill>
              </a:rPr>
              <a:t>Pb</a:t>
            </a:r>
            <a:r>
              <a:rPr lang="en-US" b="1" i="1" dirty="0" smtClean="0">
                <a:solidFill>
                  <a:srgbClr val="FF0000"/>
                </a:solidFill>
              </a:rPr>
              <a:t> ions: 2-4 factor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80635" y="6062829"/>
            <a:ext cx="352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off with respect to simulation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to make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Simulation.</a:t>
            </a:r>
          </a:p>
          <a:p>
            <a:pPr lvl="1"/>
            <a:r>
              <a:rPr lang="en-US" dirty="0" smtClean="0"/>
              <a:t>Proton Tracking </a:t>
            </a:r>
          </a:p>
          <a:p>
            <a:pPr lvl="1"/>
            <a:r>
              <a:rPr lang="en-US" dirty="0" smtClean="0"/>
              <a:t>Aperture model</a:t>
            </a:r>
          </a:p>
          <a:p>
            <a:pPr lvl="2"/>
            <a:r>
              <a:rPr lang="en-US" dirty="0" smtClean="0"/>
              <a:t>Inelastic interaction</a:t>
            </a:r>
          </a:p>
          <a:p>
            <a:pPr lvl="1"/>
            <a:r>
              <a:rPr lang="en-US" dirty="0" smtClean="0"/>
              <a:t>Crystal simulation</a:t>
            </a:r>
          </a:p>
          <a:p>
            <a:pPr lvl="1"/>
            <a:r>
              <a:rPr lang="en-US" dirty="0" smtClean="0"/>
              <a:t>Detector simulation (GEANT4,FLUKA,…)</a:t>
            </a:r>
          </a:p>
          <a:p>
            <a:r>
              <a:rPr lang="en-US" dirty="0" smtClean="0"/>
              <a:t>Use of mixed tool </a:t>
            </a:r>
          </a:p>
          <a:p>
            <a:pPr lvl="1"/>
            <a:r>
              <a:rPr lang="en-US" dirty="0" smtClean="0"/>
              <a:t>ICOSIM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0155" y="5930641"/>
            <a:ext cx="7177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Obviously we need this to make a conceptual design (next months?)</a:t>
            </a:r>
          </a:p>
          <a:p>
            <a:r>
              <a:rPr lang="en-US" dirty="0" smtClean="0"/>
              <a:t>A detailed simulation can come later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Scintillating fiber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3873-590F-5A41-9A48-A618E9C929E0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2550" y="1060354"/>
            <a:ext cx="824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Fiber detectors (x and y views, 4 layers, 1 mm diameter fibers)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Working since 2003 at </a:t>
            </a:r>
            <a:r>
              <a:rPr lang="en-US" sz="2000" b="1" dirty="0" err="1" smtClean="0"/>
              <a:t>Frascati</a:t>
            </a:r>
            <a:r>
              <a:rPr lang="en-US" sz="2000" b="1" dirty="0" smtClean="0"/>
              <a:t> BTF</a:t>
            </a:r>
            <a:endParaRPr lang="en-US" sz="20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422"/>
          <a:stretch>
            <a:fillRect/>
          </a:stretch>
        </p:blipFill>
        <p:spPr bwMode="auto">
          <a:xfrm>
            <a:off x="4555594" y="1881949"/>
            <a:ext cx="4249737" cy="3960813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196" y="1881949"/>
            <a:ext cx="3689350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93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BLM based on GEM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smtClean="0"/>
              <a:t>Sustain high rate (100 KHz/cm2)</a:t>
            </a:r>
          </a:p>
          <a:p>
            <a:pPr lvl="3"/>
            <a:r>
              <a:rPr lang="en-US" dirty="0" smtClean="0"/>
              <a:t>Limit given by spacing of GEM foil holes</a:t>
            </a:r>
          </a:p>
          <a:p>
            <a:pPr lvl="2"/>
            <a:r>
              <a:rPr lang="en-US" dirty="0" smtClean="0"/>
              <a:t>Linear (sensitive to </a:t>
            </a:r>
            <a:r>
              <a:rPr lang="en-US" dirty="0" err="1" smtClean="0"/>
              <a:t>mip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Measure rate on small element (0.5x1cm2 pads)</a:t>
            </a:r>
          </a:p>
          <a:p>
            <a:pPr lvl="2"/>
            <a:r>
              <a:rPr lang="en-US" dirty="0" smtClean="0"/>
              <a:t>Already used in </a:t>
            </a:r>
            <a:br>
              <a:rPr lang="en-US" dirty="0" smtClean="0"/>
            </a:br>
            <a:r>
              <a:rPr lang="en-US" dirty="0" err="1" smtClean="0"/>
              <a:t>LHCb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512" y="3623865"/>
            <a:ext cx="5104488" cy="2502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416" y="4668135"/>
            <a:ext cx="2801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compact DAQ board </a:t>
            </a:r>
            <a:br>
              <a:rPr lang="en-US" dirty="0" smtClean="0"/>
            </a:br>
            <a:r>
              <a:rPr lang="en-US" dirty="0" smtClean="0"/>
              <a:t>(see </a:t>
            </a:r>
            <a:r>
              <a:rPr lang="en-US" dirty="0" err="1" smtClean="0"/>
              <a:t>F.Murtas</a:t>
            </a:r>
            <a:r>
              <a:rPr lang="en-US" dirty="0" smtClean="0"/>
              <a:t>) can avoid</a:t>
            </a:r>
          </a:p>
          <a:p>
            <a:r>
              <a:rPr lang="en-US" dirty="0" smtClean="0"/>
              <a:t> problem with long cable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39108" y="6126163"/>
            <a:ext cx="581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SPS 2010 shows  they reproduce standard SPS </a:t>
            </a:r>
            <a:r>
              <a:rPr lang="en-US" dirty="0" err="1" smtClean="0"/>
              <a:t>BLMs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EB8C-AA59-934F-B478-FF7EEDC6964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916" y="23090"/>
            <a:ext cx="6399997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Road</a:t>
            </a:r>
            <a:r>
              <a:rPr lang="en-GB" sz="4000" dirty="0" smtClean="0"/>
              <a:t>-map for a test in LHC</a:t>
            </a:r>
            <a:br>
              <a:rPr lang="en-GB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B6CBC-854D-B24E-968B-055F0D41F694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69905" y="1411907"/>
          <a:ext cx="7617983" cy="4154171"/>
        </p:xfrm>
        <a:graphic>
          <a:graphicData uri="http://schemas.openxmlformats.org/drawingml/2006/table">
            <a:tbl>
              <a:tblPr/>
              <a:tblGrid>
                <a:gridCol w="1447728"/>
                <a:gridCol w="1131581"/>
                <a:gridCol w="1743601"/>
                <a:gridCol w="1731818"/>
                <a:gridCol w="1563255"/>
              </a:tblGrid>
              <a:tr h="4889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Parameters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Obtained in 2009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Obtained in 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Required for LHC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5" charset="0"/>
                        <a:ea typeface="Comic Sans MS" pitchFamily="-105" charset="0"/>
                        <a:cs typeface="Comic Sans MS" pitchFamily="-105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Channeling efficiency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90÷95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5" charset="0"/>
                        <a:ea typeface="Comic Sans MS" pitchFamily="-105" charset="0"/>
                        <a:cs typeface="Comic Sans MS" pitchFamily="-105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Nuclear loss reduction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5-10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20÷30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Goniometer: angular accuracy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30÷40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1÷2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Crystal bend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140÷150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150÷170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50÷100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Crystal torsion [µrad]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20÷30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0.1÷1 (*)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0.1÷1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Amorphous layer on crystal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About zero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Collimation leakage reduction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5" charset="0"/>
                          <a:ea typeface="Comic Sans MS" pitchFamily="-105" charset="0"/>
                          <a:cs typeface="Comic Sans MS" pitchFamily="-105" charset="0"/>
                        </a:rPr>
                        <a:t>Should be analyzed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★★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57788" y="5906863"/>
            <a:ext cx="276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 On external beam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3" y="0"/>
            <a:ext cx="7077574" cy="1143000"/>
          </a:xfrm>
        </p:spPr>
        <p:txBody>
          <a:bodyPr/>
          <a:lstStyle/>
          <a:p>
            <a:r>
              <a:rPr lang="en-US" dirty="0" smtClean="0"/>
              <a:t>Collimation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68488" y="1359932"/>
            <a:ext cx="6375511" cy="2081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Jan 24 2012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25" y="958973"/>
            <a:ext cx="90630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0963" y="990600"/>
            <a:ext cx="123659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Protons </a:t>
            </a:r>
          </a:p>
          <a:p>
            <a:r>
              <a:rPr lang="en-US" dirty="0" smtClean="0"/>
              <a:t>hitting </a:t>
            </a:r>
          </a:p>
          <a:p>
            <a:r>
              <a:rPr lang="en-US" dirty="0" smtClean="0"/>
              <a:t>the crystal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4551" y="20823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Zapf Dingbats"/>
                <a:ea typeface="Zapf Dingbats"/>
                <a:cs typeface="Zapf Dingbats"/>
              </a:rPr>
              <a:t>✖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6937" y="5158098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921339" y="1512332"/>
            <a:ext cx="669461" cy="669624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7753" y="3718342"/>
            <a:ext cx="16521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Intercepted by LHC collimato</a:t>
            </a:r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2565" y="4893178"/>
            <a:ext cx="1840376" cy="526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68489" y="5351791"/>
            <a:ext cx="12625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Imaged by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Medipix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8268" y="3914148"/>
            <a:ext cx="26863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Absorbed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by secondary collimator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(TAL)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78760" y="5016979"/>
            <a:ext cx="669461" cy="669624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96747" y="5295078"/>
            <a:ext cx="669461" cy="669624"/>
          </a:xfrm>
          <a:prstGeom prst="ellipse">
            <a:avLst/>
          </a:prstGeom>
          <a:noFill/>
          <a:ln w="28575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188634" y="612616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BLM Cerenkov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59631" y="5245246"/>
            <a:ext cx="1236599" cy="369332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</a:t>
            </a:r>
            <a:r>
              <a:rPr lang="en-US" dirty="0" err="1" smtClean="0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2500" y="990600"/>
            <a:ext cx="12365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</a:t>
            </a:r>
            <a:r>
              <a:rPr lang="en-US" dirty="0" err="1" smtClean="0">
                <a:solidFill>
                  <a:srgbClr val="FF0000"/>
                </a:solidFill>
              </a:rPr>
              <a:t>Scint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753" y="5207062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48846" y="5156510"/>
            <a:ext cx="1370954" cy="158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48846" y="28861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 </a:t>
            </a:r>
            <a:r>
              <a:rPr lang="en-US" dirty="0" err="1" smtClean="0"/>
              <a:t>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64676" y="1332311"/>
            <a:ext cx="4683545" cy="2012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51802" y="1409819"/>
            <a:ext cx="47406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Inelastic interaction of protons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in the crystal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092780" y="2171099"/>
            <a:ext cx="8051219" cy="10857"/>
          </a:xfrm>
          <a:prstGeom prst="straightConnector1">
            <a:avLst/>
          </a:prstGeom>
          <a:ln w="38100" cap="rnd" cmpd="sng">
            <a:solidFill>
              <a:schemeClr val="tx1"/>
            </a:solidFill>
            <a:prstDash val="dash"/>
            <a:bevel/>
            <a:headEnd type="oval"/>
            <a:tailEnd type="stealth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50189" y="2516768"/>
            <a:ext cx="12492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GEM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08730" y="2289381"/>
            <a:ext cx="2430122" cy="4770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500" dirty="0" smtClean="0"/>
              <a:t>Deflected beam</a:t>
            </a:r>
            <a:endParaRPr lang="en-US" sz="2500" dirty="0"/>
          </a:p>
        </p:txBody>
      </p:sp>
      <p:sp>
        <p:nvSpPr>
          <p:cNvPr id="30" name="Rectangle 29"/>
          <p:cNvSpPr/>
          <p:nvPr/>
        </p:nvSpPr>
        <p:spPr>
          <a:xfrm>
            <a:off x="4367283" y="3718342"/>
            <a:ext cx="1079672" cy="2246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433758" y="1847144"/>
            <a:ext cx="669461" cy="669624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1" grpId="1" animBg="1"/>
      <p:bldP spid="24" grpId="0"/>
      <p:bldP spid="26" grpId="0" animBg="1"/>
      <p:bldP spid="26" grpId="1" animBg="1"/>
      <p:bldP spid="28" grpId="0" animBg="1"/>
      <p:bldP spid="28" grpId="1" animBg="1"/>
      <p:bldP spid="29" grpId="0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0" y="-43424"/>
            <a:ext cx="7077574" cy="1143000"/>
          </a:xfrm>
        </p:spPr>
        <p:txBody>
          <a:bodyPr/>
          <a:lstStyle/>
          <a:p>
            <a:r>
              <a:rPr lang="en-US" dirty="0" smtClean="0"/>
              <a:t>UA9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AA3552D-2BD2-FD4B-A24A-419FE5D16EB6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0" y="781050"/>
            <a:ext cx="8878888" cy="1435100"/>
            <a:chOff x="0" y="781484"/>
            <a:chExt cx="8878956" cy="1434209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/>
            <a:srcRect t="52657"/>
            <a:stretch>
              <a:fillRect/>
            </a:stretch>
          </p:blipFill>
          <p:spPr bwMode="auto">
            <a:xfrm>
              <a:off x="3882889" y="781484"/>
              <a:ext cx="4996067" cy="1402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2"/>
            <a:srcRect b="46222"/>
            <a:stretch>
              <a:fillRect/>
            </a:stretch>
          </p:blipFill>
          <p:spPr bwMode="auto">
            <a:xfrm>
              <a:off x="0" y="964507"/>
              <a:ext cx="3922643" cy="1251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168275" y="2216150"/>
            <a:ext cx="3154363" cy="2039938"/>
            <a:chOff x="990600" y="1524000"/>
            <a:chExt cx="3276600" cy="2192338"/>
          </a:xfrm>
        </p:grpSpPr>
        <p:pic>
          <p:nvPicPr>
            <p:cNvPr id="10" name="Picture 23" descr="IHEP goniometer, DSC_8378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90600" y="1524000"/>
              <a:ext cx="3276600" cy="2192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26878" y="3347821"/>
              <a:ext cx="3118294" cy="368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 Tanks with </a:t>
              </a:r>
              <a:r>
                <a:rPr lang="en-U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goniometers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2488" y="2216150"/>
            <a:ext cx="2719387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MpxUSB.jpg"/>
          <p:cNvPicPr>
            <a:picLocks noChangeAspect="1"/>
          </p:cNvPicPr>
          <p:nvPr/>
        </p:nvPicPr>
        <p:blipFill>
          <a:blip r:embed="rId5"/>
          <a:srcRect r="12450"/>
          <a:stretch>
            <a:fillRect/>
          </a:stretch>
        </p:blipFill>
        <p:spPr bwMode="auto">
          <a:xfrm>
            <a:off x="6151563" y="2216150"/>
            <a:ext cx="2960687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4"/>
          <p:cNvGrpSpPr>
            <a:grpSpLocks/>
          </p:cNvGrpSpPr>
          <p:nvPr/>
        </p:nvGrpSpPr>
        <p:grpSpPr bwMode="auto">
          <a:xfrm>
            <a:off x="233363" y="1152525"/>
            <a:ext cx="2641600" cy="1657349"/>
            <a:chOff x="233334" y="1152939"/>
            <a:chExt cx="2642388" cy="1656521"/>
          </a:xfrm>
        </p:grpSpPr>
        <p:sp>
          <p:nvSpPr>
            <p:cNvPr id="18" name="Oval 17"/>
            <p:cNvSpPr/>
            <p:nvPr/>
          </p:nvSpPr>
          <p:spPr>
            <a:xfrm>
              <a:off x="233334" y="1152939"/>
              <a:ext cx="2642388" cy="10313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6200000" flipH="1">
              <a:off x="564847" y="1922998"/>
              <a:ext cx="967889" cy="8050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985838" y="1292225"/>
            <a:ext cx="3082925" cy="1768475"/>
            <a:chOff x="985698" y="1292087"/>
            <a:chExt cx="3082721" cy="1769167"/>
          </a:xfrm>
        </p:grpSpPr>
        <p:sp>
          <p:nvSpPr>
            <p:cNvPr id="21" name="Oval 20"/>
            <p:cNvSpPr/>
            <p:nvPr/>
          </p:nvSpPr>
          <p:spPr>
            <a:xfrm flipH="1">
              <a:off x="2730245" y="1292087"/>
              <a:ext cx="220648" cy="54949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flipH="1">
              <a:off x="985698" y="1304792"/>
              <a:ext cx="220647" cy="551079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" name="Straight Arrow Connector 22"/>
            <p:cNvCxnSpPr>
              <a:stCxn id="21" idx="3"/>
            </p:cNvCxnSpPr>
            <p:nvPr/>
          </p:nvCxnSpPr>
          <p:spPr>
            <a:xfrm rot="16200000" flipH="1">
              <a:off x="2843446" y="1836282"/>
              <a:ext cx="1299083" cy="115086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471863" y="4678363"/>
            <a:ext cx="2295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B050"/>
                </a:solidFill>
                <a:latin typeface="Calibri" pitchFamily="34" charset="0"/>
              </a:rPr>
              <a:t>2 Triple GEM detector</a:t>
            </a:r>
          </a:p>
          <a:p>
            <a:r>
              <a:rPr lang="it-IT" b="1">
                <a:solidFill>
                  <a:srgbClr val="00B050"/>
                </a:solidFill>
                <a:latin typeface="Calibri" pitchFamily="34" charset="0"/>
              </a:rPr>
              <a:t>at large angle </a:t>
            </a:r>
          </a:p>
          <a:p>
            <a:r>
              <a:rPr lang="it-IT" b="1">
                <a:solidFill>
                  <a:srgbClr val="00B050"/>
                </a:solidFill>
                <a:latin typeface="Calibri" pitchFamily="34" charset="0"/>
              </a:rPr>
              <a:t>Active area 10x10 cm</a:t>
            </a:r>
            <a:r>
              <a:rPr lang="it-IT" b="1" baseline="30000">
                <a:solidFill>
                  <a:srgbClr val="00B050"/>
                </a:solidFill>
                <a:latin typeface="Calibri" pitchFamily="34" charset="0"/>
              </a:rPr>
              <a:t>2</a:t>
            </a:r>
          </a:p>
          <a:p>
            <a:r>
              <a:rPr lang="it-IT" b="1">
                <a:solidFill>
                  <a:srgbClr val="00B050"/>
                </a:solidFill>
                <a:latin typeface="Calibri" pitchFamily="34" charset="0"/>
              </a:rPr>
              <a:t>128 pads 6x12 mm</a:t>
            </a:r>
            <a:r>
              <a:rPr lang="it-IT" b="1" baseline="30000">
                <a:solidFill>
                  <a:srgbClr val="00B050"/>
                </a:solidFill>
                <a:latin typeface="Calibri" pitchFamily="34" charset="0"/>
              </a:rPr>
              <a:t>2</a:t>
            </a:r>
            <a:endParaRPr lang="en-US" b="1" baseline="3000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372225" y="4711700"/>
            <a:ext cx="2417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00B0F0"/>
                </a:solidFill>
                <a:latin typeface="Calibri" pitchFamily="34" charset="0"/>
              </a:rPr>
              <a:t>3 Medipix</a:t>
            </a:r>
          </a:p>
          <a:p>
            <a:r>
              <a:rPr lang="it-IT" b="1">
                <a:solidFill>
                  <a:srgbClr val="00B0F0"/>
                </a:solidFill>
                <a:latin typeface="Calibri" pitchFamily="34" charset="0"/>
              </a:rPr>
              <a:t>in roman pot</a:t>
            </a:r>
          </a:p>
          <a:p>
            <a:r>
              <a:rPr lang="it-IT" b="1">
                <a:solidFill>
                  <a:srgbClr val="00B0F0"/>
                </a:solidFill>
                <a:latin typeface="Calibri" pitchFamily="34" charset="0"/>
              </a:rPr>
              <a:t>Active area 1.4x1.4 cm</a:t>
            </a:r>
            <a:r>
              <a:rPr lang="it-IT" b="1" baseline="30000">
                <a:solidFill>
                  <a:srgbClr val="00B0F0"/>
                </a:solidFill>
                <a:latin typeface="Calibri" pitchFamily="34" charset="0"/>
              </a:rPr>
              <a:t>2</a:t>
            </a:r>
          </a:p>
          <a:p>
            <a:r>
              <a:rPr lang="it-IT" b="1">
                <a:solidFill>
                  <a:srgbClr val="00B0F0"/>
                </a:solidFill>
                <a:latin typeface="Calibri" pitchFamily="34" charset="0"/>
              </a:rPr>
              <a:t>65536 pads 55x55 </a:t>
            </a:r>
            <a:r>
              <a:rPr lang="it-IT" b="1">
                <a:solidFill>
                  <a:srgbClr val="00B0F0"/>
                </a:solidFill>
                <a:latin typeface="Symbol" charset="2"/>
              </a:rPr>
              <a:t>m</a:t>
            </a:r>
            <a:r>
              <a:rPr lang="it-IT" b="1">
                <a:solidFill>
                  <a:srgbClr val="00B0F0"/>
                </a:solidFill>
                <a:latin typeface="Calibri" pitchFamily="34" charset="0"/>
              </a:rPr>
              <a:t>m</a:t>
            </a:r>
            <a:r>
              <a:rPr lang="it-IT" b="1" baseline="30000">
                <a:solidFill>
                  <a:srgbClr val="00B0F0"/>
                </a:solidFill>
                <a:latin typeface="Calibri" pitchFamily="34" charset="0"/>
              </a:rPr>
              <a:t>2</a:t>
            </a:r>
            <a:endParaRPr lang="en-US" b="1" baseline="30000">
              <a:solidFill>
                <a:srgbClr val="00B0F0"/>
              </a:solidFill>
              <a:latin typeface="Calibri" pitchFamily="34" charset="0"/>
            </a:endParaRPr>
          </a:p>
        </p:txBody>
      </p:sp>
      <p:grpSp>
        <p:nvGrpSpPr>
          <p:cNvPr id="26" name="Group 53"/>
          <p:cNvGrpSpPr>
            <a:grpSpLocks/>
          </p:cNvGrpSpPr>
          <p:nvPr/>
        </p:nvGrpSpPr>
        <p:grpSpPr bwMode="auto">
          <a:xfrm>
            <a:off x="3586163" y="1304925"/>
            <a:ext cx="2967037" cy="1265238"/>
            <a:chOff x="3585612" y="1305339"/>
            <a:chExt cx="2967588" cy="1265583"/>
          </a:xfrm>
        </p:grpSpPr>
        <p:sp>
          <p:nvSpPr>
            <p:cNvPr id="27" name="Oval 26"/>
            <p:cNvSpPr/>
            <p:nvPr/>
          </p:nvSpPr>
          <p:spPr>
            <a:xfrm>
              <a:off x="4836794" y="1305339"/>
              <a:ext cx="463636" cy="549425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8" name="Straight Arrow Connector 27"/>
            <p:cNvCxnSpPr>
              <a:stCxn id="27" idx="5"/>
            </p:cNvCxnSpPr>
            <p:nvPr/>
          </p:nvCxnSpPr>
          <p:spPr>
            <a:xfrm rot="16200000" flipH="1">
              <a:off x="5494900" y="1512622"/>
              <a:ext cx="795555" cy="132104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3585612" y="1386324"/>
              <a:ext cx="227054" cy="4684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>
            <a:off x="2917825" y="1457325"/>
            <a:ext cx="5000625" cy="704850"/>
            <a:chOff x="2917944" y="1457739"/>
            <a:chExt cx="5001126" cy="704136"/>
          </a:xfrm>
        </p:grpSpPr>
        <p:sp>
          <p:nvSpPr>
            <p:cNvPr id="31" name="Oval 30"/>
            <p:cNvSpPr/>
            <p:nvPr/>
          </p:nvSpPr>
          <p:spPr>
            <a:xfrm>
              <a:off x="6756904" y="1540205"/>
              <a:ext cx="227036" cy="4694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909319" y="1692451"/>
              <a:ext cx="227036" cy="4694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577724" y="1540205"/>
              <a:ext cx="227035" cy="4694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692035" y="1540205"/>
              <a:ext cx="227035" cy="4694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917944" y="1457739"/>
              <a:ext cx="227036" cy="4694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693025" y="1020763"/>
            <a:ext cx="1282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C00000"/>
                </a:solidFill>
                <a:latin typeface="Calibri" pitchFamily="34" charset="0"/>
              </a:rPr>
              <a:t>scintillators</a:t>
            </a:r>
            <a:endParaRPr lang="en-US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7" name="Picture 36" descr="IHEPgoni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8275" y="4342683"/>
            <a:ext cx="3003059" cy="201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Oval 38"/>
          <p:cNvSpPr/>
          <p:nvPr/>
        </p:nvSpPr>
        <p:spPr bwMode="auto">
          <a:xfrm>
            <a:off x="6372225" y="917576"/>
            <a:ext cx="227012" cy="46831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 bwMode="auto">
          <a:xfrm>
            <a:off x="6402074" y="1649256"/>
            <a:ext cx="227012" cy="46831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56" y="-75992"/>
            <a:ext cx="6454541" cy="977000"/>
          </a:xfrm>
        </p:spPr>
        <p:txBody>
          <a:bodyPr/>
          <a:lstStyle/>
          <a:p>
            <a:r>
              <a:rPr lang="en-US" dirty="0" smtClean="0"/>
              <a:t>Dispersive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308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2" y="804562"/>
            <a:ext cx="7705449" cy="35278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93682" y="1175082"/>
            <a:ext cx="690744" cy="2850580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8434" y="1165388"/>
            <a:ext cx="2052315" cy="299370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81001" y="1218506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TAL2  Al </a:t>
            </a:r>
            <a:r>
              <a:rPr lang="en-US" dirty="0" err="1" smtClean="0">
                <a:solidFill>
                  <a:srgbClr val="FF0000"/>
                </a:solidFill>
              </a:rPr>
              <a:t>scatterer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Jan 24 2012</a:t>
            </a:r>
            <a:endParaRPr lang="en-US" dirty="0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64660" y="4276946"/>
            <a:ext cx="73222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scatterer</a:t>
            </a:r>
            <a:r>
              <a:rPr lang="en-US" dirty="0" smtClean="0"/>
              <a:t> + BLM (</a:t>
            </a:r>
            <a:r>
              <a:rPr lang="en-US" dirty="0" err="1" smtClean="0"/>
              <a:t>scint</a:t>
            </a:r>
            <a:r>
              <a:rPr lang="en-US" dirty="0" smtClean="0"/>
              <a:t>,  Cerenkov, ionization </a:t>
            </a:r>
            <a:r>
              <a:rPr lang="en-US" dirty="0" err="1" smtClean="0"/>
              <a:t>ch</a:t>
            </a:r>
            <a:r>
              <a:rPr lang="en-US" dirty="0" smtClean="0"/>
              <a:t>.)</a:t>
            </a:r>
            <a:br>
              <a:rPr lang="en-US" dirty="0" smtClean="0"/>
            </a:br>
            <a:r>
              <a:rPr lang="en-US" dirty="0" smtClean="0"/>
              <a:t> in highly </a:t>
            </a:r>
            <a:r>
              <a:rPr lang="en-US" b="1" i="1" dirty="0" smtClean="0">
                <a:solidFill>
                  <a:srgbClr val="FF0000"/>
                </a:solidFill>
              </a:rPr>
              <a:t>dispersive </a:t>
            </a:r>
            <a:r>
              <a:rPr lang="en-US" dirty="0" smtClean="0"/>
              <a:t>region to detect</a:t>
            </a:r>
          </a:p>
          <a:p>
            <a:r>
              <a:rPr lang="en-US" dirty="0" smtClean="0"/>
              <a:t>1) </a:t>
            </a:r>
            <a:r>
              <a:rPr lang="en-US" b="1" dirty="0" smtClean="0">
                <a:solidFill>
                  <a:srgbClr val="FF0000"/>
                </a:solidFill>
              </a:rPr>
              <a:t>off-momentum particles </a:t>
            </a:r>
            <a:r>
              <a:rPr lang="en-US" dirty="0" smtClean="0"/>
              <a:t>(produced in the crystals) </a:t>
            </a:r>
            <a:br>
              <a:rPr lang="en-US" dirty="0" smtClean="0"/>
            </a:br>
            <a:r>
              <a:rPr lang="en-US" dirty="0" smtClean="0"/>
              <a:t>    which are </a:t>
            </a:r>
            <a:r>
              <a:rPr lang="en-US" dirty="0" smtClean="0">
                <a:solidFill>
                  <a:srgbClr val="FF0000"/>
                </a:solidFill>
              </a:rPr>
              <a:t>displaced </a:t>
            </a:r>
            <a:r>
              <a:rPr lang="en-US" dirty="0" err="1" smtClean="0"/>
              <a:t>lateraly</a:t>
            </a:r>
            <a:endParaRPr lang="en-US" dirty="0" smtClean="0"/>
          </a:p>
          <a:p>
            <a:r>
              <a:rPr lang="en-US" dirty="0" smtClean="0"/>
              <a:t>2) any not absorbed secondary halo</a:t>
            </a:r>
          </a:p>
          <a:p>
            <a:endParaRPr lang="en-US" dirty="0" smtClean="0"/>
          </a:p>
          <a:p>
            <a:r>
              <a:rPr lang="en-US" b="1" i="1" dirty="0" smtClean="0"/>
              <a:t> Observe the spray rate as a function of </a:t>
            </a:r>
            <a:r>
              <a:rPr lang="en-US" b="1" i="1" dirty="0" err="1" smtClean="0"/>
              <a:t>scatterer</a:t>
            </a:r>
            <a:r>
              <a:rPr lang="en-US" b="1" i="1" dirty="0" smtClean="0"/>
              <a:t> lateral position</a:t>
            </a:r>
          </a:p>
          <a:p>
            <a:r>
              <a:rPr lang="en-US" dirty="0" smtClean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8519" y="2223639"/>
            <a:ext cx="690744" cy="1150690"/>
          </a:xfrm>
          <a:prstGeom prst="roundRect">
            <a:avLst/>
          </a:prstGeom>
          <a:noFill/>
          <a:ln w="381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4587" y="-75992"/>
            <a:ext cx="7077574" cy="1143000"/>
          </a:xfrm>
        </p:spPr>
        <p:txBody>
          <a:bodyPr/>
          <a:lstStyle/>
          <a:p>
            <a:r>
              <a:rPr lang="en-US" dirty="0" smtClean="0"/>
              <a:t>SPS UA9 devices</a:t>
            </a:r>
            <a:endParaRPr lang="en-US" dirty="0"/>
          </a:p>
        </p:txBody>
      </p:sp>
      <p:pic>
        <p:nvPicPr>
          <p:cNvPr id="6" name="Picture 5" descr="Strip crystal in IHEP tank, DSC_83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200" y="1216746"/>
            <a:ext cx="2800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AL2, absorber, DSC_835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2485" y="3885877"/>
            <a:ext cx="307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346200" y="754783"/>
            <a:ext cx="4022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Strip crystal in IHEP tank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05526" y="3669705"/>
            <a:ext cx="4546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TAL  absorber &amp; Quartz Cerenkov detector</a:t>
            </a:r>
            <a:endParaRPr lang="en-US" dirty="0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6008910" y="3475359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TAL2 Al </a:t>
            </a:r>
            <a:r>
              <a:rPr lang="en-US" dirty="0" err="1" smtClean="0"/>
              <a:t>scatterer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92672" y="6066070"/>
            <a:ext cx="603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quality mechanical devices, accurate motion system</a:t>
            </a:r>
            <a:endParaRPr lang="en-US" dirty="0"/>
          </a:p>
        </p:txBody>
      </p:sp>
      <p:pic>
        <p:nvPicPr>
          <p:cNvPr id="18" name="Picture 17" descr="TALabsorb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15346" y="4073917"/>
            <a:ext cx="3365984" cy="1925067"/>
          </a:xfrm>
          <a:prstGeom prst="rect">
            <a:avLst/>
          </a:prstGeom>
        </p:spPr>
      </p:pic>
      <p:pic>
        <p:nvPicPr>
          <p:cNvPr id="19" name="Picture 18" descr="Cherenkov_detectors_in_UA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56173" y="717129"/>
            <a:ext cx="4093913" cy="3070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514" y="1600200"/>
            <a:ext cx="4008285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Crystal and all UA9 </a:t>
            </a:r>
            <a:br>
              <a:rPr lang="en-US" dirty="0" smtClean="0"/>
            </a:br>
            <a:r>
              <a:rPr lang="en-US" dirty="0" smtClean="0"/>
              <a:t>movable devices are aligned during each fill.</a:t>
            </a:r>
          </a:p>
          <a:p>
            <a:pPr>
              <a:buNone/>
            </a:pPr>
            <a:r>
              <a:rPr lang="en-US" dirty="0" smtClean="0"/>
              <a:t>   Standard and fast procedure to find </a:t>
            </a:r>
            <a:br>
              <a:rPr lang="en-US" dirty="0" smtClean="0"/>
            </a:br>
            <a:r>
              <a:rPr lang="en-US" dirty="0" smtClean="0"/>
              <a:t>channeling configuration and </a:t>
            </a:r>
            <a:br>
              <a:rPr lang="en-US" dirty="0" smtClean="0"/>
            </a:br>
            <a:r>
              <a:rPr lang="en-US" dirty="0" smtClean="0"/>
              <a:t>collimation!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G.Cavoto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8"/>
          <p:cNvGrpSpPr/>
          <p:nvPr/>
        </p:nvGrpSpPr>
        <p:grpSpPr>
          <a:xfrm>
            <a:off x="265536" y="1623290"/>
            <a:ext cx="4467857" cy="4132707"/>
            <a:chOff x="251521" y="615984"/>
            <a:chExt cx="8320654" cy="5909360"/>
          </a:xfrm>
        </p:grpSpPr>
        <p:pic>
          <p:nvPicPr>
            <p:cNvPr id="10" name="Picture 2" descr="G:\WS_roma\allineamento.gif"/>
            <p:cNvPicPr>
              <a:picLocks noChangeAspect="1" noChangeArrowheads="1"/>
            </p:cNvPicPr>
            <p:nvPr/>
          </p:nvPicPr>
          <p:blipFill>
            <a:blip r:embed="rId2" cstate="print"/>
            <a:srcRect l="1117" r="8651" b="2564"/>
            <a:stretch>
              <a:fillRect/>
            </a:stretch>
          </p:blipFill>
          <p:spPr bwMode="auto">
            <a:xfrm>
              <a:off x="251521" y="1772816"/>
              <a:ext cx="8280919" cy="4752528"/>
            </a:xfrm>
            <a:prstGeom prst="rect">
              <a:avLst/>
            </a:prstGeom>
            <a:noFill/>
          </p:spPr>
        </p:pic>
        <p:sp>
          <p:nvSpPr>
            <p:cNvPr id="11" name="CasellaDiTesto 7"/>
            <p:cNvSpPr txBox="1"/>
            <p:nvPr/>
          </p:nvSpPr>
          <p:spPr>
            <a:xfrm>
              <a:off x="1013759" y="615984"/>
              <a:ext cx="7558416" cy="83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u="sng" dirty="0" err="1" smtClean="0"/>
                <a:t>1</a:t>
              </a:r>
              <a:r>
                <a:rPr lang="it-IT" sz="1600" u="sng" dirty="0" smtClean="0"/>
                <a:t>) </a:t>
              </a:r>
              <a:r>
                <a:rPr lang="it-IT" sz="1600" u="sng" dirty="0" err="1" smtClean="0"/>
                <a:t>Search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of</a:t>
              </a:r>
              <a:r>
                <a:rPr lang="it-IT" sz="1600" u="sng" dirty="0" smtClean="0"/>
                <a:t> the </a:t>
              </a:r>
              <a:r>
                <a:rPr lang="it-IT" sz="1600" u="sng" dirty="0" err="1" smtClean="0"/>
                <a:t>closed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orbit</a:t>
              </a:r>
              <a:r>
                <a:rPr lang="it-IT" sz="1600" u="sng" dirty="0" smtClean="0"/>
                <a:t>, </a:t>
              </a:r>
              <a:r>
                <a:rPr lang="it-IT" sz="1600" u="sng" dirty="0" err="1" smtClean="0"/>
                <a:t>2</a:t>
              </a:r>
              <a:r>
                <a:rPr lang="it-IT" sz="1600" u="sng" dirty="0" smtClean="0"/>
                <a:t>) </a:t>
              </a:r>
              <a:r>
                <a:rPr lang="it-IT" sz="1600" u="sng" dirty="0" err="1" smtClean="0"/>
                <a:t>redefine</a:t>
              </a:r>
              <a:r>
                <a:rPr lang="it-IT" sz="1600" u="sng" dirty="0" smtClean="0"/>
                <a:t> the </a:t>
              </a:r>
              <a:r>
                <a:rPr lang="it-IT" sz="1600" u="sng" dirty="0" err="1" smtClean="0"/>
                <a:t>beam</a:t>
              </a:r>
              <a:r>
                <a:rPr lang="it-IT" sz="1600" u="sng" dirty="0" smtClean="0"/>
                <a:t> at </a:t>
              </a:r>
              <a:r>
                <a:rPr lang="it-IT" sz="1600" u="sng" dirty="0" err="1" smtClean="0"/>
                <a:t>how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many</a:t>
              </a:r>
              <a:r>
                <a:rPr lang="it-IT" sz="1600" u="sng" dirty="0" smtClean="0"/>
                <a:t> sigma </a:t>
              </a:r>
              <a:r>
                <a:rPr lang="it-IT" sz="1600" u="sng" dirty="0" err="1" smtClean="0"/>
                <a:t>we</a:t>
              </a:r>
              <a:r>
                <a:rPr lang="it-IT" sz="1600" u="sng" dirty="0" smtClean="0"/>
                <a:t> </a:t>
              </a:r>
              <a:r>
                <a:rPr lang="it-IT" sz="1600" u="sng" dirty="0" err="1" smtClean="0"/>
                <a:t>want</a:t>
              </a:r>
              <a:r>
                <a:rPr lang="it-IT" sz="1600" u="sng" dirty="0" smtClean="0"/>
                <a:t>.</a:t>
              </a:r>
              <a:endParaRPr lang="it-IT" sz="1600" u="sng" dirty="0"/>
            </a:p>
          </p:txBody>
        </p:sp>
        <p:cxnSp>
          <p:nvCxnSpPr>
            <p:cNvPr id="12" name="Connettore 1 9"/>
            <p:cNvCxnSpPr/>
            <p:nvPr/>
          </p:nvCxnSpPr>
          <p:spPr>
            <a:xfrm>
              <a:off x="2771800" y="2780928"/>
              <a:ext cx="1584176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0"/>
            <p:cNvCxnSpPr/>
            <p:nvPr/>
          </p:nvCxnSpPr>
          <p:spPr>
            <a:xfrm rot="5400000">
              <a:off x="2123727" y="3501008"/>
              <a:ext cx="1872208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1"/>
            <p:cNvCxnSpPr/>
            <p:nvPr/>
          </p:nvCxnSpPr>
          <p:spPr>
            <a:xfrm rot="5400000">
              <a:off x="2483767" y="4149080"/>
              <a:ext cx="3168352" cy="0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2"/>
            <p:cNvSpPr txBox="1"/>
            <p:nvPr/>
          </p:nvSpPr>
          <p:spPr>
            <a:xfrm>
              <a:off x="5116006" y="3601472"/>
              <a:ext cx="3349377" cy="660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rgbClr val="7030A0"/>
                  </a:solidFill>
                </a:rPr>
                <a:t>Same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distance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from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closed</a:t>
              </a:r>
              <a:r>
                <a:rPr lang="it-IT" sz="1200" dirty="0" smtClean="0">
                  <a:solidFill>
                    <a:srgbClr val="7030A0"/>
                  </a:solidFill>
                </a:rPr>
                <a:t> </a:t>
              </a:r>
              <a:r>
                <a:rPr lang="it-IT" sz="1200" dirty="0" err="1" smtClean="0">
                  <a:solidFill>
                    <a:srgbClr val="7030A0"/>
                  </a:solidFill>
                </a:rPr>
                <a:t>orbit</a:t>
              </a:r>
              <a:endParaRPr lang="it-IT" sz="1200" dirty="0">
                <a:solidFill>
                  <a:srgbClr val="7030A0"/>
                </a:solidFill>
              </a:endParaRPr>
            </a:p>
          </p:txBody>
        </p:sp>
        <p:cxnSp>
          <p:nvCxnSpPr>
            <p:cNvPr id="16" name="Connettore 2 13"/>
            <p:cNvCxnSpPr>
              <a:stCxn id="15" idx="1"/>
            </p:cNvCxnSpPr>
            <p:nvPr/>
          </p:nvCxnSpPr>
          <p:spPr>
            <a:xfrm rot="10800000" flipV="1">
              <a:off x="4499993" y="3931539"/>
              <a:ext cx="616013" cy="36155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4"/>
            <p:cNvCxnSpPr/>
            <p:nvPr/>
          </p:nvCxnSpPr>
          <p:spPr>
            <a:xfrm rot="5400000">
              <a:off x="4268226" y="4565384"/>
              <a:ext cx="1255626" cy="64807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5"/>
            <p:cNvSpPr txBox="1"/>
            <p:nvPr/>
          </p:nvSpPr>
          <p:spPr>
            <a:xfrm>
              <a:off x="6179503" y="5706217"/>
              <a:ext cx="2118466" cy="660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 smtClean="0">
                  <a:solidFill>
                    <a:schemeClr val="bg1">
                      <a:lumMod val="50000"/>
                    </a:schemeClr>
                  </a:solidFill>
                </a:rPr>
                <a:t>Alignment</a:t>
              </a:r>
              <a:r>
                <a:rPr lang="it-IT" sz="1200" dirty="0" smtClean="0">
                  <a:solidFill>
                    <a:schemeClr val="bg1">
                      <a:lumMod val="50000"/>
                    </a:schemeClr>
                  </a:solidFill>
                </a:rPr>
                <a:t> position</a:t>
              </a:r>
              <a:endParaRPr lang="it-IT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9" name="Connettore 2 16"/>
            <p:cNvCxnSpPr>
              <a:stCxn id="18" idx="0"/>
            </p:cNvCxnSpPr>
            <p:nvPr/>
          </p:nvCxnSpPr>
          <p:spPr>
            <a:xfrm rot="16200000" flipV="1">
              <a:off x="6710981" y="5178459"/>
              <a:ext cx="405006" cy="650509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7"/>
            <p:cNvCxnSpPr/>
            <p:nvPr/>
          </p:nvCxnSpPr>
          <p:spPr>
            <a:xfrm rot="16200000" flipV="1">
              <a:off x="6385723" y="4711623"/>
              <a:ext cx="981072" cy="1008116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56689" y="2620880"/>
            <a:ext cx="112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BLM rate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1177696" y="4349673"/>
            <a:ext cx="272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 jaws positions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20147" y="2794001"/>
            <a:ext cx="31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005846" y="452649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9717" y="-86848"/>
            <a:ext cx="707757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Roman pots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90600" y="104641"/>
            <a:ext cx="8229600" cy="4525963"/>
          </a:xfrm>
        </p:spPr>
        <p:txBody>
          <a:bodyPr>
            <a:normAutofit/>
          </a:bodyPr>
          <a:lstStyle/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3"/>
            <a:r>
              <a:rPr lang="en-US" sz="1400" dirty="0" smtClean="0"/>
              <a:t>Movable device housing </a:t>
            </a:r>
            <a:br>
              <a:rPr lang="en-US" sz="1400" dirty="0" smtClean="0"/>
            </a:br>
            <a:r>
              <a:rPr lang="en-US" sz="1400" dirty="0" smtClean="0"/>
              <a:t>detectors in secondary </a:t>
            </a:r>
            <a:br>
              <a:rPr lang="en-US" sz="1400" dirty="0" smtClean="0"/>
            </a:br>
            <a:r>
              <a:rPr lang="en-US" sz="1400" dirty="0" smtClean="0"/>
              <a:t>vacuum </a:t>
            </a:r>
          </a:p>
          <a:p>
            <a:pPr lvl="4"/>
            <a:r>
              <a:rPr lang="en-US" sz="1400" dirty="0" smtClean="0"/>
              <a:t>Used to </a:t>
            </a:r>
            <a:r>
              <a:rPr lang="en-US" sz="1400" b="1" i="1" dirty="0" smtClean="0">
                <a:solidFill>
                  <a:srgbClr val="FF0000"/>
                </a:solidFill>
              </a:rPr>
              <a:t>acquire images</a:t>
            </a:r>
            <a:br>
              <a:rPr lang="en-US" sz="1400" b="1" i="1" dirty="0" smtClean="0">
                <a:solidFill>
                  <a:srgbClr val="FF0000"/>
                </a:solidFill>
              </a:rPr>
            </a:br>
            <a:r>
              <a:rPr lang="en-US" sz="1400" b="1" i="1" dirty="0" smtClean="0">
                <a:solidFill>
                  <a:srgbClr val="FF0000"/>
                </a:solidFill>
              </a:rPr>
              <a:t>of channeled </a:t>
            </a:r>
            <a:r>
              <a:rPr lang="en-US" sz="1400" b="1" i="1" dirty="0" smtClean="0">
                <a:solidFill>
                  <a:srgbClr val="FF0000"/>
                </a:solidFill>
              </a:rPr>
              <a:t>beam</a:t>
            </a:r>
          </a:p>
          <a:p>
            <a:pPr lvl="5"/>
            <a:r>
              <a:rPr lang="en-US" sz="1400" b="1" i="1" dirty="0" smtClean="0">
                <a:solidFill>
                  <a:srgbClr val="FF0000"/>
                </a:solidFill>
              </a:rPr>
              <a:t>Very important to confirm channeling</a:t>
            </a:r>
            <a:br>
              <a:rPr lang="en-US" sz="1400" b="1" i="1" dirty="0" smtClean="0">
                <a:solidFill>
                  <a:srgbClr val="FF0000"/>
                </a:solidFill>
              </a:rPr>
            </a:br>
            <a:r>
              <a:rPr lang="en-US" sz="1400" b="1" i="1" dirty="0" smtClean="0">
                <a:solidFill>
                  <a:srgbClr val="FF0000"/>
                </a:solidFill>
              </a:rPr>
              <a:t>online</a:t>
            </a:r>
            <a:endParaRPr lang="en-US" sz="1400" b="1" i="1" dirty="0" smtClean="0">
              <a:solidFill>
                <a:srgbClr val="FF0000"/>
              </a:solidFill>
            </a:endParaRPr>
          </a:p>
          <a:p>
            <a:pPr lvl="4"/>
            <a:r>
              <a:rPr lang="en-US" sz="1400" dirty="0" smtClean="0"/>
              <a:t>Relevant to measure</a:t>
            </a:r>
            <a:br>
              <a:rPr lang="en-US" sz="1400" dirty="0" smtClean="0"/>
            </a:br>
            <a:r>
              <a:rPr lang="en-US" sz="1400" dirty="0" smtClean="0">
                <a:solidFill>
                  <a:srgbClr val="FF0000"/>
                </a:solidFill>
              </a:rPr>
              <a:t>channeled beam 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direction </a:t>
            </a:r>
            <a:r>
              <a:rPr lang="en-US" sz="1400" dirty="0" smtClean="0"/>
              <a:t>(from </a:t>
            </a:r>
            <a:r>
              <a:rPr lang="en-US" sz="1400" dirty="0" err="1" smtClean="0"/>
              <a:t>centroid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r>
              <a:rPr lang="en-US" sz="1400" dirty="0" smtClean="0"/>
              <a:t>and  flux of proton of channeled</a:t>
            </a:r>
            <a:br>
              <a:rPr lang="en-US" sz="1400" dirty="0" smtClean="0"/>
            </a:br>
            <a:r>
              <a:rPr lang="en-US" sz="1400" dirty="0" smtClean="0"/>
              <a:t>beam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 24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319AF-160A-854F-AAD1-FFEC898A3A5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G.Cavoto</a:t>
            </a:r>
            <a:endParaRPr lang="en-US" dirty="0"/>
          </a:p>
        </p:txBody>
      </p:sp>
      <p:pic>
        <p:nvPicPr>
          <p:cNvPr id="10" name="Picture 9" descr="Crystal 1 Jul10 MD 201007221727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46" y="3855701"/>
            <a:ext cx="2570136" cy="2570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0509" y="4931384"/>
            <a:ext cx="1780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Online  </a:t>
            </a:r>
            <a:r>
              <a:rPr lang="en-US" sz="1200" dirty="0" smtClean="0">
                <a:solidFill>
                  <a:schemeClr val="bg1"/>
                </a:solidFill>
              </a:rPr>
              <a:t>picture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with </a:t>
            </a:r>
            <a:r>
              <a:rPr lang="en-US" sz="1200" dirty="0" err="1" smtClean="0">
                <a:solidFill>
                  <a:schemeClr val="bg1"/>
                </a:solidFill>
              </a:rPr>
              <a:t>Medipix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19390" y="4986437"/>
            <a:ext cx="24276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194333" y="4875062"/>
            <a:ext cx="182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Horizontal displacement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84822" y="3771817"/>
            <a:ext cx="17509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59500" y="3494818"/>
            <a:ext cx="1651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Vertical displacement</a:t>
            </a:r>
            <a:endParaRPr lang="en-US" sz="1200" dirty="0"/>
          </a:p>
        </p:txBody>
      </p:sp>
      <p:pic>
        <p:nvPicPr>
          <p:cNvPr id="16" name="Picture 15" descr="IMG_0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958" y="1213894"/>
            <a:ext cx="3856842" cy="5142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2253</Words>
  <Application>Microsoft Macintosh PowerPoint</Application>
  <PresentationFormat>On-screen Show (4:3)</PresentationFormat>
  <Paragraphs>501</Paragraphs>
  <Slides>37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UA9 instrumentation</vt:lpstr>
      <vt:lpstr>Outline</vt:lpstr>
      <vt:lpstr>What we measure</vt:lpstr>
      <vt:lpstr>Collimation region</vt:lpstr>
      <vt:lpstr>UA9 devices</vt:lpstr>
      <vt:lpstr>Dispersive region</vt:lpstr>
      <vt:lpstr>SPS UA9 devices</vt:lpstr>
      <vt:lpstr>Alignment procedure</vt:lpstr>
      <vt:lpstr>Roman pots</vt:lpstr>
      <vt:lpstr>LHC collimator scans</vt:lpstr>
      <vt:lpstr>Rotating crystal in the beam</vt:lpstr>
      <vt:lpstr>GEM on SPS</vt:lpstr>
      <vt:lpstr>Gas Electron Multiplier</vt:lpstr>
      <vt:lpstr>Monitoring with GEMs</vt:lpstr>
      <vt:lpstr>Data Synchronization</vt:lpstr>
      <vt:lpstr>Basic layout for LHC</vt:lpstr>
      <vt:lpstr>Goniometer spec for LHC</vt:lpstr>
      <vt:lpstr>Goniometer from CINEL srl (Italy)</vt:lpstr>
      <vt:lpstr>BLM close to crystals</vt:lpstr>
      <vt:lpstr>Details on LUMI GEM</vt:lpstr>
      <vt:lpstr>More on GEM BLM</vt:lpstr>
      <vt:lpstr>Relavant facts for  BLM</vt:lpstr>
      <vt:lpstr>Example of different BLMs</vt:lpstr>
      <vt:lpstr>Detector for RP</vt:lpstr>
      <vt:lpstr>Roman pot (sec. vacuum)</vt:lpstr>
      <vt:lpstr>Detector concept</vt:lpstr>
      <vt:lpstr>Scintillating fiber detector</vt:lpstr>
      <vt:lpstr>Profilometer</vt:lpstr>
      <vt:lpstr>Some comments</vt:lpstr>
      <vt:lpstr>Backup slides</vt:lpstr>
      <vt:lpstr>Possible readout</vt:lpstr>
      <vt:lpstr>Another possibility…</vt:lpstr>
      <vt:lpstr>Angular scans </vt:lpstr>
      <vt:lpstr>Tools to make progress</vt:lpstr>
      <vt:lpstr>Scintillating fiber detector</vt:lpstr>
      <vt:lpstr>BLM based on GEM</vt:lpstr>
      <vt:lpstr>Road-map for a test in LHC </vt:lpstr>
    </vt:vector>
  </TitlesOfParts>
  <Company>INFN Roma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setup: topics for discussion</dc:title>
  <dc:creator>Gianluca Cavoto</dc:creator>
  <cp:lastModifiedBy>Gianluca Cavoto</cp:lastModifiedBy>
  <cp:revision>39</cp:revision>
  <cp:lastPrinted>2011-02-24T08:50:57Z</cp:lastPrinted>
  <dcterms:created xsi:type="dcterms:W3CDTF">2012-01-23T08:42:50Z</dcterms:created>
  <dcterms:modified xsi:type="dcterms:W3CDTF">2012-01-23T09:11:14Z</dcterms:modified>
</cp:coreProperties>
</file>