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embeddings/Microsoft_Equation2.bin" ContentType="application/vnd.openxmlformats-officedocument.oleObject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vml" ContentType="application/vnd.openxmlformats-officedocument.vmlDrawin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embeddings/Microsoft_Equation1.bin" ContentType="application/vnd.openxmlformats-officedocument.oleObject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908" r:id="rId1"/>
  </p:sldMasterIdLst>
  <p:notesMasterIdLst>
    <p:notesMasterId r:id="rId23"/>
  </p:notesMasterIdLst>
  <p:sldIdLst>
    <p:sldId id="256" r:id="rId2"/>
    <p:sldId id="315" r:id="rId3"/>
    <p:sldId id="316" r:id="rId4"/>
    <p:sldId id="317" r:id="rId5"/>
    <p:sldId id="319" r:id="rId6"/>
    <p:sldId id="260" r:id="rId7"/>
    <p:sldId id="269" r:id="rId8"/>
    <p:sldId id="265" r:id="rId9"/>
    <p:sldId id="292" r:id="rId10"/>
    <p:sldId id="296" r:id="rId11"/>
    <p:sldId id="271" r:id="rId12"/>
    <p:sldId id="301" r:id="rId13"/>
    <p:sldId id="273" r:id="rId14"/>
    <p:sldId id="309" r:id="rId15"/>
    <p:sldId id="310" r:id="rId16"/>
    <p:sldId id="311" r:id="rId17"/>
    <p:sldId id="299" r:id="rId18"/>
    <p:sldId id="320" r:id="rId19"/>
    <p:sldId id="302" r:id="rId20"/>
    <p:sldId id="313" r:id="rId21"/>
    <p:sldId id="31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000000"/>
    <a:srgbClr val="996633"/>
    <a:srgbClr val="800080"/>
    <a:srgbClr val="FF0000"/>
    <a:srgbClr val="FF00FF"/>
    <a:srgbClr val="FFA6B2"/>
    <a:srgbClr val="EC948B"/>
    <a:srgbClr val="EF0000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 horzBarState="maximized">
    <p:restoredLeft sz="12395" autoAdjust="0"/>
    <p:restoredTop sz="94660" autoAdjust="0"/>
  </p:normalViewPr>
  <p:slideViewPr>
    <p:cSldViewPr snapToGrid="0" snapToObjects="1">
      <p:cViewPr>
        <p:scale>
          <a:sx n="100" d="100"/>
          <a:sy n="100" d="100"/>
        </p:scale>
        <p:origin x="-2016" y="-1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7D82A-C28E-724C-80A9-4CFCFD4B35C7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769A4-15FF-9248-9F16-C9092581CF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491589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C8D44-3667-46F6-9772-CC52308E2A7F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6B37AC-BF34-864E-AA4B-CE6D7DBF9FC9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B37AC-BF34-864E-AA4B-CE6D7DBF9FC9}" type="datetimeFigureOut">
              <a:rPr lang="en-US" smtClean="0"/>
              <a:pPr/>
              <a:t>1/17/12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0CC4E-FB82-D14C-B708-8F78BFAF17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4" Type="http://schemas.openxmlformats.org/officeDocument/2006/relationships/image" Target="../media/image3.gif"/><Relationship Id="rId10" Type="http://schemas.openxmlformats.org/officeDocument/2006/relationships/image" Target="../media/image9.gif"/><Relationship Id="rId5" Type="http://schemas.openxmlformats.org/officeDocument/2006/relationships/image" Target="../media/image4.png"/><Relationship Id="rId7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9" Type="http://schemas.openxmlformats.org/officeDocument/2006/relationships/image" Target="../media/image8.jpeg"/><Relationship Id="rId3" Type="http://schemas.openxmlformats.org/officeDocument/2006/relationships/image" Target="../media/image2.jpeg"/><Relationship Id="rId6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7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9" Type="http://schemas.openxmlformats.org/officeDocument/2006/relationships/image" Target="../media/image30.png"/><Relationship Id="rId3" Type="http://schemas.openxmlformats.org/officeDocument/2006/relationships/image" Target="../media/image18.png"/><Relationship Id="rId6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8.png"/><Relationship Id="rId5" Type="http://schemas.openxmlformats.org/officeDocument/2006/relationships/image" Target="../media/image15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6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4" Type="http://schemas.openxmlformats.org/officeDocument/2006/relationships/image" Target="../media/image28.png"/><Relationship Id="rId5" Type="http://schemas.openxmlformats.org/officeDocument/2006/relationships/image" Target="../media/image15.png"/><Relationship Id="rId7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Relationship Id="rId6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18.png"/><Relationship Id="rId5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3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3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Relationship Id="rId5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6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image" Target="../media/image19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Relationship Id="rId5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ng"/><Relationship Id="rId5" Type="http://schemas.openxmlformats.org/officeDocument/2006/relationships/oleObject" Target="../embeddings/Microsoft_Equation2.bin"/><Relationship Id="rId7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6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3265" y="1050662"/>
            <a:ext cx="8647544" cy="3417454"/>
          </a:xfrm>
          <a:solidFill>
            <a:schemeClr val="bg1"/>
          </a:solidFill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88900" dir="2700000">
              <a:srgbClr val="000000">
                <a:alpha val="43000"/>
              </a:srgb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en-US" cap="small" dirty="0" smtClean="0">
                <a:ln w="15875" cap="flat" cmpd="sng" algn="ctr">
                  <a:solidFill>
                    <a:srgbClr val="00009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Comic Sans MS"/>
                <a:ea typeface="AppleGothic"/>
                <a:cs typeface="Comic Sans MS"/>
              </a:rPr>
              <a:t>UA9 the crystal-assisted collimation experiment at the SPS</a:t>
            </a:r>
            <a:endParaRPr lang="en-US" sz="3600" b="1" cap="small" dirty="0">
              <a:ln w="15875" cap="flat" cmpd="sng" algn="ctr">
                <a:solidFill>
                  <a:srgbClr val="00009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00"/>
              </a:solidFill>
              <a:effectLst/>
              <a:latin typeface="Comic Sans MS"/>
              <a:ea typeface="AppleGothic"/>
              <a:cs typeface="Comic Sans M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3265" y="4749800"/>
            <a:ext cx="8647544" cy="1693333"/>
          </a:xfrm>
        </p:spPr>
        <p:txBody>
          <a:bodyPr>
            <a:normAutofit fontScale="77500" lnSpcReduction="20000"/>
          </a:bodyPr>
          <a:lstStyle/>
          <a:p>
            <a:r>
              <a:rPr lang="en-US" sz="2857" dirty="0" smtClean="0">
                <a:solidFill>
                  <a:srgbClr val="000090"/>
                </a:solidFill>
                <a:latin typeface="Comic Sans MS"/>
                <a:cs typeface="Comic Sans MS"/>
              </a:rPr>
              <a:t>W. Scandale </a:t>
            </a:r>
          </a:p>
          <a:p>
            <a:r>
              <a:rPr lang="en-US" sz="2857" dirty="0" smtClean="0">
                <a:solidFill>
                  <a:srgbClr val="000090"/>
                </a:solidFill>
                <a:latin typeface="Comic Sans MS"/>
                <a:cs typeface="Comic Sans MS"/>
              </a:rPr>
              <a:t>for the UA9 Collaboration</a:t>
            </a:r>
          </a:p>
          <a:p>
            <a:endParaRPr lang="en-US" sz="1297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CERN – IHEP - Imperial College – INFN – JINR –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LAL</a:t>
            </a:r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 - PNPI – SLAC</a:t>
            </a:r>
          </a:p>
          <a:p>
            <a:endParaRPr lang="en-US" sz="2000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r>
              <a:rPr lang="en-US" sz="2000" dirty="0" smtClean="0">
                <a:solidFill>
                  <a:srgbClr val="000090"/>
                </a:solidFill>
                <a:latin typeface="Comic Sans MS"/>
                <a:cs typeface="Comic Sans MS"/>
              </a:rPr>
              <a:t>LAL January 24, 2012</a:t>
            </a:r>
            <a:endParaRPr lang="en-US" sz="20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UA9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6506" y="19050"/>
            <a:ext cx="1697494" cy="975783"/>
          </a:xfrm>
          <a:prstGeom prst="rect">
            <a:avLst/>
          </a:prstGeom>
        </p:spPr>
      </p:pic>
      <p:pic>
        <p:nvPicPr>
          <p:cNvPr id="12" name="Picture 11" descr="cern_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135" y="288145"/>
            <a:ext cx="572471" cy="571677"/>
          </a:xfrm>
          <a:prstGeom prst="rect">
            <a:avLst/>
          </a:prstGeom>
        </p:spPr>
      </p:pic>
      <p:pic>
        <p:nvPicPr>
          <p:cNvPr id="13" name="Picture 12" descr="logoihep7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606" y="301892"/>
            <a:ext cx="544182" cy="544183"/>
          </a:xfrm>
          <a:prstGeom prst="rect">
            <a:avLst/>
          </a:prstGeom>
        </p:spPr>
      </p:pic>
      <p:pic>
        <p:nvPicPr>
          <p:cNvPr id="14" name="Picture 13" descr="logo_imperial_college_londo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0208" y="338876"/>
            <a:ext cx="1795360" cy="470214"/>
          </a:xfrm>
          <a:prstGeom prst="rect">
            <a:avLst/>
          </a:prstGeom>
        </p:spPr>
      </p:pic>
      <p:pic>
        <p:nvPicPr>
          <p:cNvPr id="15" name="Picture 14" descr="logo0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3481" y="312741"/>
            <a:ext cx="522484" cy="522484"/>
          </a:xfrm>
          <a:prstGeom prst="rect">
            <a:avLst/>
          </a:prstGeom>
        </p:spPr>
      </p:pic>
      <p:pic>
        <p:nvPicPr>
          <p:cNvPr id="17" name="Picture 16" descr="lal_logo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5965" y="297454"/>
            <a:ext cx="831320" cy="553059"/>
          </a:xfrm>
          <a:prstGeom prst="rect">
            <a:avLst/>
          </a:prstGeom>
        </p:spPr>
      </p:pic>
      <p:pic>
        <p:nvPicPr>
          <p:cNvPr id="18" name="Picture 17" descr="slacHeaderLogo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9253" y="587577"/>
            <a:ext cx="2070199" cy="272245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464809" y="297454"/>
            <a:ext cx="833878" cy="553059"/>
            <a:chOff x="1507155" y="313497"/>
            <a:chExt cx="833878" cy="553059"/>
          </a:xfrm>
        </p:grpSpPr>
        <p:pic>
          <p:nvPicPr>
            <p:cNvPr id="16" name="Picture 15" descr="2.jp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07155" y="313497"/>
              <a:ext cx="833878" cy="544183"/>
            </a:xfrm>
            <a:prstGeom prst="rect">
              <a:avLst/>
            </a:prstGeom>
          </p:spPr>
        </p:pic>
        <p:pic>
          <p:nvPicPr>
            <p:cNvPr id="19" name="Picture 18" descr="logo.gif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35679" y="313497"/>
              <a:ext cx="546553" cy="553059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86" y="2394559"/>
            <a:ext cx="7305384" cy="666540"/>
          </a:xfrm>
          <a:prstGeom prst="rect">
            <a:avLst/>
          </a:prstGeom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605" y="3371275"/>
            <a:ext cx="215900" cy="6604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4494791" y="3428105"/>
            <a:ext cx="154417" cy="306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89765" y="1912665"/>
            <a:ext cx="5229617" cy="1194614"/>
            <a:chOff x="573" y="1602"/>
            <a:chExt cx="1152" cy="288"/>
          </a:xfrm>
        </p:grpSpPr>
        <p:sp>
          <p:nvSpPr>
            <p:cNvPr id="64" name="AutoShape 42"/>
            <p:cNvSpPr>
              <a:spLocks noChangeArrowheads="1"/>
            </p:cNvSpPr>
            <p:nvPr/>
          </p:nvSpPr>
          <p:spPr bwMode="auto">
            <a:xfrm flipH="1">
              <a:off x="573" y="1602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AutoShape 43"/>
            <p:cNvSpPr>
              <a:spLocks noChangeArrowheads="1"/>
            </p:cNvSpPr>
            <p:nvPr/>
          </p:nvSpPr>
          <p:spPr bwMode="auto">
            <a:xfrm flipH="1" flipV="1">
              <a:off x="573" y="1746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</p:grpSp>
      <p:cxnSp>
        <p:nvCxnSpPr>
          <p:cNvPr id="66" name="Straight Connector 65"/>
          <p:cNvCxnSpPr/>
          <p:nvPr/>
        </p:nvCxnSpPr>
        <p:spPr>
          <a:xfrm>
            <a:off x="856757" y="2582216"/>
            <a:ext cx="4124220" cy="409746"/>
          </a:xfrm>
          <a:prstGeom prst="line">
            <a:avLst/>
          </a:prstGeom>
          <a:ln w="1016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7" name="Picture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76" y="2763999"/>
            <a:ext cx="459835" cy="422143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874" y="2440739"/>
            <a:ext cx="459835" cy="422143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2" y="2763999"/>
            <a:ext cx="459835" cy="422143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470" y="2763999"/>
            <a:ext cx="459835" cy="422143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5"/>
          <a:srcRect l="16865"/>
          <a:stretch>
            <a:fillRect/>
          </a:stretch>
        </p:blipFill>
        <p:spPr>
          <a:xfrm>
            <a:off x="140922" y="1875548"/>
            <a:ext cx="9072348" cy="756847"/>
          </a:xfrm>
          <a:prstGeom prst="rect">
            <a:avLst/>
          </a:prstGeom>
        </p:spPr>
      </p:pic>
      <p:cxnSp>
        <p:nvCxnSpPr>
          <p:cNvPr id="73" name="Straight Arrow Connector 72"/>
          <p:cNvCxnSpPr/>
          <p:nvPr/>
        </p:nvCxnSpPr>
        <p:spPr>
          <a:xfrm>
            <a:off x="1075378" y="1606431"/>
            <a:ext cx="281385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rot="5400000" flipH="1" flipV="1">
            <a:off x="511631" y="206705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 flipH="1" flipV="1">
            <a:off x="3261741" y="2072589"/>
            <a:ext cx="125815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rot="5400000" flipH="1" flipV="1">
            <a:off x="4377133" y="243501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1075378" y="150172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70223" y="1500134"/>
            <a:ext cx="304237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rot="5400000" flipH="1" flipV="1">
            <a:off x="7421097" y="2491637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5800" y="2678575"/>
            <a:ext cx="1163205" cy="928225"/>
          </a:xfrm>
          <a:prstGeom prst="rect">
            <a:avLst/>
          </a:prstGeom>
        </p:spPr>
      </p:pic>
      <p:sp>
        <p:nvSpPr>
          <p:cNvPr id="86" name="TextBox 85"/>
          <p:cNvSpPr txBox="1"/>
          <p:nvPr/>
        </p:nvSpPr>
        <p:spPr>
          <a:xfrm>
            <a:off x="4870211" y="2828355"/>
            <a:ext cx="115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absorber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cxnSp>
        <p:nvCxnSpPr>
          <p:cNvPr id="96" name="Straight Connector 95"/>
          <p:cNvCxnSpPr>
            <a:stCxn id="97" idx="0"/>
          </p:cNvCxnSpPr>
          <p:nvPr/>
        </p:nvCxnSpPr>
        <p:spPr>
          <a:xfrm rot="5400000" flipH="1" flipV="1">
            <a:off x="4279789" y="3724313"/>
            <a:ext cx="204433" cy="22557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Rectangle 96"/>
          <p:cNvSpPr/>
          <p:nvPr/>
        </p:nvSpPr>
        <p:spPr>
          <a:xfrm>
            <a:off x="3889230" y="3939315"/>
            <a:ext cx="759978" cy="338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BLMs</a:t>
            </a:r>
            <a:endParaRPr lang="en-US" sz="16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263577" y="4277868"/>
            <a:ext cx="3226828" cy="2449713"/>
            <a:chOff x="4819347" y="3382407"/>
            <a:chExt cx="4280475" cy="3249611"/>
          </a:xfrm>
        </p:grpSpPr>
        <p:grpSp>
          <p:nvGrpSpPr>
            <p:cNvPr id="3" name="Group 89"/>
            <p:cNvGrpSpPr/>
            <p:nvPr/>
          </p:nvGrpSpPr>
          <p:grpSpPr>
            <a:xfrm>
              <a:off x="4819347" y="3382407"/>
              <a:ext cx="4280475" cy="3249611"/>
              <a:chOff x="4932795" y="3484727"/>
              <a:chExt cx="4280475" cy="3249611"/>
            </a:xfrm>
          </p:grpSpPr>
          <p:pic>
            <p:nvPicPr>
              <p:cNvPr id="87" name="Picture 86"/>
              <p:cNvPicPr>
                <a:picLocks noChangeAspect="1"/>
              </p:cNvPicPr>
              <p:nvPr/>
            </p:nvPicPr>
            <p:blipFill>
              <a:blip r:embed="rId7"/>
              <a:srcRect l="9075" t="10006" r="3962" b="7948"/>
              <a:stretch>
                <a:fillRect/>
              </a:stretch>
            </p:blipFill>
            <p:spPr>
              <a:xfrm>
                <a:off x="4932795" y="3484727"/>
                <a:ext cx="4280475" cy="3249611"/>
              </a:xfrm>
              <a:prstGeom prst="rect">
                <a:avLst/>
              </a:prstGeom>
              <a:solidFill>
                <a:srgbClr val="FFFFFF"/>
              </a:solidFill>
              <a:effectLst>
                <a:outerShdw blurRad="50800" dist="38100" dir="270000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88" name="TextBox 87"/>
              <p:cNvSpPr txBox="1"/>
              <p:nvPr/>
            </p:nvSpPr>
            <p:spPr>
              <a:xfrm>
                <a:off x="6061365" y="6419805"/>
                <a:ext cx="2288520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Times"/>
                    <a:cs typeface="Times"/>
                  </a:rPr>
                  <a:t>Equivalent crystal </a:t>
                </a:r>
                <a:r>
                  <a:rPr lang="en-US" sz="1400" dirty="0" err="1" smtClean="0">
                    <a:latin typeface="Times"/>
                    <a:cs typeface="Times"/>
                  </a:rPr>
                  <a:t>kick[μrad</a:t>
                </a:r>
                <a:r>
                  <a:rPr lang="en-US" sz="1400" dirty="0" smtClean="0">
                    <a:latin typeface="Times"/>
                    <a:cs typeface="Times"/>
                  </a:rPr>
                  <a:t>]</a:t>
                </a:r>
                <a:endParaRPr lang="en-US" sz="1400" dirty="0">
                  <a:latin typeface="Times"/>
                  <a:cs typeface="Times"/>
                </a:endParaRPr>
              </a:p>
            </p:txBody>
          </p:sp>
          <p:sp>
            <p:nvSpPr>
              <p:cNvPr id="89" name="TextBox 88"/>
              <p:cNvSpPr txBox="1"/>
              <p:nvPr/>
            </p:nvSpPr>
            <p:spPr>
              <a:xfrm rot="16200000">
                <a:off x="4512030" y="4857699"/>
                <a:ext cx="1216562" cy="30777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err="1" smtClean="0">
                    <a:latin typeface="Times"/>
                    <a:cs typeface="Times"/>
                  </a:rPr>
                  <a:t>Ncoll/Ncry</a:t>
                </a:r>
                <a:r>
                  <a:rPr lang="en-US" sz="1400" dirty="0" smtClean="0">
                    <a:latin typeface="Times"/>
                    <a:cs typeface="Times"/>
                  </a:rPr>
                  <a:t> [-]</a:t>
                </a:r>
                <a:endParaRPr lang="en-US" sz="1400" dirty="0">
                  <a:latin typeface="Times"/>
                  <a:cs typeface="Times"/>
                </a:endParaRPr>
              </a:p>
            </p:txBody>
          </p:sp>
        </p:grpSp>
        <p:sp>
          <p:nvSpPr>
            <p:cNvPr id="99" name="Rectangle 98"/>
            <p:cNvSpPr/>
            <p:nvPr/>
          </p:nvSpPr>
          <p:spPr>
            <a:xfrm>
              <a:off x="5628953" y="4174045"/>
              <a:ext cx="2340259" cy="408275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latin typeface="Comic Sans MS"/>
                  <a:cs typeface="Comic Sans MS"/>
                </a:rPr>
                <a:t>Efficiency 70-85% 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7492998" y="5298194"/>
              <a:ext cx="1372210" cy="694066"/>
            </a:xfrm>
            <a:prstGeom prst="rect">
              <a:avLst/>
            </a:prstGeom>
            <a:ln>
              <a:solidFill>
                <a:srgbClr val="00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>
                  <a:latin typeface="Comic Sans MS"/>
                  <a:cs typeface="Comic Sans MS"/>
                </a:rPr>
                <a:t>c</a:t>
              </a:r>
              <a:r>
                <a:rPr lang="en-US" sz="1400" dirty="0" smtClean="0">
                  <a:latin typeface="Comic Sans MS"/>
                  <a:cs typeface="Comic Sans MS"/>
                </a:rPr>
                <a:t>hanneling kick</a:t>
              </a:r>
              <a:endParaRPr lang="en-US" sz="1400" dirty="0">
                <a:latin typeface="Comic Sans MS"/>
                <a:cs typeface="Comic Sans MS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>
              <a:off x="5530272" y="4611330"/>
              <a:ext cx="222359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/>
            <p:cNvCxnSpPr/>
            <p:nvPr/>
          </p:nvCxnSpPr>
          <p:spPr>
            <a:xfrm rot="5400000">
              <a:off x="6971029" y="5610859"/>
              <a:ext cx="973079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0" name="Picture 10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13542" y="2993520"/>
            <a:ext cx="1119912" cy="426270"/>
          </a:xfrm>
          <a:prstGeom prst="rect">
            <a:avLst/>
          </a:prstGeom>
        </p:spPr>
      </p:pic>
      <p:sp>
        <p:nvSpPr>
          <p:cNvPr id="111" name="TextBox 110"/>
          <p:cNvSpPr txBox="1"/>
          <p:nvPr/>
        </p:nvSpPr>
        <p:spPr>
          <a:xfrm>
            <a:off x="3266846" y="2991962"/>
            <a:ext cx="12542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collimator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rot="5400000">
            <a:off x="3594545" y="2808626"/>
            <a:ext cx="59730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C</a:t>
            </a:r>
            <a:r>
              <a:rPr kumimoji="0" lang="en-US" sz="3600" b="0" i="0" u="none" strike="noStrike" kern="1200" cap="none" spc="0" normalizeH="0" baseline="0" noProof="0" dirty="0" err="1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hanneling</a:t>
            </a: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efficiency by</a:t>
            </a:r>
            <a:r>
              <a:rPr kumimoji="0" lang="en-US" sz="3600" b="0" i="0" u="none" strike="noStrike" kern="1200" cap="none" spc="0" normalizeH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coll. scans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511631" y="1161580"/>
            <a:ext cx="178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059622" y="116158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681233" y="1539476"/>
            <a:ext cx="1971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99506" y="4031675"/>
            <a:ext cx="2770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Proton beam at 120 </a:t>
            </a:r>
            <a:r>
              <a:rPr lang="en-US" dirty="0" err="1" smtClean="0">
                <a:latin typeface="Comic Sans MS"/>
                <a:cs typeface="Comic Sans MS"/>
              </a:rPr>
              <a:t>GeV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50" name="Picture 23"/>
          <p:cNvPicPr>
            <a:picLocks noChangeAspect="1"/>
          </p:cNvPicPr>
          <p:nvPr/>
        </p:nvPicPr>
        <p:blipFill>
          <a:blip r:embed="rId9" cstate="print"/>
          <a:srcRect t="17094"/>
          <a:stretch>
            <a:fillRect/>
          </a:stretch>
        </p:blipFill>
        <p:spPr bwMode="auto">
          <a:xfrm>
            <a:off x="4649208" y="4140200"/>
            <a:ext cx="4439879" cy="271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TextBox 50"/>
          <p:cNvSpPr txBox="1"/>
          <p:nvPr/>
        </p:nvSpPr>
        <p:spPr>
          <a:xfrm>
            <a:off x="495864" y="3361294"/>
            <a:ext cx="1494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Crystal 3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529782" y="3908536"/>
            <a:ext cx="2727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/>
                <a:cs typeface="Comic Sans MS"/>
              </a:rPr>
              <a:t>Pb</a:t>
            </a:r>
            <a:r>
              <a:rPr lang="en-US" dirty="0" smtClean="0">
                <a:latin typeface="Comic Sans MS"/>
                <a:cs typeface="Comic Sans MS"/>
              </a:rPr>
              <a:t>-ion beam at 120 </a:t>
            </a:r>
            <a:r>
              <a:rPr lang="en-US" dirty="0" err="1" smtClean="0">
                <a:latin typeface="Comic Sans MS"/>
                <a:cs typeface="Comic Sans MS"/>
              </a:rPr>
              <a:t>GeV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529782" y="4970337"/>
            <a:ext cx="1764200" cy="307777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Efficiency 50-74% </a:t>
            </a:r>
            <a:endParaRPr lang="en-US" sz="14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47"/>
          <p:cNvPicPr/>
          <p:nvPr/>
        </p:nvPicPr>
        <p:blipFill>
          <a:blip r:embed="rId2"/>
          <a:srcRect l="23955" t="31137" r="18810" b="28636"/>
          <a:stretch>
            <a:fillRect/>
          </a:stretch>
        </p:blipFill>
        <p:spPr bwMode="auto">
          <a:xfrm>
            <a:off x="4992158" y="3440893"/>
            <a:ext cx="3390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 l="23558" t="30586" r="17789" b="28290"/>
          <a:stretch>
            <a:fillRect/>
          </a:stretch>
        </p:blipFill>
        <p:spPr bwMode="auto">
          <a:xfrm>
            <a:off x="833521" y="3370038"/>
            <a:ext cx="348615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300" y="2155929"/>
            <a:ext cx="7305384" cy="6665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2369639" y="3223804"/>
            <a:ext cx="609245" cy="14623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6" name="Group 41"/>
          <p:cNvGrpSpPr>
            <a:grpSpLocks/>
          </p:cNvGrpSpPr>
          <p:nvPr/>
        </p:nvGrpSpPr>
        <p:grpSpPr bwMode="auto">
          <a:xfrm>
            <a:off x="688179" y="1674035"/>
            <a:ext cx="5229617" cy="1194614"/>
            <a:chOff x="573" y="1602"/>
            <a:chExt cx="1152" cy="288"/>
          </a:xfrm>
        </p:grpSpPr>
        <p:sp>
          <p:nvSpPr>
            <p:cNvPr id="77" name="AutoShape 42"/>
            <p:cNvSpPr>
              <a:spLocks noChangeArrowheads="1"/>
            </p:cNvSpPr>
            <p:nvPr/>
          </p:nvSpPr>
          <p:spPr bwMode="auto">
            <a:xfrm flipH="1">
              <a:off x="573" y="1602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AutoShape 43"/>
            <p:cNvSpPr>
              <a:spLocks noChangeArrowheads="1"/>
            </p:cNvSpPr>
            <p:nvPr/>
          </p:nvSpPr>
          <p:spPr bwMode="auto">
            <a:xfrm flipH="1" flipV="1">
              <a:off x="573" y="1746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855171" y="2343586"/>
            <a:ext cx="4124220" cy="409746"/>
          </a:xfrm>
          <a:prstGeom prst="line">
            <a:avLst/>
          </a:prstGeom>
          <a:ln w="1016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954262" y="2785260"/>
            <a:ext cx="1817522" cy="5847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omic Sans MS"/>
                <a:cs typeface="Comic Sans MS"/>
              </a:rPr>
              <a:t>Loss rate counters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06" y="2947893"/>
            <a:ext cx="459835" cy="42214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88" y="2202109"/>
            <a:ext cx="459835" cy="42214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02" y="2947893"/>
            <a:ext cx="459835" cy="42214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800" y="2947893"/>
            <a:ext cx="459835" cy="42214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/>
          <a:srcRect l="16865"/>
          <a:stretch>
            <a:fillRect/>
          </a:stretch>
        </p:blipFill>
        <p:spPr>
          <a:xfrm>
            <a:off x="137750" y="1637712"/>
            <a:ext cx="9072348" cy="756847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rot="5400000" flipH="1" flipV="1">
            <a:off x="510045" y="182842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4375547" y="219638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073792" y="126309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214" y="2439945"/>
            <a:ext cx="1163205" cy="913155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 flipV="1">
            <a:off x="2183328" y="2995638"/>
            <a:ext cx="88468" cy="204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4804214" y="2589725"/>
            <a:ext cx="116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absorber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10" name="Rectangle 109"/>
          <p:cNvSpPr/>
          <p:nvPr/>
        </p:nvSpPr>
        <p:spPr>
          <a:xfrm flipV="1">
            <a:off x="2335728" y="2995638"/>
            <a:ext cx="88468" cy="204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flipV="1">
            <a:off x="2488128" y="2995638"/>
            <a:ext cx="88468" cy="204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/>
        </p:nvSpPr>
        <p:spPr>
          <a:xfrm>
            <a:off x="729741" y="2497365"/>
            <a:ext cx="308890" cy="308890"/>
          </a:xfrm>
          <a:prstGeom prst="arc">
            <a:avLst>
              <a:gd name="adj1" fmla="val 11397649"/>
              <a:gd name="adj2" fmla="val 20859852"/>
            </a:avLst>
          </a:prstGeom>
          <a:ln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L</a:t>
            </a:r>
            <a:r>
              <a:rPr kumimoji="0" lang="en-US" sz="3600" b="0" i="0" u="none" strike="noStrike" kern="1200" cap="none" spc="0" normalizeH="0" baseline="0" noProof="0" dirty="0" err="1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oss</a:t>
            </a: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rate</a:t>
            </a:r>
            <a:r>
              <a:rPr kumimoji="0" lang="en-US" sz="3600" b="0" i="0" u="none" strike="noStrike" kern="1200" cap="none" spc="0" normalizeH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reduction at the crystal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58036" y="92295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>
            <a:off x="1006818" y="2448049"/>
            <a:ext cx="1176510" cy="4206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1006818" y="2439945"/>
            <a:ext cx="838852" cy="184307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1006818" y="2439945"/>
            <a:ext cx="672829" cy="428704"/>
          </a:xfrm>
          <a:prstGeom prst="straightConnector1">
            <a:avLst/>
          </a:prstGeom>
          <a:ln w="31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1006818" y="2439945"/>
            <a:ext cx="1065929" cy="308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006818" y="2448049"/>
            <a:ext cx="941817" cy="420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 rot="1184359">
            <a:off x="1778896" y="2591651"/>
            <a:ext cx="1181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  <a:latin typeface="Comic Sans MS"/>
                <a:cs typeface="Comic Sans MS"/>
              </a:rPr>
              <a:t>Nuclear spray</a:t>
            </a:r>
            <a:endParaRPr lang="en-US" sz="12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rot="5400000" flipH="1" flipV="1">
            <a:off x="3072085" y="5007150"/>
            <a:ext cx="172129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6200000">
            <a:off x="3063961" y="4892915"/>
            <a:ext cx="14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×5÷8 reduction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817464" y="5453513"/>
            <a:ext cx="5584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data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258998" y="4754033"/>
            <a:ext cx="10399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simulation</a:t>
            </a:r>
            <a:endParaRPr lang="en-US" sz="1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75398" y="3583923"/>
            <a:ext cx="91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protons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6200000" flipV="1">
            <a:off x="7423337" y="4873266"/>
            <a:ext cx="1378665" cy="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6200000">
            <a:off x="7295380" y="4899459"/>
            <a:ext cx="1233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×3 reduction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890807" y="4834471"/>
            <a:ext cx="5584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data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75" name="TextBox 74"/>
          <p:cNvSpPr txBox="1"/>
          <p:nvPr/>
        </p:nvSpPr>
        <p:spPr>
          <a:xfrm rot="16200000">
            <a:off x="6013766" y="3860656"/>
            <a:ext cx="10399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simulation</a:t>
            </a:r>
            <a:endParaRPr lang="en-US" sz="1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6996209" y="3620957"/>
            <a:ext cx="10696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Comic Sans MS"/>
                <a:cs typeface="Comic Sans MS"/>
              </a:rPr>
              <a:t>Lead ions</a:t>
            </a:r>
            <a:endParaRPr lang="en-US" sz="16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967419" y="2271342"/>
            <a:ext cx="3226204" cy="116955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Loss rate reduction factor 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300" dirty="0" smtClean="0">
                <a:latin typeface="Comic Sans MS"/>
                <a:cs typeface="Comic Sans MS"/>
              </a:rPr>
              <a:t>for protons 5÷8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300" dirty="0" smtClean="0">
                <a:latin typeface="Comic Sans MS"/>
                <a:cs typeface="Comic Sans MS"/>
              </a:rPr>
              <a:t>for lead ions ≈ 3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300" dirty="0" err="1" smtClean="0">
                <a:latin typeface="Comic Sans MS"/>
                <a:cs typeface="Comic Sans MS"/>
              </a:rPr>
              <a:t>σ</a:t>
            </a:r>
            <a:r>
              <a:rPr lang="en-US" sz="1300" baseline="-25000" dirty="0" err="1" smtClean="0">
                <a:latin typeface="Comic Sans MS"/>
                <a:cs typeface="Comic Sans MS"/>
              </a:rPr>
              <a:t>tot</a:t>
            </a:r>
            <a:r>
              <a:rPr lang="en-US" sz="1300" dirty="0" err="1" smtClean="0">
                <a:latin typeface="Comic Sans MS"/>
                <a:cs typeface="Comic Sans MS"/>
              </a:rPr>
              <a:t>(lead</a:t>
            </a:r>
            <a:r>
              <a:rPr lang="en-US" sz="1300" dirty="0" smtClean="0">
                <a:latin typeface="Comic Sans MS"/>
                <a:cs typeface="Comic Sans MS"/>
              </a:rPr>
              <a:t> ions)=</a:t>
            </a:r>
            <a:r>
              <a:rPr lang="en-US" sz="1300" dirty="0" err="1" smtClean="0">
                <a:latin typeface="Comic Sans MS"/>
                <a:cs typeface="Comic Sans MS"/>
              </a:rPr>
              <a:t>σ</a:t>
            </a:r>
            <a:r>
              <a:rPr lang="en-US" sz="1300" baseline="-25000" dirty="0" err="1" smtClean="0">
                <a:latin typeface="Comic Sans MS"/>
                <a:cs typeface="Comic Sans MS"/>
              </a:rPr>
              <a:t>h</a:t>
            </a:r>
            <a:r>
              <a:rPr lang="en-US" sz="1300" dirty="0" err="1" smtClean="0">
                <a:latin typeface="Comic Sans MS"/>
                <a:cs typeface="Comic Sans MS"/>
              </a:rPr>
              <a:t>+σ</a:t>
            </a:r>
            <a:r>
              <a:rPr lang="en-US" sz="1300" baseline="-25000" dirty="0" err="1" smtClean="0">
                <a:latin typeface="Comic Sans MS"/>
                <a:cs typeface="Comic Sans MS"/>
              </a:rPr>
              <a:t>ed</a:t>
            </a:r>
            <a:r>
              <a:rPr lang="en-US" sz="1300" dirty="0" smtClean="0">
                <a:latin typeface="Comic Sans MS"/>
                <a:cs typeface="Comic Sans MS"/>
              </a:rPr>
              <a:t>=5.5 b</a:t>
            </a:r>
            <a:r>
              <a:rPr lang="en-US" sz="1300" dirty="0" smtClean="0">
                <a:latin typeface="Comic Sans MS"/>
                <a:ea typeface="ＭＳ ゴシック"/>
                <a:cs typeface="Comic Sans MS"/>
              </a:rPr>
              <a:t>≅</a:t>
            </a:r>
            <a:r>
              <a:rPr lang="en-US" sz="1300" dirty="0" smtClean="0">
                <a:latin typeface="Comic Sans MS"/>
                <a:cs typeface="Comic Sans MS"/>
              </a:rPr>
              <a:t>10×σ</a:t>
            </a:r>
            <a:r>
              <a:rPr lang="en-US" sz="1300" baseline="-25000" dirty="0" smtClean="0">
                <a:latin typeface="Comic Sans MS"/>
                <a:cs typeface="Comic Sans MS"/>
              </a:rPr>
              <a:t>tot</a:t>
            </a:r>
            <a:r>
              <a:rPr lang="en-US" sz="1300" dirty="0" smtClean="0">
                <a:latin typeface="Comic Sans MS"/>
                <a:cs typeface="Comic Sans MS"/>
              </a:rPr>
              <a:t>(p)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47"/>
          <p:cNvPicPr/>
          <p:nvPr/>
        </p:nvPicPr>
        <p:blipFill>
          <a:blip r:embed="rId2"/>
          <a:srcRect l="23955" t="31137" r="18810" b="28636"/>
          <a:stretch>
            <a:fillRect/>
          </a:stretch>
        </p:blipFill>
        <p:spPr bwMode="auto">
          <a:xfrm>
            <a:off x="3575050" y="3452588"/>
            <a:ext cx="3390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3"/>
          <a:srcRect l="23558" t="30586" r="17789" b="28290"/>
          <a:stretch>
            <a:fillRect/>
          </a:stretch>
        </p:blipFill>
        <p:spPr bwMode="auto">
          <a:xfrm>
            <a:off x="163225" y="3370038"/>
            <a:ext cx="348615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300" y="2155929"/>
            <a:ext cx="7305384" cy="6665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0800000">
            <a:off x="2369639" y="3223804"/>
            <a:ext cx="609245" cy="146233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88179" y="1674035"/>
            <a:ext cx="5229617" cy="1194614"/>
            <a:chOff x="573" y="1602"/>
            <a:chExt cx="1152" cy="288"/>
          </a:xfrm>
        </p:grpSpPr>
        <p:sp>
          <p:nvSpPr>
            <p:cNvPr id="77" name="AutoShape 42"/>
            <p:cNvSpPr>
              <a:spLocks noChangeArrowheads="1"/>
            </p:cNvSpPr>
            <p:nvPr/>
          </p:nvSpPr>
          <p:spPr bwMode="auto">
            <a:xfrm flipH="1">
              <a:off x="573" y="1602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AutoShape 43"/>
            <p:cNvSpPr>
              <a:spLocks noChangeArrowheads="1"/>
            </p:cNvSpPr>
            <p:nvPr/>
          </p:nvSpPr>
          <p:spPr bwMode="auto">
            <a:xfrm flipH="1" flipV="1">
              <a:off x="573" y="1746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9" name="Straight Connector 78"/>
          <p:cNvCxnSpPr/>
          <p:nvPr/>
        </p:nvCxnSpPr>
        <p:spPr>
          <a:xfrm>
            <a:off x="855171" y="2343586"/>
            <a:ext cx="4124220" cy="409746"/>
          </a:xfrm>
          <a:prstGeom prst="line">
            <a:avLst/>
          </a:prstGeom>
          <a:ln w="1016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954262" y="2785260"/>
            <a:ext cx="1817522" cy="5847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latin typeface="Comic Sans MS"/>
                <a:cs typeface="Comic Sans MS"/>
              </a:rPr>
              <a:t>Loss rate counters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06" y="2947893"/>
            <a:ext cx="459835" cy="422143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88" y="2202109"/>
            <a:ext cx="459835" cy="42214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2502" y="2947893"/>
            <a:ext cx="459835" cy="42214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8800" y="2947893"/>
            <a:ext cx="459835" cy="422143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6"/>
          <a:srcRect l="16865"/>
          <a:stretch>
            <a:fillRect/>
          </a:stretch>
        </p:blipFill>
        <p:spPr>
          <a:xfrm>
            <a:off x="137750" y="1637712"/>
            <a:ext cx="9072348" cy="756847"/>
          </a:xfrm>
          <a:prstGeom prst="rect">
            <a:avLst/>
          </a:prstGeom>
        </p:spPr>
      </p:pic>
      <p:cxnSp>
        <p:nvCxnSpPr>
          <p:cNvPr id="87" name="Straight Connector 86"/>
          <p:cNvCxnSpPr/>
          <p:nvPr/>
        </p:nvCxnSpPr>
        <p:spPr>
          <a:xfrm rot="5400000" flipH="1" flipV="1">
            <a:off x="510045" y="182842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 flipH="1" flipV="1">
            <a:off x="4375547" y="219638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/>
          <p:nvPr/>
        </p:nvCxnSpPr>
        <p:spPr>
          <a:xfrm>
            <a:off x="1073792" y="126309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6" name="Picture 9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4214" y="2439945"/>
            <a:ext cx="1163205" cy="913155"/>
          </a:xfrm>
          <a:prstGeom prst="rect">
            <a:avLst/>
          </a:prstGeom>
        </p:spPr>
      </p:pic>
      <p:sp>
        <p:nvSpPr>
          <p:cNvPr id="98" name="Rectangle 97"/>
          <p:cNvSpPr/>
          <p:nvPr/>
        </p:nvSpPr>
        <p:spPr>
          <a:xfrm flipV="1">
            <a:off x="2183328" y="2995638"/>
            <a:ext cx="88468" cy="204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TextBox 108"/>
          <p:cNvSpPr txBox="1"/>
          <p:nvPr/>
        </p:nvSpPr>
        <p:spPr>
          <a:xfrm>
            <a:off x="4804214" y="2589725"/>
            <a:ext cx="116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absorber</a:t>
            </a:r>
            <a:endParaRPr lang="en-US" dirty="0">
              <a:solidFill>
                <a:srgbClr val="FFFF00"/>
              </a:solidFill>
              <a:latin typeface="Comic Sans MS"/>
              <a:cs typeface="Comic Sans MS"/>
            </a:endParaRPr>
          </a:p>
        </p:txBody>
      </p:sp>
      <p:sp>
        <p:nvSpPr>
          <p:cNvPr id="110" name="Rectangle 109"/>
          <p:cNvSpPr/>
          <p:nvPr/>
        </p:nvSpPr>
        <p:spPr>
          <a:xfrm flipV="1">
            <a:off x="2335728" y="2995638"/>
            <a:ext cx="88468" cy="204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>
          <a:xfrm flipV="1">
            <a:off x="2488128" y="2995638"/>
            <a:ext cx="88468" cy="20427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Arc 119"/>
          <p:cNvSpPr/>
          <p:nvPr/>
        </p:nvSpPr>
        <p:spPr>
          <a:xfrm>
            <a:off x="729741" y="2497365"/>
            <a:ext cx="308890" cy="308890"/>
          </a:xfrm>
          <a:prstGeom prst="arc">
            <a:avLst>
              <a:gd name="adj1" fmla="val 11397649"/>
              <a:gd name="adj2" fmla="val 20859852"/>
            </a:avLst>
          </a:prstGeom>
          <a:ln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L</a:t>
            </a:r>
            <a:r>
              <a:rPr kumimoji="0" lang="en-US" sz="3600" b="0" i="0" u="none" strike="noStrike" kern="1200" cap="none" spc="0" normalizeH="0" baseline="0" noProof="0" dirty="0" err="1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oss</a:t>
            </a: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rate</a:t>
            </a:r>
            <a:r>
              <a:rPr kumimoji="0" lang="en-US" sz="3600" b="0" i="0" u="none" strike="noStrike" kern="1200" cap="none" spc="0" normalizeH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 reduction at the crystal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58036" y="92295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006818" y="2439945"/>
            <a:ext cx="1176510" cy="428704"/>
            <a:chOff x="1006818" y="2439945"/>
            <a:chExt cx="1176510" cy="428704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1006818" y="2448049"/>
              <a:ext cx="1176510" cy="420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1006818" y="2439945"/>
              <a:ext cx="838852" cy="184307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Arrow Connector 72"/>
            <p:cNvCxnSpPr/>
            <p:nvPr/>
          </p:nvCxnSpPr>
          <p:spPr>
            <a:xfrm>
              <a:off x="1006818" y="2439945"/>
              <a:ext cx="672829" cy="42870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Arrow Connector 83"/>
            <p:cNvCxnSpPr/>
            <p:nvPr/>
          </p:nvCxnSpPr>
          <p:spPr>
            <a:xfrm>
              <a:off x="1006818" y="2439945"/>
              <a:ext cx="1065929" cy="308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Arrow Connector 99"/>
            <p:cNvCxnSpPr/>
            <p:nvPr/>
          </p:nvCxnSpPr>
          <p:spPr>
            <a:xfrm>
              <a:off x="1006818" y="2448049"/>
              <a:ext cx="941817" cy="420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/>
          <p:nvPr/>
        </p:nvSpPr>
        <p:spPr>
          <a:xfrm rot="1184359">
            <a:off x="1847699" y="2591651"/>
            <a:ext cx="10438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Nuclear spray</a:t>
            </a:r>
            <a:endParaRPr lang="en-US" sz="1200" dirty="0">
              <a:solidFill>
                <a:srgbClr val="FF0000"/>
              </a:solidFill>
            </a:endParaRPr>
          </a:p>
        </p:txBody>
      </p:sp>
      <p:cxnSp>
        <p:nvCxnSpPr>
          <p:cNvPr id="112" name="Straight Arrow Connector 111"/>
          <p:cNvCxnSpPr/>
          <p:nvPr/>
        </p:nvCxnSpPr>
        <p:spPr>
          <a:xfrm rot="5400000" flipH="1" flipV="1">
            <a:off x="2401789" y="5007150"/>
            <a:ext cx="1721294" cy="79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 rot="16200000">
            <a:off x="2393665" y="4892915"/>
            <a:ext cx="14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×5÷8 reduction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147168" y="5453513"/>
            <a:ext cx="5584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data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588702" y="4754033"/>
            <a:ext cx="10399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simulation</a:t>
            </a:r>
            <a:endParaRPr lang="en-US" sz="1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575398" y="3583923"/>
            <a:ext cx="9127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protons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70" name="Straight Arrow Connector 69"/>
          <p:cNvCxnSpPr/>
          <p:nvPr/>
        </p:nvCxnSpPr>
        <p:spPr>
          <a:xfrm rot="16200000" flipV="1">
            <a:off x="6029204" y="4822953"/>
            <a:ext cx="1261117" cy="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 rot="16200000">
            <a:off x="5842473" y="4907920"/>
            <a:ext cx="12331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×3 reduction</a:t>
            </a:r>
            <a:endParaRPr lang="en-US" sz="14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695304" y="4842933"/>
            <a:ext cx="55846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data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75" name="TextBox 74"/>
          <p:cNvSpPr txBox="1"/>
          <p:nvPr/>
        </p:nvSpPr>
        <p:spPr>
          <a:xfrm rot="16200000">
            <a:off x="4818263" y="3869118"/>
            <a:ext cx="103990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FF"/>
                </a:solidFill>
                <a:latin typeface="Comic Sans MS"/>
                <a:cs typeface="Comic Sans MS"/>
              </a:rPr>
              <a:t>simulation</a:t>
            </a:r>
            <a:endParaRPr lang="en-US" sz="14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800706" y="3629419"/>
            <a:ext cx="106962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Lead ions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26262" y="2202109"/>
            <a:ext cx="2977517" cy="11387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 smtClean="0">
                <a:latin typeface="Comic Sans MS"/>
                <a:cs typeface="Comic Sans MS"/>
              </a:rPr>
              <a:t>Discrepancy between data and simulation: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300" dirty="0" smtClean="0">
                <a:latin typeface="Comic Sans MS"/>
                <a:cs typeface="Comic Sans MS"/>
              </a:rPr>
              <a:t>crystal surface imperfections</a:t>
            </a:r>
          </a:p>
          <a:p>
            <a:pPr marL="177800" indent="-1778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300" dirty="0" err="1" smtClean="0">
                <a:latin typeface="Comic Sans MS"/>
                <a:cs typeface="Comic Sans MS"/>
              </a:rPr>
              <a:t>miscut</a:t>
            </a:r>
            <a:r>
              <a:rPr lang="en-US" sz="1300" dirty="0" smtClean="0">
                <a:latin typeface="Comic Sans MS"/>
                <a:cs typeface="Comic Sans MS"/>
              </a:rPr>
              <a:t> angle</a:t>
            </a:r>
          </a:p>
        </p:txBody>
      </p:sp>
      <p:pic>
        <p:nvPicPr>
          <p:cNvPr id="21508" name="Picture 3" descr="figura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39754" y="3750040"/>
            <a:ext cx="1964025" cy="2185786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99" name="TextBox 98"/>
          <p:cNvSpPr txBox="1"/>
          <p:nvPr/>
        </p:nvSpPr>
        <p:spPr>
          <a:xfrm rot="18764542">
            <a:off x="7776161" y="5018922"/>
            <a:ext cx="10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Comic Sans MS"/>
                <a:cs typeface="Comic Sans MS"/>
              </a:rPr>
              <a:t>Miscut</a:t>
            </a:r>
            <a:r>
              <a:rPr lang="en-US" sz="1200" dirty="0" smtClean="0">
                <a:latin typeface="Comic Sans MS"/>
                <a:cs typeface="Comic Sans MS"/>
              </a:rPr>
              <a:t> angle</a:t>
            </a:r>
            <a:endParaRPr lang="en-US" sz="1200" dirty="0">
              <a:latin typeface="Comic Sans MS"/>
              <a:cs typeface="Comic Sans M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039754" y="3750040"/>
            <a:ext cx="11849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omic Sans MS"/>
                <a:cs typeface="Comic Sans MS"/>
              </a:rPr>
              <a:t>First hit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Comic Sans MS"/>
                <a:cs typeface="Comic Sans MS"/>
              </a:rPr>
              <a:t>Second hit</a:t>
            </a:r>
            <a:endParaRPr lang="en-US" sz="1200" dirty="0"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886" y="2394559"/>
            <a:ext cx="7305384" cy="6665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689765" y="1912665"/>
            <a:ext cx="5229617" cy="1194614"/>
            <a:chOff x="573" y="1602"/>
            <a:chExt cx="1152" cy="288"/>
          </a:xfrm>
        </p:grpSpPr>
        <p:sp>
          <p:nvSpPr>
            <p:cNvPr id="64" name="AutoShape 42"/>
            <p:cNvSpPr>
              <a:spLocks noChangeArrowheads="1"/>
            </p:cNvSpPr>
            <p:nvPr/>
          </p:nvSpPr>
          <p:spPr bwMode="auto">
            <a:xfrm flipH="1">
              <a:off x="573" y="1602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t="100000" r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AutoShape 43"/>
            <p:cNvSpPr>
              <a:spLocks noChangeArrowheads="1"/>
            </p:cNvSpPr>
            <p:nvPr/>
          </p:nvSpPr>
          <p:spPr bwMode="auto">
            <a:xfrm flipH="1" flipV="1">
              <a:off x="573" y="1746"/>
              <a:ext cx="1152" cy="144"/>
            </a:xfrm>
            <a:prstGeom prst="rtTriangle">
              <a:avLst/>
            </a:prstGeom>
            <a:gradFill rotWithShape="0">
              <a:gsLst>
                <a:gs pos="0">
                  <a:srgbClr val="FF8000"/>
                </a:gs>
                <a:gs pos="100000">
                  <a:srgbClr val="FFFF66"/>
                </a:gs>
              </a:gsLst>
              <a:path path="rect">
                <a:fillToRect r="100000" b="100000"/>
              </a:path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>
            <a:off x="1075378" y="150172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370223" y="1500134"/>
            <a:ext cx="304237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9063" y="3142000"/>
            <a:ext cx="215900" cy="660400"/>
          </a:xfrm>
          <a:prstGeom prst="rect">
            <a:avLst/>
          </a:prstGeom>
        </p:spPr>
      </p:pic>
      <p:sp>
        <p:nvSpPr>
          <p:cNvPr id="97" name="Rectangle 96"/>
          <p:cNvSpPr/>
          <p:nvPr/>
        </p:nvSpPr>
        <p:spPr>
          <a:xfrm>
            <a:off x="7801511" y="4939182"/>
            <a:ext cx="1202268" cy="3385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BLMs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35872" y="5187294"/>
            <a:ext cx="82442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SzPct val="80000"/>
            </a:pP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Off-momentum halo population</a:t>
            </a:r>
          </a:p>
          <a:p>
            <a:pPr marL="177800" indent="-177800">
              <a:spcBef>
                <a:spcPts val="1200"/>
              </a:spcBef>
              <a:buSzPct val="80000"/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Linear scan made by the TAL2 (or </a:t>
            </a:r>
            <a:r>
              <a:rPr lang="en-US" sz="1600" dirty="0" err="1" smtClean="0">
                <a:latin typeface="Comic Sans MS"/>
                <a:cs typeface="Comic Sans MS"/>
              </a:rPr>
              <a:t>Medipix</a:t>
            </a:r>
            <a:r>
              <a:rPr lang="en-US" sz="1600" dirty="0" smtClean="0">
                <a:latin typeface="Comic Sans MS"/>
                <a:cs typeface="Comic Sans MS"/>
              </a:rPr>
              <a:t>) with the crystal in fixed orientation</a:t>
            </a:r>
          </a:p>
          <a:p>
            <a:pPr marL="177800" indent="-177800">
              <a:spcBef>
                <a:spcPts val="1200"/>
              </a:spcBef>
              <a:buSzPct val="80000"/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angular scan of the crystal with the TAL2 (or the Roman pot) in fixed position in the shadow of the absorber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939622" y="3907432"/>
            <a:ext cx="154417" cy="30677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 rot="5400000">
            <a:off x="7989614" y="3562878"/>
            <a:ext cx="59730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332451" y="3484727"/>
            <a:ext cx="9566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Scraper</a:t>
            </a:r>
          </a:p>
          <a:p>
            <a:pPr algn="ctr"/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(TAL2)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49" name="Straight Connector 48"/>
          <p:cNvCxnSpPr>
            <a:stCxn id="97" idx="0"/>
            <a:endCxn id="43" idx="2"/>
          </p:cNvCxnSpPr>
          <p:nvPr/>
        </p:nvCxnSpPr>
        <p:spPr>
          <a:xfrm rot="5400000" flipH="1" flipV="1">
            <a:off x="8347250" y="4269601"/>
            <a:ext cx="724976" cy="614186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856757" y="2582216"/>
            <a:ext cx="4124220" cy="409746"/>
          </a:xfrm>
          <a:prstGeom prst="line">
            <a:avLst/>
          </a:prstGeom>
          <a:ln w="1016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1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00" y="2678575"/>
            <a:ext cx="1163205" cy="1143978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4805801" y="2828355"/>
            <a:ext cx="12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Comic Sans MS"/>
                <a:cs typeface="Comic Sans MS"/>
              </a:rPr>
              <a:t>Absorber</a:t>
            </a:r>
          </a:p>
        </p:txBody>
      </p:sp>
      <p:pic>
        <p:nvPicPr>
          <p:cNvPr id="94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874" y="2440739"/>
            <a:ext cx="459835" cy="422143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/>
          <a:srcRect l="16865"/>
          <a:stretch>
            <a:fillRect/>
          </a:stretch>
        </p:blipFill>
        <p:spPr>
          <a:xfrm>
            <a:off x="140922" y="1878030"/>
            <a:ext cx="9072348" cy="756847"/>
          </a:xfrm>
          <a:prstGeom prst="rect">
            <a:avLst/>
          </a:prstGeom>
        </p:spPr>
      </p:pic>
      <p:cxnSp>
        <p:nvCxnSpPr>
          <p:cNvPr id="98" name="Straight Connector 97"/>
          <p:cNvCxnSpPr/>
          <p:nvPr/>
        </p:nvCxnSpPr>
        <p:spPr>
          <a:xfrm rot="5400000" flipH="1" flipV="1">
            <a:off x="511631" y="206705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 flipH="1" flipV="1">
            <a:off x="4377133" y="243501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 rot="5400000" flipH="1" flipV="1">
            <a:off x="7421097" y="2491637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off-momentum halo population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511631" y="1161580"/>
            <a:ext cx="178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059622" y="116158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grpSp>
        <p:nvGrpSpPr>
          <p:cNvPr id="85" name="Group 84"/>
          <p:cNvGrpSpPr/>
          <p:nvPr/>
        </p:nvGrpSpPr>
        <p:grpSpPr>
          <a:xfrm>
            <a:off x="5919382" y="2771641"/>
            <a:ext cx="2989854" cy="546785"/>
            <a:chOff x="6026977" y="2828355"/>
            <a:chExt cx="2989854" cy="546785"/>
          </a:xfrm>
        </p:grpSpPr>
        <p:cxnSp>
          <p:nvCxnSpPr>
            <p:cNvPr id="67" name="Straight Arrow Connector 66"/>
            <p:cNvCxnSpPr/>
            <p:nvPr/>
          </p:nvCxnSpPr>
          <p:spPr>
            <a:xfrm>
              <a:off x="6040029" y="2828355"/>
              <a:ext cx="2976802" cy="300583"/>
            </a:xfrm>
            <a:prstGeom prst="straightConnector1">
              <a:avLst/>
            </a:prstGeom>
            <a:ln w="28575" cmpd="sng">
              <a:solidFill>
                <a:schemeClr val="accent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/>
            <p:cNvCxnSpPr/>
            <p:nvPr/>
          </p:nvCxnSpPr>
          <p:spPr>
            <a:xfrm>
              <a:off x="6040029" y="2892828"/>
              <a:ext cx="2260576" cy="428903"/>
            </a:xfrm>
            <a:prstGeom prst="straightConnector1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6040029" y="2862882"/>
              <a:ext cx="2530952" cy="378481"/>
            </a:xfrm>
            <a:prstGeom prst="straightConnector1">
              <a:avLst/>
            </a:prstGeom>
            <a:ln w="19050" cmpd="sng">
              <a:solidFill>
                <a:schemeClr val="accent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/>
            <p:cNvCxnSpPr/>
            <p:nvPr/>
          </p:nvCxnSpPr>
          <p:spPr>
            <a:xfrm>
              <a:off x="6040029" y="2940096"/>
              <a:ext cx="1787245" cy="381635"/>
            </a:xfrm>
            <a:prstGeom prst="straightConnector1">
              <a:avLst/>
            </a:prstGeom>
            <a:ln w="6350" cmpd="sng">
              <a:solidFill>
                <a:schemeClr val="accent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/>
            <p:cNvCxnSpPr/>
            <p:nvPr/>
          </p:nvCxnSpPr>
          <p:spPr>
            <a:xfrm>
              <a:off x="6026977" y="2991962"/>
              <a:ext cx="1387953" cy="383178"/>
            </a:xfrm>
            <a:prstGeom prst="straightConnector1">
              <a:avLst/>
            </a:prstGeom>
            <a:ln w="6350" cmpd="sng">
              <a:solidFill>
                <a:schemeClr val="accent1">
                  <a:lumMod val="75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6" name="TextBox 85"/>
          <p:cNvSpPr txBox="1"/>
          <p:nvPr/>
        </p:nvSpPr>
        <p:spPr>
          <a:xfrm rot="272397">
            <a:off x="5755232" y="2447743"/>
            <a:ext cx="3445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Off-momentum halo</a:t>
            </a:r>
          </a:p>
          <a:p>
            <a:r>
              <a:rPr lang="en-US" sz="1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deflected in the dispersive area of the TAL2</a:t>
            </a:r>
            <a:endParaRPr lang="en-US" sz="12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50" name="Straight Connector 49"/>
          <p:cNvCxnSpPr>
            <a:stCxn id="52" idx="3"/>
            <a:endCxn id="51" idx="1"/>
          </p:cNvCxnSpPr>
          <p:nvPr/>
        </p:nvCxnSpPr>
        <p:spPr>
          <a:xfrm flipV="1">
            <a:off x="7490040" y="3776924"/>
            <a:ext cx="1080941" cy="1117982"/>
          </a:xfrm>
          <a:prstGeom prst="line">
            <a:avLst/>
          </a:prstGeom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8570981" y="3428105"/>
            <a:ext cx="45719" cy="69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742365" y="4602518"/>
            <a:ext cx="1747675" cy="58477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Medipix</a:t>
            </a:r>
            <a:r>
              <a:rPr lang="en-US" sz="1600" dirty="0" smtClean="0">
                <a:solidFill>
                  <a:schemeClr val="tx1"/>
                </a:solidFill>
                <a:latin typeface="Comic Sans MS"/>
                <a:cs typeface="Comic Sans MS"/>
              </a:rPr>
              <a:t> in a two sided Roman pot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29709" y="3484727"/>
            <a:ext cx="304435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lvl="2" indent="-177800">
              <a:spcBef>
                <a:spcPts val="600"/>
              </a:spcBef>
              <a:buSzPct val="80000"/>
              <a:buFont typeface="Wingdings" charset="2"/>
              <a:buChar char="²"/>
            </a:pP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P, 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Pb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: diffractive scattering and ionization loss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8382587" y="3971656"/>
            <a:ext cx="597309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6" name="Arc 65"/>
          <p:cNvSpPr/>
          <p:nvPr/>
        </p:nvSpPr>
        <p:spPr>
          <a:xfrm>
            <a:off x="729741" y="2728937"/>
            <a:ext cx="308890" cy="308890"/>
          </a:xfrm>
          <a:prstGeom prst="arc">
            <a:avLst>
              <a:gd name="adj1" fmla="val 11397649"/>
              <a:gd name="adj2" fmla="val 20859852"/>
            </a:avLst>
          </a:prstGeom>
          <a:ln>
            <a:headEnd type="stealth" w="lg" len="med"/>
            <a:tailEnd type="stealth" w="lg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8554320" y="3270375"/>
            <a:ext cx="449459" cy="428704"/>
            <a:chOff x="1006818" y="2439945"/>
            <a:chExt cx="1176510" cy="428704"/>
          </a:xfrm>
        </p:grpSpPr>
        <p:cxnSp>
          <p:nvCxnSpPr>
            <p:cNvPr id="79" name="Straight Arrow Connector 78"/>
            <p:cNvCxnSpPr/>
            <p:nvPr/>
          </p:nvCxnSpPr>
          <p:spPr>
            <a:xfrm>
              <a:off x="1006818" y="2448049"/>
              <a:ext cx="1176510" cy="4206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/>
            <p:nvPr/>
          </p:nvCxnSpPr>
          <p:spPr>
            <a:xfrm>
              <a:off x="1006818" y="2439945"/>
              <a:ext cx="838852" cy="184307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1006818" y="2439945"/>
              <a:ext cx="672829" cy="428704"/>
            </a:xfrm>
            <a:prstGeom prst="straightConnector1">
              <a:avLst/>
            </a:prstGeom>
            <a:ln w="3175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Arrow Connector 82"/>
            <p:cNvCxnSpPr/>
            <p:nvPr/>
          </p:nvCxnSpPr>
          <p:spPr>
            <a:xfrm>
              <a:off x="1006818" y="2439945"/>
              <a:ext cx="1065929" cy="30804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/>
            <p:nvPr/>
          </p:nvCxnSpPr>
          <p:spPr>
            <a:xfrm>
              <a:off x="1006818" y="2448049"/>
              <a:ext cx="941817" cy="42060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TextBox 91"/>
          <p:cNvSpPr txBox="1"/>
          <p:nvPr/>
        </p:nvSpPr>
        <p:spPr>
          <a:xfrm rot="16200000">
            <a:off x="8643500" y="3355863"/>
            <a:ext cx="85151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rgbClr val="FF0000"/>
                </a:solidFill>
                <a:latin typeface="Comic Sans MS"/>
                <a:cs typeface="Comic Sans MS"/>
              </a:rPr>
              <a:t>Nuclear spray</a:t>
            </a:r>
            <a:endParaRPr lang="en-US" sz="8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off-momentum halo: linear scans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83786" y="1232829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Crystal 4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410" y="2506133"/>
            <a:ext cx="8370279" cy="419797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0335" y="889475"/>
            <a:ext cx="2116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F0000"/>
                </a:solidFill>
                <a:latin typeface="Comic Sans MS"/>
                <a:cs typeface="Comic Sans MS"/>
              </a:rPr>
              <a:t>proton beams</a:t>
            </a:r>
            <a:endParaRPr lang="en-US" sz="2400" dirty="0">
              <a:solidFill>
                <a:srgbClr val="EF0000"/>
              </a:solidFill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21528" y="1951304"/>
            <a:ext cx="58203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scans with the Roman pot of the internal side (momentum loss side)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20978" y="3616754"/>
            <a:ext cx="190655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mic Sans MS"/>
                <a:cs typeface="Comic Sans MS"/>
              </a:rPr>
              <a:t>Medipix</a:t>
            </a:r>
            <a:r>
              <a:rPr lang="en-US" sz="1400" dirty="0" smtClean="0">
                <a:latin typeface="Comic Sans MS"/>
                <a:cs typeface="Comic Sans MS"/>
              </a:rPr>
              <a:t> counts [</a:t>
            </a:r>
            <a:r>
              <a:rPr lang="en-US" sz="1400" dirty="0" err="1" smtClean="0">
                <a:latin typeface="Comic Sans MS"/>
                <a:cs typeface="Comic Sans MS"/>
              </a:rPr>
              <a:t>a.u</a:t>
            </a:r>
            <a:r>
              <a:rPr lang="en-US" sz="1400" dirty="0" smtClean="0">
                <a:latin typeface="Comic Sans MS"/>
                <a:cs typeface="Comic Sans MS"/>
              </a:rPr>
              <a:t>.]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45970" y="1351140"/>
            <a:ext cx="174919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Crystal at 4.9 </a:t>
            </a:r>
            <a:r>
              <a:rPr lang="en-US" sz="1400" dirty="0" err="1" smtClean="0">
                <a:latin typeface="Comic Sans MS"/>
                <a:cs typeface="Comic Sans MS"/>
              </a:rPr>
              <a:t>σ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TAL at 7.7 </a:t>
            </a:r>
            <a:r>
              <a:rPr lang="en-US" sz="1400" dirty="0" err="1" smtClean="0">
                <a:latin typeface="Comic Sans MS"/>
                <a:cs typeface="Comic Sans MS"/>
              </a:rPr>
              <a:t>σ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35945" y="6397131"/>
            <a:ext cx="202742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mic Sans MS"/>
                <a:cs typeface="Comic Sans MS"/>
              </a:rPr>
              <a:t>Medipix</a:t>
            </a:r>
            <a:r>
              <a:rPr lang="en-US" sz="1400" dirty="0" smtClean="0">
                <a:latin typeface="Comic Sans MS"/>
                <a:cs typeface="Comic Sans MS"/>
              </a:rPr>
              <a:t> position [</a:t>
            </a: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sz="1400" dirty="0" smtClean="0">
                <a:latin typeface="Comic Sans MS"/>
                <a:cs typeface="Comic Sans MS"/>
              </a:rPr>
              <a:t>]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976355" y="6397131"/>
            <a:ext cx="202742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omic Sans MS"/>
                <a:cs typeface="Comic Sans MS"/>
              </a:rPr>
              <a:t>Medipix</a:t>
            </a:r>
            <a:r>
              <a:rPr lang="en-US" sz="1400" dirty="0" smtClean="0">
                <a:latin typeface="Comic Sans MS"/>
                <a:cs typeface="Comic Sans MS"/>
              </a:rPr>
              <a:t> position [</a:t>
            </a: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sz="1400" dirty="0" smtClean="0">
                <a:latin typeface="Comic Sans MS"/>
                <a:cs typeface="Comic Sans MS"/>
              </a:rPr>
              <a:t>]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186411" y="3616754"/>
            <a:ext cx="190655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Reduction factor</a:t>
            </a:r>
            <a:endParaRPr lang="en-US" sz="1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89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off-momentum halo: beam tails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10" name="Picture 9" descr="lineas scan.ps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72" y="2333603"/>
            <a:ext cx="4599558" cy="401903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41186" y="4487333"/>
            <a:ext cx="382727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More populated tails on the internal side than on the external side</a:t>
            </a:r>
          </a:p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Particles that have lost momentum are continuously produced by the interactions with the crystal and the absorber edges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4011515" y="4317543"/>
            <a:ext cx="13481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TAL absorber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2727399" y="4352892"/>
            <a:ext cx="7856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Crystal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1748" y="6167968"/>
            <a:ext cx="1044564" cy="307777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Beam tails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8" name="TextBox 17"/>
          <p:cNvSpPr txBox="1"/>
          <p:nvPr/>
        </p:nvSpPr>
        <p:spPr>
          <a:xfrm rot="19400427">
            <a:off x="3105984" y="869061"/>
            <a:ext cx="1505250" cy="524517"/>
          </a:xfrm>
          <a:prstGeom prst="rect">
            <a:avLst/>
          </a:prstGeom>
          <a:effectLst>
            <a:glow rad="101600">
              <a:schemeClr val="accent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 preliminary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38068" y="2456999"/>
            <a:ext cx="2116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F0000"/>
                </a:solidFill>
                <a:latin typeface="Comic Sans MS"/>
                <a:cs typeface="Comic Sans MS"/>
              </a:rPr>
              <a:t>proton beams</a:t>
            </a:r>
            <a:endParaRPr lang="en-US" sz="2400" dirty="0">
              <a:solidFill>
                <a:srgbClr val="EF0000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574672" y="2962694"/>
            <a:ext cx="1494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Crystal 3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67128" y="3424359"/>
            <a:ext cx="174919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Crystal at 5.4 </a:t>
            </a:r>
            <a:r>
              <a:rPr lang="en-US" sz="1400" dirty="0" err="1" smtClean="0">
                <a:latin typeface="Comic Sans MS"/>
                <a:cs typeface="Comic Sans MS"/>
              </a:rPr>
              <a:t>σ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TAL at 7.2 </a:t>
            </a:r>
            <a:r>
              <a:rPr lang="en-US" sz="1400" dirty="0" err="1" smtClean="0">
                <a:latin typeface="Comic Sans MS"/>
                <a:cs typeface="Comic Sans MS"/>
              </a:rPr>
              <a:t>σ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09413" y="1903001"/>
            <a:ext cx="861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Loss rate as a function of the </a:t>
            </a:r>
            <a:r>
              <a:rPr lang="en-US" dirty="0" err="1" smtClean="0">
                <a:solidFill>
                  <a:srgbClr val="EF0000"/>
                </a:solidFill>
                <a:latin typeface="Comic Sans MS"/>
                <a:cs typeface="Comic Sans MS"/>
              </a:rPr>
              <a:t>medipix</a:t>
            </a: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 position at the high-dispersion location</a:t>
            </a:r>
            <a:endParaRPr lang="en-US" dirty="0">
              <a:solidFill>
                <a:srgbClr val="E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89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G:\WS_roma\ions_disp_sca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052" y="1479434"/>
            <a:ext cx="5581481" cy="3153737"/>
          </a:xfrm>
          <a:prstGeom prst="rect">
            <a:avLst/>
          </a:prstGeom>
          <a:noFill/>
        </p:spPr>
      </p:pic>
      <p:pic>
        <p:nvPicPr>
          <p:cNvPr id="18" name="Picture 2" descr="C:\Users\Daniele\Desktop\CERN\WS_ROMA\IONS\factor_ions_disp_scan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8184" y="4633171"/>
            <a:ext cx="3532549" cy="1996016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off-momentum halo: linear scan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1620" y="1714568"/>
            <a:ext cx="15055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Crystal 4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3583" y="2373199"/>
            <a:ext cx="2054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EF0000"/>
                </a:solidFill>
                <a:latin typeface="Comic Sans MS"/>
                <a:cs typeface="Comic Sans MS"/>
              </a:rPr>
              <a:t>Pb</a:t>
            </a:r>
            <a:r>
              <a:rPr lang="en-US" sz="2400" dirty="0" smtClean="0">
                <a:solidFill>
                  <a:srgbClr val="EF0000"/>
                </a:solidFill>
                <a:latin typeface="Comic Sans MS"/>
                <a:cs typeface="Comic Sans MS"/>
              </a:rPr>
              <a:t>-ion beams</a:t>
            </a:r>
            <a:endParaRPr lang="en-US" sz="2400" dirty="0">
              <a:solidFill>
                <a:srgbClr val="EF000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1804909" y="5432559"/>
            <a:ext cx="1906554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Reduction factor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 rot="19400427">
            <a:off x="3105984" y="869061"/>
            <a:ext cx="1505250" cy="524517"/>
          </a:xfrm>
          <a:prstGeom prst="rect">
            <a:avLst/>
          </a:prstGeom>
          <a:effectLst>
            <a:glow rad="101600">
              <a:schemeClr val="accent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 preliminary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77471" y="4479281"/>
            <a:ext cx="3744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decreasing distance from the beam centre</a:t>
            </a:r>
            <a:endParaRPr lang="en-US" sz="1400" dirty="0">
              <a:solidFill>
                <a:schemeClr val="accent1">
                  <a:lumMod val="75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93678" y="4692651"/>
            <a:ext cx="1134122" cy="1588"/>
          </a:xfrm>
          <a:prstGeom prst="straightConnector1">
            <a:avLst/>
          </a:prstGeom>
          <a:ln w="508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07130" y="4109949"/>
            <a:ext cx="14091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σ</a:t>
            </a:r>
            <a:r>
              <a:rPr lang="en-US" dirty="0" smtClean="0"/>
              <a:t> ≈ 1.2 mm</a:t>
            </a:r>
            <a:endParaRPr lang="en-US" dirty="0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89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CrystalRegion_IntNorm_AmNor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5178954" y="865996"/>
            <a:ext cx="3965046" cy="2685322"/>
          </a:xfrm>
          <a:prstGeom prst="rect">
            <a:avLst/>
          </a:prstGeom>
        </p:spPr>
      </p:pic>
      <p:pic>
        <p:nvPicPr>
          <p:cNvPr id="20" name="Picture 19" descr="DispersiveRegion_IntNorm_AmNorm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5178954" y="3822019"/>
            <a:ext cx="3965046" cy="268532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off-momentum halo: angular scans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39336" y="2135201"/>
            <a:ext cx="5461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Loss rate as a function of the crystal orientation</a:t>
            </a:r>
            <a:endParaRPr lang="en-US" dirty="0">
              <a:solidFill>
                <a:srgbClr val="EF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139" y="958329"/>
            <a:ext cx="1494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Crystal 4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9598" y="1585576"/>
            <a:ext cx="2116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F0000"/>
                </a:solidFill>
                <a:latin typeface="Comic Sans MS"/>
                <a:cs typeface="Comic Sans MS"/>
              </a:rPr>
              <a:t>proton beams</a:t>
            </a:r>
            <a:endParaRPr lang="en-US" sz="2400" dirty="0">
              <a:solidFill>
                <a:srgbClr val="EF0000"/>
              </a:solidFill>
              <a:latin typeface="Comic Sans MS"/>
              <a:cs typeface="Comic Sans M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07040" y="1035273"/>
            <a:ext cx="20511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close to the crystal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7040" y="4025292"/>
            <a:ext cx="2250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in the dispersive area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7608887" y="2327275"/>
            <a:ext cx="1695450" cy="1588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16200000" flipH="1">
            <a:off x="7632695" y="5288465"/>
            <a:ext cx="1651012" cy="1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915387" y="2319867"/>
            <a:ext cx="585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× 10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915387" y="5103799"/>
            <a:ext cx="468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× 5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69889" y="2929467"/>
            <a:ext cx="17491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Crystal at 5.6 </a:t>
            </a:r>
            <a:r>
              <a:rPr lang="en-US" sz="1400" dirty="0" err="1" smtClean="0">
                <a:latin typeface="Comic Sans MS"/>
                <a:cs typeface="Comic Sans MS"/>
              </a:rPr>
              <a:t>σ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TAL at 7.6 </a:t>
            </a:r>
            <a:r>
              <a:rPr lang="en-US" sz="1400" dirty="0" err="1" smtClean="0">
                <a:latin typeface="Comic Sans MS"/>
                <a:cs typeface="Comic Sans MS"/>
              </a:rPr>
              <a:t>σ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TAL2 at 9.3σ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4682" y="4611356"/>
            <a:ext cx="5131089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spcAft>
                <a:spcPts val="1200"/>
              </a:spcAft>
              <a:buSzPct val="80000"/>
            </a:pPr>
            <a:r>
              <a:rPr lang="en-US" sz="2000" dirty="0" smtClean="0">
                <a:latin typeface="Comic Sans MS"/>
                <a:cs typeface="Comic Sans MS"/>
              </a:rPr>
              <a:t>reduction factor in the dispersive area </a:t>
            </a:r>
          </a:p>
          <a:p>
            <a:pPr marL="355600" indent="-355600">
              <a:spcAft>
                <a:spcPts val="1200"/>
              </a:spcAft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Decreases due to off-momentum particles produced in the absorber </a:t>
            </a:r>
          </a:p>
          <a:p>
            <a:pPr marL="355600" indent="-355600">
              <a:spcAft>
                <a:spcPts val="1200"/>
              </a:spcAft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Increases when the TAL2 is more and more retracted</a:t>
            </a:r>
            <a:endParaRPr lang="en-US" sz="1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89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453" y="4367446"/>
            <a:ext cx="4601633" cy="223020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033" y="1787261"/>
            <a:ext cx="4802717" cy="2355119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off-momentum halo: angular scans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42611" y="1496938"/>
            <a:ext cx="2753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Loss rate along the SPS</a:t>
            </a:r>
            <a:endParaRPr lang="en-US" dirty="0">
              <a:solidFill>
                <a:srgbClr val="EF0000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25219" y="958329"/>
            <a:ext cx="1494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Crystal 4</a:t>
            </a:r>
            <a:endParaRPr lang="en-US" sz="24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9598" y="819829"/>
            <a:ext cx="2116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EF0000"/>
                </a:solidFill>
                <a:latin typeface="Comic Sans MS"/>
                <a:cs typeface="Comic Sans MS"/>
              </a:rPr>
              <a:t>proton beams</a:t>
            </a:r>
            <a:endParaRPr lang="en-US" sz="2400" dirty="0">
              <a:solidFill>
                <a:srgbClr val="EF0000"/>
              </a:solidFill>
              <a:latin typeface="Comic Sans MS"/>
              <a:cs typeface="Comic Sans M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19889" y="973718"/>
            <a:ext cx="174919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Crystal at 5.6 </a:t>
            </a:r>
            <a:r>
              <a:rPr lang="en-US" sz="1400" dirty="0" err="1" smtClean="0">
                <a:latin typeface="Comic Sans MS"/>
                <a:cs typeface="Comic Sans MS"/>
              </a:rPr>
              <a:t>σ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TAL at 7.6 </a:t>
            </a:r>
            <a:r>
              <a:rPr lang="en-US" sz="1400" dirty="0" err="1" smtClean="0">
                <a:latin typeface="Comic Sans MS"/>
                <a:cs typeface="Comic Sans MS"/>
              </a:rPr>
              <a:t>σ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TAL2 at 9.3σ</a:t>
            </a:r>
            <a:endParaRPr lang="en-US" sz="1400" dirty="0">
              <a:latin typeface="Comic Sans MS"/>
              <a:cs typeface="Comic Sans MS"/>
            </a:endParaRPr>
          </a:p>
        </p:txBody>
      </p:sp>
      <p:pic>
        <p:nvPicPr>
          <p:cNvPr id="24" name="Picture 23" descr="attach-4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667" y="4142380"/>
            <a:ext cx="1515262" cy="1049481"/>
          </a:xfrm>
          <a:prstGeom prst="rect">
            <a:avLst/>
          </a:prstGeom>
        </p:spPr>
      </p:pic>
      <p:pic>
        <p:nvPicPr>
          <p:cNvPr id="25" name="Picture 24" descr="attach-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5140" y="1585576"/>
            <a:ext cx="1462227" cy="1140672"/>
          </a:xfrm>
          <a:prstGeom prst="rect">
            <a:avLst/>
          </a:prstGeom>
        </p:spPr>
      </p:pic>
      <p:pic>
        <p:nvPicPr>
          <p:cNvPr id="28" name="Picture 27" descr="attach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598" y="4040100"/>
            <a:ext cx="3364435" cy="267865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854" y="1989682"/>
            <a:ext cx="3613015" cy="174264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2226733" y="2657044"/>
            <a:ext cx="1031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Sextant 5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48" name="Bent Arrow 47"/>
          <p:cNvSpPr/>
          <p:nvPr/>
        </p:nvSpPr>
        <p:spPr>
          <a:xfrm rot="5400000" flipV="1">
            <a:off x="756406" y="3383888"/>
            <a:ext cx="1581779" cy="743646"/>
          </a:xfrm>
          <a:prstGeom prst="bentArrow">
            <a:avLst>
              <a:gd name="adj1" fmla="val 2230"/>
              <a:gd name="adj2" fmla="val 13045"/>
              <a:gd name="adj3" fmla="val 35247"/>
              <a:gd name="adj4" fmla="val 43750"/>
            </a:avLst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39689" y="3732323"/>
            <a:ext cx="1071565" cy="307777"/>
          </a:xfrm>
          <a:prstGeom prst="rect">
            <a:avLst/>
          </a:prstGeom>
          <a:solidFill>
            <a:srgbClr val="CCFFCC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amorphous</a:t>
            </a:r>
            <a:endParaRPr lang="en-US" sz="1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50" name="Bent Arrow 49"/>
          <p:cNvSpPr/>
          <p:nvPr/>
        </p:nvSpPr>
        <p:spPr>
          <a:xfrm rot="5400000">
            <a:off x="1483259" y="4242888"/>
            <a:ext cx="1690640" cy="203693"/>
          </a:xfrm>
          <a:prstGeom prst="bentArrow">
            <a:avLst>
              <a:gd name="adj1" fmla="val 2230"/>
              <a:gd name="adj2" fmla="val 13045"/>
              <a:gd name="adj3" fmla="val 35247"/>
              <a:gd name="adj4" fmla="val 43750"/>
            </a:avLst>
          </a:prstGeom>
          <a:solidFill>
            <a:srgbClr val="EF0000"/>
          </a:solidFill>
          <a:ln>
            <a:solidFill>
              <a:srgbClr val="E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983592" y="3732323"/>
            <a:ext cx="1047545" cy="30777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channeling</a:t>
            </a:r>
            <a:endParaRPr lang="en-US" sz="1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55" name="Bent Arrow 54"/>
          <p:cNvSpPr/>
          <p:nvPr/>
        </p:nvSpPr>
        <p:spPr>
          <a:xfrm rot="5400000">
            <a:off x="6101329" y="1470082"/>
            <a:ext cx="202419" cy="836781"/>
          </a:xfrm>
          <a:prstGeom prst="bentArrow">
            <a:avLst>
              <a:gd name="adj1" fmla="val 2230"/>
              <a:gd name="adj2" fmla="val 13045"/>
              <a:gd name="adj3" fmla="val 35247"/>
              <a:gd name="adj4" fmla="val 43750"/>
            </a:avLst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8" name="Straight Arrow Connector 57"/>
          <p:cNvCxnSpPr/>
          <p:nvPr/>
        </p:nvCxnSpPr>
        <p:spPr>
          <a:xfrm rot="5400000">
            <a:off x="4817669" y="5342602"/>
            <a:ext cx="702731" cy="126733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 rot="19400427">
            <a:off x="3105984" y="869061"/>
            <a:ext cx="1505250" cy="524517"/>
          </a:xfrm>
          <a:prstGeom prst="rect">
            <a:avLst/>
          </a:prstGeom>
          <a:effectLst>
            <a:glow rad="101600">
              <a:schemeClr val="accent2">
                <a:alpha val="7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prstTxWarp prst="textCascadeUp">
              <a:avLst/>
            </a:prstTxWarp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 preliminary 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895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Perspective for 2012 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44682" y="949488"/>
            <a:ext cx="8654347" cy="5755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1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2000" dirty="0" smtClean="0">
                <a:latin typeface="Comic Sans MS"/>
                <a:cs typeface="Comic Sans MS"/>
              </a:rPr>
              <a:t>The extension of UA9 to LHC is seen favorably by LHCC and by the accelerator directorate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(to be announced soon)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time allocation in LHC to be shared in between the machine and the experiments (however very limited)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dedicated run time to avoid conflicts with the high-luminosity operation.</a:t>
            </a:r>
          </a:p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2000" dirty="0" smtClean="0">
                <a:latin typeface="Comic Sans MS"/>
                <a:cs typeface="Comic Sans MS"/>
              </a:rPr>
              <a:t>UA9 in the North Area and in the SPS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The main goal will be to validate scenarios, detectors and hardware for LHC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Upgrade of the SPS experimental setup required</a:t>
            </a:r>
          </a:p>
          <a:p>
            <a:pPr marL="728663" lvl="1" indent="-271463">
              <a:spcBef>
                <a:spcPts val="1200"/>
              </a:spcBef>
              <a:buSzPct val="80000"/>
            </a:pPr>
            <a:endParaRPr lang="en-US" sz="1400" dirty="0" smtClean="0">
              <a:latin typeface="Comic Sans MS"/>
              <a:cs typeface="Comic Sans MS"/>
            </a:endParaRPr>
          </a:p>
          <a:p>
            <a:pPr marL="728663" lvl="1" indent="-271463">
              <a:spcBef>
                <a:spcPts val="1200"/>
              </a:spcBef>
              <a:buSzPct val="80000"/>
            </a:pP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crystal collimation scheme for the high-intensity SPS operation.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solidFill>
                  <a:srgbClr val="3366FF"/>
                </a:solidFill>
                <a:latin typeface="Comic Sans MS"/>
                <a:cs typeface="Comic Sans MS"/>
              </a:rPr>
              <a:t>Preliminary investigations based on UA9 experimental setup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solidFill>
                  <a:srgbClr val="3366FF"/>
                </a:solidFill>
                <a:latin typeface="Comic Sans MS"/>
                <a:cs typeface="Comic Sans MS"/>
              </a:rPr>
              <a:t>Later an ad-hoc setup is required.</a:t>
            </a:r>
          </a:p>
          <a:p>
            <a:pPr marL="728663" lvl="1" indent="-271463">
              <a:spcBef>
                <a:spcPts val="12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solidFill>
                  <a:srgbClr val="3366FF"/>
                </a:solidFill>
                <a:latin typeface="Comic Sans MS"/>
                <a:cs typeface="Comic Sans MS"/>
              </a:rPr>
              <a:t>The collimation is requested at high-energy in pulsed mode</a:t>
            </a:r>
          </a:p>
          <a:p>
            <a:pPr marL="1185863" lvl="2" indent="-271463">
              <a:spcBef>
                <a:spcPts val="1200"/>
              </a:spcBef>
              <a:buSzPct val="80000"/>
              <a:buFont typeface="Lucida Grande"/>
              <a:buChar char="➽"/>
            </a:pP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Very demanding constraints on crystal acceptance and on </a:t>
            </a:r>
            <a:r>
              <a:rPr lang="en-US" sz="1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goniometer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 stability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61334" y="3865518"/>
            <a:ext cx="4865434" cy="60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5 days in the SPS (4 with protons and 1 with </a:t>
            </a:r>
            <a:r>
              <a:rPr lang="en-US" sz="1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Pb</a:t>
            </a:r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-ions)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5 weeks in H8 (3 with protons and 2 with </a:t>
            </a:r>
            <a:r>
              <a:rPr lang="en-US" sz="14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Pb</a:t>
            </a:r>
            <a:r>
              <a:rPr lang="en-US" sz="1400" dirty="0" smtClean="0">
                <a:solidFill>
                  <a:schemeClr val="tx1"/>
                </a:solidFill>
                <a:latin typeface="Comic Sans MS"/>
                <a:cs typeface="Comic Sans MS"/>
              </a:rPr>
              <a:t>-ions)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6334" y="3865518"/>
            <a:ext cx="1617133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mic Sans MS"/>
                <a:cs typeface="Comic Sans MS"/>
              </a:rPr>
              <a:t>UA9 request to the SPSC</a:t>
            </a:r>
            <a:endParaRPr lang="en-US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44682" y="902867"/>
            <a:ext cx="889931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2000" dirty="0" smtClean="0">
                <a:solidFill>
                  <a:srgbClr val="EF0000"/>
                </a:solidFill>
                <a:latin typeface="Comic Sans MS"/>
                <a:cs typeface="Comic Sans MS"/>
              </a:rPr>
              <a:t>The halo particles are removed by a cascade of amorphous targets:</a:t>
            </a:r>
          </a:p>
          <a:p>
            <a:pPr marL="541338" indent="-185738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Primary and secondary collimators intercept the diffusive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primary halo</a:t>
            </a:r>
            <a:r>
              <a:rPr lang="en-US" sz="1600" dirty="0" smtClean="0">
                <a:latin typeface="Comic Sans MS"/>
                <a:cs typeface="Comic Sans MS"/>
              </a:rPr>
              <a:t>.</a:t>
            </a:r>
          </a:p>
          <a:p>
            <a:pPr marL="541338" indent="-185738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Particles are repeatedly deflected by Multiple Coulomb Scattering also producing </a:t>
            </a:r>
            <a:r>
              <a:rPr lang="en-US" sz="1600" dirty="0" err="1" smtClean="0">
                <a:latin typeface="Comic Sans MS"/>
                <a:cs typeface="Comic Sans MS"/>
              </a:rPr>
              <a:t>hadronic</a:t>
            </a:r>
            <a:r>
              <a:rPr lang="en-US" sz="1600" dirty="0" smtClean="0">
                <a:latin typeface="Comic Sans MS"/>
                <a:cs typeface="Comic Sans MS"/>
              </a:rPr>
              <a:t> showers that is the 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secondary halo</a:t>
            </a:r>
          </a:p>
          <a:p>
            <a:pPr marL="541338" indent="-185738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Particles are finally stopped in the absorber </a:t>
            </a:r>
          </a:p>
          <a:p>
            <a:pPr marL="541338" indent="-185738">
              <a:spcBef>
                <a:spcPts val="600"/>
              </a:spcBef>
              <a:buSzPct val="80000"/>
              <a:buFont typeface="+mj-lt"/>
              <a:buAutoNum type="arabicPeriod"/>
            </a:pPr>
            <a:r>
              <a:rPr lang="en-US" sz="1600" dirty="0" smtClean="0">
                <a:latin typeface="Comic Sans MS"/>
                <a:cs typeface="Comic Sans MS"/>
              </a:rPr>
              <a:t>Masks protect the sensitive devices from </a:t>
            </a:r>
            <a:r>
              <a:rPr lang="en-US" sz="1600" dirty="0" smtClean="0">
                <a:solidFill>
                  <a:srgbClr val="376092"/>
                </a:solidFill>
                <a:latin typeface="Comic Sans MS"/>
                <a:cs typeface="Comic Sans MS"/>
              </a:rPr>
              <a:t>tertiary halo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Comic Sans MS"/>
                <a:ea typeface="AppleGothic"/>
                <a:cs typeface="Comic Sans MS"/>
              </a:rPr>
              <a:t>Multi stage collimation as in LHC</a:t>
            </a:r>
            <a:endParaRPr lang="en-US" sz="360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Comic Sans MS"/>
              <a:cs typeface="Comic Sans M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4682" y="5647267"/>
            <a:ext cx="586570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5600" indent="-355600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Collimation efficiency in LHC </a:t>
            </a:r>
            <a:r>
              <a:rPr lang="en-US" dirty="0" smtClean="0">
                <a:solidFill>
                  <a:srgbClr val="EF0000"/>
                </a:solidFill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 99.98% @ 3.5 </a:t>
            </a:r>
            <a:r>
              <a:rPr lang="en-US" dirty="0" err="1" smtClean="0">
                <a:solidFill>
                  <a:srgbClr val="EF0000"/>
                </a:solidFill>
                <a:latin typeface="Comic Sans MS"/>
                <a:cs typeface="Comic Sans MS"/>
              </a:rPr>
              <a:t>TeV</a:t>
            </a:r>
            <a:endParaRPr lang="en-US" dirty="0" smtClean="0">
              <a:solidFill>
                <a:srgbClr val="EF0000"/>
              </a:solidFill>
              <a:latin typeface="Comic Sans MS"/>
              <a:cs typeface="Comic Sans MS"/>
            </a:endParaRPr>
          </a:p>
          <a:p>
            <a:pPr marL="541338" lvl="1" indent="-185738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Probably not enough in view of a luminosity upgrade</a:t>
            </a:r>
          </a:p>
          <a:p>
            <a:pPr marL="541338" lvl="1" indent="-185738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Basic limitation of the amorphous collimation system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764949" y="6185876"/>
            <a:ext cx="329353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lvl="2" indent="-177800">
              <a:spcBef>
                <a:spcPts val="600"/>
              </a:spcBef>
              <a:buSzPct val="80000"/>
              <a:buFont typeface="Wingdings" charset="2"/>
              <a:buChar char="²"/>
            </a:pPr>
            <a:r>
              <a:rPr lang="en-US" sz="12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: single diffractive scattering</a:t>
            </a:r>
          </a:p>
          <a:p>
            <a:pPr marL="177800" lvl="2" indent="-177800">
              <a:spcBef>
                <a:spcPts val="600"/>
              </a:spcBef>
              <a:buSzPct val="80000"/>
              <a:buFont typeface="Wingdings" charset="2"/>
              <a:buChar char="²"/>
            </a:pPr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ions: fragmentation and EM dissociation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Left Brace 16"/>
          <p:cNvSpPr/>
          <p:nvPr/>
        </p:nvSpPr>
        <p:spPr>
          <a:xfrm>
            <a:off x="5651794" y="6194472"/>
            <a:ext cx="198673" cy="530013"/>
          </a:xfrm>
          <a:prstGeom prst="leftBrace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grpSp>
        <p:nvGrpSpPr>
          <p:cNvPr id="2" name="Group 28"/>
          <p:cNvGrpSpPr/>
          <p:nvPr/>
        </p:nvGrpSpPr>
        <p:grpSpPr>
          <a:xfrm>
            <a:off x="155387" y="2888026"/>
            <a:ext cx="9067799" cy="2494291"/>
            <a:chOff x="76200" y="1995894"/>
            <a:chExt cx="9067799" cy="2494291"/>
          </a:xfrm>
        </p:grpSpPr>
        <p:cxnSp>
          <p:nvCxnSpPr>
            <p:cNvPr id="30" name="Straight Connector 29"/>
            <p:cNvCxnSpPr/>
            <p:nvPr/>
          </p:nvCxnSpPr>
          <p:spPr>
            <a:xfrm rot="5400000" flipH="1" flipV="1">
              <a:off x="7927182" y="2667000"/>
              <a:ext cx="15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oup 30"/>
            <p:cNvGrpSpPr/>
            <p:nvPr/>
          </p:nvGrpSpPr>
          <p:grpSpPr>
            <a:xfrm>
              <a:off x="7924006" y="2134394"/>
              <a:ext cx="229394" cy="2287588"/>
              <a:chOff x="7924006" y="2134394"/>
              <a:chExt cx="229394" cy="2287588"/>
            </a:xfrm>
          </p:grpSpPr>
          <p:cxnSp>
            <p:nvCxnSpPr>
              <p:cNvPr id="91" name="Straight Arrow Connector 90"/>
              <p:cNvCxnSpPr/>
              <p:nvPr/>
            </p:nvCxnSpPr>
            <p:spPr>
              <a:xfrm rot="5400000">
                <a:off x="6783388" y="3278188"/>
                <a:ext cx="2286000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7924006" y="2134394"/>
                <a:ext cx="229394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>
                <a:off x="7924006" y="2668588"/>
                <a:ext cx="229394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7928770" y="2743200"/>
                <a:ext cx="22463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>
                <a:off x="7928770" y="2895600"/>
                <a:ext cx="22463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7928770" y="3276600"/>
                <a:ext cx="22463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7924800" y="3657600"/>
                <a:ext cx="22860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/>
            <p:cNvSpPr txBox="1"/>
            <p:nvPr/>
          </p:nvSpPr>
          <p:spPr>
            <a:xfrm rot="5400000">
              <a:off x="8058834" y="3336818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Normalizes aperture [</a:t>
              </a:r>
              <a:r>
                <a:rPr lang="en-US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σ</a:t>
              </a:r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</a:rPr>
                <a:t>]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187572" y="1995894"/>
              <a:ext cx="278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0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187572" y="2467789"/>
              <a:ext cx="278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6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187572" y="2758688"/>
              <a:ext cx="278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7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153400" y="3139688"/>
              <a:ext cx="347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10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187572" y="3520688"/>
              <a:ext cx="40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&gt;10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339972" y="2604700"/>
              <a:ext cx="41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6.2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76200" y="2135982"/>
              <a:ext cx="7772400" cy="534194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619448" y="2057400"/>
              <a:ext cx="9227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mic Sans MS"/>
                  <a:cs typeface="Comic Sans MS"/>
                </a:rPr>
                <a:t>b</a:t>
              </a:r>
              <a:r>
                <a:rPr lang="en-US" sz="1200" dirty="0" smtClean="0">
                  <a:latin typeface="Comic Sans MS"/>
                  <a:cs typeface="Comic Sans MS"/>
                </a:rPr>
                <a:t>eam core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05201" y="2389930"/>
              <a:ext cx="10730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p</a:t>
              </a:r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rimary halo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770374" y="2750944"/>
              <a:ext cx="372626" cy="147599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2286001" y="2881699"/>
              <a:ext cx="533400" cy="13452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305300" y="3278188"/>
              <a:ext cx="533400" cy="114379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934200" y="3659188"/>
              <a:ext cx="914400" cy="7627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6553200" y="3278188"/>
              <a:ext cx="304800" cy="1143796"/>
            </a:xfrm>
            <a:prstGeom prst="rect">
              <a:avLst/>
            </a:prstGeom>
            <a:solidFill>
              <a:srgbClr val="31859C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2971801" y="2881699"/>
              <a:ext cx="533400" cy="1345235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" name="Group 57"/>
            <p:cNvGrpSpPr/>
            <p:nvPr/>
          </p:nvGrpSpPr>
          <p:grpSpPr>
            <a:xfrm>
              <a:off x="770374" y="2607740"/>
              <a:ext cx="999068" cy="303348"/>
              <a:chOff x="1468115" y="3090332"/>
              <a:chExt cx="1170941" cy="499533"/>
            </a:xfrm>
          </p:grpSpPr>
          <p:cxnSp>
            <p:nvCxnSpPr>
              <p:cNvPr id="86" name="Straight Arrow Connector 85"/>
              <p:cNvCxnSpPr/>
              <p:nvPr/>
            </p:nvCxnSpPr>
            <p:spPr>
              <a:xfrm flipV="1">
                <a:off x="1468115" y="3317071"/>
                <a:ext cx="1170941" cy="16935"/>
              </a:xfrm>
              <a:prstGeom prst="straightConnector1">
                <a:avLst/>
              </a:prstGeom>
              <a:ln w="28575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/>
              <p:cNvCxnSpPr/>
              <p:nvPr/>
            </p:nvCxnSpPr>
            <p:spPr>
              <a:xfrm>
                <a:off x="1468115" y="3334006"/>
                <a:ext cx="999068" cy="128861"/>
              </a:xfrm>
              <a:prstGeom prst="straightConnector1">
                <a:avLst/>
              </a:prstGeom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Arrow Connector 87"/>
              <p:cNvCxnSpPr/>
              <p:nvPr/>
            </p:nvCxnSpPr>
            <p:spPr>
              <a:xfrm flipV="1">
                <a:off x="1468115" y="3187801"/>
                <a:ext cx="999068" cy="146206"/>
              </a:xfrm>
              <a:prstGeom prst="straightConnector1">
                <a:avLst/>
              </a:prstGeom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Arrow Connector 88"/>
              <p:cNvCxnSpPr/>
              <p:nvPr/>
            </p:nvCxnSpPr>
            <p:spPr>
              <a:xfrm>
                <a:off x="1484216" y="3334006"/>
                <a:ext cx="742962" cy="255859"/>
              </a:xfrm>
              <a:prstGeom prst="straightConnector1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 flipV="1">
                <a:off x="1468115" y="3090332"/>
                <a:ext cx="759063" cy="243674"/>
              </a:xfrm>
              <a:prstGeom prst="straightConnector1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Group 58"/>
            <p:cNvGrpSpPr/>
            <p:nvPr/>
          </p:nvGrpSpPr>
          <p:grpSpPr>
            <a:xfrm>
              <a:off x="4305300" y="3077154"/>
              <a:ext cx="1385152" cy="402072"/>
              <a:chOff x="1468115" y="3090332"/>
              <a:chExt cx="1170941" cy="499533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flipV="1">
                <a:off x="1468115" y="3317071"/>
                <a:ext cx="1170941" cy="16935"/>
              </a:xfrm>
              <a:prstGeom prst="straightConnector1">
                <a:avLst/>
              </a:prstGeom>
              <a:ln w="28575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1468115" y="3334006"/>
                <a:ext cx="999068" cy="128861"/>
              </a:xfrm>
              <a:prstGeom prst="straightConnector1">
                <a:avLst/>
              </a:prstGeom>
              <a:ln w="190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V="1">
                <a:off x="1468115" y="3187801"/>
                <a:ext cx="999068" cy="146206"/>
              </a:xfrm>
              <a:prstGeom prst="straightConnector1">
                <a:avLst/>
              </a:prstGeom>
              <a:ln w="190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Arrow Connector 83"/>
              <p:cNvCxnSpPr/>
              <p:nvPr/>
            </p:nvCxnSpPr>
            <p:spPr>
              <a:xfrm>
                <a:off x="1484216" y="3334006"/>
                <a:ext cx="742962" cy="255859"/>
              </a:xfrm>
              <a:prstGeom prst="straightConnector1">
                <a:avLst/>
              </a:prstGeom>
              <a:ln w="63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Arrow Connector 84"/>
              <p:cNvCxnSpPr/>
              <p:nvPr/>
            </p:nvCxnSpPr>
            <p:spPr>
              <a:xfrm flipV="1">
                <a:off x="1468115" y="3090332"/>
                <a:ext cx="759063" cy="243674"/>
              </a:xfrm>
              <a:prstGeom prst="straightConnector1">
                <a:avLst/>
              </a:prstGeom>
              <a:ln w="63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59"/>
            <p:cNvGrpSpPr/>
            <p:nvPr/>
          </p:nvGrpSpPr>
          <p:grpSpPr>
            <a:xfrm>
              <a:off x="2971801" y="2759414"/>
              <a:ext cx="999068" cy="303348"/>
              <a:chOff x="1468115" y="3090332"/>
              <a:chExt cx="1170941" cy="499533"/>
            </a:xfrm>
          </p:grpSpPr>
          <p:cxnSp>
            <p:nvCxnSpPr>
              <p:cNvPr id="76" name="Straight Arrow Connector 75"/>
              <p:cNvCxnSpPr/>
              <p:nvPr/>
            </p:nvCxnSpPr>
            <p:spPr>
              <a:xfrm flipV="1">
                <a:off x="1468115" y="3317071"/>
                <a:ext cx="1170941" cy="16935"/>
              </a:xfrm>
              <a:prstGeom prst="straightConnector1">
                <a:avLst/>
              </a:prstGeom>
              <a:ln w="28575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Arrow Connector 76"/>
              <p:cNvCxnSpPr/>
              <p:nvPr/>
            </p:nvCxnSpPr>
            <p:spPr>
              <a:xfrm>
                <a:off x="1468115" y="3334006"/>
                <a:ext cx="999068" cy="128861"/>
              </a:xfrm>
              <a:prstGeom prst="straightConnector1">
                <a:avLst/>
              </a:prstGeom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V="1">
                <a:off x="1468115" y="3187801"/>
                <a:ext cx="999068" cy="146206"/>
              </a:xfrm>
              <a:prstGeom prst="straightConnector1">
                <a:avLst/>
              </a:prstGeom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1484216" y="3334006"/>
                <a:ext cx="742962" cy="255859"/>
              </a:xfrm>
              <a:prstGeom prst="straightConnector1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flipV="1">
                <a:off x="1468115" y="3090332"/>
                <a:ext cx="759063" cy="243674"/>
              </a:xfrm>
              <a:prstGeom prst="straightConnector1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0"/>
            <p:cNvGrpSpPr/>
            <p:nvPr/>
          </p:nvGrpSpPr>
          <p:grpSpPr>
            <a:xfrm>
              <a:off x="2286001" y="2746309"/>
              <a:ext cx="999068" cy="303348"/>
              <a:chOff x="1468115" y="3090332"/>
              <a:chExt cx="1170941" cy="499533"/>
            </a:xfrm>
          </p:grpSpPr>
          <p:cxnSp>
            <p:nvCxnSpPr>
              <p:cNvPr id="71" name="Straight Arrow Connector 70"/>
              <p:cNvCxnSpPr/>
              <p:nvPr/>
            </p:nvCxnSpPr>
            <p:spPr>
              <a:xfrm flipV="1">
                <a:off x="1468115" y="3317071"/>
                <a:ext cx="1170941" cy="16935"/>
              </a:xfrm>
              <a:prstGeom prst="straightConnector1">
                <a:avLst/>
              </a:prstGeom>
              <a:ln w="28575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Arrow Connector 71"/>
              <p:cNvCxnSpPr/>
              <p:nvPr/>
            </p:nvCxnSpPr>
            <p:spPr>
              <a:xfrm>
                <a:off x="1468115" y="3334006"/>
                <a:ext cx="999068" cy="128861"/>
              </a:xfrm>
              <a:prstGeom prst="straightConnector1">
                <a:avLst/>
              </a:prstGeom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Arrow Connector 72"/>
              <p:cNvCxnSpPr/>
              <p:nvPr/>
            </p:nvCxnSpPr>
            <p:spPr>
              <a:xfrm flipV="1">
                <a:off x="1468115" y="3187801"/>
                <a:ext cx="999068" cy="146206"/>
              </a:xfrm>
              <a:prstGeom prst="straightConnector1">
                <a:avLst/>
              </a:prstGeom>
              <a:ln w="190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Arrow Connector 73"/>
              <p:cNvCxnSpPr/>
              <p:nvPr/>
            </p:nvCxnSpPr>
            <p:spPr>
              <a:xfrm>
                <a:off x="1484216" y="3334006"/>
                <a:ext cx="742962" cy="255859"/>
              </a:xfrm>
              <a:prstGeom prst="straightConnector1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Arrow Connector 74"/>
              <p:cNvCxnSpPr/>
              <p:nvPr/>
            </p:nvCxnSpPr>
            <p:spPr>
              <a:xfrm flipV="1">
                <a:off x="1468115" y="3090332"/>
                <a:ext cx="759063" cy="243674"/>
              </a:xfrm>
              <a:prstGeom prst="straightConnector1">
                <a:avLst/>
              </a:prstGeom>
              <a:ln w="6350" cmpd="sng">
                <a:solidFill>
                  <a:schemeClr val="tx2">
                    <a:lumMod val="60000"/>
                    <a:lumOff val="40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Box 61"/>
            <p:cNvSpPr txBox="1"/>
            <p:nvPr/>
          </p:nvSpPr>
          <p:spPr>
            <a:xfrm>
              <a:off x="1143000" y="2924771"/>
              <a:ext cx="1295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secondary halo</a:t>
              </a:r>
            </a:p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&amp; showers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970869" y="2693939"/>
              <a:ext cx="1295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secondary halo</a:t>
              </a:r>
            </a:p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&amp; showers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5042752" y="3500735"/>
              <a:ext cx="1295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Comic Sans MS"/>
                  <a:cs typeface="Comic Sans MS"/>
                </a:rPr>
                <a:t>tertiary halo</a:t>
              </a:r>
            </a:p>
            <a:p>
              <a:r>
                <a:rPr lang="en-US" sz="1200" dirty="0" smtClean="0">
                  <a:solidFill>
                    <a:schemeClr val="accent1">
                      <a:lumMod val="75000"/>
                    </a:schemeClr>
                  </a:solidFill>
                  <a:latin typeface="Comic Sans MS"/>
                  <a:cs typeface="Comic Sans MS"/>
                </a:rPr>
                <a:t>&amp; showers</a:t>
              </a:r>
              <a:endParaRPr lang="en-US" sz="1200" dirty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 rot="16200000">
              <a:off x="174901" y="3248391"/>
              <a:ext cx="14954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primary collimator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0.6 </a:t>
              </a:r>
              <a:r>
                <a:rPr lang="en-US" sz="1200" dirty="0" err="1" smtClean="0">
                  <a:latin typeface="Comic Sans MS"/>
                  <a:cs typeface="Comic Sans MS"/>
                </a:rPr>
                <a:t>m</a:t>
              </a:r>
              <a:r>
                <a:rPr lang="en-US" sz="1200" dirty="0" smtClean="0">
                  <a:latin typeface="Comic Sans MS"/>
                  <a:cs typeface="Comic Sans MS"/>
                </a:rPr>
                <a:t> CFC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 rot="16200000">
              <a:off x="1843305" y="3214106"/>
              <a:ext cx="1379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secondary collimator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1m CFC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2567151" y="3248196"/>
              <a:ext cx="1379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secondary collimator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1m CFC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 rot="16200000">
              <a:off x="3888594" y="3474521"/>
              <a:ext cx="13793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tertiary collimator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 absorber 1m W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934994" y="3659188"/>
              <a:ext cx="9136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Sensitive devices 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(ARC, IR QUADS..)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 rot="16200000">
              <a:off x="6405139" y="3808163"/>
              <a:ext cx="628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masks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026534" y="-1104563"/>
            <a:ext cx="2332341" cy="6106737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New hardware and priorities for 2012 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pic>
        <p:nvPicPr>
          <p:cNvPr id="7" name="Picture 6" descr="UA9 Schematic Layout v13_upgrad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82" y="2890835"/>
            <a:ext cx="5606200" cy="39671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0882" y="4707466"/>
            <a:ext cx="3341192" cy="1802733"/>
          </a:xfrm>
          <a:prstGeom prst="rect">
            <a:avLst/>
          </a:prstGeom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6246074" y="905676"/>
            <a:ext cx="2897925" cy="352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177800" indent="-177800">
              <a:spcBef>
                <a:spcPts val="600"/>
              </a:spcBef>
              <a:buSzPct val="80000"/>
            </a:pPr>
            <a:r>
              <a:rPr lang="en-US" sz="1600" dirty="0" smtClean="0">
                <a:latin typeface="Comic Sans MS"/>
                <a:ea typeface="Calibri" pitchFamily="-109" charset="0"/>
                <a:cs typeface="Comic Sans MS"/>
              </a:rPr>
              <a:t>SPS </a:t>
            </a:r>
            <a:r>
              <a:rPr lang="en-US" sz="1600" dirty="0">
                <a:latin typeface="Comic Sans MS"/>
                <a:ea typeface="Calibri" pitchFamily="-109" charset="0"/>
                <a:cs typeface="Comic Sans MS"/>
              </a:rPr>
              <a:t>–</a:t>
            </a:r>
            <a:r>
              <a:rPr lang="en-US" sz="1600" dirty="0" smtClean="0">
                <a:latin typeface="Comic Sans MS"/>
                <a:ea typeface="Calibri" pitchFamily="-109" charset="0"/>
                <a:cs typeface="Comic Sans MS"/>
              </a:rPr>
              <a:t> 5 full days</a:t>
            </a:r>
          </a:p>
          <a:p>
            <a:pPr marL="177800" lvl="1" indent="-177800">
              <a:spcBef>
                <a:spcPts val="600"/>
              </a:spcBef>
              <a:buSzPct val="80000"/>
              <a:buFont typeface="+mj-lt"/>
              <a:buAutoNum type="arabicParenR"/>
            </a:pPr>
            <a:r>
              <a:rPr lang="en-US" sz="1200" dirty="0" smtClean="0">
                <a:latin typeface="Comic Sans MS"/>
                <a:ea typeface="Calibri" pitchFamily="-109" charset="0"/>
                <a:cs typeface="Comic Sans MS"/>
              </a:rPr>
              <a:t>High intensity, high flux operation for </a:t>
            </a:r>
            <a:r>
              <a:rPr lang="en-US" sz="1200" b="1" dirty="0" smtClean="0">
                <a:latin typeface="Comic Sans MS"/>
                <a:ea typeface="Calibri" pitchFamily="-109" charset="0"/>
                <a:cs typeface="Comic Sans MS"/>
              </a:rPr>
              <a:t>loss maps </a:t>
            </a:r>
            <a:r>
              <a:rPr lang="en-US" sz="1200" dirty="0" smtClean="0">
                <a:latin typeface="Comic Sans MS"/>
                <a:ea typeface="Calibri" pitchFamily="-109" charset="0"/>
                <a:cs typeface="Comic Sans MS"/>
              </a:rPr>
              <a:t>along the SPS</a:t>
            </a:r>
          </a:p>
          <a:p>
            <a:pPr marL="177800" lvl="1" indent="-177800">
              <a:spcBef>
                <a:spcPts val="600"/>
              </a:spcBef>
              <a:buSzPct val="80000"/>
              <a:buFont typeface="+mj-lt"/>
              <a:buAutoNum type="arabicParenR"/>
            </a:pPr>
            <a:r>
              <a:rPr lang="en-US" sz="1200" dirty="0" smtClean="0">
                <a:latin typeface="Comic Sans MS"/>
                <a:ea typeface="Calibri" pitchFamily="-109" charset="0"/>
                <a:cs typeface="Comic Sans MS"/>
              </a:rPr>
              <a:t>Operation with </a:t>
            </a:r>
            <a:r>
              <a:rPr lang="en-US" sz="1200" b="1" dirty="0" err="1" smtClean="0">
                <a:latin typeface="Comic Sans MS"/>
                <a:ea typeface="Calibri" pitchFamily="-109" charset="0"/>
                <a:cs typeface="Comic Sans MS"/>
              </a:rPr>
              <a:t>Pb</a:t>
            </a:r>
            <a:r>
              <a:rPr lang="en-US" sz="1200" b="1" dirty="0" smtClean="0">
                <a:latin typeface="Comic Sans MS"/>
                <a:ea typeface="Calibri" pitchFamily="-109" charset="0"/>
                <a:cs typeface="Comic Sans MS"/>
              </a:rPr>
              <a:t>-ions</a:t>
            </a:r>
          </a:p>
          <a:p>
            <a:pPr marL="177800" lvl="1" indent="-177800">
              <a:spcBef>
                <a:spcPts val="600"/>
              </a:spcBef>
              <a:buSzPct val="80000"/>
              <a:buFont typeface="+mj-lt"/>
              <a:buAutoNum type="arabicParenR"/>
            </a:pPr>
            <a:r>
              <a:rPr lang="en-US" sz="1200" dirty="0" smtClean="0">
                <a:latin typeface="Comic Sans MS"/>
                <a:ea typeface="Calibri" pitchFamily="-109" charset="0"/>
                <a:cs typeface="Comic Sans MS"/>
              </a:rPr>
              <a:t>Hardware test for LHC (</a:t>
            </a:r>
            <a:r>
              <a:rPr lang="en-US" sz="1200" b="1" dirty="0" smtClean="0">
                <a:latin typeface="Comic Sans MS"/>
                <a:ea typeface="Calibri" pitchFamily="-109" charset="0"/>
                <a:cs typeface="Comic Sans MS"/>
              </a:rPr>
              <a:t>crystals and </a:t>
            </a:r>
            <a:r>
              <a:rPr lang="en-US" sz="1200" b="1" dirty="0" err="1" smtClean="0">
                <a:latin typeface="Comic Sans MS"/>
                <a:ea typeface="Calibri" pitchFamily="-109" charset="0"/>
                <a:cs typeface="Comic Sans MS"/>
              </a:rPr>
              <a:t>goniometer</a:t>
            </a:r>
            <a:r>
              <a:rPr lang="en-US" sz="1200" dirty="0" smtClean="0">
                <a:latin typeface="Comic Sans MS"/>
                <a:ea typeface="Calibri" pitchFamily="-109" charset="0"/>
                <a:cs typeface="Comic Sans MS"/>
              </a:rPr>
              <a:t>)</a:t>
            </a:r>
          </a:p>
          <a:p>
            <a:pPr marL="177800" lvl="1" indent="-177800">
              <a:spcBef>
                <a:spcPts val="600"/>
              </a:spcBef>
              <a:buSzPct val="80000"/>
              <a:buFont typeface="+mj-lt"/>
              <a:buAutoNum type="arabicParenR"/>
            </a:pPr>
            <a:r>
              <a:rPr lang="en-US" sz="1200" dirty="0" smtClean="0">
                <a:latin typeface="Comic Sans MS"/>
                <a:ea typeface="Calibri" pitchFamily="-109" charset="0"/>
                <a:cs typeface="Comic Sans MS"/>
              </a:rPr>
              <a:t>Collimation efficiency of </a:t>
            </a:r>
            <a:r>
              <a:rPr lang="en-US" sz="1200" b="1" dirty="0" smtClean="0">
                <a:latin typeface="Comic Sans MS"/>
                <a:ea typeface="Calibri" pitchFamily="-109" charset="0"/>
                <a:cs typeface="Comic Sans MS"/>
              </a:rPr>
              <a:t>multi-strip crystals</a:t>
            </a:r>
          </a:p>
          <a:p>
            <a:pPr marL="177800" indent="-177800">
              <a:spcBef>
                <a:spcPts val="600"/>
              </a:spcBef>
              <a:buClr>
                <a:schemeClr val="tx1"/>
              </a:buClr>
              <a:buSzPct val="80000"/>
            </a:pPr>
            <a:r>
              <a:rPr lang="en-US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H8 </a:t>
            </a:r>
            <a:r>
              <a:rPr lang="en-US" dirty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– 5 weeks</a:t>
            </a:r>
          </a:p>
          <a:p>
            <a:pPr marL="177800" lvl="1" indent="-177800">
              <a:spcBef>
                <a:spcPts val="600"/>
              </a:spcBef>
              <a:buClr>
                <a:srgbClr val="FF0000"/>
              </a:buClr>
              <a:buSzPct val="80000"/>
              <a:buFont typeface="+mj-lt"/>
              <a:buAutoNum type="arabicParenR"/>
            </a:pPr>
            <a:r>
              <a:rPr lang="en-US" sz="1200" dirty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Test of new </a:t>
            </a:r>
            <a:r>
              <a:rPr lang="en-US" sz="1200" b="1" dirty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crystals</a:t>
            </a:r>
            <a:r>
              <a:rPr lang="en-US" sz="1200" b="1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 for </a:t>
            </a:r>
            <a:r>
              <a:rPr lang="en-US" sz="1200" b="1" dirty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LHC</a:t>
            </a:r>
          </a:p>
          <a:p>
            <a:pPr marL="177800" lvl="1" indent="-177800">
              <a:spcBef>
                <a:spcPts val="600"/>
              </a:spcBef>
              <a:buClr>
                <a:srgbClr val="FF0000"/>
              </a:buClr>
              <a:buSzPct val="80000"/>
              <a:buFont typeface="+mj-lt"/>
              <a:buAutoNum type="arabicParenR"/>
            </a:pPr>
            <a:r>
              <a:rPr lang="en-US" sz="1200" dirty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Test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 of </a:t>
            </a:r>
            <a:r>
              <a:rPr lang="en-US" sz="1200" b="1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instrumentation for LHC</a:t>
            </a:r>
          </a:p>
          <a:p>
            <a:pPr marL="177800" lvl="1" indent="-177800">
              <a:spcBef>
                <a:spcPts val="600"/>
              </a:spcBef>
              <a:buClr>
                <a:srgbClr val="FF0000"/>
              </a:buClr>
              <a:buSzPct val="80000"/>
              <a:buFont typeface="+mj-lt"/>
              <a:buAutoNum type="arabicParenR"/>
            </a:pPr>
            <a:r>
              <a:rPr lang="en-US" sz="1200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Deflection efficiency with </a:t>
            </a:r>
            <a:r>
              <a:rPr lang="en-US" sz="1200" b="1" dirty="0" err="1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Pb</a:t>
            </a:r>
            <a:r>
              <a:rPr lang="en-US" sz="1200" b="1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-ions</a:t>
            </a:r>
          </a:p>
          <a:p>
            <a:pPr marL="228600" lvl="1" indent="-228600">
              <a:spcBef>
                <a:spcPts val="600"/>
              </a:spcBef>
              <a:buClr>
                <a:srgbClr val="FF0000"/>
              </a:buClr>
              <a:buSzPct val="80000"/>
              <a:buFont typeface="+mj-lt"/>
              <a:buAutoNum type="arabicParenR"/>
            </a:pPr>
            <a:r>
              <a:rPr lang="en-US" sz="1200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x-ray </a:t>
            </a:r>
            <a:r>
              <a:rPr lang="en-US" sz="120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spectra </a:t>
            </a:r>
            <a:r>
              <a:rPr lang="en-US" sz="1200" b="1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PXR</a:t>
            </a:r>
            <a:r>
              <a:rPr lang="en-US" sz="120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 </a:t>
            </a:r>
            <a:r>
              <a:rPr lang="en-US" sz="1200" dirty="0" smtClean="0">
                <a:solidFill>
                  <a:srgbClr val="FF0000"/>
                </a:solidFill>
                <a:latin typeface="Comic Sans MS"/>
                <a:ea typeface="Calibri" pitchFamily="-109" charset="0"/>
                <a:cs typeface="Comic Sans MS"/>
              </a:rPr>
              <a:t>as a tool to detect the crystal integrity</a:t>
            </a:r>
            <a:endParaRPr lang="en-US" sz="1200" dirty="0">
              <a:solidFill>
                <a:srgbClr val="FF0000"/>
              </a:solidFill>
              <a:latin typeface="Comic Sans MS"/>
              <a:ea typeface="Calibri" pitchFamily="-109" charset="0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Recent publications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372407" y="5198533"/>
            <a:ext cx="8631372" cy="52069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prstTxWarp prst="textNoShape">
              <a:avLst/>
            </a:prstTxWarp>
          </a:bodyPr>
          <a:lstStyle/>
          <a:p>
            <a:pPr algn="ctr" defTabSz="449263">
              <a:buClr>
                <a:srgbClr val="3333CC"/>
              </a:buClr>
              <a:buSzPct val="100000"/>
              <a:buFont typeface="Comic Sans MS" pitchFamily="-65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800" dirty="0">
                <a:solidFill>
                  <a:srgbClr val="0000FF"/>
                </a:solidFill>
                <a:latin typeface="Comic Sans MS"/>
                <a:cs typeface="Comic Sans MS"/>
              </a:rPr>
              <a:t>acknowledgments</a:t>
            </a: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24854" y="5719227"/>
            <a:ext cx="8919146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55600" indent="-355600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-65" charset="2"/>
              <a:buChar char="u"/>
            </a:pPr>
            <a:r>
              <a:rPr lang="en-US" sz="1600" dirty="0">
                <a:latin typeface="Comic Sans MS"/>
                <a:ea typeface="Calibri" pitchFamily="-65" charset="0"/>
                <a:cs typeface="Comic Sans MS"/>
              </a:rPr>
              <a:t>The EN/STI group was of an extraordinary support to UA9</a:t>
            </a:r>
          </a:p>
          <a:p>
            <a:pPr marL="355600" indent="-355600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-65" charset="2"/>
              <a:buChar char="u"/>
            </a:pPr>
            <a:r>
              <a:rPr lang="en-US" sz="1600" dirty="0">
                <a:latin typeface="Comic Sans MS"/>
                <a:ea typeface="Calibri" pitchFamily="-65" charset="0"/>
                <a:cs typeface="Comic Sans MS"/>
              </a:rPr>
              <a:t>BE/OP-BI-RF</a:t>
            </a:r>
            <a:r>
              <a:rPr lang="en-US" sz="1600" dirty="0" smtClean="0">
                <a:latin typeface="Comic Sans MS"/>
                <a:ea typeface="Calibri" pitchFamily="-65" charset="0"/>
                <a:cs typeface="Comic Sans MS"/>
              </a:rPr>
              <a:t> groups </a:t>
            </a:r>
            <a:r>
              <a:rPr lang="en-US" sz="1600" dirty="0">
                <a:latin typeface="Comic Sans MS"/>
                <a:ea typeface="Calibri" pitchFamily="-65" charset="0"/>
                <a:cs typeface="Comic Sans MS"/>
              </a:rPr>
              <a:t>carefully prepared the SPS for our needs</a:t>
            </a:r>
          </a:p>
          <a:p>
            <a:pPr marL="355600" indent="-355600">
              <a:spcBef>
                <a:spcPts val="1200"/>
              </a:spcBef>
              <a:buClr>
                <a:srgbClr val="0000FF"/>
              </a:buClr>
              <a:buSzPct val="80000"/>
              <a:buFont typeface="Wingdings" pitchFamily="-65" charset="2"/>
              <a:buChar char="u"/>
            </a:pPr>
            <a:r>
              <a:rPr lang="en-US" sz="1600" dirty="0">
                <a:latin typeface="Comic Sans MS"/>
                <a:ea typeface="Calibri" pitchFamily="-65" charset="0"/>
                <a:cs typeface="Comic Sans MS"/>
              </a:rPr>
              <a:t>Special thanks to </a:t>
            </a:r>
            <a:r>
              <a:rPr lang="en-US" sz="1600" dirty="0" smtClean="0">
                <a:latin typeface="Comic Sans MS"/>
                <a:ea typeface="Calibri" pitchFamily="-65" charset="0"/>
                <a:cs typeface="Comic Sans MS"/>
              </a:rPr>
              <a:t>our </a:t>
            </a:r>
            <a:r>
              <a:rPr lang="en-US" sz="1600" dirty="0">
                <a:latin typeface="Comic Sans MS"/>
                <a:ea typeface="Calibri" pitchFamily="-65" charset="0"/>
                <a:cs typeface="Comic Sans MS"/>
              </a:rPr>
              <a:t>funding </a:t>
            </a:r>
            <a:r>
              <a:rPr lang="en-US" sz="1600" dirty="0" smtClean="0">
                <a:latin typeface="Comic Sans MS"/>
                <a:ea typeface="Calibri" pitchFamily="-65" charset="0"/>
                <a:cs typeface="Comic Sans MS"/>
              </a:rPr>
              <a:t>agencies, reference Committees and Referees</a:t>
            </a:r>
            <a:endParaRPr lang="en-US" sz="1600" dirty="0">
              <a:latin typeface="Comic Sans MS"/>
              <a:ea typeface="Calibri" pitchFamily="-65" charset="0"/>
              <a:cs typeface="Comic Sans M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2406" y="782635"/>
            <a:ext cx="8771593" cy="4483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GB" sz="1400" dirty="0" smtClean="0">
                <a:solidFill>
                  <a:srgbClr val="0066FF"/>
                </a:solidFill>
                <a:latin typeface="Comic Sans MS"/>
                <a:cs typeface="Comic Sans MS"/>
              </a:rPr>
              <a:t>1.</a:t>
            </a:r>
            <a:r>
              <a:rPr lang="en-GB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 W. Scandale et al., </a:t>
            </a:r>
            <a:r>
              <a:rPr lang="en-US" sz="1400" b="1" dirty="0" smtClean="0">
                <a:latin typeface="Comic Sans MS"/>
                <a:cs typeface="Comic Sans MS"/>
              </a:rPr>
              <a:t>Physics Letters B </a:t>
            </a:r>
            <a:r>
              <a:rPr lang="en-US" sz="1400" dirty="0" smtClean="0">
                <a:latin typeface="Comic Sans MS"/>
                <a:cs typeface="Comic Sans MS"/>
              </a:rPr>
              <a:t>692 (2010) 78–82, “First Results on the SPS Collimation with Bent Crystals”</a:t>
            </a:r>
            <a:endParaRPr lang="en-GB" sz="14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spcBef>
                <a:spcPts val="500"/>
              </a:spcBef>
            </a:pPr>
            <a:r>
              <a:rPr lang="en-GB" sz="1400" dirty="0" smtClean="0">
                <a:solidFill>
                  <a:srgbClr val="0066FF"/>
                </a:solidFill>
                <a:latin typeface="Comic Sans MS"/>
                <a:cs typeface="Comic Sans MS"/>
              </a:rPr>
              <a:t>2.</a:t>
            </a:r>
            <a:r>
              <a:rPr lang="en-GB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 W. Scandale et al., </a:t>
            </a:r>
            <a:r>
              <a:rPr lang="en-US" sz="1400" b="1" dirty="0" smtClean="0">
                <a:latin typeface="Comic Sans MS"/>
                <a:cs typeface="Comic Sans MS"/>
              </a:rPr>
              <a:t>Physics Letters B </a:t>
            </a:r>
            <a:r>
              <a:rPr lang="en-US" sz="1400" dirty="0" smtClean="0">
                <a:latin typeface="Comic Sans MS"/>
                <a:cs typeface="Comic Sans MS"/>
              </a:rPr>
              <a:t>693 (2010) 545–550, “Deflection of high-energy negative particles in a bent crystal through axial channeling and multiple volume reflection stimulated by doughnut scattering”.</a:t>
            </a:r>
            <a:endParaRPr lang="en-GB" sz="14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spcBef>
                <a:spcPts val="500"/>
              </a:spcBef>
            </a:pPr>
            <a:r>
              <a:rPr lang="en-US" sz="1400" dirty="0" smtClean="0">
                <a:solidFill>
                  <a:srgbClr val="0066FF"/>
                </a:solidFill>
                <a:latin typeface="Comic Sans MS" pitchFamily="66" charset="0"/>
              </a:rPr>
              <a:t>3.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W.Scandale</a:t>
            </a:r>
            <a:r>
              <a:rPr lang="en-US" sz="1400" dirty="0" smtClean="0">
                <a:latin typeface="Comic Sans MS" pitchFamily="66" charset="0"/>
              </a:rPr>
              <a:t> et al. Probability of Inelastic Nuclear Interactions of High-Energy Protons in a Bent Crystal</a:t>
            </a:r>
            <a:r>
              <a:rPr lang="en-US" sz="1400" b="1" dirty="0" smtClean="0">
                <a:latin typeface="Comic Sans MS" pitchFamily="66" charset="0"/>
              </a:rPr>
              <a:t>. </a:t>
            </a:r>
            <a:r>
              <a:rPr lang="en-US" sz="1400" b="1" dirty="0" err="1" smtClean="0">
                <a:latin typeface="Comic Sans MS" pitchFamily="66" charset="0"/>
              </a:rPr>
              <a:t>Nucl</a:t>
            </a:r>
            <a:r>
              <a:rPr lang="en-US" sz="1400" b="1" dirty="0" smtClean="0">
                <a:latin typeface="Comic Sans MS" pitchFamily="66" charset="0"/>
              </a:rPr>
              <a:t>. Instr. Meth. B</a:t>
            </a:r>
            <a:r>
              <a:rPr lang="en-US" sz="1400" dirty="0" smtClean="0">
                <a:latin typeface="Comic Sans MS" pitchFamily="66" charset="0"/>
              </a:rPr>
              <a:t>, 268 (2010) 2655.</a:t>
            </a:r>
            <a:endParaRPr lang="ru-RU" sz="1400" dirty="0" smtClean="0">
              <a:latin typeface="Comic Sans MS" pitchFamily="66" charset="0"/>
            </a:endParaRPr>
          </a:p>
          <a:p>
            <a:pPr>
              <a:spcBef>
                <a:spcPts val="500"/>
              </a:spcBef>
            </a:pPr>
            <a:r>
              <a:rPr lang="en-US" sz="1400" dirty="0" smtClean="0">
                <a:solidFill>
                  <a:srgbClr val="0066FF"/>
                </a:solidFill>
                <a:latin typeface="Comic Sans MS" pitchFamily="66" charset="0"/>
              </a:rPr>
              <a:t>4.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W.Scandale</a:t>
            </a:r>
            <a:r>
              <a:rPr lang="en-US" sz="1400" dirty="0" smtClean="0">
                <a:latin typeface="Comic Sans MS" pitchFamily="66" charset="0"/>
              </a:rPr>
              <a:t> et al. Multiple volume reflections of high-energy protons in a sequence of bent silicon crystals assisted by volume capture. </a:t>
            </a:r>
            <a:r>
              <a:rPr lang="en-US" sz="1400" b="1" dirty="0" smtClean="0">
                <a:latin typeface="Comic Sans MS" pitchFamily="66" charset="0"/>
              </a:rPr>
              <a:t>Phys. Letters B</a:t>
            </a:r>
            <a:r>
              <a:rPr lang="en-US" sz="1400" dirty="0" smtClean="0">
                <a:latin typeface="Comic Sans MS" pitchFamily="66" charset="0"/>
              </a:rPr>
              <a:t>, 688 (2010) 284.</a:t>
            </a:r>
            <a:endParaRPr lang="ru-RU" sz="1400" dirty="0" smtClean="0">
              <a:latin typeface="Comic Sans MS" pitchFamily="66" charset="0"/>
            </a:endParaRPr>
          </a:p>
          <a:p>
            <a:pPr>
              <a:spcBef>
                <a:spcPts val="500"/>
              </a:spcBef>
            </a:pPr>
            <a:r>
              <a:rPr lang="en-US" sz="1400" dirty="0" smtClean="0">
                <a:solidFill>
                  <a:srgbClr val="0066FF"/>
                </a:solidFill>
                <a:latin typeface="Comic Sans MS" pitchFamily="66" charset="0"/>
              </a:rPr>
              <a:t>5.</a:t>
            </a:r>
            <a:r>
              <a:rPr lang="en-US" sz="1400" dirty="0" smtClean="0">
                <a:latin typeface="Comic Sans MS" pitchFamily="66" charset="0"/>
              </a:rPr>
              <a:t> </a:t>
            </a:r>
            <a:r>
              <a:rPr lang="en-US" sz="1400" dirty="0" err="1" smtClean="0">
                <a:latin typeface="Comic Sans MS" pitchFamily="66" charset="0"/>
              </a:rPr>
              <a:t>W.Scandale</a:t>
            </a:r>
            <a:r>
              <a:rPr lang="en-US" sz="1400" dirty="0" smtClean="0">
                <a:latin typeface="Comic Sans MS" pitchFamily="66" charset="0"/>
              </a:rPr>
              <a:t> et al., Observation of Multiple Volume Reflection by Different Planes in One Silicon Crystal for High-Energy Negative Particles. </a:t>
            </a:r>
            <a:r>
              <a:rPr lang="en-US" sz="1400" b="1" dirty="0" smtClean="0">
                <a:latin typeface="Comic Sans MS" pitchFamily="66" charset="0"/>
              </a:rPr>
              <a:t>EPL</a:t>
            </a:r>
            <a:r>
              <a:rPr lang="en-US" sz="1400" dirty="0" smtClean="0">
                <a:latin typeface="Comic Sans MS" pitchFamily="66" charset="0"/>
              </a:rPr>
              <a:t> 93 (2011) 56002.</a:t>
            </a:r>
            <a:endParaRPr lang="ru-RU" sz="1400" dirty="0" smtClean="0">
              <a:latin typeface="Comic Sans MS" pitchFamily="66" charset="0"/>
            </a:endParaRPr>
          </a:p>
          <a:p>
            <a:pPr>
              <a:spcBef>
                <a:spcPts val="500"/>
              </a:spcBef>
            </a:pPr>
            <a:r>
              <a:rPr lang="en-GB" sz="1400" dirty="0" smtClean="0">
                <a:solidFill>
                  <a:srgbClr val="0066FF"/>
                </a:solidFill>
                <a:latin typeface="Comic Sans MS"/>
                <a:cs typeface="Comic Sans MS"/>
              </a:rPr>
              <a:t>6.</a:t>
            </a:r>
            <a:r>
              <a:rPr lang="en-GB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 W. Scandale et al, </a:t>
            </a:r>
            <a:r>
              <a:rPr lang="en-GB" sz="1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JINST</a:t>
            </a:r>
            <a:r>
              <a:rPr lang="en-GB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Comic Sans MS"/>
                <a:ea typeface="Lucida Grande"/>
                <a:cs typeface="Comic Sans MS"/>
              </a:rPr>
              <a:t>1748-0221_6_10_T10002, </a:t>
            </a:r>
            <a:r>
              <a:rPr lang="en-GB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Geneva (2011), “The UA9 experimental layout”.</a:t>
            </a:r>
          </a:p>
          <a:p>
            <a:pPr>
              <a:spcBef>
                <a:spcPts val="500"/>
              </a:spcBef>
            </a:pPr>
            <a:r>
              <a:rPr lang="en-GB" sz="1400" dirty="0" smtClean="0">
                <a:solidFill>
                  <a:srgbClr val="0066FF"/>
                </a:solidFill>
                <a:latin typeface="Comic Sans MS"/>
                <a:cs typeface="Comic Sans MS"/>
              </a:rPr>
              <a:t>7.</a:t>
            </a:r>
            <a:r>
              <a:rPr lang="en-GB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 W, Scandale et al., </a:t>
            </a:r>
            <a:r>
              <a:rPr lang="en-US" sz="1400" b="1" dirty="0" smtClean="0">
                <a:latin typeface="Comic Sans MS"/>
                <a:cs typeface="Comic Sans MS"/>
              </a:rPr>
              <a:t>Physics Letters B</a:t>
            </a:r>
            <a:r>
              <a:rPr lang="en-US" sz="1400" dirty="0" smtClean="0">
                <a:latin typeface="Comic Sans MS"/>
                <a:cs typeface="Comic Sans MS"/>
              </a:rPr>
              <a:t> 701 (2011) 180–185, “Observation of parametric X-rays produced by 400 </a:t>
            </a:r>
            <a:r>
              <a:rPr lang="en-US" sz="1400" dirty="0" err="1" smtClean="0">
                <a:latin typeface="Comic Sans MS"/>
                <a:cs typeface="Comic Sans MS"/>
              </a:rPr>
              <a:t>GeV/c</a:t>
            </a:r>
            <a:r>
              <a:rPr lang="en-US" sz="1400" dirty="0" smtClean="0">
                <a:latin typeface="Comic Sans MS"/>
                <a:cs typeface="Comic Sans MS"/>
              </a:rPr>
              <a:t> protons in bent crystals”.</a:t>
            </a:r>
          </a:p>
          <a:p>
            <a:pPr>
              <a:spcBef>
                <a:spcPts val="500"/>
              </a:spcBef>
            </a:pPr>
            <a:r>
              <a:rPr lang="en-US" sz="1400" dirty="0" smtClean="0">
                <a:solidFill>
                  <a:srgbClr val="0066FF"/>
                </a:solidFill>
                <a:latin typeface="Comic Sans MS"/>
                <a:cs typeface="Comic Sans MS"/>
              </a:rPr>
              <a:t>8.</a:t>
            </a: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 W. Scandale et al., </a:t>
            </a:r>
            <a:r>
              <a:rPr lang="en-US" sz="1400" b="1" dirty="0" smtClean="0">
                <a:latin typeface="Comic Sans MS"/>
                <a:cs typeface="Comic Sans MS"/>
              </a:rPr>
              <a:t>Physics Letters B</a:t>
            </a:r>
            <a:r>
              <a:rPr lang="en-US" sz="1400" dirty="0" smtClean="0">
                <a:latin typeface="Comic Sans MS"/>
                <a:cs typeface="Comic Sans MS"/>
              </a:rPr>
              <a:t> 703 (2011) 547–551, “Comparative results on collimation of the SPS beam of protons and </a:t>
            </a:r>
            <a:r>
              <a:rPr lang="en-US" sz="1400" dirty="0" err="1" smtClean="0">
                <a:latin typeface="Comic Sans MS"/>
                <a:cs typeface="Comic Sans MS"/>
              </a:rPr>
              <a:t>Pb</a:t>
            </a:r>
            <a:r>
              <a:rPr lang="en-US" sz="1400" dirty="0" smtClean="0">
                <a:latin typeface="Comic Sans MS"/>
                <a:cs typeface="Comic Sans MS"/>
              </a:rPr>
              <a:t> ions with bent crystals”.</a:t>
            </a:r>
            <a:endParaRPr lang="en-GB" sz="14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>
              <a:spcBef>
                <a:spcPts val="500"/>
              </a:spcBef>
            </a:pPr>
            <a:r>
              <a:rPr lang="en-GB" sz="1400" dirty="0" smtClean="0">
                <a:solidFill>
                  <a:srgbClr val="0066FF"/>
                </a:solidFill>
                <a:latin typeface="Comic Sans MS"/>
                <a:cs typeface="Comic Sans MS"/>
              </a:rPr>
              <a:t>9.</a:t>
            </a:r>
            <a:r>
              <a:rPr lang="en-GB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 W. Scandale et al., “Status of UA9, the Crystal Collimation Experiment in the SPS”, Invited talk at the </a:t>
            </a:r>
            <a:r>
              <a:rPr lang="en-GB" sz="1400" b="1" dirty="0" smtClean="0">
                <a:solidFill>
                  <a:srgbClr val="000000"/>
                </a:solidFill>
                <a:latin typeface="Comic Sans MS"/>
                <a:cs typeface="Comic Sans MS"/>
              </a:rPr>
              <a:t>IPAC11</a:t>
            </a: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, San Sebastian, Spain, September 2011.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Block Arc 80"/>
          <p:cNvSpPr/>
          <p:nvPr/>
        </p:nvSpPr>
        <p:spPr>
          <a:xfrm rot="5400000">
            <a:off x="131431" y="4430883"/>
            <a:ext cx="342272" cy="605135"/>
          </a:xfrm>
          <a:prstGeom prst="blockArc">
            <a:avLst>
              <a:gd name="adj1" fmla="val 10800000"/>
              <a:gd name="adj2" fmla="val 15850137"/>
              <a:gd name="adj3" fmla="val 24264"/>
            </a:avLst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9376" y="969913"/>
            <a:ext cx="86244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Bent crystals </a:t>
            </a:r>
            <a:r>
              <a:rPr lang="en-US" dirty="0" smtClean="0">
                <a:latin typeface="Comic Sans MS"/>
                <a:cs typeface="Comic Sans MS"/>
              </a:rPr>
              <a:t>work as a “smart deflectors” on primary halo particles</a:t>
            </a:r>
            <a:endParaRPr lang="en-US" dirty="0" smtClean="0">
              <a:solidFill>
                <a:srgbClr val="EF0000"/>
              </a:solidFill>
              <a:latin typeface="Comic Sans MS"/>
              <a:cs typeface="Comic Sans MS"/>
            </a:endParaRPr>
          </a:p>
          <a:p>
            <a:pPr marL="355600" indent="-355600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Coherent particle-crystal interactions</a:t>
            </a:r>
            <a:r>
              <a:rPr lang="en-US" dirty="0" smtClean="0">
                <a:latin typeface="Comic Sans MS"/>
                <a:cs typeface="Comic Sans MS"/>
              </a:rPr>
              <a:t> impart large deflection angle that minimize the escaping particle rate and improve the collimation efficiency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5136248" y="2237151"/>
            <a:ext cx="2071901" cy="121802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759454" y="3123005"/>
            <a:ext cx="1319140" cy="338554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channeling</a:t>
            </a:r>
            <a:endParaRPr lang="en-US" sz="1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644193" y="3123005"/>
            <a:ext cx="1319140" cy="338554"/>
          </a:xfrm>
          <a:prstGeom prst="rect">
            <a:avLst/>
          </a:prstGeom>
          <a:solidFill>
            <a:srgbClr val="FF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Comic Sans MS"/>
                <a:cs typeface="Comic Sans MS"/>
              </a:rPr>
              <a:t>amorphous</a:t>
            </a:r>
            <a:endParaRPr lang="en-US" sz="1600" dirty="0">
              <a:solidFill>
                <a:schemeClr val="bg1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33320" y="2354908"/>
            <a:ext cx="131914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ch</a:t>
            </a:r>
            <a:r>
              <a:rPr lang="en-US" sz="1600" baseline="-25000" dirty="0" smtClean="0">
                <a:latin typeface="Comic Sans MS"/>
                <a:cs typeface="Comic Sans MS"/>
              </a:rPr>
              <a:t> </a:t>
            </a:r>
            <a:r>
              <a:rPr lang="en-US" sz="1600" dirty="0" smtClean="0">
                <a:latin typeface="Comic Sans MS"/>
                <a:ea typeface="ＭＳ ゴシック"/>
                <a:cs typeface="Comic Sans MS"/>
              </a:rPr>
              <a:t>≅ </a:t>
            </a:r>
            <a:r>
              <a:rPr lang="en-US" sz="1600" dirty="0" err="1" smtClean="0">
                <a:latin typeface="Comic Sans MS"/>
                <a:cs typeface="Comic Sans MS"/>
              </a:rPr>
              <a:t>α</a:t>
            </a:r>
            <a:r>
              <a:rPr lang="en-US" sz="1600" baseline="-25000" dirty="0" err="1" smtClean="0">
                <a:latin typeface="Comic Sans MS"/>
                <a:cs typeface="Comic Sans MS"/>
              </a:rPr>
              <a:t>bending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6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Crystal assisted collimation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0"/>
          <p:cNvGrpSpPr/>
          <p:nvPr/>
        </p:nvGrpSpPr>
        <p:grpSpPr>
          <a:xfrm>
            <a:off x="1432874" y="2417173"/>
            <a:ext cx="1851718" cy="622129"/>
            <a:chOff x="6300020" y="2609256"/>
            <a:chExt cx="1851718" cy="622129"/>
          </a:xfrm>
        </p:grpSpPr>
        <p:cxnSp>
          <p:nvCxnSpPr>
            <p:cNvPr id="29" name="Straight Arrow Connector 28"/>
            <p:cNvCxnSpPr/>
            <p:nvPr/>
          </p:nvCxnSpPr>
          <p:spPr>
            <a:xfrm flipV="1">
              <a:off x="6300020" y="2887133"/>
              <a:ext cx="361487" cy="1588"/>
            </a:xfrm>
            <a:prstGeom prst="straightConnector1">
              <a:avLst/>
            </a:prstGeom>
            <a:ln w="101600" cap="sq" cmpd="sng">
              <a:solidFill>
                <a:schemeClr val="tx2">
                  <a:lumMod val="75000"/>
                </a:schemeClr>
              </a:solidFill>
              <a:round/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6781800" y="2609256"/>
              <a:ext cx="736600" cy="62212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>
              <a:off x="6891867" y="2885545"/>
              <a:ext cx="1259871" cy="3176"/>
            </a:xfrm>
            <a:prstGeom prst="straightConnector1">
              <a:avLst/>
            </a:prstGeom>
            <a:ln w="57150" cmpd="sng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891867" y="2763289"/>
              <a:ext cx="1011240" cy="125432"/>
            </a:xfrm>
            <a:prstGeom prst="straightConnector1">
              <a:avLst/>
            </a:prstGeom>
            <a:ln w="28575" cmpd="sng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/>
            <p:nvPr/>
          </p:nvCxnSpPr>
          <p:spPr>
            <a:xfrm>
              <a:off x="6891867" y="2885545"/>
              <a:ext cx="1011240" cy="92860"/>
            </a:xfrm>
            <a:prstGeom prst="straightConnector1">
              <a:avLst/>
            </a:prstGeom>
            <a:ln w="28575" cmpd="sng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flipV="1">
              <a:off x="6891867" y="2763289"/>
              <a:ext cx="626533" cy="122256"/>
            </a:xfrm>
            <a:prstGeom prst="straightConnector1">
              <a:avLst/>
            </a:prstGeom>
            <a:ln w="9525" cmpd="sng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6891867" y="2885545"/>
              <a:ext cx="626533" cy="92860"/>
            </a:xfrm>
            <a:prstGeom prst="straightConnector1">
              <a:avLst/>
            </a:prstGeom>
            <a:ln w="9525" cmpd="sng">
              <a:solidFill>
                <a:schemeClr val="tx2">
                  <a:lumMod val="75000"/>
                </a:schemeClr>
              </a:solidFill>
              <a:tailEnd type="stealt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/>
          <p:cNvSpPr txBox="1"/>
          <p:nvPr/>
        </p:nvSpPr>
        <p:spPr>
          <a:xfrm>
            <a:off x="931333" y="3461559"/>
            <a:ext cx="2617051" cy="3385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t">
            <a:spAutoFit/>
          </a:bodyPr>
          <a:lstStyle/>
          <a:p>
            <a:pPr algn="ctr"/>
            <a:r>
              <a:rPr lang="en-US" sz="1600" dirty="0" smtClean="0">
                <a:latin typeface="Comic Sans MS"/>
                <a:cs typeface="Comic Sans MS"/>
              </a:rPr>
              <a:t>&lt;</a:t>
            </a:r>
            <a:r>
              <a:rPr lang="en-US" sz="1600" dirty="0" err="1" smtClean="0">
                <a:latin typeface="Comic Sans MS"/>
                <a:cs typeface="Comic Sans MS"/>
              </a:rPr>
              <a:t>θ</a:t>
            </a:r>
            <a:r>
              <a:rPr lang="en-US" sz="1600" dirty="0" smtClean="0">
                <a:latin typeface="Comic Sans MS"/>
                <a:cs typeface="Comic Sans MS"/>
              </a:rPr>
              <a:t>&gt;</a:t>
            </a:r>
            <a:r>
              <a:rPr lang="en-US" sz="1600" baseline="-25000" dirty="0" smtClean="0">
                <a:latin typeface="Comic Sans MS"/>
                <a:cs typeface="Comic Sans MS"/>
              </a:rPr>
              <a:t>MCS</a:t>
            </a:r>
            <a:r>
              <a:rPr lang="en-US" sz="1600" dirty="0" smtClean="0">
                <a:latin typeface="Comic Sans MS"/>
                <a:ea typeface="ＭＳ ゴシック"/>
                <a:cs typeface="Comic Sans MS"/>
              </a:rPr>
              <a:t>≅</a:t>
            </a:r>
            <a:r>
              <a:rPr lang="en-US" sz="1600" dirty="0" smtClean="0">
                <a:latin typeface="Comic Sans MS"/>
                <a:cs typeface="Comic Sans MS"/>
              </a:rPr>
              <a:t>3.6μrad @ 7 </a:t>
            </a:r>
            <a:r>
              <a:rPr lang="en-US" sz="1600" dirty="0" err="1" smtClean="0">
                <a:latin typeface="Comic Sans MS"/>
                <a:cs typeface="Comic Sans MS"/>
              </a:rPr>
              <a:t>TeV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6730" y="3461559"/>
            <a:ext cx="257090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baseline="-25000" dirty="0" err="1" smtClean="0">
                <a:latin typeface="Comic Sans MS"/>
                <a:cs typeface="Comic Sans MS"/>
              </a:rPr>
              <a:t>optimal</a:t>
            </a:r>
            <a:r>
              <a:rPr lang="en-US" baseline="-25000" dirty="0" smtClean="0">
                <a:latin typeface="Comic Sans MS"/>
                <a:cs typeface="Comic Sans MS"/>
              </a:rPr>
              <a:t> @7TeV</a:t>
            </a:r>
            <a:r>
              <a:rPr lang="en-US" dirty="0" smtClean="0">
                <a:latin typeface="Comic Sans MS"/>
                <a:ea typeface="ＭＳ ゴシック"/>
                <a:cs typeface="Comic Sans MS"/>
              </a:rPr>
              <a:t>≅ 40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err="1" smtClean="0">
                <a:latin typeface="Comic Sans MS"/>
                <a:ea typeface="ＭＳ ゴシック"/>
                <a:cs typeface="Comic Sans MS"/>
              </a:rPr>
              <a:t>rad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897229" y="2786322"/>
            <a:ext cx="7443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  <a:cs typeface="Comic Sans MS"/>
              </a:rPr>
              <a:t>1 </a:t>
            </a:r>
            <a:r>
              <a:rPr lang="en-US" sz="1200" dirty="0" err="1" smtClean="0">
                <a:latin typeface="Comic Sans MS"/>
                <a:cs typeface="Comic Sans MS"/>
              </a:rPr>
              <a:t>m</a:t>
            </a:r>
            <a:r>
              <a:rPr lang="en-US" sz="1200" dirty="0" smtClean="0">
                <a:latin typeface="Comic Sans MS"/>
                <a:cs typeface="Comic Sans MS"/>
              </a:rPr>
              <a:t> CFC</a:t>
            </a:r>
            <a:endParaRPr lang="en-US" sz="1200" dirty="0">
              <a:latin typeface="Comic Sans MS"/>
              <a:cs typeface="Comic Sans M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08884" y="2696638"/>
            <a:ext cx="7277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mic Sans MS"/>
                <a:cs typeface="Comic Sans MS"/>
              </a:rPr>
              <a:t>3 mm </a:t>
            </a:r>
            <a:r>
              <a:rPr lang="en-US" sz="1200" dirty="0" err="1" smtClean="0">
                <a:latin typeface="Comic Sans MS"/>
                <a:cs typeface="Comic Sans MS"/>
              </a:rPr>
              <a:t>si</a:t>
            </a:r>
            <a:endParaRPr lang="en-US" sz="1200" dirty="0">
              <a:latin typeface="Comic Sans MS"/>
              <a:cs typeface="Comic Sans MS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938433" y="3338448"/>
            <a:ext cx="2202603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R. W. Assmann, S. Redaelli, W. Scandale, “Optics study for a possible crystal-based collimation system for the LHC”, EPAC 06</a:t>
            </a:r>
            <a:endParaRPr lang="en-US" sz="800" dirty="0">
              <a:solidFill>
                <a:srgbClr val="800080"/>
              </a:solidFill>
              <a:latin typeface="Comic Sans MS"/>
              <a:cs typeface="Comic Sans M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78667" y="3889620"/>
            <a:ext cx="278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endParaRPr lang="en-US" sz="12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3" name="Group 116"/>
          <p:cNvGrpSpPr/>
          <p:nvPr/>
        </p:nvGrpSpPr>
        <p:grpSpPr>
          <a:xfrm>
            <a:off x="167295" y="3951126"/>
            <a:ext cx="9067799" cy="2695476"/>
            <a:chOff x="167295" y="3951126"/>
            <a:chExt cx="9067799" cy="2695476"/>
          </a:xfrm>
        </p:grpSpPr>
        <p:sp>
          <p:nvSpPr>
            <p:cNvPr id="107" name="Trapezoid 106"/>
            <p:cNvSpPr/>
            <p:nvPr/>
          </p:nvSpPr>
          <p:spPr>
            <a:xfrm rot="17176287">
              <a:off x="2452083" y="3147743"/>
              <a:ext cx="108278" cy="4217538"/>
            </a:xfrm>
            <a:prstGeom prst="trapezoid">
              <a:avLst/>
            </a:prstGeom>
            <a:solidFill>
              <a:srgbClr val="FF6600"/>
            </a:solidFill>
            <a:ln>
              <a:solidFill>
                <a:srgbClr val="FAC09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509082" y="5480730"/>
              <a:ext cx="18153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Silicon bent crystal </a:t>
              </a:r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 flipH="1" flipV="1">
              <a:off x="8018277" y="4560726"/>
              <a:ext cx="1588" cy="15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" name="Group 53"/>
            <p:cNvGrpSpPr/>
            <p:nvPr/>
          </p:nvGrpSpPr>
          <p:grpSpPr>
            <a:xfrm>
              <a:off x="8015101" y="4028120"/>
              <a:ext cx="229394" cy="2287588"/>
              <a:chOff x="7924006" y="2134394"/>
              <a:chExt cx="229394" cy="2287588"/>
            </a:xfrm>
          </p:grpSpPr>
          <p:cxnSp>
            <p:nvCxnSpPr>
              <p:cNvPr id="99" name="Straight Arrow Connector 98"/>
              <p:cNvCxnSpPr/>
              <p:nvPr/>
            </p:nvCxnSpPr>
            <p:spPr>
              <a:xfrm rot="5400000">
                <a:off x="6783388" y="3278188"/>
                <a:ext cx="2286000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7924006" y="2134394"/>
                <a:ext cx="229394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>
                <a:off x="7924006" y="2668588"/>
                <a:ext cx="229394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7928770" y="2743200"/>
                <a:ext cx="22463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/>
            </p:nvCxnSpPr>
            <p:spPr>
              <a:xfrm>
                <a:off x="7928770" y="2895600"/>
                <a:ext cx="22463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7928770" y="3276600"/>
                <a:ext cx="22463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7924800" y="3657600"/>
                <a:ext cx="228600" cy="1588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Box 54"/>
            <p:cNvSpPr txBox="1"/>
            <p:nvPr/>
          </p:nvSpPr>
          <p:spPr>
            <a:xfrm rot="5400000">
              <a:off x="8149929" y="5230544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Normalizes aperture [</a:t>
              </a:r>
              <a:r>
                <a:rPr lang="en-US" dirty="0" err="1" smtClean="0">
                  <a:solidFill>
                    <a:srgbClr val="0000FF"/>
                  </a:solidFill>
                  <a:latin typeface="Comic Sans MS"/>
                  <a:cs typeface="Comic Sans MS"/>
                </a:rPr>
                <a:t>σ</a:t>
              </a:r>
              <a:r>
                <a:rPr lang="en-US" dirty="0">
                  <a:solidFill>
                    <a:srgbClr val="0000FF"/>
                  </a:solidFill>
                  <a:latin typeface="Comic Sans MS"/>
                  <a:cs typeface="Comic Sans MS"/>
                </a:rPr>
                <a:t>]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8278667" y="4361515"/>
              <a:ext cx="278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6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278667" y="4652414"/>
              <a:ext cx="2785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7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244495" y="5033414"/>
              <a:ext cx="34787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10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278667" y="5414414"/>
              <a:ext cx="406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&gt;10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431067" y="4498426"/>
              <a:ext cx="4108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6.2</a:t>
              </a:r>
              <a:endParaRPr lang="en-US" sz="1200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67295" y="4029708"/>
              <a:ext cx="7772400" cy="534194"/>
            </a:xfrm>
            <a:prstGeom prst="rect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54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710543" y="3951126"/>
              <a:ext cx="92277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latin typeface="Comic Sans MS"/>
                  <a:cs typeface="Comic Sans MS"/>
                </a:rPr>
                <a:t>b</a:t>
              </a:r>
              <a:r>
                <a:rPr lang="en-US" sz="1200" dirty="0" smtClean="0">
                  <a:latin typeface="Comic Sans MS"/>
                  <a:cs typeface="Comic Sans MS"/>
                </a:rPr>
                <a:t>eam core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3596296" y="4283656"/>
              <a:ext cx="107305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p</a:t>
              </a:r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rimary halo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861469" y="5151181"/>
              <a:ext cx="372626" cy="1475990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2374843" y="5691413"/>
              <a:ext cx="533400" cy="885356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421698" y="5195501"/>
              <a:ext cx="533400" cy="114379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025295" y="5552914"/>
              <a:ext cx="914400" cy="76279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6644295" y="5171914"/>
              <a:ext cx="304800" cy="1143796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3014984" y="5691413"/>
              <a:ext cx="533400" cy="904787"/>
            </a:xfrm>
            <a:prstGeom prst="rect">
              <a:avLst/>
            </a:prstGeom>
            <a:ln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lvl1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grpSp>
          <p:nvGrpSpPr>
            <p:cNvPr id="5" name="Group 70"/>
            <p:cNvGrpSpPr/>
            <p:nvPr/>
          </p:nvGrpSpPr>
          <p:grpSpPr>
            <a:xfrm>
              <a:off x="490740" y="4560655"/>
              <a:ext cx="999068" cy="142269"/>
              <a:chOff x="381000" y="2650564"/>
              <a:chExt cx="999068" cy="142269"/>
            </a:xfrm>
          </p:grpSpPr>
          <p:cxnSp>
            <p:nvCxnSpPr>
              <p:cNvPr id="94" name="Straight Arrow Connector 93"/>
              <p:cNvCxnSpPr/>
              <p:nvPr/>
            </p:nvCxnSpPr>
            <p:spPr>
              <a:xfrm flipV="1">
                <a:off x="381000" y="2715140"/>
                <a:ext cx="999068" cy="4823"/>
              </a:xfrm>
              <a:prstGeom prst="straightConnector1">
                <a:avLst/>
              </a:prstGeom>
              <a:ln w="15875" cmpd="sng">
                <a:solidFill>
                  <a:srgbClr val="EC948B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Arrow Connector 94"/>
              <p:cNvCxnSpPr/>
              <p:nvPr/>
            </p:nvCxnSpPr>
            <p:spPr>
              <a:xfrm>
                <a:off x="381000" y="2719963"/>
                <a:ext cx="852423" cy="36700"/>
              </a:xfrm>
              <a:prstGeom prst="straightConnector1">
                <a:avLst/>
              </a:prstGeom>
              <a:ln w="9525" cmpd="sng">
                <a:solidFill>
                  <a:srgbClr val="EC948B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/>
              <p:cNvCxnSpPr/>
              <p:nvPr/>
            </p:nvCxnSpPr>
            <p:spPr>
              <a:xfrm flipV="1">
                <a:off x="381000" y="2678324"/>
                <a:ext cx="852423" cy="41640"/>
              </a:xfrm>
              <a:prstGeom prst="straightConnector1">
                <a:avLst/>
              </a:prstGeom>
              <a:ln w="9525" cmpd="sng">
                <a:solidFill>
                  <a:srgbClr val="EC948B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394738" y="2719963"/>
                <a:ext cx="633909" cy="72870"/>
              </a:xfrm>
              <a:prstGeom prst="straightConnector1">
                <a:avLst/>
              </a:prstGeom>
              <a:ln w="3175" cmpd="sng">
                <a:solidFill>
                  <a:srgbClr val="EC948B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Arrow Connector 97"/>
              <p:cNvCxnSpPr/>
              <p:nvPr/>
            </p:nvCxnSpPr>
            <p:spPr>
              <a:xfrm flipV="1">
                <a:off x="381000" y="2650564"/>
                <a:ext cx="647646" cy="69399"/>
              </a:xfrm>
              <a:prstGeom prst="straightConnector1">
                <a:avLst/>
              </a:prstGeom>
              <a:ln w="3175" cmpd="sng">
                <a:solidFill>
                  <a:srgbClr val="EC948B"/>
                </a:solidFill>
                <a:tailEnd type="arrow" w="sm" len="sm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oup 71"/>
            <p:cNvGrpSpPr/>
            <p:nvPr/>
          </p:nvGrpSpPr>
          <p:grpSpPr>
            <a:xfrm>
              <a:off x="4421698" y="5033413"/>
              <a:ext cx="1385152" cy="402071"/>
              <a:chOff x="1484216" y="2444908"/>
              <a:chExt cx="1170941" cy="499532"/>
            </a:xfrm>
          </p:grpSpPr>
          <p:cxnSp>
            <p:nvCxnSpPr>
              <p:cNvPr id="89" name="Straight Arrow Connector 88"/>
              <p:cNvCxnSpPr/>
              <p:nvPr/>
            </p:nvCxnSpPr>
            <p:spPr>
              <a:xfrm flipV="1">
                <a:off x="1484216" y="2671646"/>
                <a:ext cx="1170941" cy="16935"/>
              </a:xfrm>
              <a:prstGeom prst="straightConnector1">
                <a:avLst/>
              </a:prstGeom>
              <a:ln w="28575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Arrow Connector 89"/>
              <p:cNvCxnSpPr/>
              <p:nvPr/>
            </p:nvCxnSpPr>
            <p:spPr>
              <a:xfrm>
                <a:off x="1484216" y="2688579"/>
                <a:ext cx="999068" cy="128861"/>
              </a:xfrm>
              <a:prstGeom prst="straightConnector1">
                <a:avLst/>
              </a:prstGeom>
              <a:ln w="190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Arrow Connector 90"/>
              <p:cNvCxnSpPr/>
              <p:nvPr/>
            </p:nvCxnSpPr>
            <p:spPr>
              <a:xfrm flipV="1">
                <a:off x="1484216" y="2542378"/>
                <a:ext cx="999068" cy="146207"/>
              </a:xfrm>
              <a:prstGeom prst="straightConnector1">
                <a:avLst/>
              </a:prstGeom>
              <a:ln w="190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Arrow Connector 91"/>
              <p:cNvCxnSpPr/>
              <p:nvPr/>
            </p:nvCxnSpPr>
            <p:spPr>
              <a:xfrm>
                <a:off x="1500318" y="2688581"/>
                <a:ext cx="742962" cy="255859"/>
              </a:xfrm>
              <a:prstGeom prst="straightConnector1">
                <a:avLst/>
              </a:prstGeom>
              <a:ln w="63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Arrow Connector 92"/>
              <p:cNvCxnSpPr/>
              <p:nvPr/>
            </p:nvCxnSpPr>
            <p:spPr>
              <a:xfrm flipV="1">
                <a:off x="1484216" y="2444908"/>
                <a:ext cx="759062" cy="243674"/>
              </a:xfrm>
              <a:prstGeom prst="straightConnector1">
                <a:avLst/>
              </a:prstGeom>
              <a:ln w="6350" cmpd="sng">
                <a:solidFill>
                  <a:schemeClr val="accent1">
                    <a:lumMod val="75000"/>
                  </a:schemeClr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4" name="TextBox 73"/>
            <p:cNvSpPr txBox="1"/>
            <p:nvPr/>
          </p:nvSpPr>
          <p:spPr>
            <a:xfrm>
              <a:off x="5152894" y="5404417"/>
              <a:ext cx="12953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secondary halo</a:t>
              </a:r>
            </a:p>
            <a:p>
              <a:r>
                <a:rPr lang="en-US" sz="12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Comic Sans MS"/>
                  <a:cs typeface="Comic Sans MS"/>
                </a:rPr>
                <a:t>&amp; showers</a:t>
              </a:r>
              <a:endParaRPr 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 rot="16200000">
              <a:off x="255552" y="5668059"/>
              <a:ext cx="1495421" cy="461665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primary collimator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0.6 </a:t>
              </a:r>
              <a:r>
                <a:rPr lang="en-US" sz="1200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m</a:t>
              </a:r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 CFC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 rot="16200000">
              <a:off x="2120455" y="5697619"/>
              <a:ext cx="1035612" cy="646331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secondary collimator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1m CFC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 rot="16200000">
              <a:off x="2792740" y="5831584"/>
              <a:ext cx="983704" cy="646331"/>
            </a:xfrm>
            <a:prstGeom prst="rect">
              <a:avLst/>
            </a:prstGeom>
            <a:noFill/>
            <a:ln>
              <a:solidFill>
                <a:schemeClr val="accent1">
                  <a:lumMod val="20000"/>
                  <a:lumOff val="80000"/>
                  <a:alpha val="5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secondary collimator</a:t>
              </a:r>
            </a:p>
            <a:p>
              <a:r>
                <a:rPr lang="en-US" sz="12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omic Sans MS"/>
                  <a:cs typeface="Comic Sans MS"/>
                </a:rPr>
                <a:t>1m CFC</a:t>
              </a:r>
              <a:endPara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rot="16200000">
              <a:off x="4206193" y="5565375"/>
              <a:ext cx="10025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absorber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1m W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7026089" y="5552914"/>
              <a:ext cx="9136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Sensitive devices </a:t>
              </a:r>
            </a:p>
            <a:p>
              <a:r>
                <a:rPr lang="en-US" sz="1200" dirty="0" smtClean="0">
                  <a:latin typeface="Comic Sans MS"/>
                  <a:cs typeface="Comic Sans MS"/>
                </a:rPr>
                <a:t>(ARC, IR QUADS..)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 rot="16200000">
              <a:off x="6496234" y="5701889"/>
              <a:ext cx="6287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Comic Sans MS"/>
                  <a:cs typeface="Comic Sans MS"/>
                </a:rPr>
                <a:t>masks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 rot="995716">
              <a:off x="2208245" y="5070895"/>
              <a:ext cx="11727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>
                      <a:lumMod val="75000"/>
                    </a:schemeClr>
                  </a:solidFill>
                  <a:latin typeface="Comic Sans MS"/>
                  <a:cs typeface="Comic Sans MS"/>
                </a:rPr>
                <a:t>Deflected halo beam</a:t>
              </a:r>
              <a:endParaRPr lang="en-US" sz="1400" dirty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1404233" y="4504472"/>
              <a:ext cx="37179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solidFill>
                    <a:srgbClr val="FFA6B2"/>
                  </a:solidFill>
                  <a:latin typeface="Comic Sans MS"/>
                  <a:cs typeface="Comic Sans MS"/>
                </a:rPr>
                <a:t>Multiple Coulomb scattered halo (multi-turn halo)</a:t>
              </a:r>
              <a:endParaRPr lang="en-US" sz="1200" dirty="0">
                <a:solidFill>
                  <a:srgbClr val="FFA6B2"/>
                </a:solidFill>
                <a:latin typeface="Comic Sans MS"/>
                <a:cs typeface="Comic Sans MS"/>
              </a:endParaRPr>
            </a:p>
          </p:txBody>
        </p:sp>
        <p:grpSp>
          <p:nvGrpSpPr>
            <p:cNvPr id="7" name="Group 109"/>
            <p:cNvGrpSpPr/>
            <p:nvPr/>
          </p:nvGrpSpPr>
          <p:grpSpPr>
            <a:xfrm rot="524765">
              <a:off x="476876" y="4666630"/>
              <a:ext cx="1385152" cy="171173"/>
              <a:chOff x="1468115" y="3090332"/>
              <a:chExt cx="1170941" cy="499533"/>
            </a:xfrm>
          </p:grpSpPr>
          <p:cxnSp>
            <p:nvCxnSpPr>
              <p:cNvPr id="111" name="Straight Arrow Connector 110"/>
              <p:cNvCxnSpPr/>
              <p:nvPr/>
            </p:nvCxnSpPr>
            <p:spPr>
              <a:xfrm flipV="1">
                <a:off x="1468115" y="3317071"/>
                <a:ext cx="1170941" cy="16935"/>
              </a:xfrm>
              <a:prstGeom prst="straightConnector1">
                <a:avLst/>
              </a:prstGeom>
              <a:ln w="28575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Arrow Connector 111"/>
              <p:cNvCxnSpPr/>
              <p:nvPr/>
            </p:nvCxnSpPr>
            <p:spPr>
              <a:xfrm>
                <a:off x="1468115" y="3334006"/>
                <a:ext cx="999068" cy="128861"/>
              </a:xfrm>
              <a:prstGeom prst="straightConnector1">
                <a:avLst/>
              </a:prstGeom>
              <a:ln w="190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Arrow Connector 112"/>
              <p:cNvCxnSpPr/>
              <p:nvPr/>
            </p:nvCxnSpPr>
            <p:spPr>
              <a:xfrm flipV="1">
                <a:off x="1468115" y="3187801"/>
                <a:ext cx="999068" cy="146206"/>
              </a:xfrm>
              <a:prstGeom prst="straightConnector1">
                <a:avLst/>
              </a:prstGeom>
              <a:ln w="190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Arrow Connector 113"/>
              <p:cNvCxnSpPr/>
              <p:nvPr/>
            </p:nvCxnSpPr>
            <p:spPr>
              <a:xfrm>
                <a:off x="1484216" y="3334006"/>
                <a:ext cx="742962" cy="255859"/>
              </a:xfrm>
              <a:prstGeom prst="straightConnector1">
                <a:avLst/>
              </a:prstGeom>
              <a:ln w="63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Arrow Connector 114"/>
              <p:cNvCxnSpPr/>
              <p:nvPr/>
            </p:nvCxnSpPr>
            <p:spPr>
              <a:xfrm flipV="1">
                <a:off x="1468115" y="3090332"/>
                <a:ext cx="759063" cy="243674"/>
              </a:xfrm>
              <a:prstGeom prst="straightConnector1">
                <a:avLst/>
              </a:prstGeom>
              <a:ln w="6350" cmpd="sng">
                <a:solidFill>
                  <a:srgbClr val="FF00FF"/>
                </a:solidFill>
                <a:tailEnd type="arrow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6" name="TextBox 115"/>
            <p:cNvSpPr txBox="1"/>
            <p:nvPr/>
          </p:nvSpPr>
          <p:spPr>
            <a:xfrm>
              <a:off x="1956479" y="4729691"/>
              <a:ext cx="330255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err="1" smtClean="0">
                  <a:solidFill>
                    <a:srgbClr val="FF00FF"/>
                  </a:solidFill>
                  <a:latin typeface="Comic Sans MS"/>
                  <a:cs typeface="Comic Sans MS"/>
                </a:rPr>
                <a:t>Dechanneled</a:t>
              </a:r>
              <a:r>
                <a:rPr lang="en-US" sz="1200" dirty="0" smtClean="0">
                  <a:solidFill>
                    <a:srgbClr val="FF00FF"/>
                  </a:solidFill>
                  <a:latin typeface="Comic Sans MS"/>
                  <a:cs typeface="Comic Sans MS"/>
                </a:rPr>
                <a:t> particles in the crystal volume</a:t>
              </a:r>
              <a:endParaRPr lang="en-US" sz="1200" dirty="0">
                <a:solidFill>
                  <a:srgbClr val="FF00FF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82" name="TextBox 81"/>
          <p:cNvSpPr txBox="1"/>
          <p:nvPr/>
        </p:nvSpPr>
        <p:spPr>
          <a:xfrm>
            <a:off x="931333" y="6542273"/>
            <a:ext cx="27494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Collimators partially retracted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54510" y="6538591"/>
            <a:ext cx="18646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/>
                <a:cs typeface="Comic Sans MS"/>
              </a:rPr>
              <a:t>Absorber retracted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4682" y="1210733"/>
            <a:ext cx="8759098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>
              <a:spcBef>
                <a:spcPts val="1200"/>
              </a:spcBef>
              <a:buFont typeface="+mj-lt"/>
              <a:buAutoNum type="arabicPeriod"/>
            </a:pPr>
            <a:r>
              <a:rPr lang="en-US" sz="24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Larger impact parameter: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crystals deflect the halo particles coherently to a larger angle than the amorphous primary collimator, </a:t>
            </a:r>
          </a:p>
          <a:p>
            <a:pPr marL="812800" lvl="2" indent="-355600">
              <a:spcBef>
                <a:spcPts val="1200"/>
              </a:spcBef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better localization of the halo losses</a:t>
            </a:r>
            <a:endParaRPr lang="en-US" sz="12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812800" lvl="2" indent="-355600">
              <a:spcBef>
                <a:spcPts val="1200"/>
              </a:spcBef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reduced collimation inefficiency         </a:t>
            </a:r>
            <a:r>
              <a:rPr lang="en-US" sz="1200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 ×10</a:t>
            </a:r>
            <a:r>
              <a:rPr lang="en-US" sz="12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-1</a:t>
            </a:r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 expected in LHC from simulations</a:t>
            </a:r>
          </a:p>
          <a:p>
            <a:pPr marL="812800" lvl="2" indent="-355600">
              <a:spcBef>
                <a:spcPts val="1200"/>
              </a:spcBef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higher beam intensities (if limited by halo density)</a:t>
            </a:r>
          </a:p>
          <a:p>
            <a:pPr marL="355600" indent="-355600">
              <a:spcBef>
                <a:spcPts val="1200"/>
              </a:spcBef>
              <a:buFont typeface="+mj-lt"/>
              <a:buAutoNum type="arabicPeriod"/>
            </a:pPr>
            <a:r>
              <a:rPr lang="en-US" sz="24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Less nuclear events: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inelastic nuclear interactions with bent crystals strongly suppressed in channeling orientation</a:t>
            </a:r>
            <a:endParaRPr lang="en-US" sz="14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812800" lvl="1" indent="-355600">
              <a:spcBef>
                <a:spcPts val="1200"/>
              </a:spcBef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reduced loss rate in the vicinity of the crystal</a:t>
            </a:r>
            <a:endParaRPr lang="en-US" sz="1100" dirty="0" smtClean="0">
              <a:latin typeface="Comic Sans MS"/>
              <a:cs typeface="Comic Sans MS"/>
            </a:endParaRPr>
          </a:p>
          <a:p>
            <a:pPr marL="812800" lvl="1" indent="-355600">
              <a:spcBef>
                <a:spcPts val="1200"/>
              </a:spcBef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reduced probability of producing diffractive events in proton-crystal interactions</a:t>
            </a:r>
            <a:endParaRPr lang="en-US" sz="11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812800" lvl="1" indent="-355600">
              <a:spcBef>
                <a:spcPts val="1200"/>
              </a:spcBef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reduced probability of fragmentation and </a:t>
            </a:r>
            <a:r>
              <a:rPr lang="en-US" sz="1400" dirty="0" err="1" smtClean="0">
                <a:latin typeface="Comic Sans MS"/>
                <a:cs typeface="Comic Sans MS"/>
              </a:rPr>
              <a:t>e.m</a:t>
            </a:r>
            <a:r>
              <a:rPr lang="en-US" sz="1400" dirty="0" smtClean="0">
                <a:latin typeface="Comic Sans MS"/>
                <a:cs typeface="Comic Sans MS"/>
              </a:rPr>
              <a:t>. dissociation in lead ion-crystal interactions</a:t>
            </a:r>
            <a:endParaRPr lang="en-US" sz="1100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marL="355600" indent="-355600">
              <a:spcBef>
                <a:spcPts val="1200"/>
              </a:spcBef>
              <a:buFont typeface="+mj-lt"/>
              <a:buAutoNum type="arabicPeriod"/>
            </a:pPr>
            <a:r>
              <a:rPr lang="en-US" sz="2400" u="sng" dirty="0" smtClean="0">
                <a:solidFill>
                  <a:srgbClr val="FF0000"/>
                </a:solidFill>
                <a:latin typeface="Comic Sans MS"/>
                <a:cs typeface="Comic Sans MS"/>
              </a:rPr>
              <a:t>Less impedance: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reduced amount of material in the beam peripheral</a:t>
            </a:r>
          </a:p>
          <a:p>
            <a:pPr marL="812800" lvl="2" indent="-355600">
              <a:spcBef>
                <a:spcPts val="1200"/>
              </a:spcBef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optimal crystals are much shorter than the amorphous primary collimators</a:t>
            </a:r>
          </a:p>
          <a:p>
            <a:pPr marL="812800" lvl="2" indent="-355600">
              <a:spcBef>
                <a:spcPts val="1200"/>
              </a:spcBef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primary and secondary collimators are in more retracted positions</a:t>
            </a:r>
            <a:endParaRPr lang="en-US" sz="1200" dirty="0" smtClean="0">
              <a:latin typeface="Comic Sans MS"/>
              <a:cs typeface="Comic Sans M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Potential improvements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/>
        </p:nvGraphicFramePr>
        <p:xfrm>
          <a:off x="4521200" y="3340100"/>
          <a:ext cx="101600" cy="177800"/>
        </p:xfrm>
        <a:graphic>
          <a:graphicData uri="http://schemas.openxmlformats.org/presentationml/2006/ole">
            <p:oleObj spid="_x0000_s63490" name="Equation" r:id="rId3" imgW="101600" imgH="177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20"/>
          <p:cNvGrpSpPr/>
          <p:nvPr/>
        </p:nvGrpSpPr>
        <p:grpSpPr>
          <a:xfrm>
            <a:off x="776817" y="702733"/>
            <a:ext cx="7454900" cy="4635500"/>
            <a:chOff x="1117025" y="596996"/>
            <a:chExt cx="7454900" cy="4635500"/>
          </a:xfrm>
        </p:grpSpPr>
        <p:pic>
          <p:nvPicPr>
            <p:cNvPr id="9" name="Picture 8" descr="figure_1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7025" y="596996"/>
              <a:ext cx="7454900" cy="46355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1354667" y="3222093"/>
              <a:ext cx="1501293" cy="523220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2. Channeling</a:t>
              </a: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P=50÷85 %</a:t>
              </a:r>
              <a:endParaRPr lang="en-US" sz="12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996700" y="4224867"/>
              <a:ext cx="1465126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1. amorphous</a:t>
              </a:r>
              <a:endParaRPr lang="en-US" sz="16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75659" y="2391095"/>
              <a:ext cx="1286167" cy="769441"/>
            </a:xfrm>
            <a:prstGeom prst="rect">
              <a:avLst/>
            </a:prstGeom>
            <a:solidFill>
              <a:srgbClr val="FF0000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4. Volume Reflection </a:t>
              </a:r>
              <a:r>
                <a:rPr lang="en-US" sz="12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P=95÷97%</a:t>
              </a:r>
              <a:endParaRPr lang="en-US" sz="12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96700" y="1050662"/>
              <a:ext cx="1465126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omic Sans MS"/>
                  <a:cs typeface="Comic Sans MS"/>
                </a:rPr>
                <a:t>6</a:t>
              </a:r>
              <a:r>
                <a:rPr lang="en-US" sz="16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. amorphous</a:t>
              </a:r>
              <a:endParaRPr lang="en-US" sz="16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75517" y="4340573"/>
              <a:ext cx="1768958" cy="338554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Comic Sans MS"/>
                  <a:cs typeface="Comic Sans MS"/>
                </a:rPr>
                <a:t>3</a:t>
              </a:r>
              <a:r>
                <a:rPr lang="en-US" sz="16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. </a:t>
              </a:r>
              <a:r>
                <a:rPr lang="en-US" sz="1600" dirty="0" err="1" smtClean="0">
                  <a:solidFill>
                    <a:schemeClr val="bg1"/>
                  </a:solidFill>
                  <a:latin typeface="Comic Sans MS"/>
                  <a:cs typeface="Comic Sans MS"/>
                </a:rPr>
                <a:t>dechanneling</a:t>
              </a:r>
              <a:endParaRPr lang="en-US" sz="16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55960" y="2098707"/>
              <a:ext cx="1248263" cy="58477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Comic Sans MS"/>
                  <a:cs typeface="Comic Sans MS"/>
                </a:rPr>
                <a:t>5. Volume Capture</a:t>
              </a:r>
              <a:endParaRPr lang="en-US" sz="16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53988" y="5232496"/>
            <a:ext cx="8836025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Two coherent effects could be used for crystal collimation: </a:t>
            </a:r>
          </a:p>
          <a:p>
            <a:pPr marL="728663" lvl="1" indent="-271463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Channeling 			</a:t>
            </a:r>
            <a:r>
              <a:rPr lang="en-US" sz="1200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larger deflection with reduced efficiency</a:t>
            </a:r>
          </a:p>
          <a:p>
            <a:pPr marL="728663" lvl="1" indent="-271463">
              <a:spcBef>
                <a:spcPts val="600"/>
              </a:spcBef>
              <a:buSzPct val="80000"/>
              <a:buFont typeface="Wingdings" charset="2"/>
              <a:buChar char="ü"/>
            </a:pPr>
            <a:r>
              <a:rPr lang="en-US" sz="1400" dirty="0" smtClean="0">
                <a:latin typeface="Comic Sans MS"/>
                <a:cs typeface="Comic Sans MS"/>
              </a:rPr>
              <a:t>Volume Reflection (VR)	</a:t>
            </a:r>
            <a:r>
              <a:rPr lang="en-US" sz="1200" dirty="0" err="1" smtClean="0">
                <a:solidFill>
                  <a:srgbClr val="0000FF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200" dirty="0" smtClean="0">
                <a:solidFill>
                  <a:srgbClr val="0000FF"/>
                </a:solidFill>
                <a:latin typeface="Comic Sans MS"/>
                <a:cs typeface="Comic Sans MS"/>
              </a:rPr>
              <a:t> smaller deflection with larger efficiency  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SHORT CRYSTALS in channeling mode are preferred                                         </a:t>
            </a:r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>
                <a:latin typeface="Comic Sans MS"/>
                <a:cs typeface="Comic Sans MS"/>
              </a:rPr>
              <a:t> ×5 less inelastic interaction than in VR or in amorphous orientation (single hit of 400 </a:t>
            </a:r>
            <a:r>
              <a:rPr lang="en-US" sz="1400" dirty="0" err="1" smtClean="0">
                <a:latin typeface="Comic Sans MS"/>
                <a:cs typeface="Comic Sans MS"/>
              </a:rPr>
              <a:t>GeV</a:t>
            </a:r>
            <a:r>
              <a:rPr lang="en-US" sz="1400" dirty="0" smtClean="0">
                <a:latin typeface="Comic Sans MS"/>
                <a:cs typeface="Comic Sans MS"/>
              </a:rPr>
              <a:t> protons)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Coherent interactions in bent crystals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58996" y="6180667"/>
            <a:ext cx="19975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W. Scandale et al., </a:t>
            </a:r>
            <a:r>
              <a:rPr lang="fr-FR" sz="800" dirty="0" err="1" smtClean="0">
                <a:solidFill>
                  <a:srgbClr val="800080"/>
                </a:solidFill>
                <a:latin typeface="Comic Sans MS"/>
                <a:cs typeface="Comic Sans MS"/>
              </a:rPr>
              <a:t>Nucl</a:t>
            </a:r>
            <a:r>
              <a:rPr lang="fr-FR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. </a:t>
            </a:r>
            <a:r>
              <a:rPr lang="en-GB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Inst. and Methods  B 268  (2010) 2655-2659.</a:t>
            </a:r>
            <a:r>
              <a:rPr lang="en-US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 </a:t>
            </a:r>
            <a:endParaRPr lang="en-US" sz="800" dirty="0">
              <a:solidFill>
                <a:srgbClr val="800080"/>
              </a:solidFill>
              <a:latin typeface="Comic Sans MS"/>
              <a:cs typeface="Comic Sans M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950134" y="5287433"/>
            <a:ext cx="12815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800080"/>
                </a:solidFill>
                <a:latin typeface="Comic Sans MS"/>
                <a:cs typeface="Comic Sans MS"/>
              </a:rPr>
              <a:t>W. Scandale et al, PRL 98, 154801 (2007)</a:t>
            </a:r>
            <a:endParaRPr lang="en-US" sz="800" dirty="0">
              <a:solidFill>
                <a:srgbClr val="800080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799" y="849206"/>
            <a:ext cx="6976533" cy="3988475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44682" y="136304"/>
            <a:ext cx="8759097" cy="646331"/>
          </a:xfr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lvl="0"/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latin typeface="Comic Sans MS"/>
                <a:ea typeface="AppleGothic"/>
                <a:cs typeface="Comic Sans MS"/>
              </a:rPr>
              <a:t>UA9 layout in the SPS</a:t>
            </a:r>
            <a:endParaRPr lang="en-US" sz="360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latin typeface="Comic Sans MS"/>
              <a:cs typeface="Comic Sans M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799" y="4837681"/>
            <a:ext cx="6976533" cy="2021116"/>
          </a:xfrm>
          <a:prstGeom prst="rect">
            <a:avLst/>
          </a:prstGeom>
        </p:spPr>
      </p:pic>
      <p:sp>
        <p:nvSpPr>
          <p:cNvPr id="7" name="Left Brace 6"/>
          <p:cNvSpPr/>
          <p:nvPr/>
        </p:nvSpPr>
        <p:spPr>
          <a:xfrm>
            <a:off x="998569" y="940881"/>
            <a:ext cx="472689" cy="3460530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rot="16200000">
            <a:off x="-529200" y="2470688"/>
            <a:ext cx="22913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Collimation region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9" name="Left Brace 8"/>
          <p:cNvSpPr/>
          <p:nvPr/>
        </p:nvSpPr>
        <p:spPr>
          <a:xfrm>
            <a:off x="998569" y="4546080"/>
            <a:ext cx="472689" cy="2137955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-589476" y="5422685"/>
            <a:ext cx="2411881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High dispersion area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76" y="2763999"/>
            <a:ext cx="459835" cy="422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74" y="2486919"/>
            <a:ext cx="459835" cy="422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72" y="2763999"/>
            <a:ext cx="459835" cy="4221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470" y="2763999"/>
            <a:ext cx="459835" cy="4221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rcRect l="16865"/>
          <a:stretch>
            <a:fillRect/>
          </a:stretch>
        </p:blipFill>
        <p:spPr>
          <a:xfrm>
            <a:off x="140922" y="1875548"/>
            <a:ext cx="9072348" cy="75684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183487" y="2992665"/>
            <a:ext cx="1381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996633"/>
                </a:solidFill>
                <a:latin typeface="Comic Sans MS"/>
                <a:cs typeface="Comic Sans MS"/>
              </a:rPr>
              <a:t>1m Cu, LHC-type collimator</a:t>
            </a:r>
            <a:endParaRPr lang="en-US" sz="1200" dirty="0">
              <a:solidFill>
                <a:srgbClr val="996633"/>
              </a:solidFill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59544" y="3223565"/>
            <a:ext cx="14308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10 cm Al scraper</a:t>
            </a:r>
            <a:endParaRPr lang="en-US" sz="1200" dirty="0">
              <a:solidFill>
                <a:schemeClr val="bg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75378" y="1606431"/>
            <a:ext cx="281385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511631" y="2067059"/>
            <a:ext cx="113067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 flipH="1" flipV="1">
            <a:off x="3261741" y="2072589"/>
            <a:ext cx="1258152" cy="1588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377133" y="2435015"/>
            <a:ext cx="1984593" cy="1587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75378" y="1501722"/>
            <a:ext cx="4293258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511631" y="1161580"/>
            <a:ext cx="178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59622" y="1161580"/>
            <a:ext cx="17461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67m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=90°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370223" y="1500134"/>
            <a:ext cx="3042377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681233" y="1539476"/>
            <a:ext cx="1971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45m / </a:t>
            </a:r>
            <a:r>
              <a:rPr lang="en-US" sz="1600" dirty="0" err="1" smtClean="0">
                <a:latin typeface="Lucida Grande"/>
                <a:ea typeface="Lucida Grande"/>
                <a:cs typeface="Lucida Grande"/>
              </a:rPr>
              <a:t>Δμ</a:t>
            </a:r>
            <a:r>
              <a:rPr lang="en-US" sz="1600" dirty="0" smtClean="0">
                <a:latin typeface="Comic Sans MS"/>
                <a:cs typeface="Comic Sans MS"/>
              </a:rPr>
              <a:t>=60°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36" name="Straight Connector 35"/>
          <p:cNvCxnSpPr>
            <a:stCxn id="48" idx="0"/>
          </p:cNvCxnSpPr>
          <p:nvPr/>
        </p:nvCxnSpPr>
        <p:spPr>
          <a:xfrm rot="5400000" flipH="1" flipV="1">
            <a:off x="7810606" y="2098084"/>
            <a:ext cx="1201530" cy="5632"/>
          </a:xfrm>
          <a:prstGeom prst="line">
            <a:avLst/>
          </a:prstGeom>
          <a:ln w="9525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Left Brace 38"/>
          <p:cNvSpPr/>
          <p:nvPr/>
        </p:nvSpPr>
        <p:spPr>
          <a:xfrm rot="16200000">
            <a:off x="3018491" y="1488253"/>
            <a:ext cx="472689" cy="5982516"/>
          </a:xfrm>
          <a:prstGeom prst="leftBrac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2119030" y="4762022"/>
            <a:ext cx="229133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Collimation region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41" name="Left Brace 40"/>
          <p:cNvSpPr/>
          <p:nvPr/>
        </p:nvSpPr>
        <p:spPr>
          <a:xfrm rot="16200000">
            <a:off x="7914499" y="3588213"/>
            <a:ext cx="472688" cy="1782594"/>
          </a:xfrm>
          <a:prstGeom prst="leftBrace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732119" y="4762022"/>
            <a:ext cx="2411881" cy="369332"/>
          </a:xfrm>
          <a:prstGeom prst="rect">
            <a:avLst/>
          </a:prstGeom>
          <a:noFill/>
          <a:ln>
            <a:solidFill>
              <a:srgbClr val="00009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High dispersion area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800" y="2678575"/>
            <a:ext cx="1163205" cy="59108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0605" y="2701665"/>
            <a:ext cx="215900" cy="66040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13542" y="2704895"/>
            <a:ext cx="1119912" cy="347836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UA9 schematic layout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3385" y="5408353"/>
            <a:ext cx="476284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Observables in the collimation area: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Intensity, profile and angle of the deflected beam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Local rate of inelastic interactions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Channeling efficiency (with multi-turn effect)</a:t>
            </a:r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249334" y="5485297"/>
            <a:ext cx="38946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Observables in the high-D area: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Off-momentum halo population escaping from collimation (with multi-turn effect)</a:t>
            </a:r>
          </a:p>
          <a:p>
            <a:pPr marL="271463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Off-momentum beam tails</a:t>
            </a:r>
          </a:p>
        </p:txBody>
      </p:sp>
      <p:sp>
        <p:nvSpPr>
          <p:cNvPr id="51" name="Rectangle 50"/>
          <p:cNvSpPr/>
          <p:nvPr/>
        </p:nvSpPr>
        <p:spPr>
          <a:xfrm>
            <a:off x="4519395" y="2714004"/>
            <a:ext cx="45719" cy="69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48218" y="3237397"/>
            <a:ext cx="1597876" cy="27699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mic Sans MS"/>
                <a:cs typeface="Comic Sans MS"/>
              </a:rPr>
              <a:t>60 cm W </a:t>
            </a:r>
            <a:r>
              <a:rPr lang="en-US" sz="1200" dirty="0" smtClean="0">
                <a:solidFill>
                  <a:srgbClr val="000000"/>
                </a:solidFill>
                <a:latin typeface="Comic Sans MS"/>
                <a:cs typeface="Comic Sans MS"/>
              </a:rPr>
              <a:t>absorber</a:t>
            </a:r>
            <a:endParaRPr lang="en-US" sz="12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746067" y="2756692"/>
            <a:ext cx="45719" cy="6976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26646" y="2992665"/>
            <a:ext cx="780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Comic Sans MS"/>
                <a:cs typeface="Comic Sans MS"/>
              </a:rPr>
              <a:t>crystal3</a:t>
            </a:r>
            <a:endParaRPr lang="en-US" sz="1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516649" y="2678575"/>
            <a:ext cx="780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3366FF"/>
                </a:solidFill>
                <a:latin typeface="Comic Sans MS"/>
                <a:cs typeface="Comic Sans MS"/>
              </a:rPr>
              <a:t>crystal4</a:t>
            </a:r>
            <a:endParaRPr lang="en-US" sz="1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06652" y="3006565"/>
            <a:ext cx="1336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6600"/>
                </a:solidFill>
                <a:latin typeface="Comic Sans MS"/>
                <a:cs typeface="Comic Sans MS"/>
              </a:rPr>
              <a:t>not used in 2011</a:t>
            </a:r>
            <a:endParaRPr lang="en-US" sz="12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650996" y="3596835"/>
            <a:ext cx="1299217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Medipix</a:t>
            </a:r>
            <a:r>
              <a:rPr lang="en-US" sz="1200" dirty="0" smtClean="0">
                <a:solidFill>
                  <a:schemeClr val="tx1"/>
                </a:solidFill>
                <a:latin typeface="Comic Sans MS"/>
                <a:cs typeface="Comic Sans MS"/>
              </a:rPr>
              <a:t> in a two sided Roman pot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652761" y="3514396"/>
            <a:ext cx="1299217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Comic Sans MS"/>
                <a:cs typeface="Comic Sans MS"/>
              </a:rPr>
              <a:t>Medipix</a:t>
            </a:r>
            <a:r>
              <a:rPr lang="en-US" sz="1200" dirty="0" smtClean="0">
                <a:solidFill>
                  <a:schemeClr val="tx1"/>
                </a:solidFill>
                <a:latin typeface="Comic Sans MS"/>
                <a:cs typeface="Comic Sans MS"/>
              </a:rPr>
              <a:t> in a two sided Roman 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74817" y="3095537"/>
            <a:ext cx="8381999" cy="1679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>
              <a:lnSpc>
                <a:spcPct val="80000"/>
              </a:lnSpc>
              <a:spcBef>
                <a:spcPts val="1800"/>
              </a:spcBef>
              <a:buSzPct val="80000"/>
              <a:buFont typeface="Wingdings" charset="2"/>
              <a:buChar char="q"/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Residual imperfections:</a:t>
            </a:r>
          </a:p>
          <a:p>
            <a:pPr marL="742950" lvl="1" indent="-285750">
              <a:lnSpc>
                <a:spcPct val="80000"/>
              </a:lnSpc>
              <a:spcBef>
                <a:spcPts val="18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Residual torsion </a:t>
            </a:r>
            <a:r>
              <a:rPr lang="en-US" sz="1600" dirty="0" smtClean="0">
                <a:solidFill>
                  <a:srgbClr val="3366FF"/>
                </a:solidFill>
                <a:latin typeface="ＭＳ ゴシック"/>
                <a:ea typeface="ＭＳ ゴシック"/>
                <a:cs typeface="ＭＳ ゴシック"/>
              </a:rPr>
              <a:t>≈ 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1 </a:t>
            </a:r>
            <a:r>
              <a:rPr lang="en-US" sz="16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μrad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/mm</a:t>
            </a:r>
          </a:p>
          <a:p>
            <a:pPr marL="742950" lvl="1" indent="-285750">
              <a:lnSpc>
                <a:spcPct val="80000"/>
              </a:lnSpc>
              <a:spcBef>
                <a:spcPts val="1800"/>
              </a:spcBef>
              <a:buFont typeface="Wingdings" charset="2"/>
              <a:buChar char="ü"/>
            </a:pP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Amorphous layer size ≤ 1 </a:t>
            </a:r>
            <a:r>
              <a:rPr lang="en-US" sz="16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pPr marL="742950" lvl="1" indent="-285750">
              <a:lnSpc>
                <a:spcPct val="80000"/>
              </a:lnSpc>
              <a:spcBef>
                <a:spcPts val="1800"/>
              </a:spcBef>
              <a:buFont typeface="Wingdings" charset="2"/>
              <a:buChar char="ü"/>
            </a:pP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Miscut</a:t>
            </a:r>
            <a:r>
              <a:rPr lang="en-US" sz="1600" dirty="0" smtClean="0">
                <a:solidFill>
                  <a:srgbClr val="000000"/>
                </a:solidFill>
                <a:latin typeface="Comic Sans MS"/>
                <a:cs typeface="Comic Sans MS"/>
              </a:rPr>
              <a:t> ≈ 100 </a:t>
            </a:r>
            <a:r>
              <a:rPr lang="en-US" sz="16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6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rad</a:t>
            </a:r>
            <a:endParaRPr lang="en-US" sz="1600" dirty="0" smtClean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Crystals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4667813" y="4915161"/>
            <a:ext cx="4095184" cy="1758919"/>
            <a:chOff x="4667813" y="4915161"/>
            <a:chExt cx="4095184" cy="1758919"/>
          </a:xfrm>
        </p:grpSpPr>
        <p:sp>
          <p:nvSpPr>
            <p:cNvPr id="23" name="TextBox 22"/>
            <p:cNvSpPr txBox="1"/>
            <p:nvPr/>
          </p:nvSpPr>
          <p:spPr>
            <a:xfrm>
              <a:off x="4667813" y="5476500"/>
              <a:ext cx="2624666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Schematic view of the residual </a:t>
              </a:r>
              <a:r>
                <a:rPr lang="en-US" dirty="0" err="1" smtClean="0">
                  <a:solidFill>
                    <a:srgbClr val="000000"/>
                  </a:solidFill>
                  <a:latin typeface="Comic Sans MS"/>
                  <a:cs typeface="Comic Sans MS"/>
                </a:rPr>
                <a:t>miscut</a:t>
              </a:r>
              <a:r>
                <a:rPr lang="en-US" dirty="0" smtClean="0">
                  <a:solidFill>
                    <a:srgbClr val="000000"/>
                  </a:solidFill>
                  <a:latin typeface="Comic Sans MS"/>
                  <a:cs typeface="Comic Sans MS"/>
                </a:rPr>
                <a:t> angle</a:t>
              </a:r>
              <a:endParaRPr lang="en-US" dirty="0">
                <a:solidFill>
                  <a:srgbClr val="000000"/>
                </a:solidFill>
                <a:latin typeface="Comic Sans MS"/>
                <a:cs typeface="Comic Sans MS"/>
              </a:endParaRPr>
            </a:p>
          </p:txBody>
        </p:sp>
        <p:pic>
          <p:nvPicPr>
            <p:cNvPr id="21" name="Picture 3" descr="figura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82531" y="4915161"/>
              <a:ext cx="1580466" cy="1758919"/>
            </a:xfrm>
            <a:prstGeom prst="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</p:pic>
      </p:grpSp>
      <p:sp>
        <p:nvSpPr>
          <p:cNvPr id="17" name="TextBox 16"/>
          <p:cNvSpPr txBox="1"/>
          <p:nvPr/>
        </p:nvSpPr>
        <p:spPr>
          <a:xfrm>
            <a:off x="4114492" y="3627477"/>
            <a:ext cx="4550256" cy="307777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80008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>
                <a:solidFill>
                  <a:srgbClr val="800080"/>
                </a:solidFill>
                <a:latin typeface="Comic Sans MS"/>
                <a:cs typeface="Comic Sans MS"/>
              </a:rPr>
              <a:t>  different paths for different vertical hit points</a:t>
            </a:r>
            <a:endParaRPr lang="en-US" sz="1400" dirty="0">
              <a:solidFill>
                <a:srgbClr val="80008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14492" y="4292110"/>
            <a:ext cx="4060477" cy="307777"/>
          </a:xfrm>
          <a:prstGeom prst="rect">
            <a:avLst/>
          </a:prstGeom>
          <a:noFill/>
          <a:ln>
            <a:solidFill>
              <a:srgbClr val="80008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800080"/>
                </a:solidFill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>
                <a:solidFill>
                  <a:srgbClr val="800080"/>
                </a:solidFill>
                <a:latin typeface="Comic Sans MS"/>
                <a:cs typeface="Comic Sans MS"/>
              </a:rPr>
              <a:t>  different paths at small impact parameter</a:t>
            </a:r>
            <a:endParaRPr lang="en-US" sz="1400" dirty="0">
              <a:solidFill>
                <a:srgbClr val="800080"/>
              </a:solidFill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3783900" y="4076210"/>
            <a:ext cx="243020" cy="698761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44682" y="5291834"/>
            <a:ext cx="4170937" cy="98488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5600" indent="-271463">
              <a:spcBef>
                <a:spcPts val="600"/>
              </a:spcBef>
              <a:buSzPct val="80000"/>
            </a:pPr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Torsion is no longer an issue</a:t>
            </a:r>
          </a:p>
          <a:p>
            <a:pPr marL="355600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torsion over the beam size &lt; critical angle</a:t>
            </a:r>
            <a:endParaRPr lang="en-US" sz="1400" dirty="0" smtClean="0">
              <a:solidFill>
                <a:srgbClr val="000000"/>
              </a:solidFill>
              <a:latin typeface="Wingdings"/>
              <a:ea typeface="Wingdings"/>
              <a:cs typeface="Wingdings"/>
            </a:endParaRPr>
          </a:p>
          <a:p>
            <a:pPr marL="355600" indent="-271463">
              <a:spcBef>
                <a:spcPts val="6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solidFill>
                  <a:srgbClr val="000000"/>
                </a:solidFill>
                <a:latin typeface="Comic Sans MS"/>
                <a:ea typeface="Wingdings"/>
                <a:cs typeface="Comic Sans MS"/>
              </a:rPr>
              <a:t>full mitigation of the detrimental effects</a:t>
            </a:r>
            <a:r>
              <a:rPr lang="en-US" sz="1400" dirty="0" smtClean="0">
                <a:solidFill>
                  <a:srgbClr val="000000"/>
                </a:solidFill>
                <a:latin typeface="Comic Sans MS"/>
                <a:cs typeface="Comic Sans MS"/>
              </a:rPr>
              <a:t> </a:t>
            </a:r>
            <a:endParaRPr lang="en-US" sz="1400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970515" y="929023"/>
            <a:ext cx="4033264" cy="2166514"/>
            <a:chOff x="291639" y="929023"/>
            <a:chExt cx="4033264" cy="2166514"/>
          </a:xfrm>
        </p:grpSpPr>
        <p:pic>
          <p:nvPicPr>
            <p:cNvPr id="7" name="Picture 6" descr="Picture 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73773" y="929023"/>
              <a:ext cx="3051130" cy="21665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/>
            <p:cNvSpPr txBox="1"/>
            <p:nvPr/>
          </p:nvSpPr>
          <p:spPr>
            <a:xfrm>
              <a:off x="291639" y="929023"/>
              <a:ext cx="2016632" cy="138499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1400" dirty="0" err="1" smtClean="0">
                  <a:solidFill>
                    <a:srgbClr val="EF0000"/>
                  </a:solidFill>
                  <a:latin typeface="Comic Sans MS"/>
                  <a:cs typeface="Comic Sans MS"/>
                </a:rPr>
                <a:t>Quasimosaic</a:t>
              </a:r>
              <a:r>
                <a:rPr lang="en-US" sz="1400" dirty="0" smtClean="0">
                  <a:solidFill>
                    <a:srgbClr val="EF0000"/>
                  </a:solidFill>
                  <a:latin typeface="Comic Sans MS"/>
                  <a:cs typeface="Comic Sans MS"/>
                </a:rPr>
                <a:t> crystal 1.9 mm long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latin typeface="Comic Sans MS"/>
                  <a:cs typeface="Comic Sans MS"/>
                </a:rPr>
                <a:t>Bent along (111) planes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latin typeface="Comic Sans MS"/>
                  <a:cs typeface="Comic Sans MS"/>
                </a:rPr>
                <a:t>Non-equidistant planes d1/d2 = 3</a:t>
              </a:r>
              <a:endParaRPr lang="en-US" sz="1200" dirty="0">
                <a:latin typeface="Comic Sans MS"/>
                <a:cs typeface="Comic Sans M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354164" y="2733244"/>
              <a:ext cx="95410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  <a:latin typeface="Comic Sans MS"/>
                  <a:cs typeface="Comic Sans MS"/>
                </a:rPr>
                <a:t>Crystal 4</a:t>
              </a:r>
              <a:endParaRPr lang="en-US" sz="1400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7881" y="929023"/>
            <a:ext cx="4054160" cy="2166514"/>
            <a:chOff x="4708837" y="929023"/>
            <a:chExt cx="4054160" cy="2166514"/>
          </a:xfrm>
        </p:grpSpPr>
        <p:pic>
          <p:nvPicPr>
            <p:cNvPr id="18" name="Picture 17" descr="Strip crystal in IHEP tank, DSC_8336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80146" y="1050662"/>
              <a:ext cx="2782851" cy="204487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708837" y="929023"/>
              <a:ext cx="2075764" cy="984885"/>
            </a:xfrm>
            <a:prstGeom prst="rect">
              <a:avLst/>
            </a:prstGeom>
            <a:solidFill>
              <a:srgbClr val="D9D9D9"/>
            </a:solidFill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US" sz="1400" dirty="0" smtClean="0">
                  <a:solidFill>
                    <a:srgbClr val="EF0000"/>
                  </a:solidFill>
                  <a:latin typeface="Comic Sans MS"/>
                  <a:cs typeface="Comic Sans MS"/>
                </a:rPr>
                <a:t>Strip crystal 2mm long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Bent along (110) planes</a:t>
              </a:r>
            </a:p>
            <a:p>
              <a:pPr marL="177800" indent="-177800">
                <a:spcBef>
                  <a:spcPts val="1200"/>
                </a:spcBef>
                <a:buSzPct val="80000"/>
                <a:buFont typeface="Wingdings" charset="2"/>
                <a:buChar char="q"/>
              </a:pPr>
              <a:r>
                <a:rPr lang="en-US" sz="12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Equidistant planes</a:t>
              </a:r>
              <a:endParaRPr lang="en-US" sz="1200" dirty="0">
                <a:solidFill>
                  <a:srgbClr val="FF0000"/>
                </a:solidFill>
                <a:latin typeface="Comic Sans MS"/>
                <a:cs typeface="Comic Sans MS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980146" y="2731755"/>
              <a:ext cx="94883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FFFF00"/>
                  </a:solidFill>
                  <a:latin typeface="Comic Sans MS"/>
                  <a:cs typeface="Comic Sans MS"/>
                </a:rPr>
                <a:t>Crystal 3</a:t>
              </a:r>
              <a:endParaRPr lang="en-US" sz="1400" dirty="0">
                <a:solidFill>
                  <a:srgbClr val="FFFF00"/>
                </a:solidFill>
                <a:latin typeface="Comic Sans MS"/>
                <a:cs typeface="Comic Sans MS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hep_goni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93270" y="1296144"/>
            <a:ext cx="3800763" cy="1981594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rot="5400000" flipH="1" flipV="1">
            <a:off x="-3221117" y="3496758"/>
            <a:ext cx="6722492" cy="1585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IHEPgonio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5193270" y="3277738"/>
            <a:ext cx="3950730" cy="26491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0" name="Straight Connector 9"/>
          <p:cNvCxnSpPr/>
          <p:nvPr/>
        </p:nvCxnSpPr>
        <p:spPr>
          <a:xfrm rot="5400000" flipH="1" flipV="1">
            <a:off x="-232324" y="593484"/>
            <a:ext cx="912767" cy="1588"/>
          </a:xfrm>
          <a:prstGeom prst="line">
            <a:avLst/>
          </a:prstGeom>
          <a:ln w="57150" cap="flat" cmpd="thickThin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9"/>
          <p:cNvSpPr txBox="1">
            <a:spLocks/>
          </p:cNvSpPr>
          <p:nvPr/>
        </p:nvSpPr>
        <p:spPr>
          <a:xfrm>
            <a:off x="244682" y="136304"/>
            <a:ext cx="8759097" cy="646331"/>
          </a:xfrm>
          <a:prstGeom prst="rect">
            <a:avLst/>
          </a:prstGeom>
          <a:solidFill>
            <a:srgbClr val="FFFFFF"/>
          </a:solidFill>
          <a:ln>
            <a:solidFill>
              <a:srgbClr val="000090"/>
            </a:solidFill>
          </a:ln>
          <a:effectLst>
            <a:outerShdw blurRad="50800" dist="127000" dir="2700000">
              <a:srgbClr val="000090">
                <a:alpha val="43000"/>
              </a:srgbClr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Comic Sans MS"/>
                <a:ea typeface="AppleGothic"/>
                <a:cs typeface="Comic Sans MS"/>
              </a:rPr>
              <a:t>G</a:t>
            </a:r>
            <a:r>
              <a:rPr kumimoji="0" lang="en-US" sz="3600" b="0" i="0" u="none" strike="noStrike" kern="1200" cap="none" spc="0" normalizeH="0" baseline="0" noProof="0" dirty="0" err="1" smtClean="0">
                <a:ln w="1587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/>
                <a:uLnTx/>
                <a:uFillTx/>
                <a:latin typeface="Comic Sans MS"/>
                <a:ea typeface="AppleGothic"/>
                <a:cs typeface="Comic Sans MS"/>
              </a:rPr>
              <a:t>oniometer</a:t>
            </a:r>
            <a:endParaRPr kumimoji="0" lang="en-US" sz="3600" b="0" i="0" u="none" strike="noStrike" kern="1200" cap="none" spc="0" normalizeH="0" baseline="0" noProof="0" dirty="0">
              <a:ln w="1587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solidFill>
                <a:schemeClr val="tx1"/>
              </a:solidFill>
              <a:effectLst/>
              <a:uLnTx/>
              <a:uFillTx/>
              <a:latin typeface="Comic Sans MS"/>
              <a:ea typeface="+mj-ea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905" y="782635"/>
            <a:ext cx="707627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dirty="0" smtClean="0">
                <a:solidFill>
                  <a:srgbClr val="EF0000"/>
                </a:solidFill>
                <a:latin typeface="Comic Sans MS"/>
                <a:cs typeface="Comic Sans MS"/>
              </a:rPr>
              <a:t>The critical angle governs the acceptance for crystal channeling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120 </a:t>
            </a:r>
            <a:r>
              <a:rPr lang="en-US" sz="1400" dirty="0" err="1" smtClean="0">
                <a:latin typeface="Comic Sans MS"/>
                <a:cs typeface="Comic Sans MS"/>
              </a:rPr>
              <a:t>GeV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i="1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US" sz="1400" i="1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400" i="1" baseline="-25000" dirty="0" err="1" smtClean="0">
                <a:latin typeface="Comic Sans MS"/>
                <a:ea typeface="Lucida Grande"/>
                <a:cs typeface="Comic Sans MS"/>
              </a:rPr>
              <a:t>c</a:t>
            </a:r>
            <a:r>
              <a:rPr lang="en-US" sz="1400" dirty="0" smtClean="0">
                <a:latin typeface="Comic Sans MS"/>
                <a:ea typeface="Lucida Grande"/>
                <a:cs typeface="Comic Sans MS"/>
              </a:rPr>
              <a:t> = 20 </a:t>
            </a: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μrad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271463" indent="-271463">
              <a:spcBef>
                <a:spcPts val="1200"/>
              </a:spcBef>
              <a:buSzPct val="80000"/>
              <a:buFont typeface="Wingdings" charset="2"/>
              <a:buChar char="q"/>
            </a:pPr>
            <a:r>
              <a:rPr lang="en-US" sz="1400" dirty="0" smtClean="0">
                <a:latin typeface="Comic Sans MS"/>
                <a:cs typeface="Comic Sans MS"/>
              </a:rPr>
              <a:t>270 </a:t>
            </a:r>
            <a:r>
              <a:rPr lang="en-US" sz="1400" dirty="0" err="1" smtClean="0">
                <a:latin typeface="Comic Sans MS"/>
                <a:cs typeface="Comic Sans MS"/>
              </a:rPr>
              <a:t>GeV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i="1" dirty="0" err="1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1400" i="1" baseline="-25000" dirty="0" err="1" smtClean="0">
                <a:latin typeface="Comic Sans MS"/>
                <a:ea typeface="Lucida Grande"/>
                <a:cs typeface="Comic Sans MS"/>
              </a:rPr>
              <a:t>c</a:t>
            </a:r>
            <a:r>
              <a:rPr lang="en-US" sz="1400" dirty="0" smtClean="0">
                <a:latin typeface="Comic Sans MS"/>
                <a:ea typeface="Lucida Grande"/>
                <a:cs typeface="Comic Sans MS"/>
              </a:rPr>
              <a:t> = 13.3 </a:t>
            </a:r>
            <a:r>
              <a:rPr lang="en-US" sz="1400" dirty="0" err="1" smtClean="0">
                <a:latin typeface="Lucida Grande"/>
                <a:ea typeface="Lucida Grande"/>
                <a:cs typeface="Lucida Grande"/>
              </a:rPr>
              <a:t>μrad</a:t>
            </a:r>
            <a:endParaRPr lang="en-US" sz="1400" dirty="0" smtClean="0">
              <a:latin typeface="Lucida Grande"/>
              <a:ea typeface="Lucida Grande"/>
              <a:cs typeface="Lucida Grande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3158837" y="1296144"/>
          <a:ext cx="1021775" cy="594487"/>
        </p:xfrm>
        <a:graphic>
          <a:graphicData uri="http://schemas.openxmlformats.org/presentationml/2006/ole">
            <p:oleObj spid="_x0000_s49165" name="Equation" r:id="rId5" imgW="698500" imgH="406400" progId="Equation.3">
              <p:embed/>
            </p:oleObj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4682" y="2106447"/>
            <a:ext cx="4424906" cy="24241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905" y="4414389"/>
            <a:ext cx="4249683" cy="24444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379399" y="2187575"/>
            <a:ext cx="1689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mic Sans MS"/>
                <a:cs typeface="Comic Sans MS"/>
              </a:rPr>
              <a:t>Transfer function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58837" y="4530628"/>
            <a:ext cx="2044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Comic Sans MS"/>
                <a:cs typeface="Comic Sans MS"/>
              </a:rPr>
              <a:t>Non-linear part of the transfer function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4682" y="4091223"/>
            <a:ext cx="238035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 residual inaccuracy</a:t>
            </a:r>
          </a:p>
          <a:p>
            <a:pPr algn="ctr"/>
            <a:r>
              <a:rPr lang="en-US" dirty="0" smtClean="0">
                <a:latin typeface="Lucida Grande"/>
                <a:ea typeface="Lucida Grande"/>
                <a:cs typeface="Lucida Grande"/>
              </a:rPr>
              <a:t>|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δϑ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| ≤ 10 </a:t>
            </a:r>
            <a:r>
              <a:rPr lang="en-US" dirty="0" err="1" smtClean="0">
                <a:latin typeface="Lucida Grande"/>
                <a:ea typeface="Lucida Grande"/>
                <a:cs typeface="Lucida Grande"/>
              </a:rPr>
              <a:t>μrad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93271" y="6062133"/>
            <a:ext cx="38007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in a full angular scan </a:t>
            </a:r>
          </a:p>
          <a:p>
            <a:pPr algn="ctr"/>
            <a:r>
              <a:rPr lang="en-US" sz="1400" dirty="0" smtClean="0">
                <a:latin typeface="Comic Sans MS"/>
                <a:cs typeface="Comic Sans MS"/>
              </a:rPr>
              <a:t>the drive position changes by 300 µ</a:t>
            </a:r>
            <a:r>
              <a:rPr lang="en-US" sz="1400" dirty="0" err="1" smtClean="0">
                <a:latin typeface="Comic Sans MS"/>
                <a:cs typeface="Comic Sans MS"/>
              </a:rPr>
              <a:t>m</a:t>
            </a:r>
            <a:r>
              <a:rPr lang="en-US" sz="1400" dirty="0" smtClean="0">
                <a:latin typeface="Comic Sans MS"/>
                <a:cs typeface="Comic Sans MS"/>
              </a:rPr>
              <a:t> around the initial value in the plotted range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7" name="Striped Right Arrow 16"/>
          <p:cNvSpPr/>
          <p:nvPr/>
        </p:nvSpPr>
        <p:spPr>
          <a:xfrm rot="518023">
            <a:off x="4485008" y="6031718"/>
            <a:ext cx="1408420" cy="150290"/>
          </a:xfrm>
          <a:prstGeom prst="striped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10055</TotalTime>
  <Words>2075</Words>
  <Application>Microsoft Macintosh PowerPoint</Application>
  <PresentationFormat>On-screen Show (4:3)</PresentationFormat>
  <Paragraphs>324</Paragraphs>
  <Slides>21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UA9 the crystal-assisted collimation experiment at the SPS</vt:lpstr>
      <vt:lpstr>Multi stage collimation as in LHC</vt:lpstr>
      <vt:lpstr>Slide 3</vt:lpstr>
      <vt:lpstr>Slide 4</vt:lpstr>
      <vt:lpstr>Slide 5</vt:lpstr>
      <vt:lpstr>UA9 layout in the SPS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LHC collimation with bent crystals:   proposal for an experiment at LHC </dc:title>
  <dc:creator>valentina previtali</dc:creator>
  <cp:lastModifiedBy>Walter Scandale</cp:lastModifiedBy>
  <cp:revision>166</cp:revision>
  <cp:lastPrinted>2011-06-14T13:17:23Z</cp:lastPrinted>
  <dcterms:created xsi:type="dcterms:W3CDTF">2012-01-17T10:02:07Z</dcterms:created>
  <dcterms:modified xsi:type="dcterms:W3CDTF">2012-01-17T10:09:38Z</dcterms:modified>
</cp:coreProperties>
</file>