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641" r:id="rId2"/>
    <p:sldId id="642" r:id="rId3"/>
    <p:sldId id="653" r:id="rId4"/>
    <p:sldId id="693" r:id="rId5"/>
    <p:sldId id="708" r:id="rId6"/>
    <p:sldId id="657" r:id="rId7"/>
    <p:sldId id="659" r:id="rId8"/>
    <p:sldId id="673" r:id="rId9"/>
    <p:sldId id="674" r:id="rId10"/>
    <p:sldId id="675" r:id="rId11"/>
    <p:sldId id="654" r:id="rId12"/>
    <p:sldId id="696" r:id="rId13"/>
    <p:sldId id="704" r:id="rId14"/>
    <p:sldId id="677" r:id="rId15"/>
    <p:sldId id="678" r:id="rId16"/>
    <p:sldId id="679" r:id="rId17"/>
    <p:sldId id="424" r:id="rId18"/>
    <p:sldId id="706" r:id="rId19"/>
    <p:sldId id="707" r:id="rId20"/>
    <p:sldId id="640" r:id="rId21"/>
    <p:sldId id="710" r:id="rId22"/>
    <p:sldId id="692" r:id="rId23"/>
    <p:sldId id="661" r:id="rId24"/>
    <p:sldId id="662" r:id="rId25"/>
    <p:sldId id="663" r:id="rId26"/>
    <p:sldId id="664" r:id="rId27"/>
    <p:sldId id="665" r:id="rId28"/>
    <p:sldId id="666" r:id="rId29"/>
    <p:sldId id="667" r:id="rId30"/>
    <p:sldId id="668" r:id="rId31"/>
    <p:sldId id="669" r:id="rId32"/>
    <p:sldId id="670" r:id="rId33"/>
    <p:sldId id="671" r:id="rId34"/>
  </p:sldIdLst>
  <p:sldSz cx="9144000" cy="6858000" type="screen4x3"/>
  <p:notesSz cx="6746875" cy="99139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C00"/>
    <a:srgbClr val="FFCCCC"/>
    <a:srgbClr val="FFCC99"/>
    <a:srgbClr val="FFFFCC"/>
    <a:srgbClr val="CC3300"/>
    <a:srgbClr val="CCFFFF"/>
    <a:srgbClr val="0099CC"/>
    <a:srgbClr val="CCFF66"/>
    <a:srgbClr val="9966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4686" autoAdjust="0"/>
  </p:normalViewPr>
  <p:slideViewPr>
    <p:cSldViewPr>
      <p:cViewPr>
        <p:scale>
          <a:sx n="100" d="100"/>
          <a:sy n="100" d="100"/>
        </p:scale>
        <p:origin x="-100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1818" y="-96"/>
      </p:cViewPr>
      <p:guideLst>
        <p:guide orient="horz" pos="3123"/>
        <p:guide pos="212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4" tIns="45834" rIns="91674" bIns="45834" numCol="1" anchor="t" anchorCtr="0" compatLnSpc="1">
            <a:prstTxWarp prst="textNoShape">
              <a:avLst/>
            </a:prstTxWarp>
          </a:bodyPr>
          <a:lstStyle>
            <a:lvl1pPr defTabSz="915988">
              <a:defRPr sz="13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0000" y="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4" tIns="45834" rIns="91674" bIns="45834" numCol="1" anchor="t" anchorCtr="0" compatLnSpc="1">
            <a:prstTxWarp prst="textNoShape">
              <a:avLst/>
            </a:prstTxWarp>
          </a:bodyPr>
          <a:lstStyle>
            <a:lvl1pPr algn="r" defTabSz="915988">
              <a:defRPr sz="13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7213"/>
            <a:ext cx="28956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4" tIns="45834" rIns="91674" bIns="45834" numCol="1" anchor="b" anchorCtr="0" compatLnSpc="1">
            <a:prstTxWarp prst="textNoShape">
              <a:avLst/>
            </a:prstTxWarp>
          </a:bodyPr>
          <a:lstStyle>
            <a:lvl1pPr defTabSz="915988">
              <a:defRPr sz="13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0000" y="9447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4" tIns="45834" rIns="91674" bIns="45834" numCol="1" anchor="b" anchorCtr="0" compatLnSpc="1">
            <a:prstTxWarp prst="textNoShape">
              <a:avLst/>
            </a:prstTxWarp>
          </a:bodyPr>
          <a:lstStyle>
            <a:lvl1pPr algn="r" defTabSz="915988">
              <a:defRPr sz="13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fld id="{8B33D962-2CC8-7A49-9989-21E4BDA7B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73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75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4" tIns="45834" rIns="91674" bIns="45834" numCol="1" anchor="t" anchorCtr="0" compatLnSpc="1">
            <a:prstTxWarp prst="textNoShape">
              <a:avLst/>
            </a:prstTxWarp>
          </a:bodyPr>
          <a:lstStyle>
            <a:lvl1pPr defTabSz="915988">
              <a:defRPr sz="13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90950" y="0"/>
            <a:ext cx="29575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4" tIns="45834" rIns="91674" bIns="45834" numCol="1" anchor="t" anchorCtr="0" compatLnSpc="1">
            <a:prstTxWarp prst="textNoShape">
              <a:avLst/>
            </a:prstTxWarp>
          </a:bodyPr>
          <a:lstStyle>
            <a:lvl1pPr algn="r" defTabSz="915988">
              <a:defRPr sz="13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74688" y="685800"/>
            <a:ext cx="5588000" cy="4191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638" y="4725988"/>
            <a:ext cx="4929187" cy="442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4" tIns="45834" rIns="91674" bIns="458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1975"/>
            <a:ext cx="2957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4" tIns="45834" rIns="91674" bIns="45834" numCol="1" anchor="b" anchorCtr="0" compatLnSpc="1">
            <a:prstTxWarp prst="textNoShape">
              <a:avLst/>
            </a:prstTxWarp>
          </a:bodyPr>
          <a:lstStyle>
            <a:lvl1pPr defTabSz="915988">
              <a:defRPr sz="13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90950" y="9451975"/>
            <a:ext cx="2957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74" tIns="45834" rIns="91674" bIns="45834" numCol="1" anchor="b" anchorCtr="0" compatLnSpc="1">
            <a:prstTxWarp prst="textNoShape">
              <a:avLst/>
            </a:prstTxWarp>
          </a:bodyPr>
          <a:lstStyle>
            <a:lvl1pPr algn="r" defTabSz="915988">
              <a:defRPr sz="130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defRPr>
            </a:lvl1pPr>
          </a:lstStyle>
          <a:p>
            <a:pPr>
              <a:defRPr/>
            </a:pPr>
            <a:fld id="{FFD5723E-3624-E040-B4C2-A5844EFF9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57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098625" indent="-37639413"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92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842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76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3684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0A6EBABB-ACE6-7E44-BE53-5E4FC7B1F597}" type="slidenum">
              <a:rPr lang="en-US" sz="1300">
                <a:latin typeface="Times New Roman" charset="0"/>
              </a:rPr>
              <a:pPr>
                <a:defRPr/>
              </a:pPr>
              <a:t>14</a:t>
            </a:fld>
            <a:endParaRPr lang="en-US" sz="1300"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098625" indent="-37639413"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92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842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76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3684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0A6EBABB-ACE6-7E44-BE53-5E4FC7B1F597}" type="slidenum">
              <a:rPr lang="en-US" sz="1300">
                <a:latin typeface="Times New Roman" charset="0"/>
              </a:rPr>
              <a:pPr>
                <a:defRPr/>
              </a:pPr>
              <a:t>15</a:t>
            </a:fld>
            <a:endParaRPr lang="en-US" sz="1300"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098625" indent="-37639413"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92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842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76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3684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0A6EBABB-ACE6-7E44-BE53-5E4FC7B1F597}" type="slidenum">
              <a:rPr lang="en-US" sz="1300">
                <a:latin typeface="Times New Roman" charset="0"/>
              </a:rPr>
              <a:pPr>
                <a:defRPr/>
              </a:pPr>
              <a:t>16</a:t>
            </a:fld>
            <a:endParaRPr lang="en-US" sz="1300"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098625" indent="-37639413"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92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842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76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3684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0A6EBABB-ACE6-7E44-BE53-5E4FC7B1F597}" type="slidenum">
              <a:rPr lang="en-US" sz="1300">
                <a:latin typeface="Times New Roman" charset="0"/>
              </a:rPr>
              <a:pPr>
                <a:defRPr/>
              </a:pPr>
              <a:t>17</a:t>
            </a:fld>
            <a:endParaRPr lang="en-US" sz="1300"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098625" indent="-37639413"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92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842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76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3684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0A6EBABB-ACE6-7E44-BE53-5E4FC7B1F597}" type="slidenum">
              <a:rPr lang="en-US" sz="1300">
                <a:latin typeface="Times New Roman" charset="0"/>
              </a:rPr>
              <a:pPr>
                <a:defRPr/>
              </a:pPr>
              <a:t>18</a:t>
            </a:fld>
            <a:endParaRPr lang="en-US" sz="1300">
              <a:latin typeface="Times New Roman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098625" indent="-37639413" defTabSz="915234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921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842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76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3684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16B13A5F-468D-6C49-8C24-DAC84FBE6C72}" type="slidenum">
              <a:rPr lang="en-US" sz="1300">
                <a:latin typeface="Times New Roman" charset="0"/>
              </a:rPr>
              <a:pPr>
                <a:defRPr/>
              </a:pPr>
              <a:t>21</a:t>
            </a:fld>
            <a:endParaRPr lang="en-US" sz="130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0BDE4A-BF34-4643-A508-B913AC9178E9}" type="slidenum">
              <a:rPr lang="en-US" sz="1200"/>
              <a:pPr eaLnBrk="1" hangingPunct="1"/>
              <a:t>31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A3AE2-1023-2243-BBDE-C44D82F11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95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9E1FC-CAE1-F24D-924C-F640B7777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10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499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49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260AB-C6CC-D648-B1DF-A4058410C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98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60BE1-CE36-8D49-89F4-2D0D4EC13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15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A320-B2B8-B846-BFFB-F0BCC1CFBE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8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691D3-1268-BC46-A466-4FE7F8FFD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96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C1E8D-E12B-2A44-92F8-8DFA49472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95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78EC9-7216-6B46-83CB-A6CDF7A82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46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23A9A-FF2C-1446-99F7-1135B9843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52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990600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99594-7E91-4E44-8A81-F9D0986C3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8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E681F-4B57-FF4A-8AA2-B91E69C126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78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1B877-E7A5-DF4D-B6A5-2DE411863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1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679BC-66E3-3447-9B56-FB20A2D10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45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532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effectLst/>
              </a:defRPr>
            </a:lvl1pPr>
          </a:lstStyle>
          <a:p>
            <a:pPr>
              <a:defRPr/>
            </a:pPr>
            <a:fld id="{29B1099E-627F-6F44-8F3D-F0C1015965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2" descr="images.jpeg"/>
          <p:cNvPicPr preferRelativeResize="0"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44624"/>
            <a:ext cx="1002030" cy="731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00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gif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gif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916832"/>
            <a:ext cx="9144000" cy="4824536"/>
          </a:xfrm>
          <a:prstGeom prst="rect">
            <a:avLst/>
          </a:prstGeom>
          <a:solidFill>
            <a:srgbClr val="000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2" name="Picture 1" descr="dip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36912"/>
            <a:ext cx="4388811" cy="3429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5496" y="192122"/>
            <a:ext cx="8064896" cy="1292662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900" dirty="0" smtClean="0">
                <a:effectLst/>
                <a:latin typeface="Comic Sans MS"/>
                <a:ea typeface="Lucida Grande"/>
                <a:cs typeface="Lucida Grande"/>
              </a:rPr>
              <a:t>Daniel et ATLAS: </a:t>
            </a:r>
          </a:p>
          <a:p>
            <a:r>
              <a:rPr lang="en-US" sz="3900" dirty="0" smtClean="0">
                <a:effectLst/>
                <a:latin typeface="Comic Sans MS"/>
                <a:ea typeface="Lucida Grande"/>
                <a:cs typeface="Lucida Grande"/>
              </a:rPr>
              <a:t>du </a:t>
            </a:r>
            <a:r>
              <a:rPr lang="en-US" sz="3900" dirty="0" err="1" smtClean="0">
                <a:effectLst/>
                <a:latin typeface="Comic Sans MS"/>
                <a:ea typeface="Lucida Grande"/>
                <a:cs typeface="Lucida Grande"/>
              </a:rPr>
              <a:t>calorimètre</a:t>
            </a:r>
            <a:r>
              <a:rPr lang="en-US" sz="3900" dirty="0">
                <a:effectLst/>
                <a:latin typeface="Comic Sans MS"/>
                <a:ea typeface="Lucida Grande"/>
                <a:cs typeface="Lucida Grande"/>
              </a:rPr>
              <a:t> </a:t>
            </a:r>
            <a:r>
              <a:rPr lang="en-US" sz="3900" dirty="0" smtClean="0">
                <a:effectLst/>
                <a:latin typeface="Comic Sans MS"/>
                <a:ea typeface="Lucida Grande"/>
                <a:cs typeface="Lucida Grande"/>
              </a:rPr>
              <a:t>au boson de Higgs</a:t>
            </a:r>
            <a:endParaRPr lang="en-US" sz="3900" dirty="0" smtClean="0">
              <a:effectLst/>
            </a:endParaRPr>
          </a:p>
        </p:txBody>
      </p:sp>
      <p:pic>
        <p:nvPicPr>
          <p:cNvPr id="3" name="Picture 2" descr="p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2962459" cy="449854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Right Arrow 9"/>
          <p:cNvSpPr/>
          <p:nvPr/>
        </p:nvSpPr>
        <p:spPr bwMode="auto">
          <a:xfrm>
            <a:off x="3377568" y="4005064"/>
            <a:ext cx="978408" cy="484632"/>
          </a:xfrm>
          <a:prstGeom prst="rightArrow">
            <a:avLst/>
          </a:prstGeom>
          <a:solidFill>
            <a:srgbClr val="FF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3848" y="2060848"/>
            <a:ext cx="5789653" cy="353943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 err="1" smtClean="0">
                <a:effectLst/>
              </a:rPr>
              <a:t>Cérémonie</a:t>
            </a:r>
            <a:r>
              <a:rPr lang="en-US" sz="1700" dirty="0" smtClean="0">
                <a:effectLst/>
              </a:rPr>
              <a:t> de </a:t>
            </a:r>
            <a:r>
              <a:rPr lang="en-US" sz="1700" dirty="0">
                <a:effectLst/>
              </a:rPr>
              <a:t>r</a:t>
            </a:r>
            <a:r>
              <a:rPr lang="en-US" sz="1700" dirty="0" smtClean="0">
                <a:effectLst/>
              </a:rPr>
              <a:t>emise du Prix </a:t>
            </a:r>
            <a:r>
              <a:rPr lang="en-US" sz="1700" dirty="0" err="1" smtClean="0">
                <a:effectLst/>
              </a:rPr>
              <a:t>J.Ricard</a:t>
            </a:r>
            <a:r>
              <a:rPr lang="en-US" sz="1700" dirty="0" smtClean="0">
                <a:effectLst/>
              </a:rPr>
              <a:t> </a:t>
            </a:r>
            <a:r>
              <a:rPr lang="en-US" sz="1700" dirty="0" err="1" smtClean="0">
                <a:effectLst/>
              </a:rPr>
              <a:t>à</a:t>
            </a:r>
            <a:r>
              <a:rPr lang="en-US" sz="1700" dirty="0" smtClean="0">
                <a:effectLst/>
              </a:rPr>
              <a:t> Daniel Fournier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64088" y="6237312"/>
            <a:ext cx="3064905" cy="323165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effectLst/>
              </a:rPr>
              <a:t>Peter </a:t>
            </a:r>
            <a:r>
              <a:rPr lang="en-US" sz="1500" dirty="0" err="1" smtClean="0">
                <a:effectLst/>
              </a:rPr>
              <a:t>Jenni</a:t>
            </a:r>
            <a:r>
              <a:rPr lang="en-US" sz="1500" dirty="0" smtClean="0">
                <a:effectLst/>
              </a:rPr>
              <a:t> and Fabiola Gianotti </a:t>
            </a:r>
          </a:p>
        </p:txBody>
      </p:sp>
    </p:spTree>
    <p:extLst>
      <p:ext uri="{BB962C8B-B14F-4D97-AF65-F5344CB8AC3E}">
        <p14:creationId xmlns:p14="http://schemas.microsoft.com/office/powerpoint/2010/main" val="206315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6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7504" y="764704"/>
            <a:ext cx="8969122" cy="2446824"/>
          </a:xfrm>
          <a:prstGeom prst="rect">
            <a:avLst/>
          </a:prstGeom>
          <a:solidFill>
            <a:srgbClr val="FFCC99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>
                <a:effectLst/>
              </a:rPr>
              <a:t>M</a:t>
            </a:r>
            <a:r>
              <a:rPr lang="en-US" sz="1700" dirty="0" smtClean="0">
                <a:effectLst/>
              </a:rPr>
              <a:t>ain calorimeter requirements to meet the challenges of the difficult </a:t>
            </a:r>
          </a:p>
          <a:p>
            <a:r>
              <a:rPr lang="en-US" sz="1700" dirty="0" smtClean="0">
                <a:effectLst/>
              </a:rPr>
              <a:t>LHC environment and physics goals:</a:t>
            </a:r>
          </a:p>
          <a:p>
            <a:endParaRPr lang="en-US" sz="1700" dirty="0" smtClean="0">
              <a:effectLst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700" dirty="0">
                <a:effectLst/>
              </a:rPr>
              <a:t>r</a:t>
            </a:r>
            <a:r>
              <a:rPr lang="en-US" sz="1700" dirty="0" smtClean="0">
                <a:effectLst/>
              </a:rPr>
              <a:t>adiation resistance  </a:t>
            </a:r>
            <a:endParaRPr lang="en-US" sz="1700" dirty="0" smtClean="0">
              <a:effectLst/>
              <a:sym typeface="Wingdings"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700" dirty="0">
                <a:effectLst/>
                <a:sym typeface="Wingdings"/>
              </a:rPr>
              <a:t>s</a:t>
            </a:r>
            <a:r>
              <a:rPr lang="en-US" sz="1700" dirty="0" smtClean="0">
                <a:effectLst/>
                <a:sym typeface="Wingdings"/>
              </a:rPr>
              <a:t>peed: ~ 50 ns  thanks to the Accordion geometry !  </a:t>
            </a:r>
            <a:endParaRPr lang="en-US" sz="1700" dirty="0">
              <a:effectLst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700" dirty="0">
                <a:effectLst/>
              </a:rPr>
              <a:t>v</a:t>
            </a:r>
            <a:r>
              <a:rPr lang="en-US" sz="1700" dirty="0" smtClean="0">
                <a:effectLst/>
              </a:rPr>
              <a:t>ery good energy resolution </a:t>
            </a:r>
            <a:r>
              <a:rPr lang="en-US" sz="1700" dirty="0" smtClean="0">
                <a:effectLst/>
                <a:sym typeface="Wingdings"/>
              </a:rPr>
              <a:t> small constant term (~0.7%)  response uniformity !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700" dirty="0" smtClean="0">
                <a:effectLst/>
                <a:sym typeface="Wingdings"/>
              </a:rPr>
              <a:t>lateral and longitudinal segmentation:</a:t>
            </a:r>
            <a:r>
              <a:rPr lang="en-US" sz="1700" dirty="0" smtClean="0">
                <a:effectLst/>
              </a:rPr>
              <a:t> </a:t>
            </a:r>
            <a:endParaRPr lang="en-US" sz="1700" dirty="0">
              <a:effectLst/>
            </a:endParaRPr>
          </a:p>
          <a:p>
            <a:r>
              <a:rPr lang="en-US" sz="1700" dirty="0" smtClean="0">
                <a:effectLst/>
                <a:sym typeface="Wingdings"/>
              </a:rPr>
              <a:t>       measure the shower direction</a:t>
            </a:r>
            <a:endParaRPr lang="en-US" sz="1700" dirty="0">
              <a:effectLst/>
              <a:sym typeface="Wingdings"/>
            </a:endParaRPr>
          </a:p>
          <a:p>
            <a:r>
              <a:rPr lang="en-US" sz="1700" dirty="0" smtClean="0">
                <a:effectLst/>
                <a:sym typeface="Wingdings"/>
              </a:rPr>
              <a:t>       electron and photon identification, e.g. </a:t>
            </a:r>
            <a:r>
              <a:rPr lang="en-US" sz="1700" dirty="0" err="1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γ</a:t>
            </a:r>
            <a:r>
              <a:rPr lang="en-US" sz="1700" dirty="0" smtClean="0">
                <a:effectLst/>
                <a:sym typeface="Wingdings"/>
              </a:rPr>
              <a:t>/jet and </a:t>
            </a:r>
            <a:r>
              <a:rPr lang="en-US" sz="1700" dirty="0" err="1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γ</a:t>
            </a:r>
            <a:r>
              <a:rPr lang="en-US" sz="1700" dirty="0" smtClean="0">
                <a:effectLst/>
                <a:sym typeface="Wingdings"/>
              </a:rPr>
              <a:t>/</a:t>
            </a:r>
            <a:r>
              <a:rPr lang="en-US" sz="1700" dirty="0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π</a:t>
            </a:r>
            <a:r>
              <a:rPr lang="en-US" sz="1700" baseline="30000" dirty="0" smtClean="0">
                <a:effectLst/>
                <a:sym typeface="Wingdings"/>
              </a:rPr>
              <a:t>0 </a:t>
            </a:r>
            <a:r>
              <a:rPr lang="en-US" sz="1700" dirty="0" smtClean="0">
                <a:effectLst/>
                <a:sym typeface="Wingdings"/>
              </a:rPr>
              <a:t>separation</a:t>
            </a:r>
            <a:endParaRPr lang="en-US" sz="1700" dirty="0">
              <a:effectLst/>
              <a:sym typeface="Wingding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5229200"/>
            <a:ext cx="7787934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/>
                <a:sym typeface="Wingdings"/>
              </a:rPr>
              <a:t>H </a:t>
            </a:r>
            <a:r>
              <a:rPr lang="en-US" sz="1800" dirty="0" err="1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sz="1800" dirty="0" smtClean="0">
                <a:effectLst/>
                <a:sym typeface="Wingdings"/>
              </a:rPr>
              <a:t> has been the main benchmark channel for the technical choices </a:t>
            </a:r>
          </a:p>
          <a:p>
            <a:r>
              <a:rPr lang="en-US" sz="1800" dirty="0" smtClean="0">
                <a:effectLst/>
                <a:sym typeface="Wingdings"/>
              </a:rPr>
              <a:t>and and design optimization of the ATLAS EM calorimeter</a:t>
            </a:r>
            <a:endParaRPr lang="en-US" sz="1800" dirty="0" smtClean="0">
              <a:effectLst/>
            </a:endParaRPr>
          </a:p>
        </p:txBody>
      </p:sp>
      <p:sp>
        <p:nvSpPr>
          <p:cNvPr id="5" name="Down Arrow 4"/>
          <p:cNvSpPr>
            <a:spLocks noChangeAspect="1"/>
          </p:cNvSpPr>
          <p:nvPr/>
        </p:nvSpPr>
        <p:spPr bwMode="auto">
          <a:xfrm>
            <a:off x="3799337" y="3818745"/>
            <a:ext cx="436169" cy="880567"/>
          </a:xfrm>
          <a:prstGeom prst="downArrow">
            <a:avLst/>
          </a:prstGeom>
          <a:solidFill>
            <a:srgbClr val="66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532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4653136"/>
          </a:xfrm>
          <a:prstGeom prst="rect">
            <a:avLst/>
          </a:prstGeom>
          <a:solidFill>
            <a:srgbClr val="6633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9028" y="210126"/>
            <a:ext cx="7759356" cy="338554"/>
          </a:xfrm>
          <a:prstGeom prst="rect">
            <a:avLst/>
          </a:prstGeom>
          <a:solidFill>
            <a:srgbClr val="FFCC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effectLst/>
                <a:sym typeface="Wingdings"/>
              </a:rPr>
              <a:t>S</a:t>
            </a:r>
            <a:r>
              <a:rPr lang="en-US" dirty="0" smtClean="0">
                <a:effectLst/>
                <a:sym typeface="Wingdings"/>
              </a:rPr>
              <a:t>ince the first EAGLE/ATLAS note:</a:t>
            </a:r>
            <a:r>
              <a:rPr lang="en-US" dirty="0">
                <a:effectLst/>
                <a:sym typeface="Wingdings"/>
              </a:rPr>
              <a:t> </a:t>
            </a:r>
            <a:r>
              <a:rPr lang="en-US" dirty="0" err="1" smtClean="0">
                <a:effectLst/>
                <a:sym typeface="Wingdings"/>
              </a:rPr>
              <a:t>L.Fayard</a:t>
            </a:r>
            <a:r>
              <a:rPr lang="en-US" dirty="0" smtClean="0">
                <a:effectLst/>
                <a:sym typeface="Wingdings"/>
              </a:rPr>
              <a:t> </a:t>
            </a:r>
            <a:r>
              <a:rPr lang="en-US" dirty="0">
                <a:effectLst/>
                <a:sym typeface="Wingdings"/>
              </a:rPr>
              <a:t>and </a:t>
            </a:r>
            <a:r>
              <a:rPr lang="en-US" dirty="0" err="1">
                <a:effectLst/>
                <a:sym typeface="Wingdings"/>
              </a:rPr>
              <a:t>G.Unal</a:t>
            </a:r>
            <a:r>
              <a:rPr lang="en-US" dirty="0">
                <a:effectLst/>
                <a:sym typeface="Wingdings"/>
              </a:rPr>
              <a:t> </a:t>
            </a:r>
            <a:r>
              <a:rPr lang="en-US" dirty="0" smtClean="0">
                <a:effectLst/>
                <a:sym typeface="Wingdings"/>
              </a:rPr>
              <a:t>ATLAS-PHYSICS-001</a:t>
            </a:r>
            <a:endParaRPr lang="en-US" dirty="0" smtClean="0">
              <a:effectLst/>
            </a:endParaRPr>
          </a:p>
        </p:txBody>
      </p:sp>
      <p:pic>
        <p:nvPicPr>
          <p:cNvPr id="3" name="Picture 2" descr="hgg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5" y="620688"/>
            <a:ext cx="5739611" cy="391093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5496" y="4751273"/>
            <a:ext cx="9065220" cy="2062103"/>
          </a:xfrm>
          <a:prstGeom prst="rect">
            <a:avLst/>
          </a:prstGeom>
          <a:solidFill>
            <a:srgbClr val="FFCC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>
                <a:effectLst/>
                <a:latin typeface="Comic Sans MS"/>
                <a:ea typeface="Lucida Grande"/>
                <a:cs typeface="Lucida Grande"/>
              </a:rPr>
              <a:t>Small cross-section: </a:t>
            </a:r>
            <a:r>
              <a:rPr lang="en-US" dirty="0" err="1">
                <a:effectLst/>
                <a:latin typeface="Lucida Grande"/>
                <a:ea typeface="Lucida Grande"/>
                <a:cs typeface="Lucida Grande"/>
              </a:rPr>
              <a:t>σ</a:t>
            </a:r>
            <a:r>
              <a:rPr lang="en-US" dirty="0">
                <a:effectLst/>
              </a:rPr>
              <a:t> ~ 40 </a:t>
            </a:r>
            <a:r>
              <a:rPr lang="en-US" dirty="0" err="1" smtClean="0">
                <a:effectLst/>
              </a:rPr>
              <a:t>fb</a:t>
            </a:r>
            <a:endParaRPr lang="en-US" dirty="0" smtClean="0">
              <a:effectLst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effectLst/>
              </a:rPr>
              <a:t>Huge irreducible background (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>
                <a:effectLst/>
              </a:rPr>
              <a:t> continuum) </a:t>
            </a:r>
            <a:r>
              <a:rPr lang="en-US" dirty="0" smtClean="0">
                <a:effectLst/>
                <a:sym typeface="Wingdings"/>
              </a:rPr>
              <a:t> S/B ~ 0.02</a:t>
            </a:r>
            <a:r>
              <a:rPr lang="en-US" dirty="0" smtClean="0">
                <a:effectLst/>
              </a:rPr>
              <a:t> </a:t>
            </a:r>
            <a:endParaRPr lang="en-US" dirty="0">
              <a:effectLst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effectLst/>
                <a:sym typeface="Wingdings"/>
              </a:rPr>
              <a:t>Potentially very large reducible background from 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smtClean="0">
                <a:effectLst/>
                <a:latin typeface="Lucida Grande"/>
                <a:ea typeface="Lucida Grande"/>
                <a:cs typeface="Lucida Grande"/>
              </a:rPr>
              <a:t>-</a:t>
            </a:r>
            <a:r>
              <a:rPr lang="en-US" dirty="0" smtClean="0">
                <a:effectLst/>
              </a:rPr>
              <a:t>jet and jet-jet production with </a:t>
            </a:r>
          </a:p>
          <a:p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   jet </a:t>
            </a:r>
            <a:r>
              <a:rPr lang="en-US" dirty="0">
                <a:effectLst/>
                <a:sym typeface="Wingdings"/>
              </a:rPr>
              <a:t></a:t>
            </a:r>
            <a:r>
              <a:rPr lang="en-US" dirty="0">
                <a:effectLst/>
              </a:rPr>
              <a:t> </a:t>
            </a:r>
            <a:r>
              <a:rPr lang="en-US" dirty="0">
                <a:effectLst/>
                <a:latin typeface="Lucida Grande"/>
                <a:ea typeface="Lucida Grande"/>
                <a:cs typeface="Lucida Grande"/>
              </a:rPr>
              <a:t>π</a:t>
            </a:r>
            <a:r>
              <a:rPr lang="en-US" baseline="30000" dirty="0">
                <a:effectLst/>
              </a:rPr>
              <a:t>0</a:t>
            </a:r>
            <a:r>
              <a:rPr lang="en-US" dirty="0">
                <a:effectLst/>
              </a:rPr>
              <a:t> faking single </a:t>
            </a:r>
            <a:r>
              <a:rPr lang="en-US" dirty="0" err="1">
                <a:effectLst/>
                <a:latin typeface="Lucida Grande"/>
                <a:ea typeface="Lucida Grande"/>
                <a:cs typeface="Lucida Grande"/>
              </a:rPr>
              <a:t>γ</a:t>
            </a:r>
            <a:endParaRPr lang="en-US" dirty="0">
              <a:effectLst/>
            </a:endParaRPr>
          </a:p>
          <a:p>
            <a:endParaRPr lang="en-US" dirty="0" smtClean="0">
              <a:effectLst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effectLst/>
              </a:rPr>
              <a:t>Crucial experimental aspects: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>
                <a:effectLst/>
              </a:rPr>
              <a:t>v</a:t>
            </a:r>
            <a:r>
              <a:rPr lang="en-US" dirty="0" smtClean="0">
                <a:effectLst/>
              </a:rPr>
              <a:t>ery good </a:t>
            </a:r>
            <a:r>
              <a:rPr lang="en-US" dirty="0" err="1">
                <a:effectLst/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>
                <a:effectLst/>
              </a:rPr>
              <a:t> mass resolution </a:t>
            </a:r>
            <a:r>
              <a:rPr lang="en-US" dirty="0" smtClean="0">
                <a:effectLst/>
              </a:rPr>
              <a:t>to observe </a:t>
            </a:r>
            <a:r>
              <a:rPr lang="en-US" dirty="0">
                <a:effectLst/>
              </a:rPr>
              <a:t>narrow </a:t>
            </a:r>
            <a:r>
              <a:rPr lang="en-US" dirty="0" smtClean="0">
                <a:effectLst/>
              </a:rPr>
              <a:t>signal </a:t>
            </a:r>
            <a:r>
              <a:rPr lang="en-US" dirty="0">
                <a:effectLst/>
              </a:rPr>
              <a:t>peak </a:t>
            </a:r>
            <a:r>
              <a:rPr lang="en-US" dirty="0" smtClean="0">
                <a:effectLst/>
              </a:rPr>
              <a:t>above irreducible background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effectLst/>
                <a:latin typeface="Comic Sans MS"/>
                <a:ea typeface="Lucida Grande"/>
                <a:cs typeface="Lucida Grande"/>
              </a:rPr>
              <a:t>powerful</a:t>
            </a:r>
            <a:r>
              <a:rPr lang="en-US" dirty="0" smtClean="0">
                <a:effectLst/>
                <a:latin typeface="Lucida Grande"/>
                <a:ea typeface="Lucida Grande"/>
                <a:cs typeface="Lucida Grande"/>
              </a:rPr>
              <a:t> 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>
                <a:effectLst/>
              </a:rPr>
              <a:t>/jet </a:t>
            </a:r>
            <a:r>
              <a:rPr lang="en-US" dirty="0" smtClean="0">
                <a:effectLst/>
              </a:rPr>
              <a:t>separation to </a:t>
            </a:r>
            <a:r>
              <a:rPr lang="en-US" dirty="0">
                <a:effectLst/>
              </a:rPr>
              <a:t>suppress 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err="1" smtClean="0">
                <a:effectLst/>
              </a:rPr>
              <a:t>j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and </a:t>
            </a:r>
            <a:r>
              <a:rPr lang="en-US" dirty="0" err="1">
                <a:effectLst/>
              </a:rPr>
              <a:t>jj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background</a:t>
            </a:r>
          </a:p>
        </p:txBody>
      </p:sp>
      <p:pic>
        <p:nvPicPr>
          <p:cNvPr id="5" name="Picture 4" descr="lf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692696"/>
            <a:ext cx="3247123" cy="377195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Oval 1"/>
          <p:cNvSpPr/>
          <p:nvPr/>
        </p:nvSpPr>
        <p:spPr bwMode="auto">
          <a:xfrm>
            <a:off x="3635896" y="620688"/>
            <a:ext cx="2232248" cy="1224136"/>
          </a:xfrm>
          <a:prstGeom prst="ellipse">
            <a:avLst/>
          </a:prstGeom>
          <a:noFill/>
          <a:ln w="381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50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17656" y="6525344"/>
            <a:ext cx="838200" cy="304800"/>
          </a:xfrm>
        </p:spPr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3779912" y="72008"/>
            <a:ext cx="5364088" cy="3068960"/>
            <a:chOff x="3779912" y="0"/>
            <a:chExt cx="5364088" cy="3068960"/>
          </a:xfrm>
        </p:grpSpPr>
        <p:sp>
          <p:nvSpPr>
            <p:cNvPr id="35" name="Rectangle 34"/>
            <p:cNvSpPr/>
            <p:nvPr/>
          </p:nvSpPr>
          <p:spPr bwMode="auto">
            <a:xfrm>
              <a:off x="3779912" y="0"/>
              <a:ext cx="5364088" cy="3068960"/>
            </a:xfrm>
            <a:prstGeom prst="rect">
              <a:avLst/>
            </a:prstGeom>
            <a:solidFill>
              <a:srgbClr val="0099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pic>
          <p:nvPicPr>
            <p:cNvPr id="5" name="Picture 51" descr="LARG11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1362" y="116632"/>
              <a:ext cx="5105134" cy="280033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45"/>
            <p:cNvSpPr>
              <a:spLocks noChangeArrowheads="1"/>
            </p:cNvSpPr>
            <p:nvPr/>
          </p:nvSpPr>
          <p:spPr bwMode="auto">
            <a:xfrm>
              <a:off x="3810979" y="44624"/>
              <a:ext cx="5297525" cy="55399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500" dirty="0" smtClean="0">
                  <a:effectLst/>
                </a:rPr>
                <a:t>Beam tests : scans </a:t>
              </a:r>
              <a:r>
                <a:rPr lang="en-US" sz="1500" dirty="0">
                  <a:effectLst/>
                </a:rPr>
                <a:t>with </a:t>
              </a:r>
              <a:r>
                <a:rPr lang="en-US" sz="1500" dirty="0" smtClean="0">
                  <a:effectLst/>
                </a:rPr>
                <a:t>high-E electrons of 4 </a:t>
              </a:r>
              <a:r>
                <a:rPr lang="en-US" sz="1500" dirty="0">
                  <a:effectLst/>
                </a:rPr>
                <a:t>(out of 32) </a:t>
              </a:r>
              <a:endParaRPr lang="en-US" sz="1500" dirty="0" smtClean="0">
                <a:effectLst/>
              </a:endParaRPr>
            </a:p>
            <a:p>
              <a:r>
                <a:rPr lang="en-US" sz="1500" dirty="0" smtClean="0">
                  <a:effectLst/>
                </a:rPr>
                <a:t>barrel and </a:t>
              </a:r>
              <a:r>
                <a:rPr lang="en-US" sz="1500" dirty="0">
                  <a:effectLst/>
                </a:rPr>
                <a:t>3 (out of 16) </a:t>
              </a:r>
              <a:r>
                <a:rPr lang="en-US" sz="1500" dirty="0" smtClean="0">
                  <a:effectLst/>
                </a:rPr>
                <a:t> end</a:t>
              </a:r>
              <a:r>
                <a:rPr lang="en-US" sz="1500" dirty="0">
                  <a:effectLst/>
                </a:rPr>
                <a:t>-cap </a:t>
              </a:r>
              <a:r>
                <a:rPr lang="en-US" sz="1500" dirty="0" smtClean="0">
                  <a:effectLst/>
                </a:rPr>
                <a:t>modules</a:t>
              </a:r>
              <a:endParaRPr lang="en-US" sz="1500" dirty="0">
                <a:effectLst/>
              </a:endParaRPr>
            </a:p>
          </p:txBody>
        </p:sp>
        <p:sp>
          <p:nvSpPr>
            <p:cNvPr id="8" name="Text Box 52"/>
            <p:cNvSpPr txBox="1">
              <a:spLocks noChangeArrowheads="1"/>
            </p:cNvSpPr>
            <p:nvPr/>
          </p:nvSpPr>
          <p:spPr bwMode="auto">
            <a:xfrm>
              <a:off x="5263138" y="1628800"/>
              <a:ext cx="2621230" cy="323165"/>
            </a:xfrm>
            <a:prstGeom prst="rect">
              <a:avLst/>
            </a:prstGeom>
            <a:solidFill>
              <a:srgbClr val="CCFFFF"/>
            </a:solidFill>
            <a:ln>
              <a:solidFill>
                <a:srgbClr val="000090"/>
              </a:solidFill>
            </a:ln>
            <a:extLst/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500" dirty="0">
                  <a:solidFill>
                    <a:srgbClr val="000000"/>
                  </a:solidFill>
                  <a:effectLst/>
                </a:rPr>
                <a:t>Overall uniformity: ~0.54%</a:t>
              </a:r>
              <a:endParaRPr lang="en-US" dirty="0">
                <a:solidFill>
                  <a:srgbClr val="000000"/>
                </a:solidFill>
                <a:effectLst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72000" y="3429000"/>
            <a:ext cx="4536504" cy="3429000"/>
            <a:chOff x="4355976" y="3429000"/>
            <a:chExt cx="4536504" cy="3429000"/>
          </a:xfrm>
        </p:grpSpPr>
        <p:sp>
          <p:nvSpPr>
            <p:cNvPr id="37" name="Rectangle 36"/>
            <p:cNvSpPr/>
            <p:nvPr/>
          </p:nvSpPr>
          <p:spPr bwMode="auto">
            <a:xfrm>
              <a:off x="4355976" y="3429000"/>
              <a:ext cx="4536504" cy="3429000"/>
            </a:xfrm>
            <a:prstGeom prst="rect">
              <a:avLst/>
            </a:prstGeom>
            <a:solidFill>
              <a:srgbClr val="00009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499992" y="3527241"/>
              <a:ext cx="4240705" cy="3286135"/>
              <a:chOff x="4499992" y="3527241"/>
              <a:chExt cx="4240705" cy="3286135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4499992" y="3527241"/>
                <a:ext cx="4240705" cy="3286135"/>
                <a:chOff x="-36512" y="3527241"/>
                <a:chExt cx="4240705" cy="3286135"/>
              </a:xfrm>
            </p:grpSpPr>
            <p:pic>
              <p:nvPicPr>
                <p:cNvPr id="21" name="Picture 20" descr="ZZ.png"/>
                <p:cNvPicPr preferRelativeResize="0"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36512" y="3527241"/>
                  <a:ext cx="4240705" cy="3286135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sp>
              <p:nvSpPr>
                <p:cNvPr id="22" name="TextBox 21"/>
                <p:cNvSpPr txBox="1"/>
                <p:nvPr/>
              </p:nvSpPr>
              <p:spPr>
                <a:xfrm>
                  <a:off x="778993" y="4973106"/>
                  <a:ext cx="1031377" cy="553998"/>
                </a:xfrm>
                <a:prstGeom prst="rect">
                  <a:avLst/>
                </a:prstGeom>
                <a:solidFill>
                  <a:srgbClr val="FFCC99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>
                      <a:effectLst/>
                    </a:rPr>
                    <a:t>MC has no</a:t>
                  </a:r>
                </a:p>
                <a:p>
                  <a:r>
                    <a:rPr lang="en-US" sz="1000" dirty="0">
                      <a:effectLst/>
                    </a:rPr>
                    <a:t>c</a:t>
                  </a:r>
                  <a:r>
                    <a:rPr lang="en-US" sz="1000" dirty="0" smtClean="0">
                      <a:effectLst/>
                    </a:rPr>
                    <a:t>onstant term</a:t>
                  </a:r>
                </a:p>
                <a:p>
                  <a:r>
                    <a:rPr lang="en-US" sz="1000" dirty="0" smtClean="0">
                      <a:effectLst/>
                    </a:rPr>
                    <a:t>in this case</a:t>
                  </a:r>
                </a:p>
              </p:txBody>
            </p:sp>
          </p:grpSp>
          <p:sp>
            <p:nvSpPr>
              <p:cNvPr id="23" name="Text Box 52"/>
              <p:cNvSpPr txBox="1">
                <a:spLocks noChangeArrowheads="1"/>
              </p:cNvSpPr>
              <p:nvPr/>
            </p:nvSpPr>
            <p:spPr bwMode="auto">
              <a:xfrm>
                <a:off x="4540386" y="5770131"/>
                <a:ext cx="4090671" cy="323165"/>
              </a:xfrm>
              <a:prstGeom prst="rect">
                <a:avLst/>
              </a:prstGeom>
              <a:solidFill>
                <a:srgbClr val="000090"/>
              </a:solidFill>
              <a:ln>
                <a:solidFill>
                  <a:srgbClr val="000000"/>
                </a:solidFill>
              </a:ln>
              <a:extLst/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500" b="1" dirty="0" err="1" smtClean="0">
                    <a:solidFill>
                      <a:srgbClr val="FFFFFF"/>
                    </a:solidFill>
                  </a:rPr>
                  <a:t>Costant</a:t>
                </a:r>
                <a:r>
                  <a:rPr lang="en-US" sz="1500" b="1" dirty="0" smtClean="0">
                    <a:solidFill>
                      <a:srgbClr val="FFFFFF"/>
                    </a:solidFill>
                  </a:rPr>
                  <a:t> term:1%(barrel), 1.7% (end-cap)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598313" y="3537883"/>
                <a:ext cx="2862119" cy="3231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500" dirty="0" smtClean="0">
                    <a:solidFill>
                      <a:srgbClr val="000090"/>
                    </a:solidFill>
                    <a:effectLst/>
                  </a:rPr>
                  <a:t>Dec 2011: ~</a:t>
                </a:r>
                <a:r>
                  <a:rPr lang="en-US" sz="1500" dirty="0">
                    <a:solidFill>
                      <a:srgbClr val="000090"/>
                    </a:solidFill>
                    <a:effectLst/>
                  </a:rPr>
                  <a:t> </a:t>
                </a:r>
                <a:r>
                  <a:rPr lang="en-US" sz="1500" dirty="0" smtClean="0">
                    <a:solidFill>
                      <a:srgbClr val="000090"/>
                    </a:solidFill>
                    <a:effectLst/>
                  </a:rPr>
                  <a:t>2M Z</a:t>
                </a:r>
                <a:r>
                  <a:rPr lang="en-US" sz="1500" dirty="0" smtClean="0">
                    <a:solidFill>
                      <a:srgbClr val="000090"/>
                    </a:solidFill>
                    <a:effectLst/>
                    <a:sym typeface="Wingdings"/>
                  </a:rPr>
                  <a:t> </a:t>
                </a:r>
                <a:r>
                  <a:rPr lang="en-US" sz="1500" dirty="0" err="1" smtClean="0">
                    <a:solidFill>
                      <a:srgbClr val="000090"/>
                    </a:solidFill>
                    <a:effectLst/>
                    <a:sym typeface="Wingdings"/>
                  </a:rPr>
                  <a:t>ee</a:t>
                </a:r>
                <a:r>
                  <a:rPr lang="en-US" sz="1500" dirty="0" smtClean="0">
                    <a:solidFill>
                      <a:srgbClr val="000090"/>
                    </a:solidFill>
                    <a:effectLst/>
                    <a:sym typeface="Wingdings"/>
                  </a:rPr>
                  <a:t> events</a:t>
                </a:r>
                <a:endParaRPr lang="en-US" sz="1500" dirty="0" smtClean="0">
                  <a:solidFill>
                    <a:srgbClr val="000090"/>
                  </a:solidFill>
                  <a:effectLst/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0" y="0"/>
            <a:ext cx="3635896" cy="3789040"/>
            <a:chOff x="0" y="0"/>
            <a:chExt cx="3635896" cy="3789040"/>
          </a:xfrm>
        </p:grpSpPr>
        <p:sp>
          <p:nvSpPr>
            <p:cNvPr id="34" name="Rectangle 33"/>
            <p:cNvSpPr/>
            <p:nvPr/>
          </p:nvSpPr>
          <p:spPr bwMode="auto">
            <a:xfrm>
              <a:off x="0" y="0"/>
              <a:ext cx="3635896" cy="3789040"/>
            </a:xfrm>
            <a:prstGeom prst="rect">
              <a:avLst/>
            </a:prstGeom>
            <a:solidFill>
              <a:srgbClr val="CCFF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71559" y="55657"/>
              <a:ext cx="3420321" cy="3649623"/>
              <a:chOff x="71559" y="44624"/>
              <a:chExt cx="3420321" cy="3649623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71559" y="44624"/>
                <a:ext cx="3420321" cy="3649623"/>
                <a:chOff x="107504" y="498738"/>
                <a:chExt cx="3420321" cy="3649623"/>
              </a:xfrm>
            </p:grpSpPr>
            <p:pic>
              <p:nvPicPr>
                <p:cNvPr id="10" name="Picture 16" descr="gap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5982" y="987648"/>
                  <a:ext cx="2863850" cy="3160713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07504" y="498738"/>
                  <a:ext cx="3420321" cy="553998"/>
                </a:xfrm>
                <a:prstGeom prst="rect">
                  <a:avLst/>
                </a:prstGeom>
                <a:solidFill>
                  <a:srgbClr val="CCFF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wrap="none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500" dirty="0" smtClean="0">
                      <a:effectLst/>
                    </a:rPr>
                    <a:t>Construction:</a:t>
                  </a:r>
                  <a:r>
                    <a:rPr lang="en-US" sz="1500" dirty="0">
                      <a:effectLst/>
                    </a:rPr>
                    <a:t> </a:t>
                  </a:r>
                  <a:r>
                    <a:rPr lang="en-US" sz="1500" dirty="0" smtClean="0">
                      <a:effectLst/>
                    </a:rPr>
                    <a:t>thickness of </a:t>
                  </a:r>
                  <a:r>
                    <a:rPr lang="en-US" sz="1500" dirty="0" err="1">
                      <a:effectLst/>
                    </a:rPr>
                    <a:t>Pb</a:t>
                  </a:r>
                  <a:r>
                    <a:rPr lang="en-US" sz="1500" dirty="0">
                      <a:effectLst/>
                    </a:rPr>
                    <a:t> </a:t>
                  </a:r>
                  <a:r>
                    <a:rPr lang="en-US" sz="1500" dirty="0" smtClean="0">
                      <a:effectLst/>
                    </a:rPr>
                    <a:t>plates </a:t>
                  </a:r>
                </a:p>
                <a:p>
                  <a:r>
                    <a:rPr lang="en-US" sz="1500" dirty="0" smtClean="0">
                      <a:effectLst/>
                    </a:rPr>
                    <a:t>must be uniform </a:t>
                  </a:r>
                  <a:r>
                    <a:rPr lang="en-US" sz="1500" dirty="0">
                      <a:effectLst/>
                    </a:rPr>
                    <a:t>to </a:t>
                  </a:r>
                  <a:r>
                    <a:rPr lang="en-US" sz="1500" dirty="0" smtClean="0">
                      <a:effectLst/>
                    </a:rPr>
                    <a:t>~ 0.5</a:t>
                  </a:r>
                  <a:r>
                    <a:rPr lang="en-US" sz="1500" dirty="0">
                      <a:effectLst/>
                    </a:rPr>
                    <a:t>% (~10 </a:t>
                  </a:r>
                  <a:r>
                    <a:rPr lang="en-US" sz="1500" dirty="0">
                      <a:effectLst/>
                      <a:latin typeface="Symbol" charset="0"/>
                    </a:rPr>
                    <a:t>m</a:t>
                  </a:r>
                  <a:r>
                    <a:rPr lang="en-US" sz="1500" dirty="0">
                      <a:effectLst/>
                    </a:rPr>
                    <a:t>m)</a:t>
                  </a:r>
                </a:p>
              </p:txBody>
            </p:sp>
            <p:sp>
              <p:nvSpPr>
                <p:cNvPr id="11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126377" y="1700808"/>
                  <a:ext cx="1365503" cy="1015663"/>
                </a:xfrm>
                <a:prstGeom prst="rect">
                  <a:avLst/>
                </a:prstGeom>
                <a:solidFill>
                  <a:srgbClr val="CCFFCC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2pPr>
                  <a:lvl3pPr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3pPr>
                  <a:lvl4pPr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4pPr>
                  <a:lvl5pPr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Comic Sans MS" charset="0"/>
                      <a:ea typeface="ＭＳ Ｐゴシック" charset="0"/>
                    </a:defRPr>
                  </a:lvl9pPr>
                </a:lstStyle>
                <a:p>
                  <a:r>
                    <a:rPr lang="en-US" sz="1500" dirty="0" smtClean="0">
                      <a:effectLst/>
                    </a:rPr>
                    <a:t>End</a:t>
                  </a:r>
                  <a:r>
                    <a:rPr lang="en-US" sz="1500" dirty="0">
                      <a:effectLst/>
                    </a:rPr>
                    <a:t>-</a:t>
                  </a:r>
                  <a:r>
                    <a:rPr lang="en-US" sz="1500" dirty="0" smtClean="0">
                      <a:effectLst/>
                    </a:rPr>
                    <a:t>cap</a:t>
                  </a:r>
                  <a:endParaRPr lang="en-US" sz="1500" dirty="0">
                    <a:effectLst/>
                  </a:endParaRPr>
                </a:p>
                <a:p>
                  <a:r>
                    <a:rPr lang="en-US" sz="1500" dirty="0" smtClean="0">
                      <a:effectLst/>
                    </a:rPr>
                    <a:t>(1536 plates)</a:t>
                  </a:r>
                  <a:endParaRPr lang="en-US" sz="1500" dirty="0" smtClean="0"/>
                </a:p>
                <a:p>
                  <a:r>
                    <a:rPr lang="en-US" sz="1500" dirty="0" smtClean="0">
                      <a:effectLst/>
                    </a:rPr>
                    <a:t>&lt; </a:t>
                  </a:r>
                  <a:r>
                    <a:rPr lang="en-US" sz="1500" dirty="0">
                      <a:effectLst/>
                    </a:rPr>
                    <a:t>&gt; ~ 2.2 </a:t>
                  </a:r>
                  <a:r>
                    <a:rPr lang="en-US" sz="1500" dirty="0" smtClean="0">
                      <a:effectLst/>
                    </a:rPr>
                    <a:t>mm </a:t>
                  </a:r>
                </a:p>
                <a:p>
                  <a:r>
                    <a:rPr lang="en-US" sz="1500" dirty="0" smtClean="0">
                      <a:effectLst/>
                      <a:latin typeface="Symbol" charset="0"/>
                      <a:sym typeface="Symbol" charset="0"/>
                    </a:rPr>
                    <a:t></a:t>
                  </a:r>
                  <a:r>
                    <a:rPr lang="en-US" sz="1500" dirty="0" smtClean="0">
                      <a:effectLst/>
                    </a:rPr>
                    <a:t> </a:t>
                  </a:r>
                  <a:r>
                    <a:rPr lang="en-US" sz="1500" dirty="0">
                      <a:effectLst/>
                      <a:sym typeface="Symbol" charset="0"/>
                    </a:rPr>
                    <a:t></a:t>
                  </a:r>
                  <a:r>
                    <a:rPr lang="en-US" sz="1500" dirty="0">
                      <a:effectLst/>
                    </a:rPr>
                    <a:t> 9 </a:t>
                  </a:r>
                  <a:r>
                    <a:rPr lang="en-US" sz="1500" dirty="0">
                      <a:effectLst/>
                      <a:latin typeface="Symbol" charset="0"/>
                      <a:sym typeface="Symbol" charset="0"/>
                    </a:rPr>
                    <a:t></a:t>
                  </a:r>
                  <a:r>
                    <a:rPr lang="en-US" sz="1500" dirty="0">
                      <a:effectLst/>
                    </a:rPr>
                    <a:t>m</a:t>
                  </a:r>
                </a:p>
              </p:txBody>
            </p:sp>
          </p:grpSp>
          <p:sp>
            <p:nvSpPr>
              <p:cNvPr id="30" name="Text Box 38"/>
              <p:cNvSpPr txBox="1">
                <a:spLocks noChangeArrowheads="1"/>
              </p:cNvSpPr>
              <p:nvPr/>
            </p:nvSpPr>
            <p:spPr bwMode="auto">
              <a:xfrm>
                <a:off x="755576" y="3401767"/>
                <a:ext cx="2232248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200" dirty="0">
                    <a:effectLst/>
                  </a:rPr>
                  <a:t>Absorber thickness (mm</a:t>
                </a:r>
                <a:r>
                  <a:rPr lang="en-US" sz="1200" dirty="0" smtClean="0">
                    <a:effectLst/>
                  </a:rPr>
                  <a:t>)    </a:t>
                </a:r>
                <a:endParaRPr lang="en-US" sz="1200" dirty="0">
                  <a:effectLst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3203848" y="3059668"/>
            <a:ext cx="2754897" cy="400110"/>
          </a:xfrm>
          <a:prstGeom prst="rect">
            <a:avLst/>
          </a:prstGeom>
          <a:solidFill>
            <a:srgbClr val="FFCC99"/>
          </a:solidFill>
          <a:ln w="9525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effectLst/>
              </a:rPr>
              <a:t>m</a:t>
            </a:r>
            <a:r>
              <a:rPr lang="en-US" sz="2000" baseline="30000" dirty="0" smtClean="0">
                <a:effectLst/>
              </a:rPr>
              <a:t>2</a:t>
            </a:r>
            <a:r>
              <a:rPr lang="en-US" sz="2000" baseline="-25000" dirty="0" smtClean="0">
                <a:effectLst/>
                <a:latin typeface="Lucida Grande"/>
                <a:ea typeface="Lucida Grande"/>
                <a:cs typeface="Lucida Grande"/>
              </a:rPr>
              <a:t>γγ</a:t>
            </a:r>
            <a:r>
              <a:rPr lang="en-US" sz="2000" dirty="0" smtClean="0">
                <a:effectLst/>
              </a:rPr>
              <a:t>= 2 E</a:t>
            </a:r>
            <a:r>
              <a:rPr lang="en-US" sz="2000" baseline="-25000" dirty="0" smtClean="0">
                <a:effectLst/>
              </a:rPr>
              <a:t>1</a:t>
            </a:r>
            <a:r>
              <a:rPr lang="en-US" sz="2000" dirty="0" smtClean="0">
                <a:effectLst/>
              </a:rPr>
              <a:t> E</a:t>
            </a:r>
            <a:r>
              <a:rPr lang="en-US" sz="2000" baseline="-25000" dirty="0" smtClean="0">
                <a:effectLst/>
              </a:rPr>
              <a:t>2</a:t>
            </a:r>
            <a:r>
              <a:rPr lang="en-US" sz="2000" dirty="0" smtClean="0">
                <a:effectLst/>
              </a:rPr>
              <a:t> (1-cos</a:t>
            </a:r>
            <a:r>
              <a:rPr lang="en-US" sz="2000" dirty="0" smtClean="0">
                <a:effectLst/>
                <a:latin typeface="Lucida Grande"/>
                <a:ea typeface="Lucida Grande"/>
                <a:cs typeface="Lucida Grande"/>
              </a:rPr>
              <a:t>α</a:t>
            </a:r>
            <a:r>
              <a:rPr lang="en-US" sz="2000" dirty="0" smtClean="0">
                <a:effectLst/>
              </a:rPr>
              <a:t>)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4139952" y="2996952"/>
            <a:ext cx="792088" cy="648072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2008" y="3645024"/>
            <a:ext cx="3995936" cy="3212976"/>
            <a:chOff x="0" y="3645024"/>
            <a:chExt cx="3995936" cy="3212976"/>
          </a:xfrm>
        </p:grpSpPr>
        <p:sp>
          <p:nvSpPr>
            <p:cNvPr id="36" name="Rectangle 35"/>
            <p:cNvSpPr/>
            <p:nvPr/>
          </p:nvSpPr>
          <p:spPr bwMode="auto">
            <a:xfrm>
              <a:off x="0" y="3645024"/>
              <a:ext cx="3995936" cy="3212976"/>
            </a:xfrm>
            <a:prstGeom prst="rect">
              <a:avLst/>
            </a:prstGeom>
            <a:solidFill>
              <a:srgbClr val="CC33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6615" y="3753907"/>
              <a:ext cx="3795305" cy="3059469"/>
              <a:chOff x="56615" y="3753907"/>
              <a:chExt cx="3795305" cy="3059469"/>
            </a:xfrm>
          </p:grpSpPr>
          <p:pic>
            <p:nvPicPr>
              <p:cNvPr id="17" name="Picture 16" descr="Untitled.png"/>
              <p:cNvPicPr preferRelativeResize="0"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750" y="3883219"/>
                <a:ext cx="3534146" cy="2930157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56615" y="3753907"/>
                <a:ext cx="3795305" cy="3231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500" dirty="0" smtClean="0">
                    <a:solidFill>
                      <a:srgbClr val="CC3300"/>
                    </a:solidFill>
                    <a:effectLst/>
                  </a:rPr>
                  <a:t>March 2010: </a:t>
                </a:r>
                <a:r>
                  <a:rPr lang="en-US" sz="1500" dirty="0" smtClean="0">
                    <a:solidFill>
                      <a:srgbClr val="CC3300"/>
                    </a:solidFill>
                    <a:effectLst/>
                    <a:latin typeface="Lucida Grande"/>
                    <a:ea typeface="Lucida Grande"/>
                    <a:cs typeface="Lucida Grande"/>
                  </a:rPr>
                  <a:t>π</a:t>
                </a:r>
                <a:r>
                  <a:rPr lang="en-US" sz="1500" baseline="30000" dirty="0" smtClean="0">
                    <a:solidFill>
                      <a:srgbClr val="CC3300"/>
                    </a:solidFill>
                    <a:effectLst/>
                  </a:rPr>
                  <a:t>0</a:t>
                </a:r>
                <a:r>
                  <a:rPr lang="en-US" sz="1500" dirty="0" smtClean="0">
                    <a:solidFill>
                      <a:srgbClr val="CC3300"/>
                    </a:solidFill>
                    <a:effectLst/>
                    <a:sym typeface="Wingdings"/>
                  </a:rPr>
                  <a:t> </a:t>
                </a:r>
                <a:r>
                  <a:rPr lang="en-US" sz="1500" dirty="0" err="1" smtClean="0">
                    <a:solidFill>
                      <a:srgbClr val="CC3300"/>
                    </a:solidFill>
                    <a:effectLst/>
                    <a:latin typeface="Lucida Grande"/>
                    <a:ea typeface="Lucida Grande"/>
                    <a:cs typeface="Lucida Grande"/>
                    <a:sym typeface="Wingdings"/>
                  </a:rPr>
                  <a:t>γγ</a:t>
                </a:r>
                <a:r>
                  <a:rPr lang="en-US" sz="1500" dirty="0" smtClean="0">
                    <a:solidFill>
                      <a:srgbClr val="CC3300"/>
                    </a:solidFill>
                    <a:effectLst/>
                    <a:latin typeface="Lucida Grande"/>
                    <a:ea typeface="Lucida Grande"/>
                    <a:cs typeface="Lucida Grande"/>
                    <a:sym typeface="Wingdings"/>
                  </a:rPr>
                  <a:t> </a:t>
                </a:r>
                <a:r>
                  <a:rPr lang="en-US" sz="1500" dirty="0" smtClean="0">
                    <a:solidFill>
                      <a:srgbClr val="CC3300"/>
                    </a:solidFill>
                    <a:effectLst/>
                  </a:rPr>
                  <a:t>data </a:t>
                </a:r>
                <a:r>
                  <a:rPr lang="en-US" sz="1400" dirty="0" smtClean="0">
                    <a:solidFill>
                      <a:srgbClr val="CC3300"/>
                    </a:solidFill>
                    <a:effectLst/>
                  </a:rPr>
                  <a:t>(√s=900 </a:t>
                </a:r>
                <a:r>
                  <a:rPr lang="en-US" sz="1400" dirty="0" err="1" smtClean="0">
                    <a:solidFill>
                      <a:srgbClr val="CC3300"/>
                    </a:solidFill>
                    <a:effectLst/>
                  </a:rPr>
                  <a:t>GeV</a:t>
                </a:r>
                <a:r>
                  <a:rPr lang="en-US" sz="1400" dirty="0" smtClean="0">
                    <a:solidFill>
                      <a:srgbClr val="CC3300"/>
                    </a:solidFill>
                    <a:effectLst/>
                  </a:rPr>
                  <a:t>)</a:t>
                </a:r>
              </a:p>
            </p:txBody>
          </p:sp>
          <p:sp>
            <p:nvSpPr>
              <p:cNvPr id="19" name="Text Box 52"/>
              <p:cNvSpPr txBox="1">
                <a:spLocks noChangeArrowheads="1"/>
              </p:cNvSpPr>
              <p:nvPr/>
            </p:nvSpPr>
            <p:spPr bwMode="auto">
              <a:xfrm>
                <a:off x="785899" y="5733256"/>
                <a:ext cx="2633973" cy="323165"/>
              </a:xfrm>
              <a:prstGeom prst="rect">
                <a:avLst/>
              </a:prstGeom>
              <a:solidFill>
                <a:srgbClr val="CC3300"/>
              </a:solidFill>
              <a:ln>
                <a:solidFill>
                  <a:schemeClr val="tx1"/>
                </a:solidFill>
              </a:ln>
              <a:extLst/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r>
                  <a:rPr lang="en-US" sz="1500" b="1" dirty="0">
                    <a:solidFill>
                      <a:srgbClr val="FFFFFF"/>
                    </a:solidFill>
                  </a:rPr>
                  <a:t>Overall uniformity</a:t>
                </a:r>
                <a:r>
                  <a:rPr lang="en-US" sz="1500" b="1" dirty="0" smtClean="0">
                    <a:solidFill>
                      <a:srgbClr val="FFFFFF"/>
                    </a:solidFill>
                  </a:rPr>
                  <a:t>: ~±2%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8191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677" y="1713582"/>
            <a:ext cx="9024827" cy="923330"/>
          </a:xfrm>
          <a:prstGeom prst="rect">
            <a:avLst/>
          </a:prstGeom>
          <a:solidFill>
            <a:srgbClr val="CC33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effectLst/>
              </a:rPr>
              <a:t>At each step: a huge amount of detailed work made to understand and correct for</a:t>
            </a:r>
          </a:p>
          <a:p>
            <a:r>
              <a:rPr lang="en-US" sz="1800" dirty="0" smtClean="0">
                <a:solidFill>
                  <a:schemeClr val="bg1"/>
                </a:solidFill>
                <a:effectLst/>
              </a:rPr>
              <a:t>many subtle effects </a:t>
            </a:r>
            <a:r>
              <a:rPr lang="en-US" sz="1800" dirty="0" smtClean="0">
                <a:solidFill>
                  <a:schemeClr val="bg1"/>
                </a:solidFill>
                <a:effectLst/>
                <a:sym typeface="Wingdings"/>
              </a:rPr>
              <a:t> Enormous progress, excellent accomplishments,  but </a:t>
            </a:r>
            <a:r>
              <a:rPr lang="en-US" sz="1800" dirty="0">
                <a:solidFill>
                  <a:schemeClr val="bg1"/>
                </a:solidFill>
                <a:effectLst/>
                <a:sym typeface="Wingdings"/>
              </a:rPr>
              <a:t>s</a:t>
            </a:r>
            <a:r>
              <a:rPr lang="en-US" sz="1800" dirty="0" smtClean="0">
                <a:solidFill>
                  <a:schemeClr val="bg1"/>
                </a:solidFill>
                <a:effectLst/>
                <a:sym typeface="Wingdings"/>
              </a:rPr>
              <a:t>till </a:t>
            </a:r>
          </a:p>
          <a:p>
            <a:r>
              <a:rPr lang="en-US" sz="1800" dirty="0" smtClean="0">
                <a:solidFill>
                  <a:schemeClr val="bg1"/>
                </a:solidFill>
                <a:effectLst/>
                <a:sym typeface="Wingdings"/>
              </a:rPr>
              <a:t>some work to do to achieve the ~0.7% goal over the full calorimeter coverage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91671" y="3429000"/>
            <a:ext cx="7307853" cy="2640330"/>
            <a:chOff x="791671" y="3429000"/>
            <a:chExt cx="7307853" cy="2640330"/>
          </a:xfrm>
        </p:grpSpPr>
        <p:sp>
          <p:nvSpPr>
            <p:cNvPr id="7" name="TextBox 6"/>
            <p:cNvSpPr txBox="1"/>
            <p:nvPr/>
          </p:nvSpPr>
          <p:spPr>
            <a:xfrm>
              <a:off x="791671" y="3939153"/>
              <a:ext cx="5212697" cy="846386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700" dirty="0" smtClean="0">
                  <a:effectLst/>
                  <a:sym typeface="Wingdings"/>
                </a:rPr>
                <a:t>Courage ! After all </a:t>
              </a:r>
            </a:p>
            <a:p>
              <a:r>
                <a:rPr lang="en-US" sz="1700" dirty="0" smtClean="0">
                  <a:effectLst/>
                  <a:sym typeface="Wingdings"/>
                </a:rPr>
                <a:t>“a liquid-argon calorimeter is easy to calibrate .. ”</a:t>
              </a:r>
            </a:p>
            <a:p>
              <a:r>
                <a:rPr lang="en-US" sz="1500" dirty="0" smtClean="0">
                  <a:effectLst/>
                  <a:sym typeface="Wingdings"/>
                </a:rPr>
                <a:t>(Daniel Fournier dixit)</a:t>
              </a:r>
            </a:p>
          </p:txBody>
        </p:sp>
        <p:pic>
          <p:nvPicPr>
            <p:cNvPr id="2" name="Picture 1" descr="images.jpeg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224" y="3429000"/>
              <a:ext cx="1511300" cy="264033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9288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46140" y="116632"/>
            <a:ext cx="2497874" cy="369332"/>
          </a:xfrm>
          <a:prstGeom prst="rect">
            <a:avLst/>
          </a:prstGeom>
          <a:solidFill>
            <a:srgbClr val="FFCC00"/>
          </a:solidFill>
          <a:ln w="9525" cmpd="sng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</a:rPr>
              <a:t>m</a:t>
            </a:r>
            <a:r>
              <a:rPr lang="en-US" sz="1800" baseline="30000" dirty="0" smtClean="0">
                <a:effectLst/>
              </a:rPr>
              <a:t>2</a:t>
            </a:r>
            <a:r>
              <a:rPr lang="en-US" sz="1800" baseline="-25000" dirty="0" smtClean="0">
                <a:effectLst/>
                <a:latin typeface="Lucida Grande"/>
                <a:ea typeface="Lucida Grande"/>
                <a:cs typeface="Lucida Grande"/>
              </a:rPr>
              <a:t>γγ</a:t>
            </a:r>
            <a:r>
              <a:rPr lang="en-US" sz="1800" dirty="0" smtClean="0">
                <a:effectLst/>
              </a:rPr>
              <a:t>= 2 E</a:t>
            </a:r>
            <a:r>
              <a:rPr lang="en-US" sz="1800" baseline="-25000" dirty="0" smtClean="0">
                <a:effectLst/>
              </a:rPr>
              <a:t>1</a:t>
            </a:r>
            <a:r>
              <a:rPr lang="en-US" sz="1800" dirty="0" smtClean="0">
                <a:effectLst/>
              </a:rPr>
              <a:t> E</a:t>
            </a:r>
            <a:r>
              <a:rPr lang="en-US" sz="1800" baseline="-25000" dirty="0" smtClean="0">
                <a:effectLst/>
              </a:rPr>
              <a:t>2</a:t>
            </a:r>
            <a:r>
              <a:rPr lang="en-US" sz="1800" dirty="0" smtClean="0">
                <a:effectLst/>
              </a:rPr>
              <a:t> (1-cos</a:t>
            </a:r>
            <a:r>
              <a:rPr lang="en-US" sz="1800" dirty="0" smtClean="0">
                <a:effectLst/>
                <a:latin typeface="Lucida Grande"/>
                <a:ea typeface="Lucida Grande"/>
                <a:cs typeface="Lucida Grande"/>
              </a:rPr>
              <a:t>α</a:t>
            </a:r>
            <a:r>
              <a:rPr lang="en-US" sz="1800" dirty="0" smtClean="0">
                <a:effectLst/>
              </a:rPr>
              <a:t>)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1835696" y="44624"/>
            <a:ext cx="720080" cy="648072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7504" y="3204264"/>
            <a:ext cx="4680520" cy="3556849"/>
            <a:chOff x="107504" y="3204264"/>
            <a:chExt cx="4680520" cy="3556849"/>
          </a:xfrm>
        </p:grpSpPr>
        <p:sp>
          <p:nvSpPr>
            <p:cNvPr id="30" name="Rectangle 29"/>
            <p:cNvSpPr/>
            <p:nvPr/>
          </p:nvSpPr>
          <p:spPr bwMode="auto">
            <a:xfrm>
              <a:off x="107504" y="3573016"/>
              <a:ext cx="4680520" cy="3168352"/>
            </a:xfrm>
            <a:prstGeom prst="rect">
              <a:avLst/>
            </a:prstGeom>
            <a:solidFill>
              <a:srgbClr val="CC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pic>
          <p:nvPicPr>
            <p:cNvPr id="7" name="Picture 6" descr="Untitled.png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3671303"/>
              <a:ext cx="4260971" cy="299805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7408" name="TextBox 17407"/>
            <p:cNvSpPr txBox="1"/>
            <p:nvPr/>
          </p:nvSpPr>
          <p:spPr>
            <a:xfrm>
              <a:off x="3015204" y="4633391"/>
              <a:ext cx="1124748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0000"/>
                  </a:solidFill>
                  <a:effectLst/>
                  <a:latin typeface="Lucida Grande"/>
                  <a:ea typeface="Lucida Grande"/>
                  <a:cs typeface="Lucida Grande"/>
                </a:rPr>
                <a:t>σ</a:t>
              </a:r>
              <a:r>
                <a:rPr lang="en-US" sz="1400" baseline="-25000" dirty="0" err="1" smtClean="0">
                  <a:solidFill>
                    <a:srgbClr val="FF0000"/>
                  </a:solidFill>
                  <a:effectLst/>
                </a:rPr>
                <a:t>Z</a:t>
              </a:r>
              <a:r>
                <a:rPr lang="en-US" sz="1400" dirty="0" smtClean="0">
                  <a:solidFill>
                    <a:srgbClr val="FF0000"/>
                  </a:solidFill>
                  <a:effectLst/>
                </a:rPr>
                <a:t> ~ 1.5 cm</a:t>
              </a:r>
              <a:endParaRPr lang="en-US" sz="1400" dirty="0"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899301" y="6453336"/>
              <a:ext cx="1304547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effectLst/>
                  <a:latin typeface="Lucida Grande"/>
                  <a:ea typeface="Lucida Grande"/>
                  <a:cs typeface="Lucida Grande"/>
                </a:rPr>
                <a:t>Z (γ</a:t>
              </a:r>
              <a:r>
                <a:rPr lang="en-US" sz="1400" baseline="-25000" dirty="0" smtClean="0">
                  <a:solidFill>
                    <a:srgbClr val="FF0000"/>
                  </a:solidFill>
                  <a:effectLst/>
                  <a:latin typeface="Lucida Grande"/>
                  <a:ea typeface="Lucida Grande"/>
                  <a:cs typeface="Lucida Grande"/>
                </a:rPr>
                <a:t>1</a:t>
              </a:r>
              <a:r>
                <a:rPr lang="en-US" sz="1400" dirty="0" smtClean="0">
                  <a:solidFill>
                    <a:srgbClr val="FF0000"/>
                  </a:solidFill>
                  <a:effectLst/>
                  <a:latin typeface="Lucida Grande"/>
                  <a:ea typeface="Lucida Grande"/>
                  <a:cs typeface="Lucida Grande"/>
                </a:rPr>
                <a:t>) – Z (γ</a:t>
              </a:r>
              <a:r>
                <a:rPr lang="en-US" sz="1400" baseline="-25000" dirty="0" smtClean="0">
                  <a:solidFill>
                    <a:srgbClr val="FF0000"/>
                  </a:solidFill>
                  <a:effectLst/>
                  <a:latin typeface="Lucida Grande"/>
                  <a:ea typeface="Lucida Grande"/>
                  <a:cs typeface="Lucida Grande"/>
                </a:rPr>
                <a:t>2</a:t>
              </a:r>
              <a:r>
                <a:rPr lang="en-US" sz="1400" dirty="0" smtClean="0">
                  <a:solidFill>
                    <a:srgbClr val="FF0000"/>
                  </a:solidFill>
                  <a:effectLst/>
                  <a:latin typeface="Lucida Grande"/>
                  <a:ea typeface="Lucida Grande"/>
                  <a:cs typeface="Lucida Grande"/>
                </a:rPr>
                <a:t>)</a:t>
              </a:r>
              <a:endParaRPr lang="en-US" sz="1400" dirty="0">
                <a:solidFill>
                  <a:srgbClr val="FF0000"/>
                </a:solidFill>
                <a:effectLst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5873" y="3204264"/>
              <a:ext cx="3732111" cy="5847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3300"/>
                  </a:solidFill>
                  <a:effectLst/>
                </a:rPr>
                <a:t>Z-vertex </a:t>
              </a:r>
              <a:r>
                <a:rPr lang="en-US" dirty="0">
                  <a:solidFill>
                    <a:srgbClr val="FF3300"/>
                  </a:solidFill>
                  <a:effectLst/>
                </a:rPr>
                <a:t>from calorimeter “pointing”</a:t>
              </a:r>
            </a:p>
            <a:p>
              <a:r>
                <a:rPr lang="en-US" dirty="0" smtClean="0">
                  <a:solidFill>
                    <a:srgbClr val="FF3300"/>
                  </a:solidFill>
                  <a:effectLst/>
                </a:rPr>
                <a:t>as measured in </a:t>
              </a:r>
              <a:r>
                <a:rPr lang="en-US" dirty="0" err="1" smtClean="0">
                  <a:solidFill>
                    <a:srgbClr val="FF3300"/>
                  </a:solidFill>
                  <a:effectLst/>
                  <a:latin typeface="Lucida Grande"/>
                  <a:ea typeface="Lucida Grande"/>
                  <a:cs typeface="Lucida Grande"/>
                </a:rPr>
                <a:t>γγ</a:t>
              </a:r>
              <a:r>
                <a:rPr lang="en-US" dirty="0" smtClean="0">
                  <a:solidFill>
                    <a:srgbClr val="FF3300"/>
                  </a:solidFill>
                  <a:effectLst/>
                </a:rPr>
                <a:t> events</a:t>
              </a:r>
            </a:p>
          </p:txBody>
        </p:sp>
      </p:grpSp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244408" y="6553200"/>
            <a:ext cx="838200" cy="304800"/>
          </a:xfrm>
        </p:spPr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82843" y="116632"/>
            <a:ext cx="174919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  <a:latin typeface="Lucida Grande"/>
                <a:ea typeface="Lucida Grande"/>
                <a:cs typeface="Lucida Grande"/>
              </a:rPr>
              <a:t>α</a:t>
            </a:r>
            <a:r>
              <a:rPr lang="en-US" sz="1400" dirty="0" smtClean="0">
                <a:effectLst/>
              </a:rPr>
              <a:t>=opening angle of</a:t>
            </a:r>
          </a:p>
          <a:p>
            <a:r>
              <a:rPr lang="en-US" sz="1400" dirty="0">
                <a:effectLst/>
              </a:rPr>
              <a:t>t</a:t>
            </a:r>
            <a:r>
              <a:rPr lang="en-US" sz="1400" dirty="0" smtClean="0">
                <a:effectLst/>
              </a:rPr>
              <a:t>he two photons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508104" y="152576"/>
            <a:ext cx="3570317" cy="3060400"/>
            <a:chOff x="5508104" y="152576"/>
            <a:chExt cx="3570317" cy="3060400"/>
          </a:xfrm>
        </p:grpSpPr>
        <p:grpSp>
          <p:nvGrpSpPr>
            <p:cNvPr id="5" name="Group 4"/>
            <p:cNvGrpSpPr/>
            <p:nvPr/>
          </p:nvGrpSpPr>
          <p:grpSpPr>
            <a:xfrm>
              <a:off x="5508104" y="152576"/>
              <a:ext cx="3570317" cy="2916384"/>
              <a:chOff x="5508104" y="152576"/>
              <a:chExt cx="3570317" cy="2916384"/>
            </a:xfrm>
          </p:grpSpPr>
          <p:pic>
            <p:nvPicPr>
              <p:cNvPr id="33" name="Picture 32"/>
              <p:cNvPicPr preferRelativeResize="0"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8104" y="152576"/>
                <a:ext cx="3570317" cy="291638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6444208" y="2276872"/>
                <a:ext cx="312906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effectLst/>
                    <a:latin typeface="Lucida Grande"/>
                    <a:ea typeface="Lucida Grande"/>
                    <a:cs typeface="Lucida Grande"/>
                  </a:rPr>
                  <a:t>ϑ</a:t>
                </a:r>
                <a:endParaRPr lang="en-US" dirty="0" smtClean="0">
                  <a:effectLst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7596336" y="2474312"/>
              <a:ext cx="1296144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Deduce Z</a:t>
              </a:r>
            </a:p>
            <a:p>
              <a:r>
                <a:rPr lang="en-US" sz="1400" dirty="0">
                  <a:effectLst/>
                </a:rPr>
                <a:t>o</a:t>
              </a:r>
              <a:r>
                <a:rPr lang="en-US" sz="1400" dirty="0" smtClean="0">
                  <a:effectLst/>
                </a:rPr>
                <a:t>f primary</a:t>
              </a:r>
            </a:p>
            <a:p>
              <a:r>
                <a:rPr lang="en-US" sz="1400" dirty="0" smtClean="0">
                  <a:effectLst/>
                </a:rPr>
                <a:t>vertex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7504" y="836712"/>
            <a:ext cx="5397173" cy="2185214"/>
          </a:xfrm>
          <a:prstGeom prst="rect">
            <a:avLst/>
          </a:prstGeom>
          <a:solidFill>
            <a:srgbClr val="3399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FFFF00"/>
                </a:solidFill>
                <a:effectLst/>
              </a:rPr>
              <a:t>Since the early days, one of the reasons for th</a:t>
            </a:r>
            <a:r>
              <a:rPr lang="en-US" sz="1700" dirty="0">
                <a:solidFill>
                  <a:srgbClr val="FFFF00"/>
                </a:solidFill>
                <a:effectLst/>
              </a:rPr>
              <a:t>e</a:t>
            </a:r>
            <a:r>
              <a:rPr lang="en-US" sz="1700" dirty="0" smtClean="0">
                <a:solidFill>
                  <a:srgbClr val="FFFF00"/>
                </a:solidFill>
                <a:effectLst/>
              </a:rPr>
              <a:t> longitudinal </a:t>
            </a:r>
            <a:r>
              <a:rPr lang="en-US" sz="1500" dirty="0" smtClean="0">
                <a:solidFill>
                  <a:srgbClr val="FFFF00"/>
                </a:solidFill>
                <a:effectLst/>
              </a:rPr>
              <a:t>(and lateral) </a:t>
            </a:r>
            <a:r>
              <a:rPr lang="en-US" sz="1700" dirty="0" smtClean="0">
                <a:solidFill>
                  <a:srgbClr val="FFFF00"/>
                </a:solidFill>
                <a:effectLst/>
              </a:rPr>
              <a:t>segmentation of the EM calorimeter was the possibility of measuring the photon polar angle </a:t>
            </a:r>
            <a:r>
              <a:rPr lang="en-US" sz="1700" dirty="0" err="1" smtClean="0">
                <a:solidFill>
                  <a:srgbClr val="FFFF00"/>
                </a:solidFill>
                <a:effectLst/>
                <a:latin typeface="Lucida Grande"/>
                <a:ea typeface="Lucida Grande"/>
                <a:cs typeface="Lucida Grande"/>
              </a:rPr>
              <a:t>ϑ</a:t>
            </a:r>
            <a:r>
              <a:rPr lang="en-US" sz="1700" dirty="0" smtClean="0">
                <a:solidFill>
                  <a:srgbClr val="FFFF00"/>
                </a:solidFill>
                <a:effectLst/>
                <a:latin typeface="Lucida Grande"/>
                <a:ea typeface="Lucida Grande"/>
                <a:cs typeface="Lucida Grande"/>
              </a:rPr>
              <a:t> </a:t>
            </a:r>
            <a:r>
              <a:rPr lang="en-US" sz="1700" dirty="0" smtClean="0">
                <a:solidFill>
                  <a:srgbClr val="FFFF00"/>
                </a:solidFill>
                <a:effectLst/>
              </a:rPr>
              <a:t>independently of the knowledge of the primary vertex </a:t>
            </a:r>
            <a:r>
              <a:rPr lang="en-US" sz="1700" dirty="0" smtClean="0">
                <a:solidFill>
                  <a:srgbClr val="FFFF00"/>
                </a:solidFill>
                <a:effectLst/>
                <a:sym typeface="Wingdings"/>
              </a:rPr>
              <a:t> c</a:t>
            </a:r>
            <a:r>
              <a:rPr lang="en-US" sz="1700" dirty="0" smtClean="0">
                <a:solidFill>
                  <a:srgbClr val="FFFF00"/>
                </a:solidFill>
                <a:effectLst/>
              </a:rPr>
              <a:t>rucial at high pile-up: </a:t>
            </a:r>
            <a:r>
              <a:rPr lang="en-US" sz="1700" dirty="0" smtClean="0">
                <a:solidFill>
                  <a:srgbClr val="FFFF00"/>
                </a:solidFill>
                <a:effectLst/>
                <a:sym typeface="Wingdings"/>
              </a:rPr>
              <a:t>many vertices distributed over </a:t>
            </a:r>
            <a:r>
              <a:rPr lang="en-US" sz="1700" dirty="0" err="1" smtClean="0">
                <a:solidFill>
                  <a:srgbClr val="FFFF00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sz="1700" baseline="-25000" dirty="0" err="1" smtClean="0">
                <a:solidFill>
                  <a:srgbClr val="FFFF00"/>
                </a:solidFill>
                <a:effectLst/>
                <a:sym typeface="Wingdings"/>
              </a:rPr>
              <a:t>Z</a:t>
            </a:r>
            <a:r>
              <a:rPr lang="en-US" sz="1700" dirty="0" smtClean="0">
                <a:solidFill>
                  <a:srgbClr val="FFFF00"/>
                </a:solidFill>
                <a:effectLst/>
                <a:sym typeface="Wingdings"/>
              </a:rPr>
              <a:t> (LHC beam spot) ~ 5.6 cm  difficult to know which one produced the </a:t>
            </a:r>
            <a:r>
              <a:rPr lang="en-US" sz="1700" dirty="0" err="1" smtClean="0">
                <a:solidFill>
                  <a:srgbClr val="FFFF00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sz="1700" dirty="0" smtClean="0">
                <a:solidFill>
                  <a:srgbClr val="FFFF00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sz="1700" dirty="0" smtClean="0">
                <a:solidFill>
                  <a:srgbClr val="FFFF00"/>
                </a:solidFill>
                <a:effectLst/>
                <a:latin typeface="Comic Sans MS"/>
                <a:ea typeface="Lucida Grande"/>
                <a:cs typeface="Lucida Grande"/>
                <a:sym typeface="Wingdings"/>
              </a:rPr>
              <a:t>pair</a:t>
            </a:r>
            <a:endParaRPr lang="en-US" sz="1700" dirty="0" smtClean="0">
              <a:solidFill>
                <a:srgbClr val="FFFF00"/>
              </a:solidFill>
              <a:effectLst/>
              <a:latin typeface="Comic Sans MS"/>
            </a:endParaRPr>
          </a:p>
        </p:txBody>
      </p:sp>
      <p:pic>
        <p:nvPicPr>
          <p:cNvPr id="19" name="Picture 18" descr="Zmumu_vertexzoom_0911.png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07" y="3394690"/>
            <a:ext cx="3888473" cy="1393374"/>
          </a:xfrm>
          <a:prstGeom prst="rect">
            <a:avLst/>
          </a:prstGeom>
          <a:solidFill>
            <a:srgbClr val="990033"/>
          </a:solidFill>
          <a:ln w="28575" cmpd="sng">
            <a:solidFill>
              <a:srgbClr val="990033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939174" y="4997494"/>
            <a:ext cx="4050007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rgbClr val="FF0000"/>
                </a:solidFill>
                <a:effectLst/>
                <a:sym typeface="Wingdings"/>
              </a:rPr>
              <a:t>Calorimeter pointing capability </a:t>
            </a:r>
          </a:p>
          <a:p>
            <a:r>
              <a:rPr lang="en-US" dirty="0">
                <a:solidFill>
                  <a:srgbClr val="FF0000"/>
                </a:solidFill>
                <a:effectLst/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/>
                <a:sym typeface="Wingdings"/>
              </a:rPr>
              <a:t>    reduces vertex uncertainty from </a:t>
            </a:r>
          </a:p>
          <a:p>
            <a:r>
              <a:rPr lang="en-US" dirty="0">
                <a:solidFill>
                  <a:srgbClr val="FF0000"/>
                </a:solidFill>
                <a:effectLst/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effectLst/>
                <a:sym typeface="Wingdings"/>
              </a:rPr>
              <a:t>    ~ 5.6 cm (LHC beam spot) to ~ 1.5 cm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olidFill>
                  <a:srgbClr val="FF0000"/>
                </a:solidFill>
                <a:effectLst/>
                <a:sym typeface="Wingdings"/>
              </a:rPr>
              <a:t>Contribution to mass resolution from</a:t>
            </a:r>
          </a:p>
          <a:p>
            <a:r>
              <a:rPr lang="en-US" dirty="0">
                <a:solidFill>
                  <a:srgbClr val="FF0000"/>
                </a:solidFill>
                <a:effectLst/>
                <a:sym typeface="Wingdings"/>
              </a:rPr>
              <a:t>     angular term is negligible with </a:t>
            </a:r>
            <a:r>
              <a:rPr lang="en-US" dirty="0" err="1">
                <a:solidFill>
                  <a:srgbClr val="FF0000"/>
                </a:solidFill>
                <a:effectLst/>
                <a:sym typeface="Wingdings"/>
              </a:rPr>
              <a:t>calo</a:t>
            </a:r>
            <a:endParaRPr lang="en-US" dirty="0">
              <a:solidFill>
                <a:srgbClr val="FF0000"/>
              </a:solidFill>
              <a:effectLst/>
              <a:sym typeface="Wingdings"/>
            </a:endParaRPr>
          </a:p>
          <a:p>
            <a:r>
              <a:rPr lang="en-US" dirty="0">
                <a:solidFill>
                  <a:srgbClr val="FF0000"/>
                </a:solidFill>
                <a:effectLst/>
                <a:sym typeface="Wingdings"/>
              </a:rPr>
              <a:t>     pointing (</a:t>
            </a:r>
            <a:r>
              <a:rPr lang="en-US" dirty="0" err="1">
                <a:solidFill>
                  <a:srgbClr val="FF0000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γ</a:t>
            </a:r>
            <a:r>
              <a:rPr lang="en-US" dirty="0">
                <a:solidFill>
                  <a:srgbClr val="FF0000"/>
                </a:solidFill>
                <a:effectLst/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dirty="0">
                <a:solidFill>
                  <a:srgbClr val="FF0000"/>
                </a:solidFill>
                <a:effectLst/>
                <a:sym typeface="Wingdings"/>
              </a:rPr>
              <a:t></a:t>
            </a:r>
            <a:r>
              <a:rPr lang="en-US" dirty="0" err="1">
                <a:solidFill>
                  <a:srgbClr val="FF0000"/>
                </a:solidFill>
                <a:effectLst/>
                <a:sym typeface="Wingdings"/>
              </a:rPr>
              <a:t>ee</a:t>
            </a:r>
            <a:r>
              <a:rPr lang="en-US" dirty="0">
                <a:solidFill>
                  <a:srgbClr val="FF0000"/>
                </a:solidFill>
                <a:effectLst/>
                <a:sym typeface="Wingdings"/>
              </a:rPr>
              <a:t> vertex also used</a:t>
            </a:r>
            <a:r>
              <a:rPr lang="en-US" dirty="0" smtClean="0">
                <a:solidFill>
                  <a:srgbClr val="FF0000"/>
                </a:solidFill>
                <a:effectLst/>
                <a:sym typeface="Wingdings"/>
              </a:rPr>
              <a:t>)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rgbClr val="FF0000"/>
                </a:solidFill>
                <a:effectLst/>
                <a:sym typeface="Wingdings"/>
              </a:rPr>
              <a:t>Robust against pile-up</a:t>
            </a:r>
          </a:p>
        </p:txBody>
      </p:sp>
    </p:spTree>
    <p:extLst>
      <p:ext uri="{BB962C8B-B14F-4D97-AF65-F5344CB8AC3E}">
        <p14:creationId xmlns:p14="http://schemas.microsoft.com/office/powerpoint/2010/main" val="687668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10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496" y="44624"/>
            <a:ext cx="8701220" cy="584776"/>
          </a:xfrm>
          <a:prstGeom prst="rect">
            <a:avLst/>
          </a:prstGeom>
          <a:solidFill>
            <a:srgbClr val="CC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Potentially huge background from 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err="1" smtClean="0">
                <a:effectLst/>
              </a:rPr>
              <a:t>j</a:t>
            </a:r>
            <a:r>
              <a:rPr lang="en-US" dirty="0" smtClean="0">
                <a:effectLst/>
              </a:rPr>
              <a:t> and </a:t>
            </a:r>
            <a:r>
              <a:rPr lang="en-US" dirty="0" err="1" smtClean="0">
                <a:effectLst/>
              </a:rPr>
              <a:t>jj</a:t>
            </a:r>
            <a:r>
              <a:rPr lang="en-US" dirty="0" smtClean="0">
                <a:effectLst/>
              </a:rPr>
              <a:t> production with jets fragmenting into a single </a:t>
            </a:r>
          </a:p>
          <a:p>
            <a:r>
              <a:rPr lang="en-US" dirty="0" smtClean="0">
                <a:effectLst/>
              </a:rPr>
              <a:t>hard </a:t>
            </a:r>
            <a:r>
              <a:rPr lang="en-US" dirty="0" smtClean="0">
                <a:effectLst/>
                <a:latin typeface="Lucida Grande"/>
                <a:ea typeface="Lucida Grande"/>
                <a:cs typeface="Lucida Grande"/>
              </a:rPr>
              <a:t>π</a:t>
            </a:r>
            <a:r>
              <a:rPr lang="en-US" baseline="30000" dirty="0" smtClean="0">
                <a:effectLst/>
              </a:rPr>
              <a:t>0</a:t>
            </a:r>
            <a:r>
              <a:rPr lang="en-US" dirty="0" smtClean="0">
                <a:effectLst/>
              </a:rPr>
              <a:t> </a:t>
            </a:r>
            <a:r>
              <a:rPr lang="en-US" dirty="0" smtClean="0">
                <a:effectLst/>
                <a:latin typeface="Comic Sans MS"/>
                <a:ea typeface="Lucida Grande"/>
                <a:cs typeface="Lucida Grande"/>
                <a:sym typeface="Wingdings"/>
              </a:rPr>
              <a:t>and the</a:t>
            </a:r>
            <a:r>
              <a:rPr lang="en-US" dirty="0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dirty="0" smtClean="0">
                <a:effectLst/>
                <a:latin typeface="Lucida Grande"/>
                <a:ea typeface="Lucida Grande"/>
                <a:cs typeface="Lucida Grande"/>
              </a:rPr>
              <a:t>π</a:t>
            </a:r>
            <a:r>
              <a:rPr lang="en-US" baseline="30000" dirty="0" smtClean="0">
                <a:effectLst/>
              </a:rPr>
              <a:t>0</a:t>
            </a:r>
            <a:r>
              <a:rPr lang="en-US" dirty="0" smtClean="0">
                <a:effectLst/>
              </a:rPr>
              <a:t> faking single photon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28104" y="908720"/>
            <a:ext cx="2287136" cy="5328592"/>
            <a:chOff x="6732240" y="692696"/>
            <a:chExt cx="2287136" cy="5328592"/>
          </a:xfrm>
        </p:grpSpPr>
        <p:sp>
          <p:nvSpPr>
            <p:cNvPr id="6" name="Rectangle 5"/>
            <p:cNvSpPr/>
            <p:nvPr/>
          </p:nvSpPr>
          <p:spPr bwMode="auto">
            <a:xfrm>
              <a:off x="6732240" y="692696"/>
              <a:ext cx="2232248" cy="5328592"/>
            </a:xfrm>
            <a:prstGeom prst="rect">
              <a:avLst/>
            </a:prstGeom>
            <a:solidFill>
              <a:srgbClr val="CC333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876256" y="764704"/>
              <a:ext cx="2143120" cy="5166360"/>
              <a:chOff x="52616" y="62840"/>
              <a:chExt cx="2143120" cy="5166360"/>
            </a:xfrm>
            <a:solidFill>
              <a:schemeClr val="bg1"/>
            </a:solidFill>
          </p:grpSpPr>
          <p:pic>
            <p:nvPicPr>
              <p:cNvPr id="11" name="Picture 1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2616" y="62840"/>
                <a:ext cx="1783080" cy="51663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Rectangle 14"/>
              <p:cNvSpPr/>
              <p:nvPr/>
            </p:nvSpPr>
            <p:spPr bwMode="auto">
              <a:xfrm>
                <a:off x="575648" y="4005064"/>
                <a:ext cx="828000" cy="288032"/>
              </a:xfrm>
              <a:prstGeom prst="rect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1" charset="0"/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 bwMode="auto">
              <a:xfrm>
                <a:off x="539552" y="4293096"/>
                <a:ext cx="864096" cy="0"/>
              </a:xfrm>
              <a:prstGeom prst="line">
                <a:avLst/>
              </a:prstGeom>
              <a:grpFill/>
              <a:ln w="28575" cap="flat" cmpd="sng" algn="ctr">
                <a:solidFill>
                  <a:srgbClr val="33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" name="TextBox 19"/>
              <p:cNvSpPr txBox="1"/>
              <p:nvPr/>
            </p:nvSpPr>
            <p:spPr>
              <a:xfrm>
                <a:off x="683568" y="4062264"/>
                <a:ext cx="633507" cy="2308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srgbClr val="0000FF"/>
                    </a:solidFill>
                    <a:effectLst/>
                    <a:latin typeface="Comic Sans MS" pitchFamily="-111" charset="0"/>
                  </a:rPr>
                  <a:t>H </a:t>
                </a:r>
                <a:r>
                  <a:rPr lang="en-US" sz="900" b="1" dirty="0">
                    <a:solidFill>
                      <a:srgbClr val="0000FF"/>
                    </a:solidFill>
                    <a:effectLst/>
                    <a:latin typeface="Comic Sans MS" pitchFamily="-111" charset="0"/>
                    <a:sym typeface="Wingdings"/>
                  </a:rPr>
                  <a:t> </a:t>
                </a:r>
                <a:r>
                  <a:rPr lang="en-US" sz="900" b="1" dirty="0" err="1" smtClean="0">
                    <a:solidFill>
                      <a:srgbClr val="0000FF"/>
                    </a:solidFill>
                    <a:effectLst/>
                    <a:latin typeface="Lucida Grande"/>
                    <a:ea typeface="Lucida Grande"/>
                    <a:cs typeface="Lucida Grande"/>
                    <a:sym typeface="Wingdings"/>
                  </a:rPr>
                  <a:t>γγ</a:t>
                </a:r>
                <a:endParaRPr lang="en-US" sz="900" b="1" dirty="0">
                  <a:solidFill>
                    <a:srgbClr val="0000FF"/>
                  </a:solidFill>
                  <a:effectLst/>
                  <a:latin typeface="Comic Sans MS" pitchFamily="-111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27584" y="1151166"/>
                <a:ext cx="324102" cy="2616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err="1" smtClean="0">
                    <a:solidFill>
                      <a:srgbClr val="00CCFF"/>
                    </a:solidFill>
                    <a:effectLst/>
                  </a:rPr>
                  <a:t>jj</a:t>
                </a:r>
                <a:endParaRPr lang="en-US" sz="1100" b="1" dirty="0">
                  <a:solidFill>
                    <a:srgbClr val="00CCFF"/>
                  </a:solidFill>
                  <a:effectLst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55576" y="2132856"/>
                <a:ext cx="328072" cy="2616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err="1" smtClean="0">
                    <a:solidFill>
                      <a:srgbClr val="00CC33"/>
                    </a:solidFill>
                    <a:effectLst/>
                    <a:latin typeface="Lucida Grande"/>
                    <a:ea typeface="Lucida Grande"/>
                    <a:cs typeface="Lucida Grande"/>
                  </a:rPr>
                  <a:t>γ</a:t>
                </a:r>
                <a:r>
                  <a:rPr lang="en-US" sz="1100" b="1" dirty="0" err="1" smtClean="0">
                    <a:solidFill>
                      <a:srgbClr val="00CC33"/>
                    </a:solidFill>
                    <a:effectLst/>
                  </a:rPr>
                  <a:t>j</a:t>
                </a:r>
                <a:endParaRPr lang="en-US" sz="1100" b="1" dirty="0">
                  <a:solidFill>
                    <a:srgbClr val="00CC33"/>
                  </a:solidFill>
                  <a:effectLst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303194" y="1264404"/>
                <a:ext cx="892542" cy="29238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solidFill>
                      <a:srgbClr val="00CCFF"/>
                    </a:solidFill>
                    <a:effectLst/>
                  </a:rPr>
                  <a:t>~ 500 </a:t>
                </a:r>
                <a:r>
                  <a:rPr lang="en-US" sz="1300" dirty="0" err="1" smtClean="0">
                    <a:solidFill>
                      <a:srgbClr val="00CCFF"/>
                    </a:solidFill>
                    <a:effectLst/>
                    <a:latin typeface="Lucida Grande"/>
                    <a:ea typeface="Lucida Grande"/>
                    <a:cs typeface="Lucida Grande"/>
                  </a:rPr>
                  <a:t>μ</a:t>
                </a:r>
                <a:r>
                  <a:rPr lang="en-US" sz="1300" dirty="0" err="1" smtClean="0">
                    <a:solidFill>
                      <a:srgbClr val="00CCFF"/>
                    </a:solidFill>
                    <a:effectLst/>
                  </a:rPr>
                  <a:t>b</a:t>
                </a:r>
                <a:endParaRPr lang="en-US" sz="1300" dirty="0">
                  <a:solidFill>
                    <a:srgbClr val="00CCFF"/>
                  </a:solidFill>
                  <a:effectLst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304171" y="2272516"/>
                <a:ext cx="891565" cy="29238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solidFill>
                      <a:srgbClr val="00CC33"/>
                    </a:solidFill>
                    <a:effectLst/>
                  </a:rPr>
                  <a:t>~ 200 </a:t>
                </a:r>
                <a:r>
                  <a:rPr lang="en-US" sz="1300" dirty="0" err="1" smtClean="0">
                    <a:solidFill>
                      <a:srgbClr val="00CC33"/>
                    </a:solidFill>
                    <a:effectLst/>
                    <a:latin typeface="Lucida Grande"/>
                    <a:ea typeface="Lucida Grande"/>
                    <a:cs typeface="Lucida Grande"/>
                  </a:rPr>
                  <a:t>n</a:t>
                </a:r>
                <a:r>
                  <a:rPr lang="en-US" sz="1300" dirty="0" err="1" smtClean="0">
                    <a:solidFill>
                      <a:srgbClr val="00CC33"/>
                    </a:solidFill>
                    <a:effectLst/>
                  </a:rPr>
                  <a:t>b</a:t>
                </a:r>
                <a:endParaRPr lang="en-US" sz="1300" dirty="0">
                  <a:solidFill>
                    <a:srgbClr val="00CC33"/>
                  </a:solidFill>
                  <a:effectLst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332451" y="3280628"/>
                <a:ext cx="791277" cy="29238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solidFill>
                      <a:srgbClr val="CC66FF"/>
                    </a:solidFill>
                    <a:effectLst/>
                  </a:rPr>
                  <a:t>~ 30 </a:t>
                </a:r>
                <a:r>
                  <a:rPr lang="en-US" sz="1300" dirty="0" err="1" smtClean="0">
                    <a:solidFill>
                      <a:srgbClr val="CC66FF"/>
                    </a:solidFill>
                    <a:effectLst/>
                    <a:latin typeface="Lucida Grande"/>
                    <a:ea typeface="Lucida Grande"/>
                    <a:cs typeface="Lucida Grande"/>
                  </a:rPr>
                  <a:t>p</a:t>
                </a:r>
                <a:r>
                  <a:rPr lang="en-US" sz="1300" dirty="0" err="1" smtClean="0">
                    <a:solidFill>
                      <a:srgbClr val="CC66FF"/>
                    </a:solidFill>
                    <a:effectLst/>
                  </a:rPr>
                  <a:t>b</a:t>
                </a:r>
                <a:endParaRPr lang="en-US" sz="1300" dirty="0">
                  <a:solidFill>
                    <a:srgbClr val="CC66FF"/>
                  </a:solidFill>
                  <a:effectLst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331640" y="4144724"/>
                <a:ext cx="747646" cy="29238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solidFill>
                      <a:srgbClr val="0000FF"/>
                    </a:solidFill>
                    <a:effectLst/>
                  </a:rPr>
                  <a:t>~ 40 </a:t>
                </a:r>
                <a:r>
                  <a:rPr lang="en-US" sz="1300" dirty="0" err="1">
                    <a:solidFill>
                      <a:srgbClr val="0000FF"/>
                    </a:solidFill>
                    <a:effectLst/>
                    <a:latin typeface="Lucida Grande"/>
                    <a:ea typeface="Lucida Grande"/>
                    <a:cs typeface="Lucida Grande"/>
                  </a:rPr>
                  <a:t>f</a:t>
                </a:r>
                <a:r>
                  <a:rPr lang="en-US" sz="1300" dirty="0" err="1" smtClean="0">
                    <a:solidFill>
                      <a:srgbClr val="0000FF"/>
                    </a:solidFill>
                    <a:effectLst/>
                  </a:rPr>
                  <a:t>b</a:t>
                </a:r>
                <a:endParaRPr lang="en-US" sz="1300" dirty="0">
                  <a:solidFill>
                    <a:srgbClr val="0000FF"/>
                  </a:solidFill>
                  <a:effectLst/>
                </a:endParaRPr>
              </a:p>
            </p:txBody>
          </p:sp>
        </p:grpSp>
      </p:grpSp>
      <p:sp>
        <p:nvSpPr>
          <p:cNvPr id="13" name="Down Arrow 12"/>
          <p:cNvSpPr>
            <a:spLocks noChangeAspect="1"/>
          </p:cNvSpPr>
          <p:nvPr/>
        </p:nvSpPr>
        <p:spPr bwMode="auto">
          <a:xfrm>
            <a:off x="5263850" y="775642"/>
            <a:ext cx="244254" cy="493118"/>
          </a:xfrm>
          <a:prstGeom prst="down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3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05800" y="6553200"/>
            <a:ext cx="838200" cy="304800"/>
          </a:xfrm>
        </p:spPr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489806" y="1628800"/>
            <a:ext cx="6618698" cy="4320480"/>
            <a:chOff x="71995" y="1484784"/>
            <a:chExt cx="6618698" cy="4320480"/>
          </a:xfrm>
        </p:grpSpPr>
        <p:sp>
          <p:nvSpPr>
            <p:cNvPr id="5" name="TextBox 4"/>
            <p:cNvSpPr txBox="1"/>
            <p:nvPr/>
          </p:nvSpPr>
          <p:spPr>
            <a:xfrm>
              <a:off x="71995" y="1484784"/>
              <a:ext cx="6588237" cy="615553"/>
            </a:xfrm>
            <a:prstGeom prst="rect">
              <a:avLst/>
            </a:prstGeom>
            <a:solidFill>
              <a:srgbClr val="339900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700" dirty="0" smtClean="0">
                  <a:solidFill>
                    <a:srgbClr val="FFFF00"/>
                  </a:solidFill>
                  <a:effectLst/>
                </a:rPr>
                <a:t>Determined choice of fine lateral segmentation (4mm </a:t>
              </a:r>
              <a:r>
                <a:rPr lang="en-US" sz="1700" dirty="0" err="1" smtClean="0">
                  <a:solidFill>
                    <a:srgbClr val="FFFF00"/>
                  </a:solidFill>
                  <a:effectLst/>
                  <a:latin typeface="Lucida Grande"/>
                  <a:ea typeface="Lucida Grande"/>
                  <a:cs typeface="Lucida Grande"/>
                </a:rPr>
                <a:t>η</a:t>
              </a:r>
              <a:r>
                <a:rPr lang="en-US" sz="1700" dirty="0" smtClean="0">
                  <a:solidFill>
                    <a:srgbClr val="FFFF00"/>
                  </a:solidFill>
                  <a:effectLst/>
                </a:rPr>
                <a:t>-strips) </a:t>
              </a:r>
            </a:p>
            <a:p>
              <a:r>
                <a:rPr lang="en-US" sz="1700" dirty="0" smtClean="0">
                  <a:solidFill>
                    <a:srgbClr val="FFFF00"/>
                  </a:solidFill>
                  <a:effectLst/>
                </a:rPr>
                <a:t>of the first compartment of ATLAS EM calorimeter</a:t>
              </a:r>
              <a:endParaRPr lang="en-US" sz="1700" dirty="0">
                <a:solidFill>
                  <a:srgbClr val="FFFF00"/>
                </a:solidFill>
                <a:effectLst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107504" y="2276872"/>
              <a:ext cx="3131840" cy="3528392"/>
              <a:chOff x="0" y="2420888"/>
              <a:chExt cx="3131840" cy="3528392"/>
            </a:xfrm>
          </p:grpSpPr>
          <p:sp>
            <p:nvSpPr>
              <p:cNvPr id="30" name="Rectangle 29"/>
              <p:cNvSpPr/>
              <p:nvPr/>
            </p:nvSpPr>
            <p:spPr bwMode="auto">
              <a:xfrm>
                <a:off x="0" y="2420888"/>
                <a:ext cx="3131840" cy="352839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1" charset="0"/>
                </a:endParaRP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179512" y="2564904"/>
                <a:ext cx="2837138" cy="3318174"/>
                <a:chOff x="6228184" y="44624"/>
                <a:chExt cx="2837138" cy="3318174"/>
              </a:xfrm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6372200" y="44624"/>
                  <a:ext cx="2693122" cy="3318174"/>
                  <a:chOff x="-708608" y="404664"/>
                  <a:chExt cx="2693122" cy="3318174"/>
                </a:xfrm>
              </p:grpSpPr>
              <p:pic>
                <p:nvPicPr>
                  <p:cNvPr id="9" name="Picture 8"/>
                  <p:cNvPicPr preferRelativeResize="0"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71512" y="2088752"/>
                    <a:ext cx="1613002" cy="1634086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/>
                  <p:cNvPicPr preferRelativeResize="0"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71512" y="404664"/>
                    <a:ext cx="1613002" cy="1623613"/>
                  </a:xfrm>
                  <a:prstGeom prst="rect">
                    <a:avLst/>
                  </a:prstGeom>
                </p:spPr>
              </p:pic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-708608" y="513547"/>
                    <a:ext cx="620683" cy="32316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rgbClr val="000000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500" dirty="0" smtClean="0">
                        <a:effectLst/>
                      </a:rPr>
                      <a:t>Data</a:t>
                    </a:r>
                    <a:endParaRPr lang="en-US" sz="1500" dirty="0">
                      <a:effectLst/>
                    </a:endParaRPr>
                  </a:p>
                </p:txBody>
              </p:sp>
            </p:grpSp>
            <p:cxnSp>
              <p:nvCxnSpPr>
                <p:cNvPr id="17" name="Straight Arrow Connector 16"/>
                <p:cNvCxnSpPr/>
                <p:nvPr/>
              </p:nvCxnSpPr>
              <p:spPr bwMode="auto">
                <a:xfrm flipV="1">
                  <a:off x="6876256" y="1268760"/>
                  <a:ext cx="720080" cy="576064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7" name="Straight Arrow Connector 36"/>
                <p:cNvCxnSpPr/>
                <p:nvPr/>
              </p:nvCxnSpPr>
              <p:spPr bwMode="auto">
                <a:xfrm>
                  <a:off x="6948264" y="2132856"/>
                  <a:ext cx="720080" cy="864096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31" name="TextBox 30"/>
                <p:cNvSpPr txBox="1"/>
                <p:nvPr/>
              </p:nvSpPr>
              <p:spPr>
                <a:xfrm>
                  <a:off x="6228184" y="1844824"/>
                  <a:ext cx="892586" cy="323165"/>
                </a:xfrm>
                <a:prstGeom prst="rect">
                  <a:avLst/>
                </a:prstGeom>
                <a:solidFill>
                  <a:srgbClr val="339900"/>
                </a:solidFill>
                <a:ln>
                  <a:solidFill>
                    <a:srgbClr val="0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dirty="0" err="1" smtClean="0">
                      <a:solidFill>
                        <a:srgbClr val="FFFF00"/>
                      </a:solidFill>
                      <a:effectLst/>
                    </a:rPr>
                    <a:t>η</a:t>
                  </a:r>
                  <a:r>
                    <a:rPr lang="en-US" sz="1500" dirty="0" smtClean="0">
                      <a:solidFill>
                        <a:srgbClr val="FFFF00"/>
                      </a:solidFill>
                      <a:effectLst/>
                    </a:rPr>
                    <a:t>-strips</a:t>
                  </a:r>
                  <a:endParaRPr lang="en-US" sz="1500" dirty="0">
                    <a:solidFill>
                      <a:srgbClr val="FFFF00"/>
                    </a:solidFill>
                    <a:effectLst/>
                  </a:endParaRPr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827584" y="3212976"/>
              <a:ext cx="864339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effectLst/>
                </a:rPr>
                <a:t>E</a:t>
              </a:r>
              <a:r>
                <a:rPr lang="en-US" sz="1000" baseline="-25000" dirty="0" smtClean="0">
                  <a:effectLst/>
                </a:rPr>
                <a:t>T</a:t>
              </a:r>
              <a:r>
                <a:rPr lang="en-US" sz="1000" dirty="0" smtClean="0">
                  <a:effectLst/>
                </a:rPr>
                <a:t>~ 21 </a:t>
              </a:r>
              <a:r>
                <a:rPr lang="en-US" sz="1000" dirty="0" err="1" smtClean="0">
                  <a:effectLst/>
                </a:rPr>
                <a:t>GeV</a:t>
              </a:r>
              <a:endParaRPr lang="en-US" sz="1000" dirty="0" smtClean="0">
                <a:effectLst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43608" y="4869160"/>
              <a:ext cx="877163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effectLst/>
                </a:rPr>
                <a:t>E</a:t>
              </a:r>
              <a:r>
                <a:rPr lang="en-US" sz="1000" baseline="-25000" dirty="0" smtClean="0">
                  <a:effectLst/>
                </a:rPr>
                <a:t>T</a:t>
              </a:r>
              <a:r>
                <a:rPr lang="en-US" sz="1000" dirty="0" smtClean="0">
                  <a:effectLst/>
                </a:rPr>
                <a:t>~ 32 </a:t>
              </a:r>
              <a:r>
                <a:rPr lang="en-US" sz="1000" dirty="0" err="1" smtClean="0">
                  <a:effectLst/>
                </a:rPr>
                <a:t>GeV</a:t>
              </a:r>
              <a:endParaRPr lang="en-US" sz="1000" dirty="0" smtClean="0">
                <a:effectLst/>
              </a:endParaRPr>
            </a:p>
          </p:txBody>
        </p:sp>
        <p:grpSp>
          <p:nvGrpSpPr>
            <p:cNvPr id="35" name="Group 4"/>
            <p:cNvGrpSpPr>
              <a:grpSpLocks noChangeAspect="1"/>
            </p:cNvGrpSpPr>
            <p:nvPr/>
          </p:nvGrpSpPr>
          <p:grpSpPr bwMode="auto">
            <a:xfrm>
              <a:off x="3491880" y="2644998"/>
              <a:ext cx="3198813" cy="3016250"/>
              <a:chOff x="3648" y="1104"/>
              <a:chExt cx="1680" cy="1584"/>
            </a:xfrm>
          </p:grpSpPr>
          <p:sp>
            <p:nvSpPr>
              <p:cNvPr id="36" name="Rectangle 5"/>
              <p:cNvSpPr>
                <a:spLocks noChangeAspect="1" noChangeArrowheads="1"/>
              </p:cNvSpPr>
              <p:nvPr/>
            </p:nvSpPr>
            <p:spPr bwMode="auto">
              <a:xfrm>
                <a:off x="3984" y="1104"/>
                <a:ext cx="336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6"/>
              <p:cNvSpPr>
                <a:spLocks noChangeAspect="1" noChangeArrowheads="1"/>
              </p:cNvSpPr>
              <p:nvPr/>
            </p:nvSpPr>
            <p:spPr bwMode="auto">
              <a:xfrm>
                <a:off x="4032" y="1545"/>
                <a:ext cx="96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0" name="Picture 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1152"/>
                <a:ext cx="1632" cy="15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41" name="Text Box 8"/>
              <p:cNvSpPr txBox="1">
                <a:spLocks noChangeArrowheads="1"/>
              </p:cNvSpPr>
              <p:nvPr/>
            </p:nvSpPr>
            <p:spPr bwMode="auto">
              <a:xfrm>
                <a:off x="4685" y="2234"/>
                <a:ext cx="492" cy="145"/>
              </a:xfrm>
              <a:prstGeom prst="rect">
                <a:avLst/>
              </a:prstGeom>
              <a:solidFill>
                <a:srgbClr val="FFCCCC"/>
              </a:solidFill>
              <a:ln w="6350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it-IT" sz="1200" dirty="0" err="1" smtClean="0">
                    <a:solidFill>
                      <a:srgbClr val="000000"/>
                    </a:solidFill>
                    <a:effectLst/>
                    <a:latin typeface="Verdana" charset="0"/>
                  </a:rPr>
                  <a:t>Layer</a:t>
                </a:r>
                <a:r>
                  <a:rPr lang="it-IT" sz="1200" dirty="0" smtClean="0">
                    <a:solidFill>
                      <a:srgbClr val="000000"/>
                    </a:solidFill>
                    <a:effectLst/>
                    <a:latin typeface="Verdana" charset="0"/>
                  </a:rPr>
                  <a:t> 1</a:t>
                </a:r>
                <a:endParaRPr lang="en-US" sz="1200" dirty="0">
                  <a:solidFill>
                    <a:srgbClr val="000000"/>
                  </a:solidFill>
                  <a:effectLst/>
                  <a:latin typeface="Verdana" charset="0"/>
                </a:endParaRPr>
              </a:p>
            </p:txBody>
          </p:sp>
          <p:sp>
            <p:nvSpPr>
              <p:cNvPr id="42" name="Text Box 9"/>
              <p:cNvSpPr txBox="1">
                <a:spLocks noChangeArrowheads="1"/>
              </p:cNvSpPr>
              <p:nvPr/>
            </p:nvSpPr>
            <p:spPr bwMode="auto">
              <a:xfrm>
                <a:off x="4685" y="1478"/>
                <a:ext cx="492" cy="145"/>
              </a:xfrm>
              <a:prstGeom prst="rect">
                <a:avLst/>
              </a:prstGeom>
              <a:solidFill>
                <a:srgbClr val="FFCCCC"/>
              </a:solidFill>
              <a:ln w="6350" cmpd="sng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it-IT" sz="1200" dirty="0" err="1" smtClean="0">
                    <a:effectLst/>
                    <a:latin typeface="Verdana" charset="0"/>
                  </a:rPr>
                  <a:t>Layer</a:t>
                </a:r>
                <a:r>
                  <a:rPr lang="it-IT" sz="1200" dirty="0" smtClean="0">
                    <a:effectLst/>
                    <a:latin typeface="Verdana" charset="0"/>
                  </a:rPr>
                  <a:t> 2</a:t>
                </a:r>
                <a:endParaRPr lang="en-US" sz="1200" dirty="0">
                  <a:effectLst/>
                  <a:latin typeface="Verdana" charset="0"/>
                </a:endParaRPr>
              </a:p>
            </p:txBody>
          </p:sp>
          <p:sp>
            <p:nvSpPr>
              <p:cNvPr id="43" name="Line 10"/>
              <p:cNvSpPr>
                <a:spLocks noChangeAspect="1" noChangeShapeType="1"/>
              </p:cNvSpPr>
              <p:nvPr/>
            </p:nvSpPr>
            <p:spPr bwMode="auto">
              <a:xfrm>
                <a:off x="3648" y="1680"/>
                <a:ext cx="1296" cy="325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stealth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4984" y="1920"/>
                <a:ext cx="344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fr-FR" sz="2400" b="1">
                    <a:solidFill>
                      <a:schemeClr val="accent2"/>
                    </a:solidFill>
                    <a:latin typeface="Times New Roman" charset="0"/>
                    <a:cs typeface="Times New Roman" charset="0"/>
                  </a:rPr>
                  <a:t> </a:t>
                </a:r>
                <a:r>
                  <a:rPr lang="fr-FR" sz="2400" b="1">
                    <a:solidFill>
                      <a:schemeClr val="bg1"/>
                    </a:solidFill>
                    <a:latin typeface="Verdana" charset="0"/>
                    <a:cs typeface="Times New Roman" charset="0"/>
                    <a:sym typeface="Symbol" charset="0"/>
                  </a:rPr>
                  <a:t></a:t>
                </a:r>
                <a:endParaRPr lang="fr-FR" sz="2400" b="1">
                  <a:solidFill>
                    <a:schemeClr val="bg1"/>
                  </a:solidFill>
                  <a:latin typeface="Verdana" charset="0"/>
                  <a:cs typeface="Times New Roman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6702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316416" y="6550744"/>
            <a:ext cx="838200" cy="304800"/>
          </a:xfrm>
        </p:spPr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1848" y="3429000"/>
            <a:ext cx="9006656" cy="3384376"/>
            <a:chOff x="35496" y="980728"/>
            <a:chExt cx="9006656" cy="3384376"/>
          </a:xfrm>
        </p:grpSpPr>
        <p:sp>
          <p:nvSpPr>
            <p:cNvPr id="12" name="Rectangle 11"/>
            <p:cNvSpPr/>
            <p:nvPr/>
          </p:nvSpPr>
          <p:spPr bwMode="auto">
            <a:xfrm>
              <a:off x="35496" y="980728"/>
              <a:ext cx="9006656" cy="3384376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sp>
          <p:nvSpPr>
            <p:cNvPr id="5" name="Down Arrow 4"/>
            <p:cNvSpPr>
              <a:spLocks noChangeAspect="1"/>
            </p:cNvSpPr>
            <p:nvPr/>
          </p:nvSpPr>
          <p:spPr bwMode="auto">
            <a:xfrm>
              <a:off x="6355601" y="3103380"/>
              <a:ext cx="232623" cy="469636"/>
            </a:xfrm>
            <a:prstGeom prst="down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pic>
          <p:nvPicPr>
            <p:cNvPr id="2" name="Picture 1" descr="Untitled 2.png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60" y="1340768"/>
              <a:ext cx="4266795" cy="29629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 descr="Untitled.png"/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529663"/>
              <a:ext cx="4128229" cy="139528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788024" y="3789040"/>
              <a:ext cx="4066557" cy="353943"/>
            </a:xfrm>
            <a:prstGeom prst="rect">
              <a:avLst/>
            </a:prstGeom>
            <a:solidFill>
              <a:srgbClr val="CC0000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700" dirty="0" err="1" smtClean="0">
                  <a:solidFill>
                    <a:srgbClr val="FFFFFF"/>
                  </a:solidFill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γ</a:t>
              </a:r>
              <a:r>
                <a:rPr lang="en-US" sz="1700" dirty="0" err="1" smtClean="0">
                  <a:solidFill>
                    <a:srgbClr val="FFFFFF"/>
                  </a:solidFill>
                  <a:effectLst/>
                  <a:sym typeface="Wingdings"/>
                </a:rPr>
                <a:t>j</a:t>
              </a:r>
              <a:r>
                <a:rPr lang="en-US" sz="1700" dirty="0" smtClean="0">
                  <a:solidFill>
                    <a:srgbClr val="FFFFFF"/>
                  </a:solidFill>
                  <a:effectLst/>
                  <a:sym typeface="Wingdings"/>
                </a:rPr>
                <a:t> </a:t>
              </a:r>
              <a:r>
                <a:rPr lang="en-US" sz="1700" dirty="0">
                  <a:solidFill>
                    <a:srgbClr val="FFFFFF"/>
                  </a:solidFill>
                  <a:effectLst/>
                  <a:sym typeface="Wingdings"/>
                </a:rPr>
                <a:t>+ </a:t>
              </a:r>
              <a:r>
                <a:rPr lang="en-US" sz="1700" dirty="0" err="1">
                  <a:solidFill>
                    <a:srgbClr val="FFFFFF"/>
                  </a:solidFill>
                  <a:effectLst/>
                  <a:sym typeface="Wingdings"/>
                </a:rPr>
                <a:t>jj</a:t>
              </a:r>
              <a:r>
                <a:rPr lang="en-US" sz="1700" dirty="0">
                  <a:solidFill>
                    <a:srgbClr val="FFFFFF"/>
                  </a:solidFill>
                  <a:effectLst/>
                  <a:sym typeface="Wingdings"/>
                </a:rPr>
                <a:t> &lt;&lt; </a:t>
              </a:r>
              <a:r>
                <a:rPr lang="en-US" sz="1700" dirty="0" err="1">
                  <a:solidFill>
                    <a:srgbClr val="FFFFFF"/>
                  </a:solidFill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γγ</a:t>
              </a:r>
              <a:r>
                <a:rPr lang="en-US" sz="1700" dirty="0">
                  <a:solidFill>
                    <a:srgbClr val="FFFFFF"/>
                  </a:solidFill>
                  <a:effectLst/>
                  <a:sym typeface="Wingdings"/>
                </a:rPr>
                <a:t> </a:t>
              </a:r>
              <a:r>
                <a:rPr lang="en-US" sz="1700" dirty="0" smtClean="0">
                  <a:solidFill>
                    <a:srgbClr val="FFFFFF"/>
                  </a:solidFill>
                  <a:effectLst/>
                  <a:sym typeface="Wingdings"/>
                </a:rPr>
                <a:t>irreducible (purity ~ 70%)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52120" y="48831"/>
            <a:ext cx="3384376" cy="3092137"/>
            <a:chOff x="5580112" y="11956"/>
            <a:chExt cx="3384376" cy="3092137"/>
          </a:xfrm>
        </p:grpSpPr>
        <p:pic>
          <p:nvPicPr>
            <p:cNvPr id="20" name="Picture 15" descr="rejection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07" t="14252" r="6667" b="11185"/>
            <a:stretch>
              <a:fillRect/>
            </a:stretch>
          </p:blipFill>
          <p:spPr bwMode="auto">
            <a:xfrm>
              <a:off x="5794568" y="116632"/>
              <a:ext cx="3169920" cy="2682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xtLst/>
          </p:spPr>
        </p:pic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7308305" y="2780928"/>
              <a:ext cx="1296144" cy="32316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>
              <a:spAutoFit/>
            </a:bodyPr>
            <a:lstStyle/>
            <a:p>
              <a:pPr eaLnBrk="1" hangingPunct="1"/>
              <a:r>
                <a:rPr lang="fr-FR" sz="1500" dirty="0">
                  <a:effectLst/>
                  <a:latin typeface="+mj-lt"/>
                  <a:cs typeface="Times New Roman" charset="0"/>
                </a:rPr>
                <a:t>E</a:t>
              </a:r>
              <a:r>
                <a:rPr lang="fr-FR" sz="1500" baseline="-25000" dirty="0">
                  <a:effectLst/>
                  <a:latin typeface="+mj-lt"/>
                  <a:cs typeface="Times New Roman" charset="0"/>
                </a:rPr>
                <a:t>min</a:t>
              </a:r>
              <a:r>
                <a:rPr lang="fr-FR" sz="1500" dirty="0" smtClean="0">
                  <a:effectLst/>
                  <a:latin typeface="+mj-lt"/>
                  <a:cs typeface="Times New Roman" charset="0"/>
                </a:rPr>
                <a:t>(</a:t>
              </a:r>
              <a:r>
                <a:rPr lang="fr-FR" sz="1500" dirty="0" err="1" smtClean="0">
                  <a:effectLst/>
                  <a:latin typeface="+mj-lt"/>
                  <a:cs typeface="Times New Roman" charset="0"/>
                </a:rPr>
                <a:t>γ</a:t>
              </a:r>
              <a:r>
                <a:rPr lang="fr-FR" sz="1500" dirty="0" smtClean="0">
                  <a:effectLst/>
                  <a:latin typeface="+mj-lt"/>
                  <a:cs typeface="Times New Roman" charset="0"/>
                </a:rPr>
                <a:t>)</a:t>
              </a:r>
              <a:r>
                <a:rPr lang="fr-FR" sz="1500" dirty="0">
                  <a:effectLst/>
                  <a:latin typeface="+mj-lt"/>
                  <a:cs typeface="Times New Roman" charset="0"/>
                </a:rPr>
                <a:t>/E</a:t>
              </a:r>
              <a:r>
                <a:rPr lang="fr-FR" sz="1500" dirty="0" smtClean="0">
                  <a:effectLst/>
                  <a:latin typeface="+mj-lt"/>
                  <a:cs typeface="Times New Roman" charset="0"/>
                </a:rPr>
                <a:t>(π</a:t>
              </a:r>
              <a:r>
                <a:rPr lang="fr-FR" sz="1500" baseline="30000" dirty="0" smtClean="0">
                  <a:effectLst/>
                  <a:latin typeface="+mj-lt"/>
                  <a:cs typeface="Times New Roman" charset="0"/>
                </a:rPr>
                <a:t>0</a:t>
              </a:r>
              <a:r>
                <a:rPr lang="fr-FR" sz="1500" dirty="0">
                  <a:effectLst/>
                  <a:latin typeface="Times New Roman" charset="0"/>
                  <a:cs typeface="Times New Roman" charset="0"/>
                </a:rPr>
                <a:t>)</a:t>
              </a:r>
              <a:endParaRPr lang="fr-FR" sz="1500" dirty="0">
                <a:effectLst/>
                <a:latin typeface="Times New Roman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80112" y="11956"/>
              <a:ext cx="715537" cy="353943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700" dirty="0" smtClean="0">
                  <a:effectLst/>
                </a:rPr>
                <a:t>R</a:t>
              </a:r>
              <a:r>
                <a:rPr lang="en-US" dirty="0" smtClean="0">
                  <a:effectLst/>
                </a:rPr>
                <a:t>(</a:t>
              </a:r>
              <a:r>
                <a:rPr lang="en-US" dirty="0" smtClean="0">
                  <a:effectLst/>
                  <a:latin typeface="Lucida Grande"/>
                  <a:ea typeface="Lucida Grande"/>
                  <a:cs typeface="Lucida Grande"/>
                </a:rPr>
                <a:t>π</a:t>
              </a:r>
              <a:r>
                <a:rPr lang="en-US" baseline="30000" dirty="0" smtClean="0">
                  <a:effectLst/>
                </a:rPr>
                <a:t>0</a:t>
              </a:r>
              <a:r>
                <a:rPr lang="en-US" dirty="0" smtClean="0">
                  <a:effectLst/>
                </a:rPr>
                <a:t>)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51520" y="2060848"/>
            <a:ext cx="4326826" cy="1077218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  <a:latin typeface="Comic Sans MS"/>
                <a:ea typeface="Lucida Grande"/>
                <a:cs typeface="Lucida Grande"/>
              </a:rPr>
              <a:t>However: </a:t>
            </a:r>
            <a:r>
              <a:rPr lang="en-US" dirty="0">
                <a:effectLst/>
                <a:latin typeface="Comic Sans MS"/>
              </a:rPr>
              <a:t>huge </a:t>
            </a:r>
            <a:r>
              <a:rPr lang="en-US" dirty="0">
                <a:effectLst/>
              </a:rPr>
              <a:t>uncertainties </a:t>
            </a:r>
            <a:r>
              <a:rPr lang="en-US" dirty="0" smtClean="0">
                <a:effectLst/>
              </a:rPr>
              <a:t>on</a:t>
            </a:r>
            <a:r>
              <a:rPr lang="en-US" dirty="0" smtClean="0">
                <a:effectLst/>
                <a:latin typeface="Lucida Grande"/>
                <a:ea typeface="Lucida Grande"/>
                <a:cs typeface="Lucida Grande"/>
              </a:rPr>
              <a:t> 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</a:rPr>
              <a:t>σ</a:t>
            </a:r>
            <a:r>
              <a:rPr lang="en-US" dirty="0" smtClean="0">
                <a:effectLst/>
                <a:latin typeface="Lucida Grande"/>
                <a:ea typeface="Lucida Grande"/>
                <a:cs typeface="Lucida Grande"/>
              </a:rPr>
              <a:t> (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err="1" smtClean="0">
                <a:effectLst/>
              </a:rPr>
              <a:t>j</a:t>
            </a:r>
            <a:r>
              <a:rPr lang="en-US" dirty="0">
                <a:effectLst/>
              </a:rPr>
              <a:t>,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jj</a:t>
            </a:r>
            <a:r>
              <a:rPr lang="en-US" dirty="0" smtClean="0">
                <a:effectLst/>
              </a:rPr>
              <a:t>)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!! </a:t>
            </a:r>
          </a:p>
          <a:p>
            <a:r>
              <a:rPr lang="en-US" dirty="0" smtClean="0">
                <a:effectLst/>
                <a:sym typeface="Wingdings"/>
              </a:rPr>
              <a:t> not obvious 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err="1" smtClean="0">
                <a:effectLst/>
              </a:rPr>
              <a:t>j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jj</a:t>
            </a:r>
            <a:r>
              <a:rPr lang="en-US" dirty="0" smtClean="0">
                <a:effectLst/>
                <a:sym typeface="Wingdings"/>
              </a:rPr>
              <a:t> could be suppressed </a:t>
            </a:r>
          </a:p>
          <a:p>
            <a:r>
              <a:rPr lang="en-US" dirty="0" smtClean="0">
                <a:effectLst/>
                <a:sym typeface="Wingdings"/>
              </a:rPr>
              <a:t>well below irreducible 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dirty="0" smtClean="0">
                <a:effectLst/>
                <a:sym typeface="Wingdings"/>
              </a:rPr>
              <a:t> until we measured </a:t>
            </a:r>
          </a:p>
          <a:p>
            <a:r>
              <a:rPr lang="en-US" dirty="0" smtClean="0">
                <a:effectLst/>
                <a:sym typeface="Wingdings"/>
              </a:rPr>
              <a:t>them with data</a:t>
            </a:r>
            <a:endParaRPr lang="en-US" dirty="0"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20" y="3356992"/>
            <a:ext cx="8578190" cy="338554"/>
          </a:xfrm>
          <a:prstGeom prst="rect">
            <a:avLst/>
          </a:prstGeom>
          <a:solidFill>
            <a:srgbClr val="FFCC99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effectLst/>
              </a:rPr>
              <a:t>F</a:t>
            </a:r>
            <a:r>
              <a:rPr lang="en-US" dirty="0" smtClean="0">
                <a:effectLst/>
              </a:rPr>
              <a:t>inal 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 smtClean="0">
                <a:effectLst/>
              </a:rPr>
              <a:t> sample selected by the H</a:t>
            </a:r>
            <a:r>
              <a:rPr lang="en-US" dirty="0" smtClean="0">
                <a:effectLst/>
                <a:sym typeface="Wingdings"/>
              </a:rPr>
              <a:t> 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dirty="0" smtClean="0">
                <a:effectLst/>
                <a:sym typeface="Wingdings"/>
              </a:rPr>
              <a:t> analysis : </a:t>
            </a:r>
            <a:r>
              <a:rPr lang="en-US" dirty="0" smtClean="0">
                <a:effectLst/>
              </a:rPr>
              <a:t>22489 </a:t>
            </a:r>
            <a:r>
              <a:rPr lang="en-US" dirty="0">
                <a:effectLst/>
              </a:rPr>
              <a:t>events with 100 &lt; </a:t>
            </a:r>
            <a:r>
              <a:rPr lang="en-US" dirty="0" err="1">
                <a:effectLst/>
              </a:rPr>
              <a:t>m</a:t>
            </a:r>
            <a:r>
              <a:rPr lang="en-US" baseline="-25000" dirty="0" err="1">
                <a:effectLst/>
                <a:latin typeface="Lucida Grande"/>
                <a:ea typeface="Lucida Grande"/>
                <a:cs typeface="Lucida Grande"/>
              </a:rPr>
              <a:t>γγ</a:t>
            </a:r>
            <a:r>
              <a:rPr lang="en-US" dirty="0">
                <a:effectLst/>
              </a:rPr>
              <a:t> &lt; 160 </a:t>
            </a:r>
            <a:r>
              <a:rPr lang="en-US" dirty="0" err="1">
                <a:effectLst/>
              </a:rPr>
              <a:t>GeV</a:t>
            </a:r>
            <a:r>
              <a:rPr lang="en-US" dirty="0">
                <a:effectLst/>
              </a:rPr>
              <a:t> </a:t>
            </a:r>
            <a:endParaRPr lang="en-US" dirty="0" smtClean="0">
              <a:effectLst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5436096" y="908720"/>
            <a:ext cx="93610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07504" y="449377"/>
            <a:ext cx="5544616" cy="132343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</a:rPr>
              <a:t>γ</a:t>
            </a:r>
            <a:r>
              <a:rPr lang="en-US" dirty="0" smtClean="0">
                <a:effectLst/>
              </a:rPr>
              <a:t>/</a:t>
            </a:r>
            <a:r>
              <a:rPr lang="en-US" dirty="0" smtClean="0">
                <a:effectLst/>
                <a:latin typeface="Lucida Grande"/>
                <a:ea typeface="Lucida Grande"/>
                <a:cs typeface="Lucida Grande"/>
              </a:rPr>
              <a:t>π</a:t>
            </a:r>
            <a:r>
              <a:rPr lang="en-US" baseline="30000" dirty="0">
                <a:effectLst/>
              </a:rPr>
              <a:t>0</a:t>
            </a:r>
            <a:r>
              <a:rPr lang="en-US" dirty="0" smtClean="0">
                <a:effectLst/>
              </a:rPr>
              <a:t> separation power of the 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</a:rPr>
              <a:t>η</a:t>
            </a:r>
            <a:r>
              <a:rPr lang="en-US" dirty="0" smtClean="0">
                <a:effectLst/>
              </a:rPr>
              <a:t>-strips demonstrated </a:t>
            </a:r>
          </a:p>
          <a:p>
            <a:r>
              <a:rPr lang="en-US" dirty="0">
                <a:effectLst/>
              </a:rPr>
              <a:t>w</a:t>
            </a:r>
            <a:r>
              <a:rPr lang="en-US" dirty="0" smtClean="0">
                <a:effectLst/>
              </a:rPr>
              <a:t>ith extensive simulations and, in 1999-2000, with </a:t>
            </a:r>
          </a:p>
          <a:p>
            <a:r>
              <a:rPr lang="en-US" dirty="0" smtClean="0">
                <a:effectLst/>
              </a:rPr>
              <a:t>a dedicated test-beam of the calorimeter module zero”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effectLst/>
                <a:sym typeface="Wingdings"/>
              </a:rPr>
              <a:t>factor ~ 3 rejection needed for H </a:t>
            </a:r>
            <a:r>
              <a:rPr lang="en-US" dirty="0" err="1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dirty="0">
                <a:effectLst/>
                <a:sym typeface="Wingdings"/>
              </a:rPr>
              <a:t> </a:t>
            </a:r>
            <a:r>
              <a:rPr lang="en-US" dirty="0" smtClean="0">
                <a:effectLst/>
                <a:sym typeface="Wingdings"/>
              </a:rPr>
              <a:t>achieved;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effectLst/>
                <a:sym typeface="Wingdings"/>
              </a:rPr>
              <a:t> good agreement data-MC</a:t>
            </a:r>
          </a:p>
        </p:txBody>
      </p:sp>
    </p:spTree>
    <p:extLst>
      <p:ext uri="{BB962C8B-B14F-4D97-AF65-F5344CB8AC3E}">
        <p14:creationId xmlns:p14="http://schemas.microsoft.com/office/powerpoint/2010/main" val="56990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6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rPr>
              <a:t>lO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740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1E17EE3-F523-7945-ACBA-F7547367007F}" type="slidenum">
              <a:rPr lang="en-US" sz="1200">
                <a:solidFill>
                  <a:schemeClr val="tx2"/>
                </a:solidFill>
                <a:effectLst/>
              </a:rPr>
              <a:pPr/>
              <a:t>17</a:t>
            </a:fld>
            <a:endParaRPr lang="en-US" sz="1200" dirty="0">
              <a:solidFill>
                <a:schemeClr val="tx2"/>
              </a:solidFill>
              <a:effectLst/>
            </a:endParaRPr>
          </a:p>
        </p:txBody>
      </p:sp>
      <p:pic>
        <p:nvPicPr>
          <p:cNvPr id="10" name="Picture 9" descr="dip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588" y="34296"/>
            <a:ext cx="3791932" cy="296265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5496" y="1586116"/>
            <a:ext cx="5557932" cy="1338828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>
                <a:effectLst/>
              </a:rPr>
              <a:t>Un-excluded </a:t>
            </a:r>
            <a:r>
              <a:rPr lang="en-US" sz="1300" dirty="0">
                <a:effectLst/>
              </a:rPr>
              <a:t>(95% CL) </a:t>
            </a:r>
            <a:r>
              <a:rPr lang="en-US" dirty="0" smtClean="0">
                <a:effectLst/>
              </a:rPr>
              <a:t>window in the low-mass region:</a:t>
            </a:r>
          </a:p>
          <a:p>
            <a:r>
              <a:rPr lang="en-US" sz="1700" dirty="0" smtClean="0">
                <a:effectLst/>
              </a:rPr>
              <a:t>     115.5-131 </a:t>
            </a:r>
            <a:r>
              <a:rPr lang="en-US" sz="1700" dirty="0" err="1" smtClean="0">
                <a:effectLst/>
              </a:rPr>
              <a:t>GeV</a:t>
            </a:r>
            <a:r>
              <a:rPr lang="en-US" sz="1700" dirty="0" smtClean="0">
                <a:effectLst/>
              </a:rPr>
              <a:t>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effectLst/>
              </a:rPr>
              <a:t>Excess around </a:t>
            </a:r>
            <a:r>
              <a:rPr lang="en-US" dirty="0" err="1" smtClean="0">
                <a:effectLst/>
              </a:rPr>
              <a:t>m</a:t>
            </a:r>
            <a:r>
              <a:rPr lang="en-US" baseline="-25000" dirty="0" err="1" smtClean="0">
                <a:effectLst/>
              </a:rPr>
              <a:t>H</a:t>
            </a:r>
            <a:r>
              <a:rPr lang="en-US" baseline="-25000" dirty="0" smtClean="0">
                <a:effectLst/>
              </a:rPr>
              <a:t> </a:t>
            </a:r>
            <a:r>
              <a:rPr lang="en-US" dirty="0" smtClean="0">
                <a:effectLst/>
              </a:rPr>
              <a:t>~ 126 </a:t>
            </a:r>
            <a:r>
              <a:rPr lang="en-US" dirty="0" err="1" smtClean="0">
                <a:effectLst/>
              </a:rPr>
              <a:t>GeV</a:t>
            </a:r>
            <a:r>
              <a:rPr lang="en-US" dirty="0" smtClean="0">
                <a:effectLst/>
              </a:rPr>
              <a:t>:</a:t>
            </a:r>
          </a:p>
          <a:p>
            <a:r>
              <a:rPr lang="en-US" dirty="0" smtClean="0">
                <a:effectLst/>
              </a:rPr>
              <a:t>     -- local significance: </a:t>
            </a:r>
            <a:r>
              <a:rPr lang="en-US" dirty="0" smtClean="0">
                <a:effectLst/>
                <a:latin typeface="+mj-lt"/>
                <a:sym typeface="Wingdings"/>
              </a:rPr>
              <a:t>3.5 </a:t>
            </a:r>
            <a:r>
              <a:rPr lang="en-US" dirty="0" err="1" smtClean="0">
                <a:effectLst/>
                <a:latin typeface="+mj-lt"/>
                <a:ea typeface="Lucida Grande"/>
                <a:cs typeface="Lucida Grande"/>
                <a:sym typeface="Wingdings"/>
              </a:rPr>
              <a:t>σ</a:t>
            </a:r>
            <a:r>
              <a:rPr lang="en-US" dirty="0" smtClean="0">
                <a:effectLst/>
                <a:latin typeface="+mj-lt"/>
                <a:ea typeface="Lucida Grande"/>
                <a:cs typeface="Lucida Grande"/>
                <a:sym typeface="Wingdings"/>
              </a:rPr>
              <a:t> (expect 2.5</a:t>
            </a:r>
            <a:r>
              <a:rPr lang="en-US" dirty="0" smtClean="0">
                <a:effectLst/>
                <a:ea typeface="Lucida Grande"/>
                <a:cs typeface="Lucida Grande"/>
                <a:sym typeface="Wingdings"/>
              </a:rPr>
              <a:t>σ</a:t>
            </a:r>
            <a:r>
              <a:rPr lang="en-US" dirty="0" smtClean="0">
                <a:effectLst/>
                <a:latin typeface="+mj-lt"/>
                <a:ea typeface="Lucida Grande"/>
                <a:cs typeface="Lucida Grande"/>
                <a:sym typeface="Wingdings"/>
              </a:rPr>
              <a:t>)</a:t>
            </a:r>
          </a:p>
          <a:p>
            <a:r>
              <a:rPr lang="en-US" dirty="0">
                <a:effectLst/>
                <a:latin typeface="+mj-lt"/>
                <a:ea typeface="Lucida Grande"/>
                <a:cs typeface="Lucida Grande"/>
                <a:sym typeface="Wingdings"/>
              </a:rPr>
              <a:t> </a:t>
            </a:r>
            <a:r>
              <a:rPr lang="en-US" dirty="0" smtClean="0">
                <a:effectLst/>
                <a:latin typeface="+mj-lt"/>
                <a:ea typeface="Lucida Grande"/>
                <a:cs typeface="Lucida Grande"/>
                <a:sym typeface="Wingdings"/>
              </a:rPr>
              <a:t>    -- </a:t>
            </a:r>
            <a:r>
              <a:rPr lang="en-US" dirty="0" smtClean="0">
                <a:effectLst/>
                <a:latin typeface="+mj-lt"/>
              </a:rPr>
              <a:t>global significance </a:t>
            </a:r>
            <a:r>
              <a:rPr lang="en-US" sz="1400" dirty="0" smtClean="0">
                <a:effectLst/>
                <a:latin typeface="+mj-lt"/>
              </a:rPr>
              <a:t>(with Look-Elsewhere-Effect)</a:t>
            </a:r>
            <a:r>
              <a:rPr lang="en-US" dirty="0" smtClean="0">
                <a:effectLst/>
                <a:latin typeface="+mj-lt"/>
              </a:rPr>
              <a:t>: </a:t>
            </a:r>
            <a:r>
              <a:rPr lang="en-US" dirty="0" smtClean="0">
                <a:effectLst/>
                <a:latin typeface="+mj-lt"/>
                <a:sym typeface="Wingdings"/>
              </a:rPr>
              <a:t>2.2</a:t>
            </a:r>
            <a:r>
              <a:rPr lang="en-US" dirty="0" smtClean="0">
                <a:effectLst/>
                <a:latin typeface="+mj-lt"/>
                <a:ea typeface="Lucida Grande"/>
                <a:cs typeface="Lucida Grande"/>
                <a:sym typeface="Wingdings"/>
              </a:rPr>
              <a:t>σ</a:t>
            </a:r>
            <a:endParaRPr lang="en-US" sz="1500" dirty="0" smtClean="0">
              <a:effectLst/>
              <a:latin typeface="+mj-lt"/>
            </a:endParaRPr>
          </a:p>
        </p:txBody>
      </p:sp>
      <p:pic>
        <p:nvPicPr>
          <p:cNvPr id="12" name="Picture 11" descr="fig_04.png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240360"/>
            <a:ext cx="3607130" cy="3429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fig_05b.png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56992"/>
            <a:ext cx="4572000" cy="331409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1" name="Rectangle 20"/>
          <p:cNvSpPr/>
          <p:nvPr/>
        </p:nvSpPr>
        <p:spPr bwMode="auto">
          <a:xfrm>
            <a:off x="827584" y="3502735"/>
            <a:ext cx="720080" cy="2617200"/>
          </a:xfrm>
          <a:prstGeom prst="rect">
            <a:avLst/>
          </a:prstGeom>
          <a:solidFill>
            <a:srgbClr val="000000">
              <a:alpha val="5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08902" y="133762"/>
            <a:ext cx="4731527" cy="86177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effectLst/>
              </a:rPr>
              <a:t>L</a:t>
            </a:r>
            <a:r>
              <a:rPr lang="en-US" sz="2000" dirty="0" smtClean="0">
                <a:effectLst/>
              </a:rPr>
              <a:t>atest SM Higgs </a:t>
            </a:r>
            <a:r>
              <a:rPr lang="en-US" sz="2000" dirty="0" smtClean="0">
                <a:effectLst/>
                <a:sym typeface="Wingdings"/>
              </a:rPr>
              <a:t>results from ATLAS</a:t>
            </a:r>
          </a:p>
          <a:p>
            <a:r>
              <a:rPr lang="en-US" sz="1500" dirty="0" smtClean="0">
                <a:effectLst/>
                <a:sym typeface="Wingdings"/>
              </a:rPr>
              <a:t>(based on data and results present on 13/12/2011;</a:t>
            </a:r>
          </a:p>
          <a:p>
            <a:r>
              <a:rPr lang="en-US" sz="1500" dirty="0">
                <a:effectLst/>
                <a:sym typeface="Wingdings"/>
              </a:rPr>
              <a:t> </a:t>
            </a:r>
            <a:r>
              <a:rPr lang="en-US" sz="1500" dirty="0" smtClean="0">
                <a:effectLst/>
                <a:sym typeface="Wingdings"/>
              </a:rPr>
              <a:t>papers submitted to PLB and PRL on 7/2/2012)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627784" y="3501008"/>
            <a:ext cx="1656184" cy="2617200"/>
          </a:xfrm>
          <a:prstGeom prst="rect">
            <a:avLst/>
          </a:prstGeom>
          <a:solidFill>
            <a:schemeClr val="tx1">
              <a:alpha val="5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533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6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rPr>
              <a:t>lO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9512" y="3356992"/>
            <a:ext cx="4572000" cy="3314095"/>
            <a:chOff x="35496" y="3499281"/>
            <a:chExt cx="4572000" cy="3314095"/>
          </a:xfrm>
        </p:grpSpPr>
        <p:pic>
          <p:nvPicPr>
            <p:cNvPr id="9" name="Picture 8" descr="fig_05b.png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3499281"/>
              <a:ext cx="4572000" cy="3314095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21" name="Rectangle 20"/>
            <p:cNvSpPr/>
            <p:nvPr/>
          </p:nvSpPr>
          <p:spPr bwMode="auto">
            <a:xfrm>
              <a:off x="683568" y="3645024"/>
              <a:ext cx="720080" cy="2617200"/>
            </a:xfrm>
            <a:prstGeom prst="rect">
              <a:avLst/>
            </a:prstGeom>
            <a:solidFill>
              <a:srgbClr val="000000">
                <a:alpha val="51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</p:grpSp>
      <p:sp>
        <p:nvSpPr>
          <p:cNvPr id="11" name="Rectangle 10"/>
          <p:cNvSpPr/>
          <p:nvPr/>
        </p:nvSpPr>
        <p:spPr bwMode="auto">
          <a:xfrm>
            <a:off x="2627784" y="3501008"/>
            <a:ext cx="1656184" cy="2617200"/>
          </a:xfrm>
          <a:prstGeom prst="rect">
            <a:avLst/>
          </a:prstGeom>
          <a:solidFill>
            <a:srgbClr val="000000">
              <a:alpha val="5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pic>
        <p:nvPicPr>
          <p:cNvPr id="12" name="Picture 11" descr="fig_04.png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240360"/>
            <a:ext cx="3607130" cy="3429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Rectangle 3"/>
          <p:cNvSpPr/>
          <p:nvPr/>
        </p:nvSpPr>
        <p:spPr bwMode="auto">
          <a:xfrm>
            <a:off x="467544" y="3140968"/>
            <a:ext cx="8136904" cy="208823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740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1E17EE3-F523-7945-ACBA-F7547367007F}" type="slidenum">
              <a:rPr lang="en-US" sz="1200">
                <a:solidFill>
                  <a:schemeClr val="tx2"/>
                </a:solidFill>
                <a:effectLst/>
              </a:rPr>
              <a:pPr/>
              <a:t>18</a:t>
            </a:fld>
            <a:endParaRPr lang="en-US" sz="1200" dirty="0">
              <a:solidFill>
                <a:schemeClr val="tx2"/>
              </a:solidFill>
              <a:effectLst/>
            </a:endParaRPr>
          </a:p>
        </p:txBody>
      </p:sp>
      <p:pic>
        <p:nvPicPr>
          <p:cNvPr id="10" name="Picture 9" descr="dip.png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588" y="34296"/>
            <a:ext cx="3791932" cy="296265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5496" y="1586116"/>
            <a:ext cx="5557932" cy="1338828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>
                <a:effectLst/>
              </a:rPr>
              <a:t>Un-excluded </a:t>
            </a:r>
            <a:r>
              <a:rPr lang="en-US" sz="1300" dirty="0">
                <a:effectLst/>
              </a:rPr>
              <a:t>(95% CL) </a:t>
            </a:r>
            <a:r>
              <a:rPr lang="en-US" dirty="0" smtClean="0">
                <a:effectLst/>
              </a:rPr>
              <a:t>window in the low-mass region:</a:t>
            </a:r>
          </a:p>
          <a:p>
            <a:r>
              <a:rPr lang="en-US" sz="1700" dirty="0" smtClean="0">
                <a:effectLst/>
              </a:rPr>
              <a:t>     115.5-131 </a:t>
            </a:r>
            <a:r>
              <a:rPr lang="en-US" sz="1700" dirty="0" err="1" smtClean="0">
                <a:effectLst/>
              </a:rPr>
              <a:t>GeV</a:t>
            </a:r>
            <a:r>
              <a:rPr lang="en-US" sz="1700" dirty="0" smtClean="0">
                <a:effectLst/>
              </a:rPr>
              <a:t>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effectLst/>
              </a:rPr>
              <a:t>Excess around </a:t>
            </a:r>
            <a:r>
              <a:rPr lang="en-US" dirty="0" err="1" smtClean="0">
                <a:effectLst/>
              </a:rPr>
              <a:t>m</a:t>
            </a:r>
            <a:r>
              <a:rPr lang="en-US" baseline="-25000" dirty="0" err="1" smtClean="0">
                <a:effectLst/>
              </a:rPr>
              <a:t>H</a:t>
            </a:r>
            <a:r>
              <a:rPr lang="en-US" baseline="-25000" dirty="0" smtClean="0">
                <a:effectLst/>
              </a:rPr>
              <a:t> </a:t>
            </a:r>
            <a:r>
              <a:rPr lang="en-US" dirty="0" smtClean="0">
                <a:effectLst/>
              </a:rPr>
              <a:t>~ 126 </a:t>
            </a:r>
            <a:r>
              <a:rPr lang="en-US" dirty="0" err="1" smtClean="0">
                <a:effectLst/>
              </a:rPr>
              <a:t>GeV</a:t>
            </a:r>
            <a:r>
              <a:rPr lang="en-US" dirty="0" smtClean="0">
                <a:effectLst/>
              </a:rPr>
              <a:t>:</a:t>
            </a:r>
          </a:p>
          <a:p>
            <a:r>
              <a:rPr lang="en-US" dirty="0" smtClean="0">
                <a:effectLst/>
              </a:rPr>
              <a:t>     -- local significance: </a:t>
            </a:r>
            <a:r>
              <a:rPr lang="en-US" dirty="0" smtClean="0">
                <a:effectLst/>
                <a:latin typeface="+mj-lt"/>
                <a:sym typeface="Wingdings"/>
              </a:rPr>
              <a:t>3.5 </a:t>
            </a:r>
            <a:r>
              <a:rPr lang="en-US" dirty="0" err="1" smtClean="0">
                <a:effectLst/>
                <a:latin typeface="+mj-lt"/>
                <a:ea typeface="Lucida Grande"/>
                <a:cs typeface="Lucida Grande"/>
                <a:sym typeface="Wingdings"/>
              </a:rPr>
              <a:t>σ</a:t>
            </a:r>
            <a:r>
              <a:rPr lang="en-US" dirty="0" smtClean="0">
                <a:effectLst/>
                <a:latin typeface="+mj-lt"/>
                <a:ea typeface="Lucida Grande"/>
                <a:cs typeface="Lucida Grande"/>
                <a:sym typeface="Wingdings"/>
              </a:rPr>
              <a:t> (expect 2.5</a:t>
            </a:r>
            <a:r>
              <a:rPr lang="en-US" dirty="0" smtClean="0">
                <a:effectLst/>
                <a:ea typeface="Lucida Grande"/>
                <a:cs typeface="Lucida Grande"/>
                <a:sym typeface="Wingdings"/>
              </a:rPr>
              <a:t>σ</a:t>
            </a:r>
            <a:r>
              <a:rPr lang="en-US" dirty="0" smtClean="0">
                <a:effectLst/>
                <a:latin typeface="+mj-lt"/>
                <a:ea typeface="Lucida Grande"/>
                <a:cs typeface="Lucida Grande"/>
                <a:sym typeface="Wingdings"/>
              </a:rPr>
              <a:t>)</a:t>
            </a:r>
          </a:p>
          <a:p>
            <a:r>
              <a:rPr lang="en-US" dirty="0">
                <a:effectLst/>
                <a:latin typeface="+mj-lt"/>
                <a:ea typeface="Lucida Grande"/>
                <a:cs typeface="Lucida Grande"/>
                <a:sym typeface="Wingdings"/>
              </a:rPr>
              <a:t> </a:t>
            </a:r>
            <a:r>
              <a:rPr lang="en-US" dirty="0" smtClean="0">
                <a:effectLst/>
                <a:latin typeface="+mj-lt"/>
                <a:ea typeface="Lucida Grande"/>
                <a:cs typeface="Lucida Grande"/>
                <a:sym typeface="Wingdings"/>
              </a:rPr>
              <a:t>    -- </a:t>
            </a:r>
            <a:r>
              <a:rPr lang="en-US" dirty="0" smtClean="0">
                <a:effectLst/>
                <a:latin typeface="+mj-lt"/>
              </a:rPr>
              <a:t>global significance </a:t>
            </a:r>
            <a:r>
              <a:rPr lang="en-US" sz="1400" dirty="0" smtClean="0">
                <a:effectLst/>
                <a:latin typeface="+mj-lt"/>
              </a:rPr>
              <a:t>(with Look-Elsewhere-Effect)</a:t>
            </a:r>
            <a:r>
              <a:rPr lang="en-US" dirty="0" smtClean="0">
                <a:effectLst/>
                <a:latin typeface="+mj-lt"/>
              </a:rPr>
              <a:t>: </a:t>
            </a:r>
            <a:r>
              <a:rPr lang="en-US" dirty="0" smtClean="0">
                <a:effectLst/>
                <a:latin typeface="+mj-lt"/>
                <a:sym typeface="Wingdings"/>
              </a:rPr>
              <a:t>2.2</a:t>
            </a:r>
            <a:r>
              <a:rPr lang="en-US" dirty="0" smtClean="0">
                <a:effectLst/>
                <a:latin typeface="+mj-lt"/>
                <a:ea typeface="Lucida Grande"/>
                <a:cs typeface="Lucida Grande"/>
                <a:sym typeface="Wingdings"/>
              </a:rPr>
              <a:t>σ</a:t>
            </a:r>
            <a:endParaRPr lang="en-US" sz="1500" dirty="0" smtClean="0">
              <a:effectLst/>
              <a:latin typeface="+mj-lt"/>
            </a:endParaRPr>
          </a:p>
        </p:txBody>
      </p:sp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108902" y="133762"/>
            <a:ext cx="4731527" cy="86177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effectLst/>
              </a:rPr>
              <a:t>L</a:t>
            </a:r>
            <a:r>
              <a:rPr lang="en-US" sz="2000" dirty="0" smtClean="0">
                <a:effectLst/>
              </a:rPr>
              <a:t>atest SM Higgs </a:t>
            </a:r>
            <a:r>
              <a:rPr lang="en-US" sz="2000" dirty="0" smtClean="0">
                <a:effectLst/>
                <a:sym typeface="Wingdings"/>
              </a:rPr>
              <a:t>results from ATLAS</a:t>
            </a:r>
          </a:p>
          <a:p>
            <a:r>
              <a:rPr lang="en-US" sz="1500" dirty="0" smtClean="0">
                <a:effectLst/>
                <a:sym typeface="Wingdings"/>
              </a:rPr>
              <a:t>(based on data and results present on 13/12/2011;</a:t>
            </a:r>
          </a:p>
          <a:p>
            <a:r>
              <a:rPr lang="en-US" sz="1500" dirty="0">
                <a:effectLst/>
                <a:sym typeface="Wingdings"/>
              </a:rPr>
              <a:t> </a:t>
            </a:r>
            <a:r>
              <a:rPr lang="en-US" sz="1500" dirty="0" smtClean="0">
                <a:effectLst/>
                <a:sym typeface="Wingdings"/>
              </a:rPr>
              <a:t>papers submitted to PLB and PRL on 7/2/2012)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1560" y="3284984"/>
            <a:ext cx="7341260" cy="369332"/>
          </a:xfrm>
          <a:prstGeom prst="rect">
            <a:avLst/>
          </a:prstGeom>
          <a:solidFill>
            <a:srgbClr val="CC33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effectLst/>
              </a:rPr>
              <a:t>More work and more data are needed to draw definite conclusions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560" y="3789040"/>
            <a:ext cx="7320859" cy="369332"/>
          </a:xfrm>
          <a:prstGeom prst="rect">
            <a:avLst/>
          </a:prstGeom>
          <a:solidFill>
            <a:srgbClr val="CC33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effectLst/>
              </a:rPr>
              <a:t>2012 will be the “year of the Higgs” (whatever the search results)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560" y="4293096"/>
            <a:ext cx="7579193" cy="677108"/>
          </a:xfrm>
          <a:prstGeom prst="rect">
            <a:avLst/>
          </a:prstGeom>
          <a:solidFill>
            <a:srgbClr val="CC33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effectLst/>
              </a:rPr>
              <a:t>For sure the EM calorimeter </a:t>
            </a:r>
            <a:r>
              <a:rPr lang="en-US" sz="1800" dirty="0" smtClean="0">
                <a:solidFill>
                  <a:srgbClr val="FFFFFF"/>
                </a:solidFill>
                <a:effectLst/>
              </a:rPr>
              <a:t>has been and will</a:t>
            </a:r>
            <a:r>
              <a:rPr lang="en-US" sz="1800" dirty="0" smtClean="0">
                <a:solidFill>
                  <a:srgbClr val="FFFFFF"/>
                </a:solidFill>
                <a:effectLst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effectLst/>
              </a:rPr>
              <a:t>be a </a:t>
            </a:r>
            <a:r>
              <a:rPr lang="en-US" sz="2000" dirty="0" smtClean="0">
                <a:solidFill>
                  <a:srgbClr val="FFFFFF"/>
                </a:solidFill>
                <a:effectLst/>
              </a:rPr>
              <a:t>“</a:t>
            </a:r>
            <a:r>
              <a:rPr lang="en-US" sz="2000" dirty="0" smtClean="0">
                <a:solidFill>
                  <a:srgbClr val="FFFFFF"/>
                </a:solidFill>
                <a:effectLst/>
              </a:rPr>
              <a:t>masterpiece” </a:t>
            </a:r>
            <a:endParaRPr lang="en-US" sz="2000" dirty="0" smtClean="0">
              <a:solidFill>
                <a:srgbClr val="FFFFFF"/>
              </a:solidFill>
              <a:effectLst/>
            </a:endParaRPr>
          </a:p>
          <a:p>
            <a:r>
              <a:rPr lang="en-US" sz="1800" dirty="0" smtClean="0">
                <a:solidFill>
                  <a:srgbClr val="FFFFFF"/>
                </a:solidFill>
                <a:effectLst/>
              </a:rPr>
              <a:t>(note: in the sense of </a:t>
            </a:r>
            <a:r>
              <a:rPr lang="en-US" sz="1800" dirty="0" smtClean="0">
                <a:solidFill>
                  <a:srgbClr val="FFFFFF"/>
                </a:solidFill>
                <a:effectLst/>
              </a:rPr>
              <a:t>pièce </a:t>
            </a:r>
            <a:r>
              <a:rPr lang="en-US" sz="1800" dirty="0" err="1" smtClean="0">
                <a:solidFill>
                  <a:srgbClr val="FFFFFF"/>
                </a:solidFill>
                <a:effectLst/>
              </a:rPr>
              <a:t>maîtresse</a:t>
            </a:r>
            <a:r>
              <a:rPr lang="en-US" sz="1800" dirty="0" smtClean="0">
                <a:solidFill>
                  <a:srgbClr val="FFFFFF"/>
                </a:solidFill>
                <a:effectLst/>
              </a:rPr>
              <a:t>) </a:t>
            </a:r>
            <a:r>
              <a:rPr lang="en-US" sz="1800" dirty="0" smtClean="0">
                <a:solidFill>
                  <a:srgbClr val="FFFFFF"/>
                </a:solidFill>
                <a:effectLst/>
              </a:rPr>
              <a:t>in </a:t>
            </a:r>
            <a:r>
              <a:rPr lang="en-US" sz="1800" dirty="0" smtClean="0">
                <a:solidFill>
                  <a:srgbClr val="FFFFFF"/>
                </a:solidFill>
                <a:effectLst/>
              </a:rPr>
              <a:t>these searches ! </a:t>
            </a:r>
            <a:endParaRPr lang="en-US" sz="1800" dirty="0" smtClean="0">
              <a:solidFill>
                <a:srgbClr val="FFFFFF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404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\\cern.ch\dfs\Users\j\jenni\Desktop\D.Fournier\LAr.barrel.transport0411004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982"/>
            <a:ext cx="9136063" cy="594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2700338" y="6475239"/>
            <a:ext cx="6519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2060"/>
                </a:solidFill>
                <a:effectLst/>
              </a:rPr>
              <a:t>Barrel </a:t>
            </a:r>
            <a:r>
              <a:rPr lang="en-US" sz="1600" b="1" dirty="0" err="1">
                <a:solidFill>
                  <a:srgbClr val="002060"/>
                </a:solidFill>
                <a:effectLst/>
              </a:rPr>
              <a:t>LAr</a:t>
            </a:r>
            <a:r>
              <a:rPr lang="en-US" sz="1600" b="1" dirty="0">
                <a:solidFill>
                  <a:srgbClr val="002060"/>
                </a:solidFill>
                <a:effectLst/>
              </a:rPr>
              <a:t> EM calorimeter transport to LHC Point-1 (27-Oct-2004)</a:t>
            </a: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755576" y="44624"/>
            <a:ext cx="6840538" cy="461963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2060"/>
                </a:solidFill>
                <a:effectLst/>
              </a:rPr>
              <a:t>A masterpiece of ATLAS ready for installation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43608" y="1124744"/>
            <a:ext cx="3938588" cy="584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>
                <a:effectLst/>
              </a:rPr>
              <a:t>Thank you, Daniel 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9862" y="2657524"/>
            <a:ext cx="8930650" cy="1923604"/>
          </a:xfrm>
          <a:prstGeom prst="rect">
            <a:avLst/>
          </a:prstGeom>
          <a:solidFill>
            <a:srgbClr val="FFCC99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 smtClean="0">
                <a:effectLst/>
              </a:rPr>
              <a:t>A </a:t>
            </a:r>
            <a:r>
              <a:rPr lang="en-US" sz="1700" dirty="0">
                <a:effectLst/>
              </a:rPr>
              <a:t>GREAT idea</a:t>
            </a:r>
          </a:p>
          <a:p>
            <a:r>
              <a:rPr lang="en-US" sz="1700" dirty="0">
                <a:effectLst/>
              </a:rPr>
              <a:t>The determination and the strength to pursue it</a:t>
            </a:r>
          </a:p>
          <a:p>
            <a:r>
              <a:rPr lang="en-US" sz="1700" dirty="0">
                <a:effectLst/>
              </a:rPr>
              <a:t>The ingenuity and energy to face a huge amount of challenges and difficulties </a:t>
            </a:r>
          </a:p>
          <a:p>
            <a:r>
              <a:rPr lang="en-US" sz="1700" dirty="0">
                <a:effectLst/>
              </a:rPr>
              <a:t>in a long (~ 20 years) path from </a:t>
            </a:r>
            <a:r>
              <a:rPr lang="en-US" sz="1700" dirty="0" smtClean="0">
                <a:effectLst/>
              </a:rPr>
              <a:t>first conception </a:t>
            </a:r>
            <a:r>
              <a:rPr lang="en-US" sz="1700" dirty="0">
                <a:effectLst/>
              </a:rPr>
              <a:t>to operation </a:t>
            </a:r>
          </a:p>
          <a:p>
            <a:r>
              <a:rPr lang="en-US" sz="1700" dirty="0">
                <a:effectLst/>
              </a:rPr>
              <a:t>The attention to details without losing sight of the overall </a:t>
            </a:r>
            <a:r>
              <a:rPr lang="en-US" sz="1700" dirty="0" smtClean="0">
                <a:effectLst/>
              </a:rPr>
              <a:t>goal</a:t>
            </a:r>
            <a:endParaRPr lang="en-US" sz="1700" dirty="0">
              <a:effectLst/>
            </a:endParaRPr>
          </a:p>
          <a:p>
            <a:r>
              <a:rPr lang="en-US" sz="1700" dirty="0">
                <a:effectLst/>
                <a:sym typeface="Wingdings"/>
              </a:rPr>
              <a:t>The capability of attracting, motivating and organizing a huge international community </a:t>
            </a:r>
          </a:p>
          <a:p>
            <a:r>
              <a:rPr lang="en-US" sz="1700" dirty="0">
                <a:effectLst/>
                <a:sym typeface="Wingdings"/>
              </a:rPr>
              <a:t>(37 Institutions and &gt; 400 scientists were involved in the Liquid-Argon TDR</a:t>
            </a:r>
            <a:r>
              <a:rPr lang="en-US" sz="1700" dirty="0" smtClean="0">
                <a:effectLst/>
                <a:sym typeface="Wingdings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25536" y="1979548"/>
            <a:ext cx="534296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/>
              </a:rPr>
              <a:t>for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576" y="5025370"/>
            <a:ext cx="7750840" cy="707886"/>
          </a:xfrm>
          <a:prstGeom prst="rect">
            <a:avLst/>
          </a:prstGeom>
          <a:solidFill>
            <a:srgbClr val="CC33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effectLst/>
                <a:sym typeface="Wingdings"/>
              </a:rPr>
              <a:t>MORE IN GENERAL, YOUR OUTSTANDING (PAST, PRESENT </a:t>
            </a:r>
          </a:p>
          <a:p>
            <a:r>
              <a:rPr lang="en-US" sz="2000" dirty="0" smtClean="0">
                <a:solidFill>
                  <a:srgbClr val="FFFFFF"/>
                </a:solidFill>
                <a:effectLst/>
                <a:sym typeface="Wingdings"/>
              </a:rPr>
              <a:t>AND FUTURE) CONTRIBUTIONS TO ATLAS</a:t>
            </a:r>
          </a:p>
        </p:txBody>
      </p:sp>
    </p:spTree>
    <p:extLst>
      <p:ext uri="{BB962C8B-B14F-4D97-AF65-F5344CB8AC3E}">
        <p14:creationId xmlns:p14="http://schemas.microsoft.com/office/powerpoint/2010/main" val="2859136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5"/>
          <p:cNvSpPr txBox="1">
            <a:spLocks noChangeArrowheads="1"/>
          </p:cNvSpPr>
          <p:nvPr/>
        </p:nvSpPr>
        <p:spPr bwMode="auto">
          <a:xfrm>
            <a:off x="304800" y="1326703"/>
            <a:ext cx="5000323" cy="224676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 dirty="0">
                <a:solidFill>
                  <a:srgbClr val="C00000"/>
                </a:solidFill>
                <a:effectLst/>
              </a:rPr>
              <a:t>My cordial congratulations,</a:t>
            </a:r>
          </a:p>
          <a:p>
            <a:pPr eaLnBrk="1" hangingPunct="1"/>
            <a:r>
              <a:rPr lang="en-US" sz="2800" b="1" i="1" dirty="0">
                <a:solidFill>
                  <a:srgbClr val="C00000"/>
                </a:solidFill>
                <a:effectLst/>
              </a:rPr>
              <a:t>Daniel, for this great and so</a:t>
            </a:r>
          </a:p>
          <a:p>
            <a:pPr eaLnBrk="1" hangingPunct="1"/>
            <a:r>
              <a:rPr lang="en-US" sz="2800" b="1" i="1" dirty="0">
                <a:solidFill>
                  <a:srgbClr val="C00000"/>
                </a:solidFill>
                <a:effectLst/>
              </a:rPr>
              <a:t>well-deserved </a:t>
            </a:r>
            <a:r>
              <a:rPr lang="en-US" sz="2800" b="1" i="1" dirty="0" err="1">
                <a:solidFill>
                  <a:srgbClr val="C00000"/>
                </a:solidFill>
                <a:effectLst/>
              </a:rPr>
              <a:t>honour</a:t>
            </a:r>
            <a:r>
              <a:rPr lang="en-US" sz="2800" b="1" i="1" dirty="0">
                <a:solidFill>
                  <a:srgbClr val="C00000"/>
                </a:solidFill>
                <a:effectLst/>
              </a:rPr>
              <a:t> of </a:t>
            </a:r>
          </a:p>
          <a:p>
            <a:pPr eaLnBrk="1" hangingPunct="1"/>
            <a:r>
              <a:rPr lang="en-US" sz="2800" b="1" i="1" dirty="0">
                <a:solidFill>
                  <a:srgbClr val="C00000"/>
                </a:solidFill>
                <a:effectLst/>
              </a:rPr>
              <a:t>receiving the prestigious</a:t>
            </a:r>
          </a:p>
          <a:p>
            <a:pPr eaLnBrk="1" hangingPunct="1"/>
            <a:r>
              <a:rPr lang="en-US" sz="2800" b="1" i="1" dirty="0">
                <a:solidFill>
                  <a:srgbClr val="C00000"/>
                </a:solidFill>
                <a:effectLst/>
              </a:rPr>
              <a:t>Prix J. </a:t>
            </a:r>
            <a:r>
              <a:rPr lang="en-US" sz="2800" b="1" i="1" dirty="0" err="1">
                <a:solidFill>
                  <a:srgbClr val="C00000"/>
                </a:solidFill>
                <a:effectLst/>
              </a:rPr>
              <a:t>Ricard</a:t>
            </a:r>
            <a:r>
              <a:rPr lang="en-US" sz="2800" b="1" i="1" dirty="0">
                <a:solidFill>
                  <a:srgbClr val="C00000"/>
                </a:solidFill>
                <a:effectLst/>
              </a:rPr>
              <a:t> SFP 2011 !</a:t>
            </a:r>
          </a:p>
        </p:txBody>
      </p:sp>
      <p:sp>
        <p:nvSpPr>
          <p:cNvPr id="14338" name="TextBox 6"/>
          <p:cNvSpPr txBox="1">
            <a:spLocks noChangeArrowheads="1"/>
          </p:cNvSpPr>
          <p:nvPr/>
        </p:nvSpPr>
        <p:spPr bwMode="auto">
          <a:xfrm>
            <a:off x="304800" y="3990999"/>
            <a:ext cx="5918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002060"/>
                </a:solidFill>
                <a:effectLst/>
              </a:rPr>
              <a:t>It would have been a great pleasure </a:t>
            </a:r>
          </a:p>
          <a:p>
            <a:pPr eaLnBrk="1" hangingPunct="1"/>
            <a:r>
              <a:rPr lang="en-US" sz="2000" b="1" i="1" dirty="0">
                <a:solidFill>
                  <a:srgbClr val="002060"/>
                </a:solidFill>
                <a:effectLst/>
              </a:rPr>
              <a:t>for  me to spend some friendly moments</a:t>
            </a:r>
          </a:p>
          <a:p>
            <a:pPr eaLnBrk="1" hangingPunct="1"/>
            <a:r>
              <a:rPr lang="en-US" sz="2000" b="1" i="1" dirty="0">
                <a:solidFill>
                  <a:srgbClr val="002060"/>
                </a:solidFill>
                <a:effectLst/>
              </a:rPr>
              <a:t>here celebrating and remembering with</a:t>
            </a:r>
          </a:p>
          <a:p>
            <a:pPr eaLnBrk="1" hangingPunct="1"/>
            <a:r>
              <a:rPr lang="en-US" sz="2000" b="1" i="1" dirty="0">
                <a:solidFill>
                  <a:srgbClr val="002060"/>
                </a:solidFill>
                <a:effectLst/>
              </a:rPr>
              <a:t>you the fantastic time we have shared </a:t>
            </a:r>
          </a:p>
          <a:p>
            <a:pPr eaLnBrk="1" hangingPunct="1"/>
            <a:r>
              <a:rPr lang="en-US" sz="2000" b="1" i="1" dirty="0">
                <a:solidFill>
                  <a:srgbClr val="002060"/>
                </a:solidFill>
                <a:effectLst/>
              </a:rPr>
              <a:t>over more than two decades on ATLAS</a:t>
            </a:r>
          </a:p>
          <a:p>
            <a:pPr eaLnBrk="1" hangingPunct="1"/>
            <a:r>
              <a:rPr lang="en-US" sz="2000" b="1" i="1" dirty="0">
                <a:solidFill>
                  <a:srgbClr val="002060"/>
                </a:solidFill>
                <a:effectLst/>
              </a:rPr>
              <a:t>already, and which, of course, I</a:t>
            </a:r>
            <a:r>
              <a:rPr lang="ja-JP" altLang="en-US" sz="2000" b="1" i="1" dirty="0">
                <a:solidFill>
                  <a:srgbClr val="002060"/>
                </a:solidFill>
                <a:effectLst/>
              </a:rPr>
              <a:t>’</a:t>
            </a:r>
            <a:r>
              <a:rPr lang="en-US" altLang="ja-JP" sz="2000" b="1" i="1" dirty="0">
                <a:solidFill>
                  <a:srgbClr val="002060"/>
                </a:solidFill>
                <a:effectLst/>
              </a:rPr>
              <a:t>m looking</a:t>
            </a:r>
          </a:p>
          <a:p>
            <a:pPr eaLnBrk="1" hangingPunct="1"/>
            <a:r>
              <a:rPr lang="en-US" sz="2000" b="1" i="1" dirty="0">
                <a:solidFill>
                  <a:srgbClr val="002060"/>
                </a:solidFill>
                <a:effectLst/>
              </a:rPr>
              <a:t>forward to continuing with great results soon ! </a:t>
            </a:r>
          </a:p>
        </p:txBody>
      </p:sp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251520" y="620688"/>
            <a:ext cx="6806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 dirty="0">
                <a:solidFill>
                  <a:srgbClr val="002060"/>
                </a:solidFill>
                <a:effectLst/>
              </a:rPr>
              <a:t>Message from Peter </a:t>
            </a:r>
            <a:r>
              <a:rPr lang="en-US" sz="1800" b="1" i="1" dirty="0" err="1">
                <a:solidFill>
                  <a:srgbClr val="002060"/>
                </a:solidFill>
                <a:effectLst/>
              </a:rPr>
              <a:t>Jenni</a:t>
            </a:r>
            <a:r>
              <a:rPr lang="en-US" sz="1800" b="1" i="1" dirty="0">
                <a:solidFill>
                  <a:srgbClr val="002060"/>
                </a:solidFill>
                <a:effectLst/>
              </a:rPr>
              <a:t>, today at JINR </a:t>
            </a:r>
            <a:r>
              <a:rPr lang="en-US" sz="1800" b="1" i="1" dirty="0" err="1">
                <a:solidFill>
                  <a:srgbClr val="002060"/>
                </a:solidFill>
                <a:effectLst/>
              </a:rPr>
              <a:t>Dubna</a:t>
            </a:r>
            <a:r>
              <a:rPr lang="en-US" sz="1800" b="1" i="1" dirty="0">
                <a:solidFill>
                  <a:srgbClr val="002060"/>
                </a:solidFill>
                <a:effectLst/>
              </a:rPr>
              <a:t> in Russia…</a:t>
            </a:r>
          </a:p>
        </p:txBody>
      </p:sp>
      <p:pic>
        <p:nvPicPr>
          <p:cNvPr id="14340" name="Picture 5" descr="C:\Documents and Settings\gruwe\Application Data\Microsoft\Media Catalog\Downloaded Clips\cl31\j0123207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371600"/>
            <a:ext cx="35433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16632"/>
            <a:ext cx="1476787" cy="338554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From P. </a:t>
            </a:r>
            <a:r>
              <a:rPr lang="en-US" dirty="0" err="1" smtClean="0">
                <a:effectLst/>
              </a:rPr>
              <a:t>Jenni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3828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1078285"/>
            <a:ext cx="8769511" cy="1846659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800" dirty="0" smtClean="0">
                <a:effectLst/>
              </a:rPr>
              <a:t>OUR BEST CONGRATULATIONS TO</a:t>
            </a:r>
          </a:p>
          <a:p>
            <a:r>
              <a:rPr lang="en-US" sz="3800" dirty="0" smtClean="0">
                <a:effectLst/>
              </a:rPr>
              <a:t>DANIEL ON SUCH A PRESTIGIOUS </a:t>
            </a:r>
          </a:p>
          <a:p>
            <a:r>
              <a:rPr lang="en-US" sz="3800" dirty="0" smtClean="0">
                <a:effectLst/>
              </a:rPr>
              <a:t>AND WELL-DESERVED AWARD ! </a:t>
            </a:r>
            <a:endParaRPr lang="en-US" sz="3800" dirty="0">
              <a:effectLst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44208" y="4005064"/>
            <a:ext cx="2520280" cy="2592288"/>
            <a:chOff x="6012160" y="980728"/>
            <a:chExt cx="2520280" cy="2592288"/>
          </a:xfrm>
        </p:grpSpPr>
        <p:sp>
          <p:nvSpPr>
            <p:cNvPr id="7" name="Rectangle 6"/>
            <p:cNvSpPr/>
            <p:nvPr/>
          </p:nvSpPr>
          <p:spPr bwMode="auto">
            <a:xfrm>
              <a:off x="6012160" y="980728"/>
              <a:ext cx="2520280" cy="2592288"/>
            </a:xfrm>
            <a:prstGeom prst="rect">
              <a:avLst/>
            </a:prstGeom>
            <a:solidFill>
              <a:srgbClr val="00009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pic>
          <p:nvPicPr>
            <p:cNvPr id="9" name="Picture 5" descr="applause.gif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1268760"/>
              <a:ext cx="1989914" cy="2083004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rgbClr val="000000"/>
              </a:solidFill>
              <a:round/>
              <a:headEnd/>
              <a:tailEnd/>
            </a:ln>
          </p:spPr>
        </p:pic>
      </p:grpSp>
      <p:pic>
        <p:nvPicPr>
          <p:cNvPr id="2" name="Picture 1" descr="images.jpe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52" y="4215348"/>
            <a:ext cx="1615440" cy="1805940"/>
          </a:xfrm>
          <a:prstGeom prst="rect">
            <a:avLst/>
          </a:prstGeom>
          <a:ln w="12700" cmpd="sng">
            <a:solidFill>
              <a:srgbClr val="000090"/>
            </a:solidFill>
          </a:ln>
        </p:spPr>
      </p:pic>
      <p:pic>
        <p:nvPicPr>
          <p:cNvPr id="3" name="Picture 2" descr="Untitled.png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4" y="3720392"/>
            <a:ext cx="4422658" cy="3020976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170413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05800" y="6553200"/>
            <a:ext cx="8382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922C6D1-1894-8F45-8FD9-DE7FEE180111}" type="slidenum">
              <a:rPr lang="en-US" sz="1200">
                <a:solidFill>
                  <a:schemeClr val="tx2"/>
                </a:solidFill>
              </a:rPr>
              <a:pPr/>
              <a:t>21</a:t>
            </a:fld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2224" y="116632"/>
            <a:ext cx="4047728" cy="646331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dirty="0" smtClean="0">
                <a:effectLst/>
                <a:sym typeface="Wingdings"/>
              </a:rPr>
              <a:t>Price to pay for the high luminosity: </a:t>
            </a:r>
          </a:p>
          <a:p>
            <a:r>
              <a:rPr lang="en-US" sz="1800" dirty="0" smtClean="0">
                <a:effectLst/>
                <a:sym typeface="Wingdings"/>
              </a:rPr>
              <a:t>larger-than-expected pile-up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552" y="3014064"/>
            <a:ext cx="6583680" cy="2359152"/>
            <a:chOff x="35496" y="3014064"/>
            <a:chExt cx="6583680" cy="2359152"/>
          </a:xfrm>
        </p:grpSpPr>
        <p:pic>
          <p:nvPicPr>
            <p:cNvPr id="13" name="Picture 12" descr="Zmumu_vertexzoom_0911.png"/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96" y="3014064"/>
              <a:ext cx="6583680" cy="2359152"/>
            </a:xfrm>
            <a:prstGeom prst="rect">
              <a:avLst/>
            </a:prstGeom>
            <a:solidFill>
              <a:srgbClr val="990033"/>
            </a:solidFill>
            <a:ln w="28575" cmpd="sng">
              <a:solidFill>
                <a:srgbClr val="990033"/>
              </a:solidFill>
            </a:ln>
          </p:spPr>
        </p:pic>
        <p:sp>
          <p:nvSpPr>
            <p:cNvPr id="18" name="TextBox 5"/>
            <p:cNvSpPr txBox="1">
              <a:spLocks noChangeArrowheads="1"/>
            </p:cNvSpPr>
            <p:nvPr/>
          </p:nvSpPr>
          <p:spPr bwMode="auto">
            <a:xfrm>
              <a:off x="5320568" y="4417367"/>
              <a:ext cx="763600" cy="30777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effectLst/>
                  <a:sym typeface="Wingdings"/>
                </a:rPr>
                <a:t>Z </a:t>
              </a:r>
              <a:r>
                <a:rPr lang="en-US" sz="1400" dirty="0" err="1" smtClean="0"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endParaRPr lang="en-US" sz="1400" dirty="0" smtClean="0">
                <a:effectLst/>
                <a:sym typeface="Wingding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44504" y="-27384"/>
            <a:ext cx="4064000" cy="2921000"/>
            <a:chOff x="5044504" y="-27384"/>
            <a:chExt cx="4064000" cy="2921000"/>
          </a:xfrm>
        </p:grpSpPr>
        <p:pic>
          <p:nvPicPr>
            <p:cNvPr id="4" name="Picture 3" descr="lumi.png"/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504" y="-27384"/>
              <a:ext cx="4064000" cy="2921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grpSp>
          <p:nvGrpSpPr>
            <p:cNvPr id="3" name="Group 2"/>
            <p:cNvGrpSpPr/>
            <p:nvPr/>
          </p:nvGrpSpPr>
          <p:grpSpPr>
            <a:xfrm>
              <a:off x="6084168" y="1556792"/>
              <a:ext cx="2497890" cy="738664"/>
              <a:chOff x="6228184" y="1321023"/>
              <a:chExt cx="2497890" cy="738664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6228184" y="1321023"/>
                <a:ext cx="958127" cy="738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CC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00CC"/>
                    </a:solidFill>
                    <a:effectLst/>
                  </a:rPr>
                  <a:t>Period A: </a:t>
                </a:r>
              </a:p>
              <a:p>
                <a:r>
                  <a:rPr lang="en-US" sz="1400" dirty="0">
                    <a:solidFill>
                      <a:srgbClr val="0000CC"/>
                    </a:solidFill>
                    <a:effectLst/>
                  </a:rPr>
                  <a:t>u</a:t>
                </a:r>
                <a:r>
                  <a:rPr lang="en-US" sz="1400" dirty="0" smtClean="0">
                    <a:solidFill>
                      <a:srgbClr val="0000CC"/>
                    </a:solidFill>
                    <a:effectLst/>
                  </a:rPr>
                  <a:t>p to end </a:t>
                </a:r>
              </a:p>
              <a:p>
                <a:r>
                  <a:rPr lang="en-US" sz="1400" dirty="0" smtClean="0">
                    <a:solidFill>
                      <a:srgbClr val="0000CC"/>
                    </a:solidFill>
                    <a:effectLst/>
                  </a:rPr>
                  <a:t>August</a:t>
                </a:r>
                <a:endParaRPr lang="en-US" sz="1400" dirty="0">
                  <a:solidFill>
                    <a:srgbClr val="0000CC"/>
                  </a:solidFill>
                  <a:effectLst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743050" y="1321023"/>
                <a:ext cx="983024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effectLst/>
                  </a:rPr>
                  <a:t>Period B:</a:t>
                </a:r>
              </a:p>
              <a:p>
                <a:r>
                  <a:rPr lang="en-US" sz="1400" dirty="0" smtClean="0">
                    <a:solidFill>
                      <a:srgbClr val="FF0000"/>
                    </a:solidFill>
                    <a:effectLst/>
                  </a:rPr>
                  <a:t>Sept-Oct</a:t>
                </a: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251521" y="908720"/>
            <a:ext cx="4608511" cy="19697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C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C3300"/>
                </a:solidFill>
                <a:effectLst/>
              </a:rPr>
              <a:t>Pile-up = number of interactions per crossing</a:t>
            </a:r>
            <a:r>
              <a:rPr lang="en-US" dirty="0" smtClean="0">
                <a:effectLst/>
              </a:rPr>
              <a:t> </a:t>
            </a:r>
          </a:p>
          <a:p>
            <a:pPr>
              <a:defRPr/>
            </a:pPr>
            <a:r>
              <a:rPr lang="en-US" dirty="0" smtClean="0">
                <a:effectLst/>
              </a:rPr>
              <a:t>Tails up to ~20 </a:t>
            </a:r>
            <a:r>
              <a:rPr lang="en-US" dirty="0" smtClean="0">
                <a:effectLst/>
                <a:sym typeface="Wingdings"/>
              </a:rPr>
              <a:t></a:t>
            </a:r>
            <a:r>
              <a:rPr lang="en-US" dirty="0">
                <a:effectLst/>
                <a:sym typeface="Wingdings"/>
              </a:rPr>
              <a:t> </a:t>
            </a:r>
            <a:r>
              <a:rPr lang="en-US" dirty="0" smtClean="0">
                <a:effectLst/>
                <a:sym typeface="Wingdings"/>
              </a:rPr>
              <a:t>comparable </a:t>
            </a:r>
            <a:r>
              <a:rPr lang="en-US" dirty="0">
                <a:effectLst/>
                <a:sym typeface="Wingdings"/>
              </a:rPr>
              <a:t>to </a:t>
            </a:r>
            <a:r>
              <a:rPr lang="en-US" dirty="0" smtClean="0">
                <a:effectLst/>
                <a:sym typeface="Wingdings"/>
              </a:rPr>
              <a:t>design luminosity </a:t>
            </a:r>
          </a:p>
          <a:p>
            <a:pPr>
              <a:defRPr/>
            </a:pPr>
            <a:r>
              <a:rPr lang="en-US" sz="1400" dirty="0" smtClean="0">
                <a:effectLst/>
                <a:sym typeface="Wingdings"/>
              </a:rPr>
              <a:t>(50 ns operation; several machine parameters pushed beyond design)</a:t>
            </a:r>
          </a:p>
          <a:p>
            <a:pPr>
              <a:defRPr/>
            </a:pPr>
            <a:endParaRPr lang="en-US" dirty="0" smtClean="0">
              <a:effectLst/>
              <a:sym typeface="Wingdings"/>
            </a:endParaRPr>
          </a:p>
          <a:p>
            <a:pPr>
              <a:defRPr/>
            </a:pPr>
            <a:r>
              <a:rPr lang="en-US" sz="1500" dirty="0" smtClean="0">
                <a:effectLst/>
                <a:sym typeface="Wingdings"/>
              </a:rPr>
              <a:t>LHC figures used </a:t>
            </a:r>
            <a:r>
              <a:rPr lang="en-US" sz="1500" dirty="0">
                <a:effectLst/>
                <a:sym typeface="Wingdings"/>
              </a:rPr>
              <a:t>over the last </a:t>
            </a:r>
            <a:r>
              <a:rPr lang="en-US" sz="1500" dirty="0" smtClean="0">
                <a:effectLst/>
                <a:sym typeface="Wingdings"/>
              </a:rPr>
              <a:t>20 </a:t>
            </a:r>
            <a:r>
              <a:rPr lang="en-US" sz="1500" dirty="0">
                <a:effectLst/>
                <a:sym typeface="Wingdings"/>
              </a:rPr>
              <a:t>years:</a:t>
            </a:r>
          </a:p>
          <a:p>
            <a:pPr>
              <a:defRPr/>
            </a:pPr>
            <a:r>
              <a:rPr lang="en-US" sz="1500" dirty="0">
                <a:effectLst/>
                <a:sym typeface="Wingdings"/>
              </a:rPr>
              <a:t>~ </a:t>
            </a:r>
            <a:r>
              <a:rPr lang="en-US" sz="1500" dirty="0" smtClean="0">
                <a:effectLst/>
                <a:sym typeface="Wingdings"/>
              </a:rPr>
              <a:t>2 (20) events</a:t>
            </a:r>
            <a:r>
              <a:rPr lang="en-US" sz="1500" dirty="0">
                <a:effectLst/>
                <a:sym typeface="Wingdings"/>
              </a:rPr>
              <a:t>/crossing at L=</a:t>
            </a:r>
            <a:r>
              <a:rPr lang="en-US" sz="1500" dirty="0" smtClean="0">
                <a:effectLst/>
                <a:sym typeface="Wingdings"/>
              </a:rPr>
              <a:t>10</a:t>
            </a:r>
            <a:r>
              <a:rPr lang="en-US" sz="1500" baseline="30000" dirty="0" smtClean="0">
                <a:effectLst/>
                <a:sym typeface="Wingdings"/>
              </a:rPr>
              <a:t>33</a:t>
            </a:r>
            <a:r>
              <a:rPr lang="en-US" sz="1500" dirty="0" smtClean="0">
                <a:effectLst/>
                <a:sym typeface="Wingdings"/>
              </a:rPr>
              <a:t> (10</a:t>
            </a:r>
            <a:r>
              <a:rPr lang="en-US" sz="1500" baseline="30000" dirty="0" smtClean="0">
                <a:effectLst/>
                <a:sym typeface="Wingdings"/>
              </a:rPr>
              <a:t>34</a:t>
            </a:r>
            <a:r>
              <a:rPr lang="en-US" sz="1500" dirty="0" smtClean="0">
                <a:effectLst/>
                <a:sym typeface="Wingdings"/>
              </a:rPr>
              <a:t>)</a:t>
            </a: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321372" y="5517232"/>
            <a:ext cx="7930676" cy="830997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>
                <a:effectLst/>
                <a:sym typeface="Wingdings"/>
              </a:rPr>
              <a:t>Challenging for </a:t>
            </a:r>
            <a:r>
              <a:rPr lang="en-US" dirty="0" smtClean="0">
                <a:effectLst/>
                <a:sym typeface="Wingdings"/>
              </a:rPr>
              <a:t>trigger</a:t>
            </a:r>
            <a:r>
              <a:rPr lang="en-US" dirty="0">
                <a:effectLst/>
                <a:sym typeface="Wingdings"/>
              </a:rPr>
              <a:t>,  computing resources, </a:t>
            </a:r>
            <a:r>
              <a:rPr lang="en-US" dirty="0" smtClean="0">
                <a:effectLst/>
                <a:sym typeface="Wingdings"/>
              </a:rPr>
              <a:t>reconstruction </a:t>
            </a:r>
            <a:r>
              <a:rPr lang="en-US" dirty="0">
                <a:effectLst/>
                <a:sym typeface="Wingdings"/>
              </a:rPr>
              <a:t>of physics </a:t>
            </a:r>
            <a:r>
              <a:rPr lang="en-US" dirty="0" smtClean="0">
                <a:effectLst/>
                <a:sym typeface="Wingdings"/>
              </a:rPr>
              <a:t>objects</a:t>
            </a:r>
            <a:r>
              <a:rPr lang="en-US" dirty="0">
                <a:effectLst/>
                <a:sym typeface="Wingdings"/>
              </a:rPr>
              <a:t> </a:t>
            </a:r>
            <a:endParaRPr lang="en-US" dirty="0" smtClean="0">
              <a:effectLst/>
              <a:sym typeface="Wingdings"/>
            </a:endParaRPr>
          </a:p>
          <a:p>
            <a:pPr>
              <a:defRPr/>
            </a:pPr>
            <a:r>
              <a:rPr lang="en-US" dirty="0" smtClean="0">
                <a:effectLst/>
                <a:sym typeface="Wingdings"/>
              </a:rPr>
              <a:t>(in particular </a:t>
            </a:r>
            <a:r>
              <a:rPr lang="en-US" dirty="0" err="1" smtClean="0">
                <a:effectLst/>
                <a:sym typeface="Wingdings"/>
              </a:rPr>
              <a:t>E</a:t>
            </a:r>
            <a:r>
              <a:rPr lang="en-US" baseline="-25000" dirty="0" err="1" smtClean="0">
                <a:effectLst/>
                <a:sym typeface="Wingdings"/>
              </a:rPr>
              <a:t>T</a:t>
            </a:r>
            <a:r>
              <a:rPr lang="en-US" baseline="30000" dirty="0" err="1" smtClean="0">
                <a:effectLst/>
                <a:sym typeface="Wingdings"/>
              </a:rPr>
              <a:t>miss</a:t>
            </a:r>
            <a:r>
              <a:rPr lang="en-US" dirty="0" smtClean="0">
                <a:effectLst/>
                <a:sym typeface="Wingdings"/>
              </a:rPr>
              <a:t>, soft jets, ..) </a:t>
            </a:r>
          </a:p>
          <a:p>
            <a:pPr>
              <a:defRPr/>
            </a:pPr>
            <a:r>
              <a:rPr lang="en-US" dirty="0">
                <a:effectLst/>
                <a:sym typeface="Wingdings"/>
              </a:rPr>
              <a:t>Precise modeling of </a:t>
            </a:r>
            <a:r>
              <a:rPr lang="en-US" dirty="0" smtClean="0">
                <a:effectLst/>
                <a:sym typeface="Wingdings"/>
              </a:rPr>
              <a:t>both in</a:t>
            </a:r>
            <a:r>
              <a:rPr lang="en-US" dirty="0">
                <a:effectLst/>
                <a:sym typeface="Wingdings"/>
              </a:rPr>
              <a:t>-time </a:t>
            </a:r>
            <a:r>
              <a:rPr lang="en-US" dirty="0" smtClean="0">
                <a:effectLst/>
                <a:sym typeface="Wingdings"/>
              </a:rPr>
              <a:t>and </a:t>
            </a:r>
            <a:r>
              <a:rPr lang="en-US" dirty="0">
                <a:effectLst/>
                <a:sym typeface="Wingdings"/>
              </a:rPr>
              <a:t>out-of-time pile-</a:t>
            </a:r>
            <a:r>
              <a:rPr lang="en-US" dirty="0" smtClean="0">
                <a:effectLst/>
                <a:sym typeface="Wingdings"/>
              </a:rPr>
              <a:t>up in </a:t>
            </a:r>
            <a:r>
              <a:rPr lang="en-US" dirty="0">
                <a:effectLst/>
                <a:sym typeface="Wingdings"/>
              </a:rPr>
              <a:t>simulation is </a:t>
            </a:r>
            <a:r>
              <a:rPr lang="en-US" dirty="0" smtClean="0">
                <a:effectLst/>
                <a:sym typeface="Wingdings"/>
              </a:rPr>
              <a:t>essential </a:t>
            </a:r>
            <a:endParaRPr lang="en-US" dirty="0">
              <a:effectLst/>
              <a:sym typeface="Wingdings"/>
            </a:endParaRP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6588224" y="3524235"/>
            <a:ext cx="2397211" cy="984885"/>
          </a:xfrm>
          <a:prstGeom prst="rect">
            <a:avLst/>
          </a:pr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dirty="0" smtClean="0">
                <a:effectLst/>
                <a:sym typeface="Wingdings"/>
              </a:rPr>
              <a:t>Event with 20 </a:t>
            </a:r>
          </a:p>
          <a:p>
            <a:r>
              <a:rPr lang="en-US" dirty="0" smtClean="0">
                <a:effectLst/>
                <a:sym typeface="Wingdings"/>
              </a:rPr>
              <a:t>reconstructed vertices</a:t>
            </a:r>
          </a:p>
          <a:p>
            <a:r>
              <a:rPr lang="en-US" sz="1300" dirty="0">
                <a:effectLst/>
                <a:sym typeface="Wingdings"/>
              </a:rPr>
              <a:t>(ellipses have 20 </a:t>
            </a:r>
            <a:r>
              <a:rPr lang="en-US" sz="1300" dirty="0" err="1">
                <a:effectLst/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sz="1300" dirty="0">
                <a:effectLst/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sz="1300" dirty="0">
                <a:effectLst/>
                <a:ea typeface="Lucida Grande"/>
                <a:cs typeface="Lucida Grande"/>
                <a:sym typeface="Wingdings"/>
              </a:rPr>
              <a:t>size</a:t>
            </a:r>
            <a:r>
              <a:rPr lang="en-US" sz="1300" dirty="0">
                <a:effectLst/>
                <a:sym typeface="Wingdings"/>
              </a:rPr>
              <a:t> </a:t>
            </a:r>
            <a:r>
              <a:rPr lang="en-US" sz="1300" dirty="0" smtClean="0">
                <a:effectLst/>
                <a:sym typeface="Wingdings"/>
              </a:rPr>
              <a:t>for </a:t>
            </a:r>
          </a:p>
          <a:p>
            <a:r>
              <a:rPr lang="en-US" sz="1300" dirty="0" smtClean="0">
                <a:effectLst/>
                <a:sym typeface="Wingdings"/>
              </a:rPr>
              <a:t>visibility </a:t>
            </a:r>
            <a:r>
              <a:rPr lang="en-US" sz="1300" dirty="0">
                <a:effectLst/>
                <a:sym typeface="Wingdings"/>
              </a:rPr>
              <a:t>reasons) </a:t>
            </a:r>
            <a:endParaRPr lang="en-US" sz="13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98621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55576" y="2708920"/>
            <a:ext cx="6971129" cy="1323439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>
                <a:effectLst/>
              </a:rPr>
              <a:t>A</a:t>
            </a:r>
            <a:r>
              <a:rPr lang="en-US" sz="4000" dirty="0" smtClean="0">
                <a:effectLst/>
              </a:rPr>
              <a:t> full set of slides prepared</a:t>
            </a:r>
          </a:p>
          <a:p>
            <a:r>
              <a:rPr lang="en-US" sz="4000" dirty="0">
                <a:effectLst/>
              </a:rPr>
              <a:t>b</a:t>
            </a:r>
            <a:r>
              <a:rPr lang="en-US" sz="4000" dirty="0" smtClean="0">
                <a:effectLst/>
              </a:rPr>
              <a:t>y Peter </a:t>
            </a:r>
            <a:r>
              <a:rPr lang="en-US" sz="4000" dirty="0" err="1" smtClean="0">
                <a:effectLst/>
              </a:rPr>
              <a:t>Jenni</a:t>
            </a:r>
            <a:r>
              <a:rPr lang="en-US" sz="4000" dirty="0" smtClean="0">
                <a:effectLst/>
              </a:rPr>
              <a:t> follows </a:t>
            </a:r>
            <a:endParaRPr lang="en-US" sz="4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92927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5"/>
          <p:cNvSpPr txBox="1">
            <a:spLocks noChangeArrowheads="1"/>
          </p:cNvSpPr>
          <p:nvPr/>
        </p:nvSpPr>
        <p:spPr bwMode="auto">
          <a:xfrm>
            <a:off x="304800" y="1143000"/>
            <a:ext cx="4918075" cy="22463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i="1">
                <a:solidFill>
                  <a:srgbClr val="C00000"/>
                </a:solidFill>
              </a:rPr>
              <a:t>My cordial congratulations,</a:t>
            </a:r>
          </a:p>
          <a:p>
            <a:pPr eaLnBrk="1" hangingPunct="1"/>
            <a:r>
              <a:rPr lang="en-US" sz="2800" b="1" i="1">
                <a:solidFill>
                  <a:srgbClr val="C00000"/>
                </a:solidFill>
              </a:rPr>
              <a:t>Daniel, for this great and so</a:t>
            </a:r>
          </a:p>
          <a:p>
            <a:pPr eaLnBrk="1" hangingPunct="1"/>
            <a:r>
              <a:rPr lang="en-US" sz="2800" b="1" i="1">
                <a:solidFill>
                  <a:srgbClr val="C00000"/>
                </a:solidFill>
              </a:rPr>
              <a:t>well-deserved honour of </a:t>
            </a:r>
          </a:p>
          <a:p>
            <a:pPr eaLnBrk="1" hangingPunct="1"/>
            <a:r>
              <a:rPr lang="en-US" sz="2800" b="1" i="1">
                <a:solidFill>
                  <a:srgbClr val="C00000"/>
                </a:solidFill>
              </a:rPr>
              <a:t>receiving the prestigious</a:t>
            </a:r>
          </a:p>
          <a:p>
            <a:pPr eaLnBrk="1" hangingPunct="1"/>
            <a:r>
              <a:rPr lang="en-US" sz="2800" b="1" i="1">
                <a:solidFill>
                  <a:srgbClr val="C00000"/>
                </a:solidFill>
              </a:rPr>
              <a:t>Prix J. Ricard SFP 2011 !</a:t>
            </a:r>
          </a:p>
        </p:txBody>
      </p:sp>
      <p:sp>
        <p:nvSpPr>
          <p:cNvPr id="14338" name="TextBox 6"/>
          <p:cNvSpPr txBox="1">
            <a:spLocks noChangeArrowheads="1"/>
          </p:cNvSpPr>
          <p:nvPr/>
        </p:nvSpPr>
        <p:spPr bwMode="auto">
          <a:xfrm>
            <a:off x="304800" y="3810000"/>
            <a:ext cx="5918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>
                <a:solidFill>
                  <a:srgbClr val="002060"/>
                </a:solidFill>
              </a:rPr>
              <a:t>It would have been a great pleasure </a:t>
            </a:r>
          </a:p>
          <a:p>
            <a:pPr eaLnBrk="1" hangingPunct="1"/>
            <a:r>
              <a:rPr lang="en-US" sz="2000" b="1" i="1">
                <a:solidFill>
                  <a:srgbClr val="002060"/>
                </a:solidFill>
              </a:rPr>
              <a:t>for  me to spend some friendly moments</a:t>
            </a:r>
          </a:p>
          <a:p>
            <a:pPr eaLnBrk="1" hangingPunct="1"/>
            <a:r>
              <a:rPr lang="en-US" sz="2000" b="1" i="1">
                <a:solidFill>
                  <a:srgbClr val="002060"/>
                </a:solidFill>
              </a:rPr>
              <a:t>here celebrating and remembering with</a:t>
            </a:r>
          </a:p>
          <a:p>
            <a:pPr eaLnBrk="1" hangingPunct="1"/>
            <a:r>
              <a:rPr lang="en-US" sz="2000" b="1" i="1">
                <a:solidFill>
                  <a:srgbClr val="002060"/>
                </a:solidFill>
              </a:rPr>
              <a:t>you the fantastic time we have shared </a:t>
            </a:r>
          </a:p>
          <a:p>
            <a:pPr eaLnBrk="1" hangingPunct="1"/>
            <a:r>
              <a:rPr lang="en-US" sz="2000" b="1" i="1">
                <a:solidFill>
                  <a:srgbClr val="002060"/>
                </a:solidFill>
              </a:rPr>
              <a:t>over more than two decades on ATLAS</a:t>
            </a:r>
          </a:p>
          <a:p>
            <a:pPr eaLnBrk="1" hangingPunct="1"/>
            <a:r>
              <a:rPr lang="en-US" sz="2000" b="1" i="1">
                <a:solidFill>
                  <a:srgbClr val="002060"/>
                </a:solidFill>
              </a:rPr>
              <a:t>already, and which, of course, I</a:t>
            </a:r>
            <a:r>
              <a:rPr lang="ja-JP" altLang="en-US" sz="2000" b="1" i="1">
                <a:solidFill>
                  <a:srgbClr val="002060"/>
                </a:solidFill>
              </a:rPr>
              <a:t>’</a:t>
            </a:r>
            <a:r>
              <a:rPr lang="en-US" altLang="ja-JP" sz="2000" b="1" i="1">
                <a:solidFill>
                  <a:srgbClr val="002060"/>
                </a:solidFill>
              </a:rPr>
              <a:t>m looking</a:t>
            </a:r>
          </a:p>
          <a:p>
            <a:pPr eaLnBrk="1" hangingPunct="1"/>
            <a:r>
              <a:rPr lang="en-US" sz="2000" b="1" i="1">
                <a:solidFill>
                  <a:srgbClr val="002060"/>
                </a:solidFill>
              </a:rPr>
              <a:t>forward to continuing with great results soon ! </a:t>
            </a:r>
          </a:p>
        </p:txBody>
      </p:sp>
      <p:sp>
        <p:nvSpPr>
          <p:cNvPr id="14339" name="TextBox 7"/>
          <p:cNvSpPr txBox="1">
            <a:spLocks noChangeArrowheads="1"/>
          </p:cNvSpPr>
          <p:nvPr/>
        </p:nvSpPr>
        <p:spPr bwMode="auto">
          <a:xfrm>
            <a:off x="381000" y="457200"/>
            <a:ext cx="6711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002060"/>
                </a:solidFill>
              </a:rPr>
              <a:t>Message from Peter Jenni, today at JINR Dubna in Russia…</a:t>
            </a:r>
          </a:p>
        </p:txBody>
      </p:sp>
      <p:pic>
        <p:nvPicPr>
          <p:cNvPr id="14340" name="Picture 5" descr="C:\Documents and Settings\gruwe\Application Data\Microsoft\Media Catalog\Downloaded Clips\cl31\j0123207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371600"/>
            <a:ext cx="35433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89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30"/>
          <p:cNvGrpSpPr>
            <a:grpSpLocks/>
          </p:cNvGrpSpPr>
          <p:nvPr/>
        </p:nvGrpSpPr>
        <p:grpSpPr bwMode="auto">
          <a:xfrm>
            <a:off x="5713413" y="1447800"/>
            <a:ext cx="6402387" cy="4522788"/>
            <a:chOff x="-807" y="850"/>
            <a:chExt cx="2583" cy="2064"/>
          </a:xfrm>
        </p:grpSpPr>
        <p:pic>
          <p:nvPicPr>
            <p:cNvPr id="15364" name="Picture 31" descr="ac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7" y="850"/>
              <a:ext cx="1189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5" name="Text Box 33"/>
            <p:cNvSpPr txBox="1">
              <a:spLocks noChangeArrowheads="1"/>
            </p:cNvSpPr>
            <p:nvPr/>
          </p:nvSpPr>
          <p:spPr bwMode="auto">
            <a:xfrm>
              <a:off x="1341" y="1907"/>
              <a:ext cx="43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fr-FR" sz="1600">
                <a:solidFill>
                  <a:srgbClr val="000066"/>
                </a:solidFill>
                <a:latin typeface="Palatino" charset="0"/>
              </a:endParaRPr>
            </a:p>
          </p:txBody>
        </p:sp>
      </p:grpSp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152400" y="1066800"/>
            <a:ext cx="54356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2060"/>
                </a:solidFill>
              </a:rPr>
              <a:t>Our friendship and collaboration</a:t>
            </a:r>
          </a:p>
          <a:p>
            <a:pPr eaLnBrk="1" hangingPunct="1"/>
            <a:r>
              <a:rPr lang="en-US" b="1">
                <a:solidFill>
                  <a:srgbClr val="002060"/>
                </a:solidFill>
              </a:rPr>
              <a:t>started in the late 1980s with </a:t>
            </a:r>
          </a:p>
          <a:p>
            <a:pPr eaLnBrk="1" hangingPunct="1"/>
            <a:r>
              <a:rPr lang="en-US" b="1">
                <a:solidFill>
                  <a:srgbClr val="002060"/>
                </a:solidFill>
              </a:rPr>
              <a:t>Daniel</a:t>
            </a:r>
            <a:r>
              <a:rPr lang="ja-JP" altLang="en-US" b="1">
                <a:solidFill>
                  <a:srgbClr val="002060"/>
                </a:solidFill>
              </a:rPr>
              <a:t>’</a:t>
            </a:r>
            <a:r>
              <a:rPr lang="en-US" altLang="ja-JP" b="1">
                <a:solidFill>
                  <a:srgbClr val="002060"/>
                </a:solidFill>
              </a:rPr>
              <a:t>s brilliant idea of how to </a:t>
            </a:r>
          </a:p>
          <a:p>
            <a:pPr eaLnBrk="1" hangingPunct="1"/>
            <a:r>
              <a:rPr lang="en-US" b="1">
                <a:solidFill>
                  <a:srgbClr val="002060"/>
                </a:solidFill>
              </a:rPr>
              <a:t>make a LAr EM calorimeter for LHC </a:t>
            </a:r>
          </a:p>
          <a:p>
            <a:pPr eaLnBrk="1" hangingPunct="1"/>
            <a:endParaRPr lang="en-US" b="1">
              <a:solidFill>
                <a:srgbClr val="002060"/>
              </a:solidFill>
            </a:endParaRPr>
          </a:p>
          <a:p>
            <a:pPr eaLnBrk="1" hangingPunct="1"/>
            <a:r>
              <a:rPr lang="en-US" sz="2800" b="1" i="1">
                <a:solidFill>
                  <a:srgbClr val="002060"/>
                </a:solidFill>
              </a:rPr>
              <a:t>The famous LAr Accordion </a:t>
            </a:r>
          </a:p>
          <a:p>
            <a:pPr eaLnBrk="1" hangingPunct="1"/>
            <a:r>
              <a:rPr lang="en-US" sz="2800" b="1" i="1">
                <a:solidFill>
                  <a:srgbClr val="002060"/>
                </a:solidFill>
              </a:rPr>
              <a:t>EM Calorimeter of ATLAS was </a:t>
            </a:r>
          </a:p>
          <a:p>
            <a:pPr eaLnBrk="1" hangingPunct="1"/>
            <a:r>
              <a:rPr lang="en-US" sz="2800" b="1" i="1">
                <a:solidFill>
                  <a:srgbClr val="002060"/>
                </a:solidFill>
              </a:rPr>
              <a:t>born!</a:t>
            </a:r>
          </a:p>
        </p:txBody>
      </p:sp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381000" y="5486400"/>
            <a:ext cx="4514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4F6228"/>
                </a:solidFill>
              </a:rPr>
              <a:t>In the following a few historical pictures and</a:t>
            </a:r>
          </a:p>
          <a:p>
            <a:pPr eaLnBrk="1" hangingPunct="1"/>
            <a:r>
              <a:rPr lang="en-US" sz="1600" b="1">
                <a:solidFill>
                  <a:srgbClr val="4F6228"/>
                </a:solidFill>
              </a:rPr>
              <a:t>plots recall the very early years…</a:t>
            </a:r>
          </a:p>
        </p:txBody>
      </p:sp>
    </p:spTree>
    <p:extLst>
      <p:ext uri="{BB962C8B-B14F-4D97-AF65-F5344CB8AC3E}">
        <p14:creationId xmlns:p14="http://schemas.microsoft.com/office/powerpoint/2010/main" val="369989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\\cern.ch\dfs\Users\j\jenni\Desktop\D.Fournier\photo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27163"/>
            <a:ext cx="3429000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3" descr="\\cern.ch\dfs\Users\j\jenni\Desktop\D.Fournier\photo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82725"/>
            <a:ext cx="341312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990600" y="457200"/>
            <a:ext cx="7043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2060"/>
                </a:solidFill>
              </a:rPr>
              <a:t>First prototype built in the very early 1990s when Daniel </a:t>
            </a:r>
          </a:p>
          <a:p>
            <a:pPr eaLnBrk="1" hangingPunct="1"/>
            <a:r>
              <a:rPr lang="en-US" sz="2000" b="1">
                <a:solidFill>
                  <a:srgbClr val="002060"/>
                </a:solidFill>
              </a:rPr>
              <a:t>was at CERN for an exciting year …  </a:t>
            </a:r>
          </a:p>
        </p:txBody>
      </p:sp>
    </p:spTree>
    <p:extLst>
      <p:ext uri="{BB962C8B-B14F-4D97-AF65-F5344CB8AC3E}">
        <p14:creationId xmlns:p14="http://schemas.microsoft.com/office/powerpoint/2010/main" val="265158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\\cern.ch\dfs\Users\j\jenni\Desktop\D.Fournier\page 3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0813"/>
            <a:ext cx="4343400" cy="64785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152400" y="685800"/>
            <a:ext cx="4100513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2060"/>
                </a:solidFill>
              </a:rPr>
              <a:t>Daniel presented the concept</a:t>
            </a:r>
          </a:p>
          <a:p>
            <a:pPr eaLnBrk="1" hangingPunct="1"/>
            <a:r>
              <a:rPr lang="en-US" sz="2000" b="1">
                <a:solidFill>
                  <a:srgbClr val="002060"/>
                </a:solidFill>
              </a:rPr>
              <a:t>and first results at the famous </a:t>
            </a:r>
          </a:p>
          <a:p>
            <a:pPr eaLnBrk="1" hangingPunct="1"/>
            <a:r>
              <a:rPr lang="en-US" sz="2000" b="1">
                <a:solidFill>
                  <a:srgbClr val="002060"/>
                </a:solidFill>
              </a:rPr>
              <a:t>LHC Workshop in Aachen </a:t>
            </a:r>
          </a:p>
          <a:p>
            <a:pPr eaLnBrk="1" hangingPunct="1"/>
            <a:r>
              <a:rPr lang="en-US" sz="2000" b="1">
                <a:solidFill>
                  <a:srgbClr val="002060"/>
                </a:solidFill>
              </a:rPr>
              <a:t>4-9 October 1990 (as an R&amp;D </a:t>
            </a:r>
          </a:p>
          <a:p>
            <a:pPr eaLnBrk="1" hangingPunct="1"/>
            <a:r>
              <a:rPr lang="en-US" sz="2000" b="1">
                <a:solidFill>
                  <a:srgbClr val="002060"/>
                </a:solidFill>
              </a:rPr>
              <a:t>Proposal), which then became</a:t>
            </a:r>
          </a:p>
          <a:p>
            <a:pPr eaLnBrk="1" hangingPunct="1"/>
            <a:r>
              <a:rPr lang="en-US" sz="2000" b="1">
                <a:solidFill>
                  <a:srgbClr val="002060"/>
                </a:solidFill>
              </a:rPr>
              <a:t>known as the highly successful </a:t>
            </a:r>
          </a:p>
          <a:p>
            <a:pPr eaLnBrk="1" hangingPunct="1"/>
            <a:r>
              <a:rPr lang="en-US" sz="2000" b="1">
                <a:solidFill>
                  <a:srgbClr val="002060"/>
                </a:solidFill>
              </a:rPr>
              <a:t>RD3 project.</a:t>
            </a:r>
          </a:p>
        </p:txBody>
      </p:sp>
      <p:sp>
        <p:nvSpPr>
          <p:cNvPr id="5" name="Oval 4"/>
          <p:cNvSpPr/>
          <p:nvPr/>
        </p:nvSpPr>
        <p:spPr>
          <a:xfrm>
            <a:off x="6858000" y="3429000"/>
            <a:ext cx="762000" cy="304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505200" y="3657600"/>
            <a:ext cx="3276600" cy="18288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05200" y="5486400"/>
            <a:ext cx="1066800" cy="9906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1"/>
          <p:cNvSpPr txBox="1">
            <a:spLocks noChangeArrowheads="1"/>
          </p:cNvSpPr>
          <p:nvPr/>
        </p:nvSpPr>
        <p:spPr bwMode="auto">
          <a:xfrm>
            <a:off x="762000" y="5257800"/>
            <a:ext cx="2679700" cy="584200"/>
          </a:xfrm>
          <a:prstGeom prst="rect">
            <a:avLst/>
          </a:prstGeom>
          <a:solidFill>
            <a:srgbClr val="FFFF00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/>
              <a:t>Of course, Daniel was </a:t>
            </a:r>
          </a:p>
          <a:p>
            <a:pPr eaLnBrk="1" hangingPunct="1"/>
            <a:r>
              <a:rPr lang="en-US" sz="1600" b="1"/>
              <a:t>the Spokesperson of RD3</a:t>
            </a:r>
          </a:p>
        </p:txBody>
      </p:sp>
    </p:spTree>
    <p:extLst>
      <p:ext uri="{BB962C8B-B14F-4D97-AF65-F5344CB8AC3E}">
        <p14:creationId xmlns:p14="http://schemas.microsoft.com/office/powerpoint/2010/main" val="383333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\\cern.ch\dfs\Users\j\jenni\Desktop\D.Fournier\page 3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85863"/>
            <a:ext cx="7215188" cy="55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\\cern.ch\dfs\Users\j\jenni\Desktop\D.Fournier\page 3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00"/>
            <a:ext cx="49149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304800" y="457200"/>
            <a:ext cx="8408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2060"/>
                </a:solidFill>
              </a:rPr>
              <a:t>From the Aachen proceedings: the concept, and result of the first prototype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0600" y="1143000"/>
            <a:ext cx="4343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9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\\cern.ch\dfs\Users\j\jenni\Desktop\D.Fournier\photo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"/>
            <a:ext cx="4572000" cy="646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76200" y="533400"/>
            <a:ext cx="4384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2060"/>
                </a:solidFill>
              </a:rPr>
              <a:t>Test beam results obtained</a:t>
            </a:r>
          </a:p>
          <a:p>
            <a:pPr eaLnBrk="1" hangingPunct="1"/>
            <a:r>
              <a:rPr lang="en-US" b="1">
                <a:solidFill>
                  <a:srgbClr val="002060"/>
                </a:solidFill>
              </a:rPr>
              <a:t>with the prototype equipped </a:t>
            </a:r>
          </a:p>
          <a:p>
            <a:pPr eaLnBrk="1" hangingPunct="1"/>
            <a:r>
              <a:rPr lang="en-US" b="1">
                <a:solidFill>
                  <a:srgbClr val="002060"/>
                </a:solidFill>
              </a:rPr>
              <a:t>with fast electronics 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381000" y="5892800"/>
            <a:ext cx="3852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(Note the historic document with the </a:t>
            </a:r>
          </a:p>
          <a:p>
            <a:pPr eaLnBrk="1" hangingPunct="1"/>
            <a:r>
              <a:rPr lang="en-US" sz="1600"/>
              <a:t>handwriting of Daniel, Fabiola and PJ…)</a:t>
            </a:r>
          </a:p>
        </p:txBody>
      </p:sp>
    </p:spTree>
    <p:extLst>
      <p:ext uri="{BB962C8B-B14F-4D97-AF65-F5344CB8AC3E}">
        <p14:creationId xmlns:p14="http://schemas.microsoft.com/office/powerpoint/2010/main" val="3229937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\\cern.ch\dfs\Users\j\jenni\Desktop\D.Fournier\photo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1447800"/>
            <a:ext cx="700563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914400" y="457200"/>
            <a:ext cx="7378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2060"/>
                </a:solidFill>
              </a:rPr>
              <a:t>First prototype of an end-cap LAr EM Accordion </a:t>
            </a:r>
          </a:p>
          <a:p>
            <a:pPr eaLnBrk="1" hangingPunct="1"/>
            <a:r>
              <a:rPr lang="en-US" b="1">
                <a:solidFill>
                  <a:srgbClr val="002060"/>
                </a:solidFill>
              </a:rPr>
              <a:t>(an optimized version was implemented later on) </a:t>
            </a:r>
          </a:p>
        </p:txBody>
      </p:sp>
    </p:spTree>
    <p:extLst>
      <p:ext uri="{BB962C8B-B14F-4D97-AF65-F5344CB8AC3E}">
        <p14:creationId xmlns:p14="http://schemas.microsoft.com/office/powerpoint/2010/main" val="229378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3028" y="550421"/>
            <a:ext cx="8023388" cy="646331"/>
          </a:xfrm>
          <a:prstGeom prst="rect">
            <a:avLst/>
          </a:prstGeom>
          <a:solidFill>
            <a:srgbClr val="FFCC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</a:rPr>
              <a:t>M</a:t>
            </a:r>
            <a:r>
              <a:rPr lang="en-US" sz="1800" dirty="0" smtClean="0">
                <a:effectLst/>
              </a:rPr>
              <a:t>ain milestones of a very challenging and successful project</a:t>
            </a:r>
            <a:r>
              <a:rPr lang="en-US" sz="1800" dirty="0">
                <a:effectLst/>
              </a:rPr>
              <a:t> </a:t>
            </a:r>
            <a:r>
              <a:rPr lang="en-US" sz="1800" dirty="0" smtClean="0">
                <a:effectLst/>
              </a:rPr>
              <a:t>born from a </a:t>
            </a:r>
          </a:p>
          <a:p>
            <a:r>
              <a:rPr lang="en-US" sz="1800" dirty="0">
                <a:effectLst/>
              </a:rPr>
              <a:t>v</a:t>
            </a:r>
            <a:r>
              <a:rPr lang="en-US" sz="1800" dirty="0" smtClean="0">
                <a:effectLst/>
              </a:rPr>
              <a:t>ery bright idea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131" y="1988840"/>
            <a:ext cx="8938365" cy="2431435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700" dirty="0" smtClean="0">
                <a:solidFill>
                  <a:srgbClr val="FFFFFF"/>
                </a:solidFill>
                <a:effectLst/>
              </a:rPr>
              <a:t>First ideas on paper: January 1990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700" dirty="0" smtClean="0">
                <a:solidFill>
                  <a:srgbClr val="FFFFFF"/>
                </a:solidFill>
                <a:effectLst/>
              </a:rPr>
              <a:t>Construction and beam-test of first prototype: May-July 1990</a:t>
            </a:r>
          </a:p>
          <a:p>
            <a:r>
              <a:rPr lang="en-US" sz="1700" dirty="0" smtClean="0">
                <a:solidFill>
                  <a:srgbClr val="FFFFFF"/>
                </a:solidFill>
                <a:effectLst/>
              </a:rPr>
              <a:t>     </a:t>
            </a:r>
            <a:r>
              <a:rPr lang="en-US" sz="1700" dirty="0" smtClean="0">
                <a:solidFill>
                  <a:srgbClr val="FFFFFF"/>
                </a:solidFill>
                <a:effectLst/>
                <a:sym typeface="Wingdings"/>
              </a:rPr>
              <a:t> </a:t>
            </a:r>
            <a:r>
              <a:rPr lang="en-US" sz="1700" dirty="0" smtClean="0">
                <a:solidFill>
                  <a:srgbClr val="FFFFFF"/>
                </a:solidFill>
                <a:effectLst/>
              </a:rPr>
              <a:t>followed by numerous test-beams of more prototypes between 1990 and 1992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700" dirty="0" smtClean="0">
                <a:solidFill>
                  <a:srgbClr val="FFFFFF"/>
                </a:solidFill>
                <a:effectLst/>
              </a:rPr>
              <a:t>Design optimization: 1993-1996 </a:t>
            </a:r>
          </a:p>
          <a:p>
            <a:r>
              <a:rPr lang="en-US" dirty="0" smtClean="0">
                <a:solidFill>
                  <a:srgbClr val="FFFFFF"/>
                </a:solidFill>
                <a:effectLst/>
              </a:rPr>
              <a:t>(several options considered: e.g. </a:t>
            </a:r>
            <a:r>
              <a:rPr lang="en-US" dirty="0" err="1">
                <a:solidFill>
                  <a:srgbClr val="FFFFFF"/>
                </a:solidFill>
                <a:effectLst/>
              </a:rPr>
              <a:t>LAr</a:t>
            </a:r>
            <a:r>
              <a:rPr lang="en-US" dirty="0">
                <a:solidFill>
                  <a:srgbClr val="FFFFFF"/>
                </a:solidFill>
                <a:effectLst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</a:rPr>
              <a:t>vs</a:t>
            </a:r>
            <a:r>
              <a:rPr lang="en-US" dirty="0">
                <a:solidFill>
                  <a:srgbClr val="FFFFFF"/>
                </a:solidFill>
                <a:effectLst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</a:rPr>
              <a:t>LKr</a:t>
            </a:r>
            <a:r>
              <a:rPr lang="en-US" dirty="0">
                <a:solidFill>
                  <a:srgbClr val="FFFFFF"/>
                </a:solidFill>
                <a:effectLst/>
              </a:rPr>
              <a:t>, </a:t>
            </a:r>
            <a:r>
              <a:rPr lang="en-US" dirty="0" err="1">
                <a:solidFill>
                  <a:srgbClr val="FFFFFF"/>
                </a:solidFill>
                <a:effectLst/>
              </a:rPr>
              <a:t>preshower</a:t>
            </a:r>
            <a:r>
              <a:rPr lang="en-US" dirty="0">
                <a:solidFill>
                  <a:srgbClr val="FFFFFF"/>
                </a:solidFill>
                <a:effectLst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</a:rPr>
              <a:t>vs</a:t>
            </a:r>
            <a:r>
              <a:rPr lang="en-US" dirty="0">
                <a:solidFill>
                  <a:srgbClr val="FFFFFF"/>
                </a:solidFill>
                <a:effectLst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</a:rPr>
              <a:t>presampler</a:t>
            </a:r>
            <a:r>
              <a:rPr lang="en-US" dirty="0">
                <a:solidFill>
                  <a:srgbClr val="FFFFFF"/>
                </a:solidFill>
                <a:effectLst/>
              </a:rPr>
              <a:t>, U/V </a:t>
            </a:r>
            <a:r>
              <a:rPr lang="en-US" dirty="0" err="1">
                <a:solidFill>
                  <a:srgbClr val="FFFFFF"/>
                </a:solidFill>
                <a:effectLst/>
              </a:rPr>
              <a:t>vs</a:t>
            </a:r>
            <a:r>
              <a:rPr lang="en-US" dirty="0">
                <a:solidFill>
                  <a:srgbClr val="FFFFFF"/>
                </a:solidFill>
                <a:effectLst/>
              </a:rPr>
              <a:t> </a:t>
            </a:r>
            <a:r>
              <a:rPr lang="en-US" dirty="0" err="1">
                <a:solidFill>
                  <a:srgbClr val="FFFFFF"/>
                </a:solidFill>
                <a:effectLst/>
                <a:latin typeface="Lucida Grande"/>
                <a:ea typeface="Lucida Grande"/>
                <a:cs typeface="Lucida Grande"/>
              </a:rPr>
              <a:t>η</a:t>
            </a:r>
            <a:r>
              <a:rPr lang="en-US" dirty="0">
                <a:solidFill>
                  <a:srgbClr val="FFFFFF"/>
                </a:solidFill>
                <a:effectLst/>
              </a:rPr>
              <a:t>-strips, </a:t>
            </a:r>
            <a:r>
              <a:rPr lang="en-US" dirty="0" err="1" smtClean="0">
                <a:solidFill>
                  <a:srgbClr val="FFFFFF"/>
                </a:solidFill>
                <a:effectLst/>
              </a:rPr>
              <a:t>etc</a:t>
            </a:r>
            <a:r>
              <a:rPr lang="en-US" dirty="0" smtClean="0">
                <a:solidFill>
                  <a:srgbClr val="FFFFFF"/>
                </a:solidFill>
                <a:effectLst/>
              </a:rPr>
              <a:t>) 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700" dirty="0" smtClean="0">
                <a:solidFill>
                  <a:srgbClr val="FFFFFF"/>
                </a:solidFill>
                <a:effectLst/>
              </a:rPr>
              <a:t>Technical Design Report: December 1996</a:t>
            </a:r>
            <a:endParaRPr lang="en-US" sz="1700" dirty="0">
              <a:solidFill>
                <a:srgbClr val="FFFFFF"/>
              </a:solidFill>
              <a:effectLst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700" dirty="0" smtClean="0">
                <a:solidFill>
                  <a:srgbClr val="FFFFFF"/>
                </a:solidFill>
                <a:effectLst/>
              </a:rPr>
              <a:t>Construction, assembly, surface tests: 1996-2004</a:t>
            </a:r>
            <a:endParaRPr lang="en-US" sz="1700" dirty="0">
              <a:solidFill>
                <a:srgbClr val="FFFFFF"/>
              </a:solidFill>
              <a:effectLst/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sz="1700" dirty="0" smtClean="0">
                <a:solidFill>
                  <a:srgbClr val="FFFFFF"/>
                </a:solidFill>
                <a:effectLst/>
              </a:rPr>
              <a:t>Installation in the ATLAS underground cavern</a:t>
            </a:r>
            <a:r>
              <a:rPr lang="en-US" sz="1700" dirty="0">
                <a:solidFill>
                  <a:srgbClr val="FFFFFF"/>
                </a:solidFill>
                <a:effectLst/>
              </a:rPr>
              <a:t> </a:t>
            </a:r>
            <a:r>
              <a:rPr lang="en-US" sz="1700" dirty="0" smtClean="0">
                <a:solidFill>
                  <a:srgbClr val="FFFFFF"/>
                </a:solidFill>
                <a:effectLst/>
              </a:rPr>
              <a:t>started in October 2004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1700" dirty="0" smtClean="0">
                <a:solidFill>
                  <a:srgbClr val="FFFFFF"/>
                </a:solidFill>
                <a:effectLst/>
              </a:rPr>
              <a:t>First LHC data recorded in December 2009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5085184"/>
            <a:ext cx="4894526" cy="369332"/>
          </a:xfrm>
          <a:prstGeom prst="rect">
            <a:avLst/>
          </a:prstGeom>
          <a:solidFill>
            <a:srgbClr val="FFCC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/>
              </a:rPr>
              <a:t>~ 20 years from the first idea to first data</a:t>
            </a:r>
          </a:p>
        </p:txBody>
      </p:sp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97152"/>
            <a:ext cx="2178050" cy="18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38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TDR._DSC0176_pe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838200"/>
            <a:ext cx="46863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\\cern.ch\dfs\Users\j\jenni\Desktop\D.Fournier\photoTP.present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117475"/>
            <a:ext cx="4567237" cy="69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457200" y="381000"/>
            <a:ext cx="36052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C00000"/>
                </a:solidFill>
              </a:rPr>
              <a:t>Daniel presented the ATLAS</a:t>
            </a:r>
          </a:p>
          <a:p>
            <a:pPr algn="ctr" eaLnBrk="1" hangingPunct="1"/>
            <a:r>
              <a:rPr lang="en-US" sz="2000" b="1">
                <a:solidFill>
                  <a:srgbClr val="C00000"/>
                </a:solidFill>
              </a:rPr>
              <a:t>Calorimetry at the LHCC on</a:t>
            </a:r>
          </a:p>
          <a:p>
            <a:pPr algn="ctr" eaLnBrk="1" hangingPunct="1"/>
            <a:r>
              <a:rPr lang="en-US" sz="2000" b="1">
                <a:solidFill>
                  <a:srgbClr val="C00000"/>
                </a:solidFill>
              </a:rPr>
              <a:t>19 January 1995</a:t>
            </a:r>
          </a:p>
        </p:txBody>
      </p:sp>
    </p:spTree>
    <p:extLst>
      <p:ext uri="{BB962C8B-B14F-4D97-AF65-F5344CB8AC3E}">
        <p14:creationId xmlns:p14="http://schemas.microsoft.com/office/powerpoint/2010/main" val="281100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peter_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925"/>
            <a:ext cx="914400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304800" y="228600"/>
            <a:ext cx="8281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C00000"/>
                </a:solidFill>
              </a:rPr>
              <a:t>The submission of the Technical Proposal was duly celebrated … </a:t>
            </a:r>
          </a:p>
        </p:txBody>
      </p:sp>
      <p:sp>
        <p:nvSpPr>
          <p:cNvPr id="4" name="Oval 3"/>
          <p:cNvSpPr/>
          <p:nvPr/>
        </p:nvSpPr>
        <p:spPr>
          <a:xfrm>
            <a:off x="2267744" y="1367408"/>
            <a:ext cx="1008856" cy="11974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1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TPandTDRs._DSC01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76200"/>
            <a:ext cx="4427537" cy="660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152400" y="620713"/>
            <a:ext cx="4951413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C00000"/>
                </a:solidFill>
              </a:rPr>
              <a:t>Daniel</a:t>
            </a:r>
            <a:r>
              <a:rPr lang="ja-JP" altLang="en-US" b="1">
                <a:solidFill>
                  <a:srgbClr val="C00000"/>
                </a:solidFill>
              </a:rPr>
              <a:t>’</a:t>
            </a:r>
            <a:r>
              <a:rPr lang="en-US" altLang="ja-JP" b="1">
                <a:solidFill>
                  <a:srgbClr val="C00000"/>
                </a:solidFill>
              </a:rPr>
              <a:t>s role and impact in </a:t>
            </a:r>
          </a:p>
          <a:p>
            <a:pPr eaLnBrk="1" hangingPunct="1"/>
            <a:r>
              <a:rPr lang="en-US" b="1">
                <a:solidFill>
                  <a:srgbClr val="C00000"/>
                </a:solidFill>
              </a:rPr>
              <a:t>shaping ATLAS as a whole since</a:t>
            </a:r>
          </a:p>
          <a:p>
            <a:pPr eaLnBrk="1" hangingPunct="1"/>
            <a:r>
              <a:rPr lang="en-US" b="1">
                <a:solidFill>
                  <a:srgbClr val="C00000"/>
                </a:solidFill>
              </a:rPr>
              <a:t>the beginning is tremendous </a:t>
            </a:r>
          </a:p>
          <a:p>
            <a:pPr eaLnBrk="1" hangingPunct="1"/>
            <a:endParaRPr lang="en-US" b="1"/>
          </a:p>
          <a:p>
            <a:pPr eaLnBrk="1" hangingPunct="1"/>
            <a:r>
              <a:rPr lang="en-US" sz="1800" b="1">
                <a:solidFill>
                  <a:srgbClr val="002060"/>
                </a:solidFill>
              </a:rPr>
              <a:t>Here some impressive examples of his top </a:t>
            </a:r>
          </a:p>
          <a:p>
            <a:pPr eaLnBrk="1" hangingPunct="1"/>
            <a:r>
              <a:rPr lang="en-US" sz="1800" b="1">
                <a:solidFill>
                  <a:srgbClr val="002060"/>
                </a:solidFill>
              </a:rPr>
              <a:t>responsibilities in the ATLAS project:</a:t>
            </a:r>
          </a:p>
          <a:p>
            <a:pPr eaLnBrk="1" hangingPunct="1"/>
            <a:endParaRPr lang="en-US" sz="1800" b="1">
              <a:solidFill>
                <a:srgbClr val="002060"/>
              </a:solidFill>
            </a:endParaRPr>
          </a:p>
          <a:p>
            <a:pPr eaLnBrk="1" hangingPunct="1"/>
            <a:r>
              <a:rPr lang="en-US" sz="1800" b="1">
                <a:solidFill>
                  <a:srgbClr val="002060"/>
                </a:solidFill>
              </a:rPr>
              <a:t>LAr Project Leader 1994 -2001  </a:t>
            </a:r>
          </a:p>
          <a:p>
            <a:pPr eaLnBrk="1" hangingPunct="1"/>
            <a:endParaRPr lang="en-US" sz="1800" b="1">
              <a:solidFill>
                <a:srgbClr val="002060"/>
              </a:solidFill>
            </a:endParaRPr>
          </a:p>
          <a:p>
            <a:pPr eaLnBrk="1" hangingPunct="1"/>
            <a:r>
              <a:rPr lang="en-US" sz="1800" b="1">
                <a:solidFill>
                  <a:srgbClr val="002060"/>
                </a:solidFill>
              </a:rPr>
              <a:t>Executive Board 1994 – 2008</a:t>
            </a:r>
          </a:p>
          <a:p>
            <a:pPr eaLnBrk="1" hangingPunct="1"/>
            <a:endParaRPr lang="en-US" sz="1800" b="1">
              <a:solidFill>
                <a:srgbClr val="002060"/>
              </a:solidFill>
            </a:endParaRPr>
          </a:p>
          <a:p>
            <a:pPr eaLnBrk="1" hangingPunct="1"/>
            <a:r>
              <a:rPr lang="en-US" sz="1800" b="1">
                <a:solidFill>
                  <a:srgbClr val="002060"/>
                </a:solidFill>
              </a:rPr>
              <a:t>IN2P3 National Contact Physicist</a:t>
            </a:r>
          </a:p>
          <a:p>
            <a:pPr eaLnBrk="1" hangingPunct="1"/>
            <a:endParaRPr lang="en-US" sz="1800" b="1">
              <a:solidFill>
                <a:srgbClr val="002060"/>
              </a:solidFill>
            </a:endParaRPr>
          </a:p>
          <a:p>
            <a:pPr eaLnBrk="1" hangingPunct="1"/>
            <a:r>
              <a:rPr lang="en-US" sz="1800" b="1">
                <a:solidFill>
                  <a:srgbClr val="002060"/>
                </a:solidFill>
              </a:rPr>
              <a:t>Chair of the Inner Detector Review Panel</a:t>
            </a:r>
          </a:p>
          <a:p>
            <a:pPr eaLnBrk="1" hangingPunct="1"/>
            <a:r>
              <a:rPr lang="en-US" sz="1800" b="1">
                <a:solidFill>
                  <a:srgbClr val="002060"/>
                </a:solidFill>
              </a:rPr>
              <a:t>who managed to make the Collaboration</a:t>
            </a:r>
          </a:p>
          <a:p>
            <a:pPr eaLnBrk="1" hangingPunct="1"/>
            <a:r>
              <a:rPr lang="en-US" sz="1800" b="1">
                <a:solidFill>
                  <a:srgbClr val="002060"/>
                </a:solidFill>
              </a:rPr>
              <a:t>approve unanimously its tracking detector</a:t>
            </a:r>
          </a:p>
          <a:p>
            <a:pPr eaLnBrk="1" hangingPunct="1"/>
            <a:r>
              <a:rPr lang="en-US" sz="1800" b="1">
                <a:solidFill>
                  <a:srgbClr val="002060"/>
                </a:solidFill>
              </a:rPr>
              <a:t>system (in 1995)</a:t>
            </a:r>
          </a:p>
          <a:p>
            <a:pPr eaLnBrk="1" hangingPunct="1"/>
            <a:endParaRPr lang="en-US" sz="1800" b="1">
              <a:solidFill>
                <a:srgbClr val="002060"/>
              </a:solidFill>
            </a:endParaRPr>
          </a:p>
          <a:p>
            <a:pPr eaLnBrk="1" hangingPunct="1"/>
            <a:r>
              <a:rPr lang="en-US" sz="1800" b="1">
                <a:solidFill>
                  <a:srgbClr val="002060"/>
                </a:solidFill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16965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\\cern.ch\dfs\Users\j\jenni\Desktop\D.Fournier\LAr.barrel.transport0411004_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438"/>
            <a:ext cx="9136063" cy="594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2700338" y="6443663"/>
            <a:ext cx="6519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2060"/>
                </a:solidFill>
              </a:rPr>
              <a:t>Barrel LAr EM calorimeter transport to LHC Point-1 (27-Oct-2004)</a:t>
            </a: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457200" y="152400"/>
            <a:ext cx="6840538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2060"/>
                </a:solidFill>
              </a:rPr>
              <a:t>A masterpiece of ATLAS ready for installation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66800" y="838200"/>
            <a:ext cx="3938588" cy="584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/>
              <a:t>Thank you, Daniel !</a:t>
            </a:r>
          </a:p>
        </p:txBody>
      </p:sp>
    </p:spTree>
    <p:extLst>
      <p:ext uri="{BB962C8B-B14F-4D97-AF65-F5344CB8AC3E}">
        <p14:creationId xmlns:p14="http://schemas.microsoft.com/office/powerpoint/2010/main" val="3986891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5496" y="44624"/>
            <a:ext cx="2666416" cy="3429000"/>
            <a:chOff x="35496" y="44624"/>
            <a:chExt cx="2666416" cy="3429000"/>
          </a:xfrm>
        </p:grpSpPr>
        <p:pic>
          <p:nvPicPr>
            <p:cNvPr id="3" name="Picture 2" descr="Untitled.png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2666416" cy="3429000"/>
            </a:xfrm>
            <a:prstGeom prst="rect">
              <a:avLst/>
            </a:prstGeom>
            <a:ln w="19050" cmpd="sng">
              <a:solidFill>
                <a:srgbClr val="FFFF00"/>
              </a:solidFill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251520" y="2529771"/>
              <a:ext cx="1911388" cy="307777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First ideas </a:t>
              </a:r>
              <a:r>
                <a:rPr lang="en-US" sz="1400" dirty="0">
                  <a:effectLst/>
                </a:rPr>
                <a:t>J</a:t>
              </a:r>
              <a:r>
                <a:rPr lang="en-US" sz="1400" dirty="0" smtClean="0">
                  <a:effectLst/>
                </a:rPr>
                <a:t>an 1990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71800" y="44624"/>
            <a:ext cx="2307543" cy="3120201"/>
            <a:chOff x="2771800" y="44624"/>
            <a:chExt cx="2307543" cy="3120201"/>
          </a:xfrm>
        </p:grpSpPr>
        <p:pic>
          <p:nvPicPr>
            <p:cNvPr id="6" name="Picture 2" descr="\\cern.ch\dfs\Users\j\jenni\Desktop\D.Fournier\photo4.jp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916" y="44624"/>
              <a:ext cx="2263140" cy="3120201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2771800" y="2545159"/>
              <a:ext cx="2307543" cy="307777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First prototype Jun 1990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64088" y="44624"/>
            <a:ext cx="3507867" cy="2880320"/>
            <a:chOff x="5364088" y="44624"/>
            <a:chExt cx="3507867" cy="2880320"/>
          </a:xfrm>
        </p:grpSpPr>
        <p:pic>
          <p:nvPicPr>
            <p:cNvPr id="7" name="Picture 3" descr="C:\fabiola\calo_1.gif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39453"/>
              <a:ext cx="3507867" cy="2785491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581513" y="44624"/>
              <a:ext cx="3094943" cy="307777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Technical Design Report Dec. 1996</a:t>
              </a:r>
            </a:p>
          </p:txBody>
        </p:sp>
      </p:grpSp>
      <p:pic>
        <p:nvPicPr>
          <p:cNvPr id="12" name="Picture 11" descr="pi0mass_400k.gif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54" y="4086944"/>
            <a:ext cx="3600450" cy="2438400"/>
          </a:xfrm>
          <a:prstGeom prst="rect">
            <a:avLst/>
          </a:prstGeom>
          <a:ln w="19050" cmpd="sng">
            <a:solidFill>
              <a:srgbClr val="FFFF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111654" y="3841303"/>
            <a:ext cx="2750335" cy="30777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</a:rPr>
              <a:t>First </a:t>
            </a:r>
            <a:r>
              <a:rPr lang="en-US" sz="1400" dirty="0" smtClean="0">
                <a:effectLst/>
                <a:latin typeface="Lucida Grande"/>
                <a:ea typeface="Lucida Grande"/>
                <a:cs typeface="Lucida Grande"/>
              </a:rPr>
              <a:t>π</a:t>
            </a:r>
            <a:r>
              <a:rPr lang="en-US" sz="1400" baseline="30000" dirty="0" smtClean="0">
                <a:effectLst/>
                <a:latin typeface="Lucida Grande"/>
                <a:ea typeface="Lucida Grande"/>
                <a:cs typeface="Lucida Grande"/>
              </a:rPr>
              <a:t>0</a:t>
            </a:r>
            <a:r>
              <a:rPr lang="en-US" sz="1400" dirty="0" smtClean="0">
                <a:effectLst/>
                <a:latin typeface="Lucida Grande"/>
                <a:ea typeface="Lucida Grande"/>
                <a:cs typeface="Lucida Grande"/>
              </a:rPr>
              <a:t> </a:t>
            </a:r>
            <a:r>
              <a:rPr lang="en-US" sz="1400" dirty="0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 </a:t>
            </a:r>
            <a:r>
              <a:rPr lang="en-US" sz="1400" dirty="0" err="1" smtClean="0">
                <a:effectLst/>
                <a:latin typeface="Lucida Grande"/>
                <a:ea typeface="Lucida Grande"/>
                <a:cs typeface="Lucida Grande"/>
              </a:rPr>
              <a:t>γγ</a:t>
            </a:r>
            <a:r>
              <a:rPr lang="en-US" sz="1400" dirty="0" smtClean="0">
                <a:effectLst/>
                <a:latin typeface="Lucida Grande"/>
                <a:ea typeface="Lucida Grande"/>
                <a:cs typeface="Lucida Grande"/>
              </a:rPr>
              <a:t> </a:t>
            </a:r>
            <a:r>
              <a:rPr lang="en-US" sz="1400" dirty="0" smtClean="0">
                <a:effectLst/>
                <a:latin typeface="Comic Sans MS"/>
                <a:ea typeface="Lucida Grande"/>
                <a:cs typeface="Lucida Grande"/>
              </a:rPr>
              <a:t>peak Dec. 2009</a:t>
            </a:r>
            <a:endParaRPr lang="en-US" sz="1400" dirty="0" smtClean="0">
              <a:effectLst/>
              <a:latin typeface="Comic Sans M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4872" y="3769295"/>
            <a:ext cx="3621024" cy="2652073"/>
            <a:chOff x="86880" y="3769295"/>
            <a:chExt cx="3621024" cy="2652073"/>
          </a:xfrm>
        </p:grpSpPr>
        <p:pic>
          <p:nvPicPr>
            <p:cNvPr id="24" name="Picture 2" descr="\\cern.ch\dfs\Users\j\jenni\Desktop\D.Fournier\photo6.jpg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0" y="3861048"/>
              <a:ext cx="3621024" cy="2560320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84135" y="3769295"/>
              <a:ext cx="1711601" cy="307777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Construction 1998</a:t>
              </a:r>
            </a:p>
          </p:txBody>
        </p:sp>
      </p:grpSp>
      <p:pic>
        <p:nvPicPr>
          <p:cNvPr id="5" name="Picture 13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856" y="3519243"/>
            <a:ext cx="2363272" cy="3150117"/>
          </a:xfrm>
          <a:prstGeom prst="rect">
            <a:avLst/>
          </a:prstGeom>
          <a:noFill/>
          <a:ln w="19050" cmpd="sng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419872" y="3356992"/>
            <a:ext cx="2018501" cy="30777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</a:rPr>
              <a:t>Installation Oct.2004</a:t>
            </a:r>
          </a:p>
        </p:txBody>
      </p:sp>
    </p:spTree>
    <p:extLst>
      <p:ext uri="{BB962C8B-B14F-4D97-AF65-F5344CB8AC3E}">
        <p14:creationId xmlns:p14="http://schemas.microsoft.com/office/powerpoint/2010/main" val="260021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5496" y="44624"/>
            <a:ext cx="2666416" cy="3429000"/>
            <a:chOff x="35496" y="44624"/>
            <a:chExt cx="2666416" cy="3429000"/>
          </a:xfrm>
        </p:grpSpPr>
        <p:pic>
          <p:nvPicPr>
            <p:cNvPr id="3" name="Picture 2" descr="Untitled.png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44624"/>
              <a:ext cx="2666416" cy="3429000"/>
            </a:xfrm>
            <a:prstGeom prst="rect">
              <a:avLst/>
            </a:prstGeom>
            <a:ln w="19050" cmpd="sng">
              <a:solidFill>
                <a:srgbClr val="FFFF00"/>
              </a:solidFill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251520" y="2529771"/>
              <a:ext cx="1911388" cy="307777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First ideas </a:t>
              </a:r>
              <a:r>
                <a:rPr lang="en-US" sz="1400" dirty="0">
                  <a:effectLst/>
                </a:rPr>
                <a:t>J</a:t>
              </a:r>
              <a:r>
                <a:rPr lang="en-US" sz="1400" dirty="0" smtClean="0">
                  <a:effectLst/>
                </a:rPr>
                <a:t>an 1990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71800" y="44624"/>
            <a:ext cx="2307543" cy="3120201"/>
            <a:chOff x="2771800" y="44624"/>
            <a:chExt cx="2307543" cy="3120201"/>
          </a:xfrm>
        </p:grpSpPr>
        <p:pic>
          <p:nvPicPr>
            <p:cNvPr id="6" name="Picture 2" descr="\\cern.ch\dfs\Users\j\jenni\Desktop\D.Fournier\photo4.jp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2916" y="44624"/>
              <a:ext cx="2263140" cy="3120201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2771800" y="2545159"/>
              <a:ext cx="2307543" cy="307777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First prototype Jun 1990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64088" y="44624"/>
            <a:ext cx="3507867" cy="2880320"/>
            <a:chOff x="5364088" y="44624"/>
            <a:chExt cx="3507867" cy="2880320"/>
          </a:xfrm>
        </p:grpSpPr>
        <p:pic>
          <p:nvPicPr>
            <p:cNvPr id="7" name="Picture 3" descr="C:\fabiola\calo_1.gif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39453"/>
              <a:ext cx="3507867" cy="2785491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581513" y="44624"/>
              <a:ext cx="3094943" cy="307777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Technical Design Report Dec. 1996</a:t>
              </a:r>
            </a:p>
          </p:txBody>
        </p:sp>
      </p:grpSp>
      <p:pic>
        <p:nvPicPr>
          <p:cNvPr id="12" name="Picture 11" descr="pi0mass_400k.gif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54" y="4086944"/>
            <a:ext cx="3600450" cy="2438400"/>
          </a:xfrm>
          <a:prstGeom prst="rect">
            <a:avLst/>
          </a:prstGeom>
          <a:ln w="19050" cmpd="sng">
            <a:solidFill>
              <a:srgbClr val="FFFF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111654" y="3841303"/>
            <a:ext cx="2750335" cy="30777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</a:rPr>
              <a:t>First </a:t>
            </a:r>
            <a:r>
              <a:rPr lang="en-US" sz="1400" dirty="0" smtClean="0">
                <a:effectLst/>
                <a:latin typeface="Lucida Grande"/>
                <a:ea typeface="Lucida Grande"/>
                <a:cs typeface="Lucida Grande"/>
              </a:rPr>
              <a:t>π</a:t>
            </a:r>
            <a:r>
              <a:rPr lang="en-US" sz="1400" baseline="30000" dirty="0" smtClean="0">
                <a:effectLst/>
                <a:latin typeface="Lucida Grande"/>
                <a:ea typeface="Lucida Grande"/>
                <a:cs typeface="Lucida Grande"/>
              </a:rPr>
              <a:t>0</a:t>
            </a:r>
            <a:r>
              <a:rPr lang="en-US" sz="1400" dirty="0" smtClean="0">
                <a:effectLst/>
                <a:latin typeface="Lucida Grande"/>
                <a:ea typeface="Lucida Grande"/>
                <a:cs typeface="Lucida Grande"/>
              </a:rPr>
              <a:t> </a:t>
            </a:r>
            <a:r>
              <a:rPr lang="en-US" sz="1400" dirty="0" smtClean="0">
                <a:effectLst/>
                <a:latin typeface="Lucida Grande"/>
                <a:ea typeface="Lucida Grande"/>
                <a:cs typeface="Lucida Grande"/>
                <a:sym typeface="Wingdings"/>
              </a:rPr>
              <a:t> </a:t>
            </a:r>
            <a:r>
              <a:rPr lang="en-US" sz="1400" dirty="0" err="1" smtClean="0">
                <a:effectLst/>
                <a:latin typeface="Lucida Grande"/>
                <a:ea typeface="Lucida Grande"/>
                <a:cs typeface="Lucida Grande"/>
              </a:rPr>
              <a:t>γγ</a:t>
            </a:r>
            <a:r>
              <a:rPr lang="en-US" sz="1400" dirty="0" smtClean="0">
                <a:effectLst/>
                <a:latin typeface="Lucida Grande"/>
                <a:ea typeface="Lucida Grande"/>
                <a:cs typeface="Lucida Grande"/>
              </a:rPr>
              <a:t> </a:t>
            </a:r>
            <a:r>
              <a:rPr lang="en-US" sz="1400" dirty="0" smtClean="0">
                <a:effectLst/>
                <a:latin typeface="Comic Sans MS"/>
                <a:ea typeface="Lucida Grande"/>
                <a:cs typeface="Lucida Grande"/>
              </a:rPr>
              <a:t>peak Dec. 2009</a:t>
            </a:r>
            <a:endParaRPr lang="en-US" sz="1400" dirty="0" smtClean="0">
              <a:effectLst/>
              <a:latin typeface="Comic Sans M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4872" y="3769295"/>
            <a:ext cx="3621024" cy="2652073"/>
            <a:chOff x="86880" y="3769295"/>
            <a:chExt cx="3621024" cy="2652073"/>
          </a:xfrm>
        </p:grpSpPr>
        <p:pic>
          <p:nvPicPr>
            <p:cNvPr id="24" name="Picture 2" descr="\\cern.ch\dfs\Users\j\jenni\Desktop\D.Fournier\photo6.jpg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80" y="3861048"/>
              <a:ext cx="3621024" cy="2560320"/>
            </a:xfrm>
            <a:prstGeom prst="rect">
              <a:avLst/>
            </a:prstGeom>
            <a:noFill/>
            <a:ln w="19050" cmpd="sng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84135" y="3769295"/>
              <a:ext cx="1711601" cy="307777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effectLst/>
                </a:rPr>
                <a:t>Construction 1998</a:t>
              </a:r>
            </a:p>
          </p:txBody>
        </p:sp>
      </p:grpSp>
      <p:pic>
        <p:nvPicPr>
          <p:cNvPr id="5" name="Picture 13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856" y="3519243"/>
            <a:ext cx="2363272" cy="3150117"/>
          </a:xfrm>
          <a:prstGeom prst="rect">
            <a:avLst/>
          </a:prstGeom>
          <a:noFill/>
          <a:ln w="19050" cmpd="sng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419872" y="3356992"/>
            <a:ext cx="2018501" cy="30777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/>
              </a:rPr>
              <a:t>Installation Oct.2004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331640" y="908720"/>
            <a:ext cx="5760640" cy="4824536"/>
            <a:chOff x="1331640" y="908720"/>
            <a:chExt cx="5760640" cy="4824536"/>
          </a:xfrm>
        </p:grpSpPr>
        <p:sp>
          <p:nvSpPr>
            <p:cNvPr id="22" name="Rectangle 21"/>
            <p:cNvSpPr/>
            <p:nvPr/>
          </p:nvSpPr>
          <p:spPr bwMode="auto">
            <a:xfrm>
              <a:off x="1331640" y="908720"/>
              <a:ext cx="5760640" cy="4824536"/>
            </a:xfrm>
            <a:prstGeom prst="rect">
              <a:avLst/>
            </a:prstGeom>
            <a:solidFill>
              <a:srgbClr val="66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1" charset="0"/>
              </a:endParaRPr>
            </a:p>
          </p:txBody>
        </p:sp>
        <p:pic>
          <p:nvPicPr>
            <p:cNvPr id="23" name="Picture 22" descr="dip.png"/>
            <p:cNvPicPr preferRelativeResize="0"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696" y="1700808"/>
              <a:ext cx="4739922" cy="3703320"/>
            </a:xfrm>
            <a:prstGeom prst="rect">
              <a:avLst/>
            </a:prstGeom>
            <a:solidFill>
              <a:srgbClr val="000090"/>
            </a:solidFill>
            <a:ln w="9525" cmpd="sng">
              <a:solidFill>
                <a:schemeClr val="tx1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2195736" y="1124744"/>
              <a:ext cx="3957784" cy="461665"/>
            </a:xfrm>
            <a:prstGeom prst="rect">
              <a:avLst/>
            </a:prstGeom>
            <a:solidFill>
              <a:srgbClr val="FFCC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effectLst/>
                </a:rPr>
                <a:t>H</a:t>
              </a:r>
              <a:r>
                <a:rPr lang="en-US" sz="2400" dirty="0" smtClean="0">
                  <a:effectLst/>
                  <a:sym typeface="Wingdings"/>
                </a:rPr>
                <a:t> </a:t>
              </a:r>
              <a:r>
                <a:rPr lang="en-US" sz="2400" dirty="0" err="1" smtClean="0"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γγ</a:t>
              </a:r>
              <a:r>
                <a:rPr lang="en-US" sz="2400" dirty="0" smtClean="0">
                  <a:effectLst/>
                  <a:sym typeface="Wingdings"/>
                </a:rPr>
                <a:t> ?? December 2011</a:t>
              </a:r>
              <a:endParaRPr lang="en-US" sz="2400" dirty="0" smtClean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271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" name="Picture 1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1" y="260648"/>
            <a:ext cx="4959535" cy="637794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08720"/>
            <a:ext cx="4285590" cy="5486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644008" y="116632"/>
            <a:ext cx="4131059" cy="338554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The first detailed engineering drawings 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20300" y="2146300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80540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\\cern.ch\dfs\Users\j\jenni\Desktop\D.Fournier\photo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"/>
            <a:ext cx="4572000" cy="6465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76200" y="716682"/>
            <a:ext cx="4384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2060"/>
                </a:solidFill>
                <a:effectLst/>
              </a:rPr>
              <a:t>Test beam results obtained</a:t>
            </a:r>
          </a:p>
          <a:p>
            <a:pPr eaLnBrk="1" hangingPunct="1"/>
            <a:r>
              <a:rPr lang="en-US" b="1" dirty="0">
                <a:solidFill>
                  <a:srgbClr val="002060"/>
                </a:solidFill>
                <a:effectLst/>
              </a:rPr>
              <a:t>with the prototype equipped </a:t>
            </a:r>
          </a:p>
          <a:p>
            <a:pPr eaLnBrk="1" hangingPunct="1"/>
            <a:r>
              <a:rPr lang="en-US" b="1" dirty="0">
                <a:solidFill>
                  <a:srgbClr val="002060"/>
                </a:solidFill>
                <a:effectLst/>
              </a:rPr>
              <a:t>with fast electronics 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251520" y="5892800"/>
            <a:ext cx="3852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effectLst/>
              </a:rPr>
              <a:t>(Note the historic document with the </a:t>
            </a:r>
          </a:p>
          <a:p>
            <a:pPr eaLnBrk="1" hangingPunct="1"/>
            <a:r>
              <a:rPr lang="en-US" sz="1600" dirty="0">
                <a:effectLst/>
              </a:rPr>
              <a:t>handwriting of Daniel, Fabiola and PJ…)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6901" y="138118"/>
            <a:ext cx="1476787" cy="338554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From P. </a:t>
            </a:r>
            <a:r>
              <a:rPr lang="en-US" dirty="0" err="1" smtClean="0">
                <a:effectLst/>
              </a:rPr>
              <a:t>Jenni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2877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TPandTDRs._DSC01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76200"/>
            <a:ext cx="4427537" cy="660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191809" y="922649"/>
            <a:ext cx="4956255" cy="517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C00000"/>
                </a:solidFill>
                <a:effectLst/>
              </a:rPr>
              <a:t>Daniel</a:t>
            </a:r>
            <a:r>
              <a:rPr lang="ja-JP" altLang="en-US" b="1" dirty="0">
                <a:solidFill>
                  <a:srgbClr val="C00000"/>
                </a:solidFill>
                <a:effectLst/>
              </a:rPr>
              <a:t>’</a:t>
            </a:r>
            <a:r>
              <a:rPr lang="en-US" altLang="ja-JP" b="1" dirty="0">
                <a:solidFill>
                  <a:srgbClr val="C00000"/>
                </a:solidFill>
                <a:effectLst/>
              </a:rPr>
              <a:t>s role and impact in </a:t>
            </a:r>
          </a:p>
          <a:p>
            <a:pPr eaLnBrk="1" hangingPunct="1"/>
            <a:r>
              <a:rPr lang="en-US" b="1" dirty="0">
                <a:solidFill>
                  <a:srgbClr val="C00000"/>
                </a:solidFill>
                <a:effectLst/>
              </a:rPr>
              <a:t>shaping ATLAS as a whole since</a:t>
            </a:r>
          </a:p>
          <a:p>
            <a:pPr eaLnBrk="1" hangingPunct="1"/>
            <a:r>
              <a:rPr lang="en-US" b="1" dirty="0">
                <a:solidFill>
                  <a:srgbClr val="C00000"/>
                </a:solidFill>
                <a:effectLst/>
              </a:rPr>
              <a:t>the beginning is tremendous </a:t>
            </a:r>
          </a:p>
          <a:p>
            <a:pPr eaLnBrk="1" hangingPunct="1"/>
            <a:endParaRPr lang="en-US" b="1" dirty="0">
              <a:effectLst/>
            </a:endParaRPr>
          </a:p>
          <a:p>
            <a:pPr eaLnBrk="1" hangingPunct="1"/>
            <a:r>
              <a:rPr lang="en-US" sz="1800" b="1" dirty="0">
                <a:solidFill>
                  <a:srgbClr val="002060"/>
                </a:solidFill>
                <a:effectLst/>
              </a:rPr>
              <a:t>Here some impressive examples of his top </a:t>
            </a:r>
          </a:p>
          <a:p>
            <a:pPr eaLnBrk="1" hangingPunct="1"/>
            <a:r>
              <a:rPr lang="en-US" sz="1800" b="1" dirty="0">
                <a:solidFill>
                  <a:srgbClr val="002060"/>
                </a:solidFill>
                <a:effectLst/>
              </a:rPr>
              <a:t>responsibilities in the ATLAS project:</a:t>
            </a:r>
          </a:p>
          <a:p>
            <a:pPr eaLnBrk="1" hangingPunct="1"/>
            <a:endParaRPr lang="en-US" sz="1800" b="1" dirty="0">
              <a:solidFill>
                <a:srgbClr val="002060"/>
              </a:solidFill>
              <a:effectLst/>
            </a:endParaRPr>
          </a:p>
          <a:p>
            <a:pPr eaLnBrk="1" hangingPunct="1"/>
            <a:r>
              <a:rPr lang="en-US" sz="1800" b="1" dirty="0" err="1">
                <a:solidFill>
                  <a:srgbClr val="002060"/>
                </a:solidFill>
                <a:effectLst/>
              </a:rPr>
              <a:t>LAr</a:t>
            </a:r>
            <a:r>
              <a:rPr lang="en-US" sz="1800" b="1" dirty="0">
                <a:solidFill>
                  <a:srgbClr val="002060"/>
                </a:solidFill>
                <a:effectLst/>
              </a:rPr>
              <a:t> Project Leader 1994 -2001  </a:t>
            </a:r>
          </a:p>
          <a:p>
            <a:pPr eaLnBrk="1" hangingPunct="1"/>
            <a:endParaRPr lang="en-US" sz="1800" b="1" dirty="0">
              <a:solidFill>
                <a:srgbClr val="002060"/>
              </a:solidFill>
              <a:effectLst/>
            </a:endParaRPr>
          </a:p>
          <a:p>
            <a:pPr eaLnBrk="1" hangingPunct="1"/>
            <a:r>
              <a:rPr lang="en-US" sz="1800" b="1" dirty="0">
                <a:solidFill>
                  <a:srgbClr val="002060"/>
                </a:solidFill>
                <a:effectLst/>
              </a:rPr>
              <a:t>Executive Board 1994 – 2008</a:t>
            </a:r>
          </a:p>
          <a:p>
            <a:pPr eaLnBrk="1" hangingPunct="1"/>
            <a:endParaRPr lang="en-US" sz="1800" b="1" dirty="0">
              <a:solidFill>
                <a:srgbClr val="002060"/>
              </a:solidFill>
              <a:effectLst/>
            </a:endParaRPr>
          </a:p>
          <a:p>
            <a:pPr eaLnBrk="1" hangingPunct="1"/>
            <a:r>
              <a:rPr lang="en-US" sz="1800" b="1" dirty="0">
                <a:solidFill>
                  <a:srgbClr val="002060"/>
                </a:solidFill>
                <a:effectLst/>
              </a:rPr>
              <a:t>IN2P3 National Contact Physicist</a:t>
            </a:r>
          </a:p>
          <a:p>
            <a:pPr eaLnBrk="1" hangingPunct="1"/>
            <a:endParaRPr lang="en-US" sz="1800" b="1" dirty="0">
              <a:solidFill>
                <a:srgbClr val="002060"/>
              </a:solidFill>
              <a:effectLst/>
            </a:endParaRPr>
          </a:p>
          <a:p>
            <a:pPr eaLnBrk="1" hangingPunct="1"/>
            <a:r>
              <a:rPr lang="en-US" sz="1800" b="1" dirty="0">
                <a:solidFill>
                  <a:srgbClr val="002060"/>
                </a:solidFill>
                <a:effectLst/>
              </a:rPr>
              <a:t>Chair of the Inner Detector Review Panel</a:t>
            </a:r>
          </a:p>
          <a:p>
            <a:pPr eaLnBrk="1" hangingPunct="1"/>
            <a:r>
              <a:rPr lang="en-US" sz="1800" b="1" dirty="0">
                <a:solidFill>
                  <a:srgbClr val="002060"/>
                </a:solidFill>
                <a:effectLst/>
              </a:rPr>
              <a:t>who managed to make the Collaboration</a:t>
            </a:r>
          </a:p>
          <a:p>
            <a:pPr eaLnBrk="1" hangingPunct="1"/>
            <a:r>
              <a:rPr lang="en-US" sz="1800" b="1" dirty="0">
                <a:solidFill>
                  <a:srgbClr val="002060"/>
                </a:solidFill>
                <a:effectLst/>
              </a:rPr>
              <a:t>approve unanimously its tracking detector</a:t>
            </a:r>
          </a:p>
          <a:p>
            <a:pPr eaLnBrk="1" hangingPunct="1"/>
            <a:r>
              <a:rPr lang="en-US" sz="1800" b="1" dirty="0">
                <a:solidFill>
                  <a:srgbClr val="002060"/>
                </a:solidFill>
                <a:effectLst/>
              </a:rPr>
              <a:t>system (in 1995</a:t>
            </a:r>
            <a:r>
              <a:rPr lang="en-US" sz="1800" b="1" dirty="0" smtClean="0">
                <a:solidFill>
                  <a:srgbClr val="002060"/>
                </a:solidFill>
                <a:effectLst/>
              </a:rPr>
              <a:t>) … </a:t>
            </a:r>
            <a:endParaRPr lang="en-US" sz="1800" b="1" dirty="0">
              <a:solidFill>
                <a:srgbClr val="002060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901" y="138118"/>
            <a:ext cx="1476787" cy="338554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From P. </a:t>
            </a:r>
            <a:r>
              <a:rPr lang="en-US" dirty="0" err="1" smtClean="0">
                <a:effectLst/>
              </a:rPr>
              <a:t>Jenni</a:t>
            </a:r>
            <a:endParaRPr lang="en-US" dirty="0" smtClean="0">
              <a:effectLst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5508104" y="5301208"/>
            <a:ext cx="3456384" cy="648072"/>
          </a:xfrm>
          <a:prstGeom prst="ellipse">
            <a:avLst/>
          </a:prstGeom>
          <a:noFill/>
          <a:ln w="762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06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691D3-1268-BC46-A466-4FE7F8FFD0C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" name="Picture 1" descr="tdr1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5" y="116632"/>
            <a:ext cx="3123963" cy="4443984"/>
          </a:xfrm>
          <a:prstGeom prst="rect">
            <a:avLst/>
          </a:prstGeom>
          <a:ln w="38100" cmpd="sng">
            <a:solidFill>
              <a:srgbClr val="000090"/>
            </a:solidFill>
          </a:ln>
        </p:spPr>
      </p:pic>
      <p:pic>
        <p:nvPicPr>
          <p:cNvPr id="3" name="Picture 2" descr="tr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68760"/>
            <a:ext cx="6174837" cy="269425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Oval 4"/>
          <p:cNvSpPr/>
          <p:nvPr/>
        </p:nvSpPr>
        <p:spPr bwMode="auto">
          <a:xfrm>
            <a:off x="3059832" y="2852936"/>
            <a:ext cx="3024336" cy="432048"/>
          </a:xfrm>
          <a:prstGeom prst="ellipse">
            <a:avLst/>
          </a:prstGeom>
          <a:noFill/>
          <a:ln w="38100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4499992" y="3356992"/>
            <a:ext cx="0" cy="19442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2123728" y="4797152"/>
            <a:ext cx="6917278" cy="1323439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The </a:t>
            </a:r>
            <a:r>
              <a:rPr lang="en-US" dirty="0">
                <a:effectLst/>
              </a:rPr>
              <a:t>f</a:t>
            </a:r>
            <a:r>
              <a:rPr lang="en-US" dirty="0" smtClean="0">
                <a:effectLst/>
              </a:rPr>
              <a:t>irst version of this sentence (written by Daniel) was:</a:t>
            </a:r>
          </a:p>
          <a:p>
            <a:r>
              <a:rPr lang="en-US" dirty="0" smtClean="0">
                <a:effectLst/>
              </a:rPr>
              <a:t>“The liquid-argon calorimeter is the masterpiece of ATLAS”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effectLst/>
                <a:sym typeface="Wingdings"/>
              </a:rPr>
              <a:t>Peter </a:t>
            </a:r>
            <a:r>
              <a:rPr lang="en-US" dirty="0" err="1" smtClean="0">
                <a:effectLst/>
                <a:sym typeface="Wingdings"/>
              </a:rPr>
              <a:t>Jenni</a:t>
            </a:r>
            <a:r>
              <a:rPr lang="en-US" dirty="0" smtClean="0">
                <a:effectLst/>
                <a:sym typeface="Wingdings"/>
              </a:rPr>
              <a:t>, in his role as Spokesperson, managed to get it changed </a:t>
            </a:r>
          </a:p>
          <a:p>
            <a:r>
              <a:rPr lang="en-US" dirty="0" smtClean="0">
                <a:effectLst/>
                <a:sym typeface="Wingdings"/>
              </a:rPr>
              <a:t>to “The calorimeter plays a central role in ATLAS” after </a:t>
            </a:r>
            <a:r>
              <a:rPr lang="en-US" u="sng" dirty="0" smtClean="0">
                <a:effectLst/>
                <a:sym typeface="Wingdings"/>
              </a:rPr>
              <a:t>long </a:t>
            </a:r>
          </a:p>
          <a:p>
            <a:r>
              <a:rPr lang="en-US" dirty="0" smtClean="0">
                <a:effectLst/>
                <a:sym typeface="Wingdings"/>
              </a:rPr>
              <a:t>negotiations with Daniel</a:t>
            </a:r>
            <a:endParaRPr lang="en-US" dirty="0" smtClean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7744" y="221159"/>
            <a:ext cx="6726727" cy="615553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FFFFFF"/>
                </a:solidFill>
                <a:effectLst/>
              </a:rPr>
              <a:t>The 3 Calorimeter TDRs (Liquid Argon, Tiles, Performance) </a:t>
            </a:r>
          </a:p>
          <a:p>
            <a:r>
              <a:rPr lang="en-US" sz="1700" dirty="0" smtClean="0">
                <a:solidFill>
                  <a:srgbClr val="FFFFFF"/>
                </a:solidFill>
                <a:effectLst/>
              </a:rPr>
              <a:t>were the first ones (out of a series of 15 ) submitted by ATLAS</a:t>
            </a:r>
          </a:p>
        </p:txBody>
      </p:sp>
    </p:spTree>
    <p:extLst>
      <p:ext uri="{BB962C8B-B14F-4D97-AF65-F5344CB8AC3E}">
        <p14:creationId xmlns:p14="http://schemas.microsoft.com/office/powerpoint/2010/main" val="96654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Comic Sans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1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effectLst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20239</TotalTime>
  <Words>2191</Words>
  <Application>Microsoft Macintosh PowerPoint</Application>
  <PresentationFormat>On-screen Show (4:3)</PresentationFormat>
  <Paragraphs>323</Paragraphs>
  <Slides>33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뿿콰뿿컐뿿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Fabiola Gianotti</cp:lastModifiedBy>
  <cp:revision>2789</cp:revision>
  <cp:lastPrinted>2012-02-16T14:47:45Z</cp:lastPrinted>
  <dcterms:created xsi:type="dcterms:W3CDTF">2010-12-10T13:47:10Z</dcterms:created>
  <dcterms:modified xsi:type="dcterms:W3CDTF">2012-02-17T06:47:06Z</dcterms:modified>
</cp:coreProperties>
</file>