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theme/theme18.xml" ContentType="application/vnd.openxmlformats-officedocument.theme+xml"/>
  <Override PartName="/ppt/embeddings/oleObject28.bin" ContentType="application/vnd.openxmlformats-officedocument.oleObject"/>
  <Override PartName="/ppt/slides/slide24.xml" ContentType="application/vnd.openxmlformats-officedocument.presentationml.slide+xml"/>
  <Override PartName="/ppt/slides/slide72.xml" ContentType="application/vnd.openxmlformats-officedocument.presentationml.slide+xml"/>
  <Override PartName="/ppt/slides/slide66.xml" ContentType="application/vnd.openxmlformats-officedocument.presentationml.slide+xml"/>
  <Override PartName="/ppt/slides/slide12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50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3.xml" ContentType="application/vnd.openxmlformats-officedocument.presentationml.slideLayout+xml"/>
  <Override PartName="/ppt/embeddings/oleObject48.bin" ContentType="application/vnd.openxmlformats-officedocument.oleObject"/>
  <Override PartName="/ppt/slides/slide44.xml" ContentType="application/vnd.openxmlformats-officedocument.presentationml.slide+xml"/>
  <Override PartName="/ppt/theme/theme22.xml" ContentType="application/vnd.openxmlformats-officedocument.theme+xml"/>
  <Override PartName="/ppt/slides/slide86.xml" ContentType="application/vnd.openxmlformats-officedocument.presentationml.slide+xml"/>
  <Override PartName="/ppt/theme/theme16.xml" ContentType="application/vnd.openxmlformats-officedocument.theme+xml"/>
  <Override PartName="/ppt/embeddings/oleObject26.bin" ContentType="application/vnd.openxmlformats-officedocument.oleObject"/>
  <Override PartName="/ppt/slides/slide22.xml" ContentType="application/vnd.openxmlformats-officedocument.presentationml.slide+xml"/>
  <Override PartName="/ppt/embeddings/oleObject68.bin" ContentType="application/vnd.openxmlformats-officedocument.oleObject"/>
  <Override PartName="/ppt/slides/slide64.xml" ContentType="application/vnd.openxmlformats-officedocument.presentationml.slide+xml"/>
  <Override PartName="/ppt/slideMasters/slideMaster7.xml" ContentType="application/vnd.openxmlformats-officedocument.presentationml.slideMaster+xml"/>
  <Override PartName="/ppt/embeddings/oleObject8.bin" ContentType="application/vnd.openxmlformats-officedocument.oleObject"/>
  <Override PartName="/ppt/slides/slide126.xml" ContentType="application/vnd.openxmlformats-officedocument.presentationml.slide+xml"/>
  <Default Extension="xml" ContentType="application/xml"/>
  <Override PartName="/ppt/slides/slide110.xml" ContentType="application/vnd.openxmlformats-officedocument.presentationml.slide+xml"/>
  <Override PartName="/ppt/slideLayouts/slideLayout11.xml" ContentType="application/vnd.openxmlformats-officedocument.presentationml.slideLayout+xml"/>
  <Override PartName="/ppt/embeddings/oleObject46.bin" ContentType="application/vnd.openxmlformats-officedocument.oleObject"/>
  <Override PartName="/ppt/slides/slide42.xml" ContentType="application/vnd.openxmlformats-officedocument.presentationml.slide+xml"/>
  <Override PartName="/ppt/theme/theme20.xml" ContentType="application/vnd.openxmlformats-officedocument.theme+xml"/>
  <Override PartName="/ppt/embeddings/oleObject88.bin" ContentType="application/vnd.openxmlformats-officedocument.oleObject"/>
  <Override PartName="/ppt/slides/slide84.xml" ContentType="application/vnd.openxmlformats-officedocument.presentationml.slide+xml"/>
  <Override PartName="/ppt/theme/theme14.xml" ContentType="application/vnd.openxmlformats-officedocument.theme+xml"/>
  <Override PartName="/ppt/embeddings/oleObject24.bin" ContentType="application/vnd.openxmlformats-officedocument.oleObject"/>
  <Override PartName="/ppt/slides/slide20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62.xml" ContentType="application/vnd.openxmlformats-officedocument.presentationml.slide+xml"/>
  <Override PartName="/ppt/slides/slide124.xml" ContentType="application/vnd.openxmlformats-officedocument.presentationml.slide+xml"/>
  <Override PartName="/ppt/slideMasters/slideMaster5.xml" ContentType="application/vnd.openxmlformats-officedocument.presentationml.slideMaster+xml"/>
  <Override PartName="/ppt/embeddings/oleObject6.bin" ContentType="application/vnd.openxmlformats-officedocument.oleObject"/>
  <Override PartName="/ppt/slideMasters/slideMaster18.xml" ContentType="application/vnd.openxmlformats-officedocument.presentationml.slideMaster+xml"/>
  <Override PartName="/ppt/embeddings/oleObject66.bin" ContentType="application/vnd.openxmlformats-officedocument.oleObject"/>
  <Override PartName="/ppt/embeddings/oleObject44.bin" ContentType="application/vnd.openxmlformats-officedocument.oleObject"/>
  <Override PartName="/ppt/slides/slide40.xml" ContentType="application/vnd.openxmlformats-officedocument.presentationml.slide+xml"/>
  <Override PartName="/ppt/slides/slide102.xml" ContentType="application/vnd.openxmlformats-officedocument.presentationml.slide+xml"/>
  <Override PartName="/ppt/slides/slide9.xml" ContentType="application/vnd.openxmlformats-officedocument.presentationml.slide+xml"/>
  <Default Extension="jpeg" ContentType="image/jpeg"/>
  <Override PartName="/ppt/embeddings/oleObject86.bin" ContentType="application/vnd.openxmlformats-officedocument.oleObject"/>
  <Override PartName="/ppt/slides/slide82.xml" ContentType="application/vnd.openxmlformats-officedocument.presentationml.slide+xml"/>
  <Override PartName="/ppt/theme/theme12.xml" ContentType="application/vnd.openxmlformats-officedocument.theme+xml"/>
  <Override PartName="/ppt/embeddings/oleObject22.bin" ContentType="application/vnd.openxmlformats-officedocument.oleObject"/>
  <Override PartName="/docProps/app.xml" ContentType="application/vnd.openxmlformats-officedocument.extended-properties+xml"/>
  <Override PartName="/ppt/slideMasters/slideMaster22.xml" ContentType="application/vnd.openxmlformats-officedocument.presentationml.slideMaster+xml"/>
  <Override PartName="/ppt/slides/slide60.xml" ContentType="application/vnd.openxmlformats-officedocument.presentationml.slide+xml"/>
  <Override PartName="/ppt/slides/slide122.xml" ContentType="application/vnd.openxmlformats-officedocument.presentationml.slide+xml"/>
  <Override PartName="/ppt/slides/slide109.xml" ContentType="application/vnd.openxmlformats-officedocument.presentationml.slide+xml"/>
  <Override PartName="/ppt/slideMasters/slideMaster3.xml" ContentType="application/vnd.openxmlformats-officedocument.presentationml.slideMaster+xml"/>
  <Override PartName="/ppt/embeddings/oleObject4.bin" ContentType="application/vnd.openxmlformats-officedocument.oleObject"/>
  <Override PartName="/ppt/slideMasters/slideMaster16.xml" ContentType="application/vnd.openxmlformats-officedocument.presentationml.slideMaster+xml"/>
  <Override PartName="/ppt/slideLayouts/slideLayout8.xml" ContentType="application/vnd.openxmlformats-officedocument.presentationml.slideLayout+xml"/>
  <Override PartName="/ppt/embeddings/oleObject58.bin" ContentType="application/vnd.openxmlformats-officedocument.oleObject"/>
  <Override PartName="/ppt/embeddings/oleObject64.bin" ContentType="application/vnd.openxmlformats-officedocument.oleObject"/>
  <Override PartName="/ppt/embeddings/oleObject42.bin" ContentType="application/vnd.openxmlformats-officedocument.oleObject"/>
  <Override PartName="/ppt/slides/slide100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embeddings/oleObject36.bin" ContentType="application/vnd.openxmlformats-officedocument.oleObject"/>
  <Override PartName="/ppt/slides/slide129.xml" ContentType="application/vnd.openxmlformats-officedocument.presentationml.slide+xml"/>
  <Override PartName="/ppt/slides/slide80.xml" ContentType="application/vnd.openxmlformats-officedocument.presentationml.slide+xml"/>
  <Override PartName="/ppt/embeddings/oleObject84.bin" ContentType="application/vnd.openxmlformats-officedocument.oleObject"/>
  <Override PartName="/ppt/theme/theme10.xml" ContentType="application/vnd.openxmlformats-officedocument.theme+xml"/>
  <Override PartName="/ppt/embeddings/oleObject20.bin" ContentType="application/vnd.openxmlformats-officedocument.oleObject"/>
  <Override PartName="/ppt/embeddings/oleObject78.bin" ContentType="application/vnd.openxmlformats-officedocument.oleObject"/>
  <Override PartName="/ppt/slideMasters/slideMaster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2.bin" ContentType="application/vnd.openxmlformats-officedocument.oleObject"/>
  <Override PartName="/ppt/theme/theme9.xml" ContentType="application/vnd.openxmlformats-officedocument.theme+xml"/>
  <Override PartName="/ppt/slideMasters/slideMaster1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slides/slide107.xml" ContentType="application/vnd.openxmlformats-officedocument.presentationml.slide+xml"/>
  <Override PartName="/ppt/embeddings/oleObject56.bin" ContentType="application/vnd.openxmlformats-officedocument.oleObject"/>
  <Override PartName="/ppt/embeddings/oleObject62.bin" ContentType="application/vnd.openxmlformats-officedocument.oleObject"/>
  <Override PartName="/ppt/embeddings/oleObject40.bin" ContentType="application/vnd.openxmlformats-officedocument.oleObject"/>
  <Override PartName="/ppt/slides/slide94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embeddings/oleObject34.bin" ContentType="application/vnd.openxmlformats-officedocument.oleObject"/>
  <Override PartName="/ppt/embeddings/oleObject82.bin" ContentType="application/vnd.openxmlformats-officedocument.oleObject"/>
  <Override PartName="/ppt/slideLayouts/slideLayout28.xml" ContentType="application/vnd.openxmlformats-officedocument.presentationml.slideLayout+xml"/>
  <Override PartName="/ppt/slides/slide59.xml" ContentType="application/vnd.openxmlformats-officedocument.presentationml.slide+xml"/>
  <Override PartName="/ppt/embeddings/oleObject76.bin" ContentType="application/vnd.openxmlformats-officedocument.oleObject"/>
  <Override PartName="/ppt/embeddings/oleObject12.bin" ContentType="application/vnd.openxmlformats-officedocument.oleObject"/>
  <Override PartName="/ppt/slides/slide105.xml" ContentType="application/vnd.openxmlformats-officedocument.presentationml.slide+xml"/>
  <Override PartName="/ppt/embeddings/oleObject60.bin" ContentType="application/vnd.openxmlformats-officedocument.oleObject"/>
  <Override PartName="/ppt/theme/theme7.xml" ContentType="application/vnd.openxmlformats-officedocument.theme+xml"/>
  <Override PartName="/ppt/slideLayouts/slideLayout4.xml" ContentType="application/vnd.openxmlformats-officedocument.presentationml.slideLayout+xml"/>
  <Override PartName="/ppt/slides/slide37.xml" ContentType="application/vnd.openxmlformats-officedocument.presentationml.slide+xml"/>
  <Default Extension="pdf" ContentType="application/pdf"/>
  <Override PartName="/ppt/slideMasters/slideMaster12.xml" ContentType="application/vnd.openxmlformats-officedocument.presentationml.slideMaster+xml"/>
  <Override PartName="/ppt/embeddings/oleObject54.bin" ContentType="application/vnd.openxmlformats-officedocument.oleObject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embeddings/oleObject19.bin" ContentType="application/vnd.openxmlformats-officedocument.oleObject"/>
  <Override PartName="/ppt/embeddings/oleObject32.bin" ContentType="application/vnd.openxmlformats-officedocument.oleObject"/>
  <Override PartName="/ppt/embeddings/oleObject80.bin" ContentType="application/vnd.openxmlformats-officedocument.oleObject"/>
  <Override PartName="/ppt/slideLayouts/slideLayout26.xml" ContentType="application/vnd.openxmlformats-officedocument.presentationml.slideLayout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slides/slide119.xml" ContentType="application/vnd.openxmlformats-officedocument.presentationml.slide+xml"/>
  <Override PartName="/ppt/embeddings/oleObject74.bin" ContentType="application/vnd.openxmlformats-officedocument.oleObject"/>
  <Override PartName="/ppt/embeddings/oleObject10.bin" ContentType="application/vnd.openxmlformats-officedocument.oleObject"/>
  <Override PartName="/ppt/slides/slide99.xml" ContentType="application/vnd.openxmlformats-officedocument.presentationml.slide+xml"/>
  <Override PartName="/ppt/theme/theme5.xml" ContentType="application/vnd.openxmlformats-officedocument.theme+xml"/>
  <Override PartName="/ppt/embeddings/oleObject39.bin" ContentType="application/vnd.openxmlformats-officedocument.oleObject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embeddings/oleObject52.bin" ContentType="application/vnd.openxmlformats-officedocument.oleObject"/>
  <Override PartName="/ppt/slides/slide29.xml" ContentType="application/vnd.openxmlformats-officedocument.presentationml.slide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embeddings/oleObject94.bin" ContentType="application/vnd.openxmlformats-officedocument.oleObject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embeddings/oleObject17.bin" ContentType="application/vnd.openxmlformats-officedocument.oleObject"/>
  <Override PartName="/ppt/embeddings/oleObject30.bin" ContentType="application/vnd.openxmlformats-officedocument.oleObject"/>
  <Override PartName="/ppt/slideLayouts/slideLayout24.xml" ContentType="application/vnd.openxmlformats-officedocument.presentationml.slideLayout+xml"/>
  <Override PartName="/ppt/slides/slide117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55.xml" ContentType="application/vnd.openxmlformats-officedocument.presentationml.slide+xml"/>
  <Override PartName="/ppt/embeddings/oleObject72.bin" ContentType="application/vnd.openxmlformats-officedocument.oleObject"/>
  <Override PartName="/ppt/slides/slide49.xml" ContentType="application/vnd.openxmlformats-officedocument.presentationml.slide+xml"/>
  <Override PartName="/ppt/slides/slide97.xml" ContentType="application/vnd.openxmlformats-officedocument.presentationml.slide+xml"/>
  <Override PartName="/ppt/theme/theme3.xml" ContentType="application/vnd.openxmlformats-officedocument.them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embeddings/oleObject50.bin" ContentType="application/vnd.openxmlformats-officedocument.oleObject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ppt/embeddings/oleObject92.bin" ContentType="application/vnd.openxmlformats-officedocument.oleObject"/>
  <Override PartName="/docProps/core.xml" ContentType="application/vnd.openxmlformats-package.core-properties+xml"/>
  <Override PartName="/ppt/embeddings/oleObject15.bin" ContentType="application/vnd.openxmlformats-officedocument.oleObject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15.xml" ContentType="application/vnd.openxmlformats-officedocument.presentationml.slide+xml"/>
  <Override PartName="/ppt/embeddings/oleObject70.bin" ContentType="application/vnd.openxmlformats-officedocument.oleObject"/>
  <Override PartName="/ppt/slides/slide47.xml" ContentType="application/vnd.openxmlformats-officedocument.presentationml.slide+xml"/>
  <Override PartName="/ppt/theme/theme1.xml" ContentType="application/vnd.openxmlformats-officedocument.theme+xml"/>
  <Override PartName="/ppt/theme/theme25.xml" ContentType="application/vnd.openxmlformats-officedocument.them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theme/theme19.xml" ContentType="application/vnd.openxmlformats-officedocument.theme+xml"/>
  <Override PartName="/ppt/embeddings/oleObject29.bin" ContentType="application/vnd.openxmlformats-officedocument.oleObject"/>
  <Override PartName="/ppt/slides/slide25.xml" ContentType="application/vnd.openxmlformats-officedocument.presentationml.slide+xml"/>
  <Override PartName="/ppt/slides/slide73.xml" ContentType="application/vnd.openxmlformats-officedocument.presentationml.slide+xml"/>
  <Override PartName="/ppt/embeddings/oleObject90.bin" ContentType="application/vnd.openxmlformats-officedocument.oleObject"/>
  <Override PartName="/ppt/embeddings/oleObject13.bin" ContentType="application/vnd.openxmlformats-officedocument.oleObject"/>
  <Override PartName="/ppt/slides/slide67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51.xml" ContentType="application/vnd.openxmlformats-officedocument.presentationml.slide+xml"/>
  <Override PartName="/ppt/slides/slide113.xml" ContentType="application/vnd.openxmlformats-officedocument.presentationml.slide+xml"/>
  <Override PartName="/ppt/slideLayouts/slideLayout14.xml" ContentType="application/vnd.openxmlformats-officedocument.presentationml.slideLayout+xml"/>
  <Override PartName="/ppt/embeddings/oleObject49.bin" ContentType="application/vnd.openxmlformats-officedocument.oleObject"/>
  <Override PartName="/ppt/slides/slide45.xml" ContentType="application/vnd.openxmlformats-officedocument.presentationml.slide+xml"/>
  <Override PartName="/ppt/theme/theme23.xml" ContentType="application/vnd.openxmlformats-officedocument.theme+xml"/>
  <Override PartName="/ppt/slides/slide87.xml" ContentType="application/vnd.openxmlformats-officedocument.presentationml.slide+xml"/>
  <Override PartName="/ppt/theme/theme17.xml" ContentType="application/vnd.openxmlformats-officedocument.theme+xml"/>
  <Override PartName="/ppt/embeddings/oleObject27.bin" ContentType="application/vnd.openxmlformats-officedocument.oleObject"/>
  <Override PartName="/ppt/slides/slide23.xml" ContentType="application/vnd.openxmlformats-officedocument.presentationml.slide+xml"/>
  <Default Extension="pict" ContentType="image/pict"/>
  <Override PartName="/ppt/embeddings/oleObject69.bin" ContentType="application/vnd.openxmlformats-officedocument.oleObject"/>
  <Override PartName="/ppt/slides/slide127.xml" ContentType="application/vnd.openxmlformats-officedocument.presentationml.slide+xml"/>
  <Override PartName="/ppt/slideMasters/slideMaster8.xml" ContentType="application/vnd.openxmlformats-officedocument.presentationml.slideMaster+xml"/>
  <Override PartName="/ppt/embeddings/oleObject9.bin" ContentType="application/vnd.openxmlformats-officedocument.oleObject"/>
  <Override PartName="/ppt/slides/slide65.xml" ContentType="application/vnd.openxmlformats-officedocument.presentationml.slide+xml"/>
  <Override PartName="/ppt/slides/slide111.xml" ContentType="application/vnd.openxmlformats-officedocument.presentationml.slide+xml"/>
  <Override PartName="/ppt/slideLayouts/slideLayout12.xml" ContentType="application/vnd.openxmlformats-officedocument.presentationml.slideLayout+xml"/>
  <Override PartName="/ppt/embeddings/oleObject47.bin" ContentType="application/vnd.openxmlformats-officedocument.oleObject"/>
  <Override PartName="/ppt/slides/slide43.xml" ContentType="application/vnd.openxmlformats-officedocument.presentationml.slide+xml"/>
  <Override PartName="/ppt/theme/theme21.xml" ContentType="application/vnd.openxmlformats-officedocument.theme+xml"/>
  <Override PartName="/ppt/embeddings/oleObject89.bin" ContentType="application/vnd.openxmlformats-officedocument.oleObject"/>
  <Override PartName="/ppt/slides/slide85.xml" ContentType="application/vnd.openxmlformats-officedocument.presentationml.slide+xml"/>
  <Override PartName="/ppt/theme/theme15.xml" ContentType="application/vnd.openxmlformats-officedocument.theme+xml"/>
  <Override PartName="/ppt/embeddings/oleObject25.bin" ContentType="application/vnd.openxmlformats-officedocument.oleObject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embeddings/oleObject67.bin" ContentType="application/vnd.openxmlformats-officedocument.oleObject"/>
  <Override PartName="/ppt/slides/slide63.xml" ContentType="application/vnd.openxmlformats-officedocument.presentationml.slide+xml"/>
  <Override PartName="/ppt/slides/slide125.xml" ContentType="application/vnd.openxmlformats-officedocument.presentationml.slide+xml"/>
  <Override PartName="/ppt/embeddings/oleObject7.bin" ContentType="application/vnd.openxmlformats-officedocument.oleObject"/>
  <Override PartName="/ppt/slideMasters/slideMaster6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Layouts/slideLayout10.xml" ContentType="application/vnd.openxmlformats-officedocument.presentationml.slideLayout+xml"/>
  <Override PartName="/ppt/embeddings/oleObject45.bin" ContentType="application/vnd.openxmlformats-officedocument.oleObject"/>
  <Override PartName="/ppt/slides/slide41.xml" ContentType="application/vnd.openxmlformats-officedocument.presentationml.slide+xml"/>
  <Override PartName="/ppt/slides/slide103.xml" ContentType="application/vnd.openxmlformats-officedocument.presentationml.slide+xml"/>
  <Override PartName="/ppt/presentation.xml" ContentType="application/vnd.openxmlformats-officedocument.presentationml.presentation.main+xml"/>
  <Override PartName="/ppt/embeddings/oleObject87.bin" ContentType="application/vnd.openxmlformats-officedocument.oleObject"/>
  <Override PartName="/ppt/slides/slide83.xml" ContentType="application/vnd.openxmlformats-officedocument.presentationml.slide+xml"/>
  <Override PartName="/ppt/theme/theme13.xml" ContentType="application/vnd.openxmlformats-officedocument.theme+xml"/>
  <Override PartName="/ppt/embeddings/oleObject23.bin" ContentType="application/vnd.openxmlformats-officedocument.oleObject"/>
  <Override PartName="/ppt/slideMasters/slideMaster23.xml" ContentType="application/vnd.openxmlformats-officedocument.presentationml.slideMaster+xml"/>
  <Override PartName="/ppt/slides/slide61.xml" ContentType="application/vnd.openxmlformats-officedocument.presentationml.slide+xml"/>
  <Override PartName="/ppt/slides/slide123.xml" ContentType="application/vnd.openxmlformats-officedocument.presentationml.slide+xml"/>
  <Override PartName="/ppt/slideMasters/slideMaster4.xml" ContentType="application/vnd.openxmlformats-officedocument.presentationml.slideMaster+xml"/>
  <Override PartName="/ppt/embeddings/oleObject5.bin" ContentType="application/vnd.openxmlformats-officedocument.oleObject"/>
  <Override PartName="/ppt/slideMasters/slideMaster17.xml" ContentType="application/vnd.openxmlformats-officedocument.presentationml.slideMaster+xml"/>
  <Override PartName="/ppt/slideLayouts/slideLayout9.xml" ContentType="application/vnd.openxmlformats-officedocument.presentationml.slideLayout+xml"/>
  <Override PartName="/ppt/embeddings/oleObject59.bin" ContentType="application/vnd.openxmlformats-officedocument.oleObject"/>
  <Override PartName="/ppt/embeddings/oleObject65.bin" ContentType="application/vnd.openxmlformats-officedocument.oleObject"/>
  <Override PartName="/ppt/embeddings/oleObject43.bin" ContentType="application/vnd.openxmlformats-officedocument.oleObject"/>
  <Override PartName="/ppt/slides/slide101.xml" ContentType="application/vnd.openxmlformats-officedocument.presentationml.slide+xml"/>
  <Override PartName="/ppt/slides/slide8.xml" ContentType="application/vnd.openxmlformats-officedocument.presentationml.slide+xml"/>
  <Override PartName="/ppt/embeddings/oleObject37.bin" ContentType="application/vnd.openxmlformats-officedocument.oleObject"/>
  <Override PartName="/ppt/embeddings/oleObject85.bin" ContentType="application/vnd.openxmlformats-officedocument.oleObject"/>
  <Override PartName="/ppt/slides/slide81.xml" ContentType="application/vnd.openxmlformats-officedocument.presentationml.slide+xml"/>
  <Override PartName="/ppt/theme/theme11.xml" ContentType="application/vnd.openxmlformats-officedocument.theme+xml"/>
  <Override PartName="/ppt/embeddings/oleObject21.bin" ContentType="application/vnd.openxmlformats-officedocument.oleObject"/>
  <Override PartName="/ppt/embeddings/oleObject79.bin" ContentType="application/vnd.openxmlformats-officedocument.oleObject"/>
  <Override PartName="/ppt/slides/slide108.xml" ContentType="application/vnd.openxmlformats-officedocument.presentationml.slide+xml"/>
  <Override PartName="/ppt/slides/slide121.xml" ContentType="application/vnd.openxmlformats-officedocument.presentationml.slide+xml"/>
  <Override PartName="/ppt/slideMasters/slideMaster2.xml" ContentType="application/vnd.openxmlformats-officedocument.presentationml.slideMaster+xml"/>
  <Override PartName="/ppt/embeddings/oleObject3.bin" ContentType="application/vnd.openxmlformats-officedocument.oleObject"/>
  <Override PartName="/ppt/slideMasters/slideMaster21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Layouts/slideLayout7.xml" ContentType="application/vnd.openxmlformats-officedocument.presentationml.slideLayout+xml"/>
  <Override PartName="/ppt/embeddings/oleObject57.bin" ContentType="application/vnd.openxmlformats-officedocument.oleObject"/>
  <Override PartName="/ppt/embeddings/oleObject63.bin" ContentType="application/vnd.openxmlformats-officedocument.oleObject"/>
  <Override PartName="/ppt/embeddings/oleObject41.bin" ContentType="application/vnd.openxmlformats-officedocument.oleObject"/>
  <Override PartName="/ppt/slides/slide95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embeddings/oleObject35.bin" ContentType="application/vnd.openxmlformats-officedocument.oleObject"/>
  <Override PartName="/ppt/embeddings/oleObject83.bin" ContentType="application/vnd.openxmlformats-officedocument.oleObject"/>
  <Override PartName="/ppt/slideLayouts/slideLayout29.xml" ContentType="application/vnd.openxmlformats-officedocument.presentationml.slideLayout+xml"/>
  <Default Extension="vml" ContentType="application/vnd.openxmlformats-officedocument.vmlDrawing"/>
  <Override PartName="/ppt/embeddings/oleObject77.bin" ContentType="application/vnd.openxmlformats-officedocument.oleObject"/>
  <Override PartName="/ppt/slides/slide106.xml" ContentType="application/vnd.openxmlformats-officedocument.presentationml.slide+xml"/>
  <Override PartName="/ppt/embeddings/oleObject61.bin" ContentType="application/vnd.openxmlformats-officedocument.oleObject"/>
  <Override PartName="/ppt/theme/theme8.xml" ContentType="application/vnd.openxmlformats-officedocument.theme+xml"/>
  <Override PartName="/ppt/embeddings/oleObject1.bin" ContentType="application/vnd.openxmlformats-officedocument.oleObject"/>
  <Override PartName="/ppt/tableStyles.xml" ContentType="application/vnd.openxmlformats-officedocument.presentationml.tableStyles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embeddings/oleObject55.bin" ContentType="application/vnd.openxmlformats-officedocument.oleObject"/>
  <Default Extension="bin" ContentType="application/vnd.openxmlformats-officedocument.presentationml.printerSettings"/>
  <Override PartName="/ppt/slides/slide93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embeddings/oleObject33.bin" ContentType="application/vnd.openxmlformats-officedocument.oleObject"/>
  <Override PartName="/ppt/embeddings/oleObject81.bin" ContentType="application/vnd.openxmlformats-officedocument.oleObject"/>
  <Override PartName="/ppt/slideLayouts/slideLayout27.xml" ContentType="application/vnd.openxmlformats-officedocument.presentationml.slideLayout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embeddings/oleObject75.bin" ContentType="application/vnd.openxmlformats-officedocument.oleObject"/>
  <Override PartName="/ppt/embeddings/oleObject11.bin" ContentType="application/vnd.openxmlformats-officedocument.oleObject"/>
  <Override PartName="/ppt/slides/slide104.xml" ContentType="application/vnd.openxmlformats-officedocument.presentationml.slide+xml"/>
  <Override PartName="/ppt/theme/theme6.xml" ContentType="application/vnd.openxmlformats-officedocument.theme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embeddings/oleObject53.bin" ContentType="application/vnd.openxmlformats-officedocument.oleObject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embeddings/oleObject18.bin" ContentType="application/vnd.openxmlformats-officedocument.oleObject"/>
  <Override PartName="/ppt/embeddings/oleObject31.bin" ContentType="application/vnd.openxmlformats-officedocument.oleObject"/>
  <Override PartName="/ppt/slideLayouts/slideLayout25.xml" ContentType="application/vnd.openxmlformats-officedocument.presentationml.slideLayout+xml"/>
  <Override PartName="/ppt/slides/slide56.xml" ContentType="application/vnd.openxmlformats-officedocument.presentationml.slide+xml"/>
  <Override PartName="/ppt/slides/slide118.xml" ContentType="application/vnd.openxmlformats-officedocument.presentationml.slide+xml"/>
  <Override PartName="/ppt/slideLayouts/slideLayout19.xml" ContentType="application/vnd.openxmlformats-officedocument.presentationml.slideLayout+xml"/>
  <Override PartName="/ppt/embeddings/oleObject73.bin" ContentType="application/vnd.openxmlformats-officedocument.oleObject"/>
  <Override PartName="/ppt/slides/slide98.xml" ContentType="application/vnd.openxmlformats-officedocument.presentationml.slide+xml"/>
  <Override PartName="/ppt/theme/theme4.xml" ContentType="application/vnd.openxmlformats-officedocument.theme+xml"/>
  <Override PartName="/ppt/embeddings/oleObject38.bin" ContentType="application/vnd.openxmlformats-officedocument.oleObject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embeddings/oleObject51.bin" ContentType="application/vnd.openxmlformats-officedocument.oleObject"/>
  <Override PartName="/ppt/slides/slide28.xml" ContentType="application/vnd.openxmlformats-officedocument.presentationml.slide+xml"/>
  <Override PartName="/ppt/slides/slide76.xml" ContentType="application/vnd.openxmlformats-officedocument.presentationml.slide+xml"/>
  <Override PartName="/ppt/embeddings/oleObject93.bin" ContentType="application/vnd.openxmlformats-officedocument.oleObject"/>
  <Override PartName="/ppt/embeddings/oleObject16.bin" ContentType="application/vnd.openxmlformats-officedocument.oleObject"/>
  <Default Extension="png" ContentType="image/png"/>
  <Override PartName="/ppt/slides/slide12.xml" ContentType="application/vnd.openxmlformats-officedocument.presentationml.slide+xml"/>
  <Default Extension="wmf" ContentType="image/x-wmf"/>
  <Override PartName="/ppt/slideLayouts/slideLayout23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16.xml" ContentType="application/vnd.openxmlformats-officedocument.presentationml.slide+xml"/>
  <Override PartName="/ppt/embeddings/oleObject71.bin" ContentType="application/vnd.openxmlformats-officedocument.oleObject"/>
  <Default Extension="rels" ContentType="application/vnd.openxmlformats-package.relationships+xml"/>
  <Override PartName="/ppt/slides/slide48.xml" ContentType="application/vnd.openxmlformats-officedocument.presentationml.slide+xml"/>
  <Override PartName="/ppt/slides/slide96.xml" ContentType="application/vnd.openxmlformats-officedocument.presentationml.slide+xml"/>
  <Override PartName="/ppt/theme/theme2.xml" ContentType="application/vnd.openxmlformats-officedocument.them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74.xml" ContentType="application/vnd.openxmlformats-officedocument.presentationml.slide+xml"/>
  <Override PartName="/ppt/embeddings/oleObject91.bin" ContentType="application/vnd.openxmlformats-officedocument.oleObject"/>
  <Override PartName="/ppt/embeddings/oleObject14.bin" ContentType="application/vnd.openxmlformats-officedocument.oleObject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14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5960" r:id="rId1"/>
    <p:sldMasterId id="2147485962" r:id="rId2"/>
    <p:sldMasterId id="2147485964" r:id="rId3"/>
    <p:sldMasterId id="2147485970" r:id="rId4"/>
    <p:sldMasterId id="2147485978" r:id="rId5"/>
    <p:sldMasterId id="2147485998" r:id="rId6"/>
    <p:sldMasterId id="2147485996" r:id="rId7"/>
    <p:sldMasterId id="2147485992" r:id="rId8"/>
    <p:sldMasterId id="2147486014" r:id="rId9"/>
    <p:sldMasterId id="2147486018" r:id="rId10"/>
    <p:sldMasterId id="2147486024" r:id="rId11"/>
    <p:sldMasterId id="2147486027" r:id="rId12"/>
    <p:sldMasterId id="2147486029" r:id="rId13"/>
    <p:sldMasterId id="2147486031" r:id="rId14"/>
    <p:sldMasterId id="2147486035" r:id="rId15"/>
    <p:sldMasterId id="2147486037" r:id="rId16"/>
    <p:sldMasterId id="2147486039" r:id="rId17"/>
    <p:sldMasterId id="2147486045" r:id="rId18"/>
    <p:sldMasterId id="2147486047" r:id="rId19"/>
    <p:sldMasterId id="2147486049" r:id="rId20"/>
    <p:sldMasterId id="2147486051" r:id="rId21"/>
    <p:sldMasterId id="2147486059" r:id="rId22"/>
    <p:sldMasterId id="2147486061" r:id="rId23"/>
    <p:sldMasterId id="2147486063" r:id="rId24"/>
  </p:sldMasterIdLst>
  <p:notesMasterIdLst>
    <p:notesMasterId r:id="rId154"/>
  </p:notesMasterIdLst>
  <p:sldIdLst>
    <p:sldId id="256" r:id="rId25"/>
    <p:sldId id="564" r:id="rId26"/>
    <p:sldId id="259" r:id="rId27"/>
    <p:sldId id="260" r:id="rId28"/>
    <p:sldId id="262" r:id="rId29"/>
    <p:sldId id="263" r:id="rId30"/>
    <p:sldId id="469" r:id="rId31"/>
    <p:sldId id="268" r:id="rId32"/>
    <p:sldId id="318" r:id="rId33"/>
    <p:sldId id="439" r:id="rId34"/>
    <p:sldId id="269" r:id="rId35"/>
    <p:sldId id="593" r:id="rId36"/>
    <p:sldId id="274" r:id="rId37"/>
    <p:sldId id="270" r:id="rId38"/>
    <p:sldId id="272" r:id="rId39"/>
    <p:sldId id="271" r:id="rId40"/>
    <p:sldId id="454" r:id="rId41"/>
    <p:sldId id="455" r:id="rId42"/>
    <p:sldId id="276" r:id="rId43"/>
    <p:sldId id="427" r:id="rId44"/>
    <p:sldId id="591" r:id="rId45"/>
    <p:sldId id="581" r:id="rId46"/>
    <p:sldId id="474" r:id="rId47"/>
    <p:sldId id="475" r:id="rId48"/>
    <p:sldId id="478" r:id="rId49"/>
    <p:sldId id="500" r:id="rId50"/>
    <p:sldId id="480" r:id="rId51"/>
    <p:sldId id="481" r:id="rId52"/>
    <p:sldId id="483" r:id="rId53"/>
    <p:sldId id="482" r:id="rId54"/>
    <p:sldId id="484" r:id="rId55"/>
    <p:sldId id="485" r:id="rId56"/>
    <p:sldId id="486" r:id="rId57"/>
    <p:sldId id="487" r:id="rId58"/>
    <p:sldId id="488" r:id="rId59"/>
    <p:sldId id="489" r:id="rId60"/>
    <p:sldId id="490" r:id="rId61"/>
    <p:sldId id="491" r:id="rId62"/>
    <p:sldId id="492" r:id="rId63"/>
    <p:sldId id="493" r:id="rId64"/>
    <p:sldId id="494" r:id="rId65"/>
    <p:sldId id="561" r:id="rId66"/>
    <p:sldId id="562" r:id="rId67"/>
    <p:sldId id="495" r:id="rId68"/>
    <p:sldId id="496" r:id="rId69"/>
    <p:sldId id="497" r:id="rId70"/>
    <p:sldId id="498" r:id="rId71"/>
    <p:sldId id="566" r:id="rId72"/>
    <p:sldId id="565" r:id="rId73"/>
    <p:sldId id="501" r:id="rId74"/>
    <p:sldId id="502" r:id="rId75"/>
    <p:sldId id="503" r:id="rId76"/>
    <p:sldId id="569" r:id="rId77"/>
    <p:sldId id="567" r:id="rId78"/>
    <p:sldId id="505" r:id="rId79"/>
    <p:sldId id="422" r:id="rId80"/>
    <p:sldId id="419" r:id="rId81"/>
    <p:sldId id="423" r:id="rId82"/>
    <p:sldId id="288" r:id="rId83"/>
    <p:sldId id="287" r:id="rId84"/>
    <p:sldId id="290" r:id="rId85"/>
    <p:sldId id="506" r:id="rId86"/>
    <p:sldId id="507" r:id="rId87"/>
    <p:sldId id="413" r:id="rId88"/>
    <p:sldId id="416" r:id="rId89"/>
    <p:sldId id="415" r:id="rId90"/>
    <p:sldId id="575" r:id="rId91"/>
    <p:sldId id="417" r:id="rId92"/>
    <p:sldId id="466" r:id="rId93"/>
    <p:sldId id="576" r:id="rId94"/>
    <p:sldId id="298" r:id="rId95"/>
    <p:sldId id="291" r:id="rId96"/>
    <p:sldId id="509" r:id="rId97"/>
    <p:sldId id="510" r:id="rId98"/>
    <p:sldId id="435" r:id="rId99"/>
    <p:sldId id="324" r:id="rId100"/>
    <p:sldId id="573" r:id="rId101"/>
    <p:sldId id="572" r:id="rId102"/>
    <p:sldId id="571" r:id="rId103"/>
    <p:sldId id="574" r:id="rId104"/>
    <p:sldId id="441" r:id="rId105"/>
    <p:sldId id="325" r:id="rId106"/>
    <p:sldId id="392" r:id="rId107"/>
    <p:sldId id="394" r:id="rId108"/>
    <p:sldId id="301" r:id="rId109"/>
    <p:sldId id="458" r:id="rId110"/>
    <p:sldId id="305" r:id="rId111"/>
    <p:sldId id="523" r:id="rId112"/>
    <p:sldId id="512" r:id="rId113"/>
    <p:sldId id="308" r:id="rId114"/>
    <p:sldId id="513" r:id="rId115"/>
    <p:sldId id="522" r:id="rId116"/>
    <p:sldId id="524" r:id="rId117"/>
    <p:sldId id="579" r:id="rId118"/>
    <p:sldId id="580" r:id="rId119"/>
    <p:sldId id="525" r:id="rId120"/>
    <p:sldId id="526" r:id="rId121"/>
    <p:sldId id="527" r:id="rId122"/>
    <p:sldId id="528" r:id="rId123"/>
    <p:sldId id="530" r:id="rId124"/>
    <p:sldId id="531" r:id="rId125"/>
    <p:sldId id="532" r:id="rId126"/>
    <p:sldId id="533" r:id="rId127"/>
    <p:sldId id="534" r:id="rId128"/>
    <p:sldId id="535" r:id="rId129"/>
    <p:sldId id="536" r:id="rId130"/>
    <p:sldId id="537" r:id="rId131"/>
    <p:sldId id="538" r:id="rId132"/>
    <p:sldId id="539" r:id="rId133"/>
    <p:sldId id="589" r:id="rId134"/>
    <p:sldId id="557" r:id="rId135"/>
    <p:sldId id="542" r:id="rId136"/>
    <p:sldId id="545" r:id="rId137"/>
    <p:sldId id="546" r:id="rId138"/>
    <p:sldId id="547" r:id="rId139"/>
    <p:sldId id="548" r:id="rId140"/>
    <p:sldId id="549" r:id="rId141"/>
    <p:sldId id="550" r:id="rId142"/>
    <p:sldId id="551" r:id="rId143"/>
    <p:sldId id="560" r:id="rId144"/>
    <p:sldId id="586" r:id="rId145"/>
    <p:sldId id="578" r:id="rId146"/>
    <p:sldId id="592" r:id="rId147"/>
    <p:sldId id="590" r:id="rId148"/>
    <p:sldId id="588" r:id="rId149"/>
    <p:sldId id="584" r:id="rId150"/>
    <p:sldId id="582" r:id="rId151"/>
    <p:sldId id="583" r:id="rId152"/>
    <p:sldId id="585" r:id="rId153"/>
  </p:sldIdLst>
  <p:sldSz cx="9144000" cy="6858000" type="overhead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showPr showNarration="1">
    <p:present/>
    <p:sldAll/>
    <p:penClr>
      <a:schemeClr val="tx1"/>
    </p:penClr>
  </p:showPr>
  <p:clrMru>
    <a:srgbClr val="FF8000"/>
    <a:srgbClr val="7F7F7F"/>
    <a:srgbClr val="FFB5C3"/>
    <a:srgbClr val="FFFDA1"/>
    <a:srgbClr val="FFB1BF"/>
    <a:srgbClr val="9EFF00"/>
    <a:srgbClr val="3852DA"/>
    <a:srgbClr val="A90109"/>
    <a:srgbClr val="FE00E4"/>
    <a:srgbClr val="0077DA"/>
  </p:clrMru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8651" autoAdjust="0"/>
    <p:restoredTop sz="94660"/>
  </p:normalViewPr>
  <p:slideViewPr>
    <p:cSldViewPr snapToObjects="1">
      <p:cViewPr varScale="1">
        <p:scale>
          <a:sx n="101" d="100"/>
          <a:sy n="101" d="100"/>
        </p:scale>
        <p:origin x="-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18.xml"/><Relationship Id="rId143" Type="http://schemas.openxmlformats.org/officeDocument/2006/relationships/slide" Target="slides/slide119.xml"/><Relationship Id="rId144" Type="http://schemas.openxmlformats.org/officeDocument/2006/relationships/slide" Target="slides/slide120.xml"/><Relationship Id="rId145" Type="http://schemas.openxmlformats.org/officeDocument/2006/relationships/slide" Target="slides/slide121.xml"/><Relationship Id="rId146" Type="http://schemas.openxmlformats.org/officeDocument/2006/relationships/slide" Target="slides/slide122.xml"/><Relationship Id="rId147" Type="http://schemas.openxmlformats.org/officeDocument/2006/relationships/slide" Target="slides/slide123.xml"/><Relationship Id="rId148" Type="http://schemas.openxmlformats.org/officeDocument/2006/relationships/slide" Target="slides/slide124.xml"/><Relationship Id="rId149" Type="http://schemas.openxmlformats.org/officeDocument/2006/relationships/slide" Target="slides/slide125.xml"/><Relationship Id="rId40" Type="http://schemas.openxmlformats.org/officeDocument/2006/relationships/slide" Target="slides/slide16.xml"/><Relationship Id="rId41" Type="http://schemas.openxmlformats.org/officeDocument/2006/relationships/slide" Target="slides/slide17.xml"/><Relationship Id="rId42" Type="http://schemas.openxmlformats.org/officeDocument/2006/relationships/slide" Target="slides/slide18.xml"/><Relationship Id="rId43" Type="http://schemas.openxmlformats.org/officeDocument/2006/relationships/slide" Target="slides/slide19.xml"/><Relationship Id="rId44" Type="http://schemas.openxmlformats.org/officeDocument/2006/relationships/slide" Target="slides/slide20.xml"/><Relationship Id="rId45" Type="http://schemas.openxmlformats.org/officeDocument/2006/relationships/slide" Target="slides/slide21.xml"/><Relationship Id="rId46" Type="http://schemas.openxmlformats.org/officeDocument/2006/relationships/slide" Target="slides/slide22.xml"/><Relationship Id="rId47" Type="http://schemas.openxmlformats.org/officeDocument/2006/relationships/slide" Target="slides/slide23.xml"/><Relationship Id="rId48" Type="http://schemas.openxmlformats.org/officeDocument/2006/relationships/slide" Target="slides/slide24.xml"/><Relationship Id="rId49" Type="http://schemas.openxmlformats.org/officeDocument/2006/relationships/slide" Target="slides/slide25.xml"/><Relationship Id="rId80" Type="http://schemas.openxmlformats.org/officeDocument/2006/relationships/slide" Target="slides/slide56.xml"/><Relationship Id="rId81" Type="http://schemas.openxmlformats.org/officeDocument/2006/relationships/slide" Target="slides/slide57.xml"/><Relationship Id="rId82" Type="http://schemas.openxmlformats.org/officeDocument/2006/relationships/slide" Target="slides/slide58.xml"/><Relationship Id="rId83" Type="http://schemas.openxmlformats.org/officeDocument/2006/relationships/slide" Target="slides/slide59.xml"/><Relationship Id="rId84" Type="http://schemas.openxmlformats.org/officeDocument/2006/relationships/slide" Target="slides/slide60.xml"/><Relationship Id="rId85" Type="http://schemas.openxmlformats.org/officeDocument/2006/relationships/slide" Target="slides/slide61.xml"/><Relationship Id="rId86" Type="http://schemas.openxmlformats.org/officeDocument/2006/relationships/slide" Target="slides/slide62.xml"/><Relationship Id="rId87" Type="http://schemas.openxmlformats.org/officeDocument/2006/relationships/slide" Target="slides/slide63.xml"/><Relationship Id="rId88" Type="http://schemas.openxmlformats.org/officeDocument/2006/relationships/slide" Target="slides/slide64.xml"/><Relationship Id="rId89" Type="http://schemas.openxmlformats.org/officeDocument/2006/relationships/slide" Target="slides/slide65.xml"/><Relationship Id="rId110" Type="http://schemas.openxmlformats.org/officeDocument/2006/relationships/slide" Target="slides/slide86.xml"/><Relationship Id="rId111" Type="http://schemas.openxmlformats.org/officeDocument/2006/relationships/slide" Target="slides/slide87.xml"/><Relationship Id="rId112" Type="http://schemas.openxmlformats.org/officeDocument/2006/relationships/slide" Target="slides/slide88.xml"/><Relationship Id="rId113" Type="http://schemas.openxmlformats.org/officeDocument/2006/relationships/slide" Target="slides/slide89.xml"/><Relationship Id="rId114" Type="http://schemas.openxmlformats.org/officeDocument/2006/relationships/slide" Target="slides/slide90.xml"/><Relationship Id="rId115" Type="http://schemas.openxmlformats.org/officeDocument/2006/relationships/slide" Target="slides/slide91.xml"/><Relationship Id="rId116" Type="http://schemas.openxmlformats.org/officeDocument/2006/relationships/slide" Target="slides/slide92.xml"/><Relationship Id="rId117" Type="http://schemas.openxmlformats.org/officeDocument/2006/relationships/slide" Target="slides/slide93.xml"/><Relationship Id="rId118" Type="http://schemas.openxmlformats.org/officeDocument/2006/relationships/slide" Target="slides/slide94.xml"/><Relationship Id="rId119" Type="http://schemas.openxmlformats.org/officeDocument/2006/relationships/slide" Target="slides/slide95.xml"/><Relationship Id="rId150" Type="http://schemas.openxmlformats.org/officeDocument/2006/relationships/slide" Target="slides/slide126.xml"/><Relationship Id="rId151" Type="http://schemas.openxmlformats.org/officeDocument/2006/relationships/slide" Target="slides/slide127.xml"/><Relationship Id="rId152" Type="http://schemas.openxmlformats.org/officeDocument/2006/relationships/slide" Target="slides/slide12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153" Type="http://schemas.openxmlformats.org/officeDocument/2006/relationships/slide" Target="slides/slide129.xml"/><Relationship Id="rId154" Type="http://schemas.openxmlformats.org/officeDocument/2006/relationships/notesMaster" Target="notesMasters/notesMaster1.xml"/><Relationship Id="rId155" Type="http://schemas.openxmlformats.org/officeDocument/2006/relationships/printerSettings" Target="printerSettings/printerSettings1.bin"/><Relationship Id="rId156" Type="http://schemas.openxmlformats.org/officeDocument/2006/relationships/presProps" Target="presProps.xml"/><Relationship Id="rId157" Type="http://schemas.openxmlformats.org/officeDocument/2006/relationships/viewProps" Target="viewProps.xml"/><Relationship Id="rId158" Type="http://schemas.openxmlformats.org/officeDocument/2006/relationships/theme" Target="theme/theme1.xml"/><Relationship Id="rId159" Type="http://schemas.openxmlformats.org/officeDocument/2006/relationships/tableStyles" Target="tableStyles.xml"/><Relationship Id="rId50" Type="http://schemas.openxmlformats.org/officeDocument/2006/relationships/slide" Target="slides/slide26.xml"/><Relationship Id="rId51" Type="http://schemas.openxmlformats.org/officeDocument/2006/relationships/slide" Target="slides/slide27.xml"/><Relationship Id="rId52" Type="http://schemas.openxmlformats.org/officeDocument/2006/relationships/slide" Target="slides/slide28.xml"/><Relationship Id="rId53" Type="http://schemas.openxmlformats.org/officeDocument/2006/relationships/slide" Target="slides/slide29.xml"/><Relationship Id="rId54" Type="http://schemas.openxmlformats.org/officeDocument/2006/relationships/slide" Target="slides/slide30.xml"/><Relationship Id="rId55" Type="http://schemas.openxmlformats.org/officeDocument/2006/relationships/slide" Target="slides/slide31.xml"/><Relationship Id="rId56" Type="http://schemas.openxmlformats.org/officeDocument/2006/relationships/slide" Target="slides/slide32.xml"/><Relationship Id="rId57" Type="http://schemas.openxmlformats.org/officeDocument/2006/relationships/slide" Target="slides/slide33.xml"/><Relationship Id="rId58" Type="http://schemas.openxmlformats.org/officeDocument/2006/relationships/slide" Target="slides/slide34.xml"/><Relationship Id="rId59" Type="http://schemas.openxmlformats.org/officeDocument/2006/relationships/slide" Target="slides/slide35.xml"/><Relationship Id="rId90" Type="http://schemas.openxmlformats.org/officeDocument/2006/relationships/slide" Target="slides/slide66.xml"/><Relationship Id="rId91" Type="http://schemas.openxmlformats.org/officeDocument/2006/relationships/slide" Target="slides/slide67.xml"/><Relationship Id="rId92" Type="http://schemas.openxmlformats.org/officeDocument/2006/relationships/slide" Target="slides/slide68.xml"/><Relationship Id="rId93" Type="http://schemas.openxmlformats.org/officeDocument/2006/relationships/slide" Target="slides/slide69.xml"/><Relationship Id="rId94" Type="http://schemas.openxmlformats.org/officeDocument/2006/relationships/slide" Target="slides/slide70.xml"/><Relationship Id="rId95" Type="http://schemas.openxmlformats.org/officeDocument/2006/relationships/slide" Target="slides/slide71.xml"/><Relationship Id="rId96" Type="http://schemas.openxmlformats.org/officeDocument/2006/relationships/slide" Target="slides/slide72.xml"/><Relationship Id="rId97" Type="http://schemas.openxmlformats.org/officeDocument/2006/relationships/slide" Target="slides/slide73.xml"/><Relationship Id="rId98" Type="http://schemas.openxmlformats.org/officeDocument/2006/relationships/slide" Target="slides/slide74.xml"/><Relationship Id="rId99" Type="http://schemas.openxmlformats.org/officeDocument/2006/relationships/slide" Target="slides/slide75.xml"/><Relationship Id="rId120" Type="http://schemas.openxmlformats.org/officeDocument/2006/relationships/slide" Target="slides/slide96.xml"/><Relationship Id="rId121" Type="http://schemas.openxmlformats.org/officeDocument/2006/relationships/slide" Target="slides/slide97.xml"/><Relationship Id="rId122" Type="http://schemas.openxmlformats.org/officeDocument/2006/relationships/slide" Target="slides/slide98.xml"/><Relationship Id="rId123" Type="http://schemas.openxmlformats.org/officeDocument/2006/relationships/slide" Target="slides/slide99.xml"/><Relationship Id="rId124" Type="http://schemas.openxmlformats.org/officeDocument/2006/relationships/slide" Target="slides/slide100.xml"/><Relationship Id="rId125" Type="http://schemas.openxmlformats.org/officeDocument/2006/relationships/slide" Target="slides/slide101.xml"/><Relationship Id="rId126" Type="http://schemas.openxmlformats.org/officeDocument/2006/relationships/slide" Target="slides/slide102.xml"/><Relationship Id="rId127" Type="http://schemas.openxmlformats.org/officeDocument/2006/relationships/slide" Target="slides/slide103.xml"/><Relationship Id="rId128" Type="http://schemas.openxmlformats.org/officeDocument/2006/relationships/slide" Target="slides/slide104.xml"/><Relationship Id="rId129" Type="http://schemas.openxmlformats.org/officeDocument/2006/relationships/slide" Target="slides/slide105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" Target="slides/slide1.xml"/><Relationship Id="rId26" Type="http://schemas.openxmlformats.org/officeDocument/2006/relationships/slide" Target="slides/slide2.xml"/><Relationship Id="rId27" Type="http://schemas.openxmlformats.org/officeDocument/2006/relationships/slide" Target="slides/slide3.xml"/><Relationship Id="rId28" Type="http://schemas.openxmlformats.org/officeDocument/2006/relationships/slide" Target="slides/slide4.xml"/><Relationship Id="rId29" Type="http://schemas.openxmlformats.org/officeDocument/2006/relationships/slide" Target="slides/slide5.xml"/><Relationship Id="rId60" Type="http://schemas.openxmlformats.org/officeDocument/2006/relationships/slide" Target="slides/slide36.xml"/><Relationship Id="rId61" Type="http://schemas.openxmlformats.org/officeDocument/2006/relationships/slide" Target="slides/slide37.xml"/><Relationship Id="rId62" Type="http://schemas.openxmlformats.org/officeDocument/2006/relationships/slide" Target="slides/slide38.xml"/><Relationship Id="rId63" Type="http://schemas.openxmlformats.org/officeDocument/2006/relationships/slide" Target="slides/slide39.xml"/><Relationship Id="rId64" Type="http://schemas.openxmlformats.org/officeDocument/2006/relationships/slide" Target="slides/slide40.xml"/><Relationship Id="rId65" Type="http://schemas.openxmlformats.org/officeDocument/2006/relationships/slide" Target="slides/slide41.xml"/><Relationship Id="rId66" Type="http://schemas.openxmlformats.org/officeDocument/2006/relationships/slide" Target="slides/slide42.xml"/><Relationship Id="rId67" Type="http://schemas.openxmlformats.org/officeDocument/2006/relationships/slide" Target="slides/slide43.xml"/><Relationship Id="rId68" Type="http://schemas.openxmlformats.org/officeDocument/2006/relationships/slide" Target="slides/slide44.xml"/><Relationship Id="rId69" Type="http://schemas.openxmlformats.org/officeDocument/2006/relationships/slide" Target="slides/slide45.xml"/><Relationship Id="rId130" Type="http://schemas.openxmlformats.org/officeDocument/2006/relationships/slide" Target="slides/slide106.xml"/><Relationship Id="rId131" Type="http://schemas.openxmlformats.org/officeDocument/2006/relationships/slide" Target="slides/slide107.xml"/><Relationship Id="rId132" Type="http://schemas.openxmlformats.org/officeDocument/2006/relationships/slide" Target="slides/slide108.xml"/><Relationship Id="rId133" Type="http://schemas.openxmlformats.org/officeDocument/2006/relationships/slide" Target="slides/slide109.xml"/><Relationship Id="rId134" Type="http://schemas.openxmlformats.org/officeDocument/2006/relationships/slide" Target="slides/slide110.xml"/><Relationship Id="rId135" Type="http://schemas.openxmlformats.org/officeDocument/2006/relationships/slide" Target="slides/slide111.xml"/><Relationship Id="rId136" Type="http://schemas.openxmlformats.org/officeDocument/2006/relationships/slide" Target="slides/slide112.xml"/><Relationship Id="rId137" Type="http://schemas.openxmlformats.org/officeDocument/2006/relationships/slide" Target="slides/slide113.xml"/><Relationship Id="rId138" Type="http://schemas.openxmlformats.org/officeDocument/2006/relationships/slide" Target="slides/slide114.xml"/><Relationship Id="rId139" Type="http://schemas.openxmlformats.org/officeDocument/2006/relationships/slide" Target="slides/slide115.xml"/><Relationship Id="rId30" Type="http://schemas.openxmlformats.org/officeDocument/2006/relationships/slide" Target="slides/slide6.xml"/><Relationship Id="rId31" Type="http://schemas.openxmlformats.org/officeDocument/2006/relationships/slide" Target="slides/slide7.xml"/><Relationship Id="rId32" Type="http://schemas.openxmlformats.org/officeDocument/2006/relationships/slide" Target="slides/slide8.xml"/><Relationship Id="rId33" Type="http://schemas.openxmlformats.org/officeDocument/2006/relationships/slide" Target="slides/slide9.xml"/><Relationship Id="rId34" Type="http://schemas.openxmlformats.org/officeDocument/2006/relationships/slide" Target="slides/slide10.xml"/><Relationship Id="rId35" Type="http://schemas.openxmlformats.org/officeDocument/2006/relationships/slide" Target="slides/slide11.xml"/><Relationship Id="rId36" Type="http://schemas.openxmlformats.org/officeDocument/2006/relationships/slide" Target="slides/slide12.xml"/><Relationship Id="rId37" Type="http://schemas.openxmlformats.org/officeDocument/2006/relationships/slide" Target="slides/slide13.xml"/><Relationship Id="rId38" Type="http://schemas.openxmlformats.org/officeDocument/2006/relationships/slide" Target="slides/slide14.xml"/><Relationship Id="rId39" Type="http://schemas.openxmlformats.org/officeDocument/2006/relationships/slide" Target="slides/slide15.xml"/><Relationship Id="rId70" Type="http://schemas.openxmlformats.org/officeDocument/2006/relationships/slide" Target="slides/slide46.xml"/><Relationship Id="rId71" Type="http://schemas.openxmlformats.org/officeDocument/2006/relationships/slide" Target="slides/slide47.xml"/><Relationship Id="rId72" Type="http://schemas.openxmlformats.org/officeDocument/2006/relationships/slide" Target="slides/slide48.xml"/><Relationship Id="rId73" Type="http://schemas.openxmlformats.org/officeDocument/2006/relationships/slide" Target="slides/slide49.xml"/><Relationship Id="rId74" Type="http://schemas.openxmlformats.org/officeDocument/2006/relationships/slide" Target="slides/slide50.xml"/><Relationship Id="rId75" Type="http://schemas.openxmlformats.org/officeDocument/2006/relationships/slide" Target="slides/slide51.xml"/><Relationship Id="rId76" Type="http://schemas.openxmlformats.org/officeDocument/2006/relationships/slide" Target="slides/slide52.xml"/><Relationship Id="rId77" Type="http://schemas.openxmlformats.org/officeDocument/2006/relationships/slide" Target="slides/slide53.xml"/><Relationship Id="rId78" Type="http://schemas.openxmlformats.org/officeDocument/2006/relationships/slide" Target="slides/slide54.xml"/><Relationship Id="rId79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76.xml"/><Relationship Id="rId101" Type="http://schemas.openxmlformats.org/officeDocument/2006/relationships/slide" Target="slides/slide77.xml"/><Relationship Id="rId102" Type="http://schemas.openxmlformats.org/officeDocument/2006/relationships/slide" Target="slides/slide78.xml"/><Relationship Id="rId103" Type="http://schemas.openxmlformats.org/officeDocument/2006/relationships/slide" Target="slides/slide79.xml"/><Relationship Id="rId104" Type="http://schemas.openxmlformats.org/officeDocument/2006/relationships/slide" Target="slides/slide80.xml"/><Relationship Id="rId105" Type="http://schemas.openxmlformats.org/officeDocument/2006/relationships/slide" Target="slides/slide81.xml"/><Relationship Id="rId106" Type="http://schemas.openxmlformats.org/officeDocument/2006/relationships/slide" Target="slides/slide82.xml"/><Relationship Id="rId107" Type="http://schemas.openxmlformats.org/officeDocument/2006/relationships/slide" Target="slides/slide83.xml"/><Relationship Id="rId108" Type="http://schemas.openxmlformats.org/officeDocument/2006/relationships/slide" Target="slides/slide84.xml"/><Relationship Id="rId109" Type="http://schemas.openxmlformats.org/officeDocument/2006/relationships/slide" Target="slides/slide85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" Target="slides/slide116.xml"/><Relationship Id="rId141" Type="http://schemas.openxmlformats.org/officeDocument/2006/relationships/slide" Target="slides/slide11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pict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2.pict"/><Relationship Id="rId8" Type="http://schemas.openxmlformats.org/officeDocument/2006/relationships/image" Target="../media/image13.pict"/><Relationship Id="rId9" Type="http://schemas.openxmlformats.org/officeDocument/2006/relationships/image" Target="../media/image14.pict"/><Relationship Id="rId10" Type="http://schemas.openxmlformats.org/officeDocument/2006/relationships/image" Target="../media/image15.pict"/><Relationship Id="rId1" Type="http://schemas.openxmlformats.org/officeDocument/2006/relationships/image" Target="../media/image6.wmf"/><Relationship Id="rId2" Type="http://schemas.openxmlformats.org/officeDocument/2006/relationships/image" Target="../media/image7.pict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ict"/><Relationship Id="rId4" Type="http://schemas.openxmlformats.org/officeDocument/2006/relationships/image" Target="../media/image142.pict"/><Relationship Id="rId5" Type="http://schemas.openxmlformats.org/officeDocument/2006/relationships/image" Target="../media/image143.pict"/><Relationship Id="rId1" Type="http://schemas.openxmlformats.org/officeDocument/2006/relationships/image" Target="../media/image139.pict"/><Relationship Id="rId2" Type="http://schemas.openxmlformats.org/officeDocument/2006/relationships/image" Target="../media/image140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ict"/><Relationship Id="rId2" Type="http://schemas.openxmlformats.org/officeDocument/2006/relationships/image" Target="../media/image143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ict"/></Relationships>
</file>

<file path=ppt/drawings/_rels/vmlDrawing1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64.pict"/><Relationship Id="rId12" Type="http://schemas.openxmlformats.org/officeDocument/2006/relationships/image" Target="../media/image165.pict"/><Relationship Id="rId1" Type="http://schemas.openxmlformats.org/officeDocument/2006/relationships/image" Target="../media/image154.wmf"/><Relationship Id="rId2" Type="http://schemas.openxmlformats.org/officeDocument/2006/relationships/image" Target="../media/image155.wmf"/><Relationship Id="rId3" Type="http://schemas.openxmlformats.org/officeDocument/2006/relationships/image" Target="../media/image156.wmf"/><Relationship Id="rId4" Type="http://schemas.openxmlformats.org/officeDocument/2006/relationships/image" Target="../media/image157.wmf"/><Relationship Id="rId5" Type="http://schemas.openxmlformats.org/officeDocument/2006/relationships/image" Target="../media/image158.wmf"/><Relationship Id="rId6" Type="http://schemas.openxmlformats.org/officeDocument/2006/relationships/image" Target="../media/image159.wmf"/><Relationship Id="rId7" Type="http://schemas.openxmlformats.org/officeDocument/2006/relationships/image" Target="../media/image160.wmf"/><Relationship Id="rId8" Type="http://schemas.openxmlformats.org/officeDocument/2006/relationships/image" Target="../media/image161.pict"/><Relationship Id="rId9" Type="http://schemas.openxmlformats.org/officeDocument/2006/relationships/image" Target="../media/image162.wmf"/><Relationship Id="rId10" Type="http://schemas.openxmlformats.org/officeDocument/2006/relationships/image" Target="../media/image16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pict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pict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pict"/><Relationship Id="rId2" Type="http://schemas.openxmlformats.org/officeDocument/2006/relationships/image" Target="../media/image178.pict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pict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ict"/><Relationship Id="rId4" Type="http://schemas.openxmlformats.org/officeDocument/2006/relationships/image" Target="../media/image205.pict"/><Relationship Id="rId1" Type="http://schemas.openxmlformats.org/officeDocument/2006/relationships/image" Target="../media/image202.pict"/><Relationship Id="rId2" Type="http://schemas.openxmlformats.org/officeDocument/2006/relationships/image" Target="../media/image203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ict"/><Relationship Id="rId4" Type="http://schemas.openxmlformats.org/officeDocument/2006/relationships/image" Target="../media/image214.pict"/><Relationship Id="rId1" Type="http://schemas.openxmlformats.org/officeDocument/2006/relationships/image" Target="../media/image211.pict"/><Relationship Id="rId2" Type="http://schemas.openxmlformats.org/officeDocument/2006/relationships/image" Target="../media/image212.pict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ict"/><Relationship Id="rId4" Type="http://schemas.openxmlformats.org/officeDocument/2006/relationships/image" Target="../media/image222.pict"/><Relationship Id="rId1" Type="http://schemas.openxmlformats.org/officeDocument/2006/relationships/image" Target="../media/image219.pict"/><Relationship Id="rId2" Type="http://schemas.openxmlformats.org/officeDocument/2006/relationships/image" Target="../media/image220.pict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ict"/><Relationship Id="rId4" Type="http://schemas.openxmlformats.org/officeDocument/2006/relationships/image" Target="../media/image241.pict"/><Relationship Id="rId5" Type="http://schemas.openxmlformats.org/officeDocument/2006/relationships/image" Target="../media/image242.wmf"/><Relationship Id="rId1" Type="http://schemas.openxmlformats.org/officeDocument/2006/relationships/image" Target="../media/image238.pict"/><Relationship Id="rId2" Type="http://schemas.openxmlformats.org/officeDocument/2006/relationships/image" Target="../media/image239.pict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ict"/><Relationship Id="rId4" Type="http://schemas.openxmlformats.org/officeDocument/2006/relationships/image" Target="../media/image22.wmf"/><Relationship Id="rId5" Type="http://schemas.openxmlformats.org/officeDocument/2006/relationships/image" Target="../media/image23.wmf"/><Relationship Id="rId6" Type="http://schemas.openxmlformats.org/officeDocument/2006/relationships/image" Target="../media/image24.pict"/><Relationship Id="rId7" Type="http://schemas.openxmlformats.org/officeDocument/2006/relationships/image" Target="../media/image25.pict"/><Relationship Id="rId1" Type="http://schemas.openxmlformats.org/officeDocument/2006/relationships/image" Target="../media/image19.pict"/><Relationship Id="rId2" Type="http://schemas.openxmlformats.org/officeDocument/2006/relationships/image" Target="../media/image20.pict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ict"/><Relationship Id="rId4" Type="http://schemas.openxmlformats.org/officeDocument/2006/relationships/image" Target="../media/image27.pict"/><Relationship Id="rId5" Type="http://schemas.openxmlformats.org/officeDocument/2006/relationships/image" Target="../media/image28.pict"/><Relationship Id="rId6" Type="http://schemas.openxmlformats.org/officeDocument/2006/relationships/image" Target="../media/image24.pict"/><Relationship Id="rId7" Type="http://schemas.openxmlformats.org/officeDocument/2006/relationships/image" Target="../media/image25.pict"/><Relationship Id="rId1" Type="http://schemas.openxmlformats.org/officeDocument/2006/relationships/image" Target="../media/image19.pict"/><Relationship Id="rId2" Type="http://schemas.openxmlformats.org/officeDocument/2006/relationships/image" Target="../media/image2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ict"/><Relationship Id="rId2" Type="http://schemas.openxmlformats.org/officeDocument/2006/relationships/image" Target="../media/image59.pict"/><Relationship Id="rId3" Type="http://schemas.openxmlformats.org/officeDocument/2006/relationships/image" Target="../media/image60.pict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4" Type="http://schemas.openxmlformats.org/officeDocument/2006/relationships/image" Target="../media/image81.pict"/><Relationship Id="rId5" Type="http://schemas.openxmlformats.org/officeDocument/2006/relationships/image" Target="../media/image82.wmf"/><Relationship Id="rId6" Type="http://schemas.openxmlformats.org/officeDocument/2006/relationships/image" Target="../media/image83.wmf"/><Relationship Id="rId1" Type="http://schemas.openxmlformats.org/officeDocument/2006/relationships/image" Target="../media/image78.wmf"/><Relationship Id="rId2" Type="http://schemas.openxmlformats.org/officeDocument/2006/relationships/image" Target="../media/image7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ict"/><Relationship Id="rId2" Type="http://schemas.openxmlformats.org/officeDocument/2006/relationships/image" Target="../media/image117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ict"/><Relationship Id="rId2" Type="http://schemas.openxmlformats.org/officeDocument/2006/relationships/image" Target="../media/image12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00F6FA6-8F53-F941-93C1-AB2A60577D66}" type="datetime1">
              <a:rPr lang="en-US"/>
              <a:pPr/>
              <a:t>9/15/12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C2CCB86-0642-B547-B2C2-2CB9ABB892E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67AD2EA-0C97-C440-B166-B7832F75ECCE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2675E1A4-C373-1044-AE3C-4383A8247B1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HC-ATLAS"/>
          <p:cNvPicPr>
            <a:picLocks noChangeAspect="1" noChangeArrowheads="1"/>
          </p:cNvPicPr>
          <p:nvPr userDrawn="1"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67AD2EA-0C97-C440-B166-B7832F75ECCE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2675E1A4-C373-1044-AE3C-4383A8247B1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HC-ATLAS"/>
          <p:cNvPicPr>
            <a:picLocks noChangeAspect="1" noChangeArrowheads="1"/>
          </p:cNvPicPr>
          <p:nvPr userDrawn="1"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HC-ATLAS"/>
          <p:cNvPicPr>
            <a:picLocks noChangeAspect="1" noChangeArrowheads="1"/>
          </p:cNvPicPr>
          <p:nvPr userDrawn="1"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67AD2EA-0C97-C440-B166-B7832F75ECCE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2675E1A4-C373-1044-AE3C-4383A8247B1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67AD2EA-0C97-C440-B166-B7832F75ECCE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2675E1A4-C373-1044-AE3C-4383A8247B1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9/16/12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6BB7037-6A28-B846-9CE4-2AF3A4B89807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A76A91D5-EDC5-FD40-84F1-7C36A7D8422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67AD2EA-0C97-C440-B166-B7832F75ECCE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2675E1A4-C373-1044-AE3C-4383A8247B1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9/15/12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HC-ATLAS"/>
          <p:cNvPicPr>
            <a:picLocks noChangeAspect="1" noChangeArrowheads="1"/>
          </p:cNvPicPr>
          <p:nvPr userDrawn="1"/>
        </p:nvPicPr>
        <p:blipFill>
          <a:blip r:embed="rId2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11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13.xml"/><Relationship Id="rId3" Type="http://schemas.openxmlformats.org/officeDocument/2006/relationships/image" Target="../media/image3.jpeg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6.xml"/><Relationship Id="rId3" Type="http://schemas.openxmlformats.org/officeDocument/2006/relationships/image" Target="../media/image3.jpeg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9.xml"/><Relationship Id="rId3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23.xml"/><Relationship Id="rId3" Type="http://schemas.openxmlformats.org/officeDocument/2006/relationships/image" Target="../media/image3.jpeg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2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3.xml"/><Relationship Id="rId3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4.xml"/><Relationship Id="rId3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6.xml"/><Relationship Id="rId3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7.xml"/><Relationship Id="rId3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8.xml"/><Relationship Id="rId3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9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/>
          <a:srcRect t="24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 userDrawn="1"/>
        </p:nvSpPr>
        <p:spPr>
          <a:xfrm rot="16200000">
            <a:off x="-254975" y="5316407"/>
            <a:ext cx="21467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Jiro</a:t>
            </a:r>
            <a:r>
              <a:rPr lang="en-GB" sz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 Taniguchi, </a:t>
            </a:r>
            <a:r>
              <a:rPr lang="en-GB" sz="800" dirty="0" err="1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Furari</a:t>
            </a:r>
            <a:r>
              <a:rPr lang="en-GB" sz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, © </a:t>
            </a:r>
            <a:r>
              <a:rPr lang="en-GB" sz="800" dirty="0" err="1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Casterman</a:t>
            </a:r>
            <a:r>
              <a:rPr lang="en-GB" sz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 (2012)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305800" y="6359000"/>
            <a:ext cx="3878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81C2634-7241-7B48-9ED7-3ACE642BB4A5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61" r:id="rId1"/>
    <p:sldLayoutId id="2147485975" r:id="rId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9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5" r:id="rId1"/>
    <p:sldLayoutId id="2147486026" r:id="rId2"/>
    <p:sldLayoutId id="2147486034" r:id="rId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LHC-ATLAS"/>
          <p:cNvPicPr>
            <a:picLocks noChangeAspect="1" noChangeArrowheads="1"/>
          </p:cNvPicPr>
          <p:nvPr userDrawn="1"/>
        </p:nvPicPr>
        <p:blipFill>
          <a:blip r:embed="rId4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8" r:id="rId1"/>
    <p:sldLayoutId id="2147486033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LHC-ATLAS"/>
          <p:cNvPicPr>
            <a:picLocks noChangeAspect="1" noChangeArrowheads="1"/>
          </p:cNvPicPr>
          <p:nvPr userDrawn="1"/>
        </p:nvPicPr>
        <p:blipFill>
          <a:blip r:embed="rId3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0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2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6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LHC-ATLAS"/>
          <p:cNvPicPr>
            <a:picLocks noChangeAspect="1" noChangeArrowheads="1"/>
          </p:cNvPicPr>
          <p:nvPr userDrawn="1"/>
        </p:nvPicPr>
        <p:blipFill>
          <a:blip r:embed="rId3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9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0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0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6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LHC-ATLAS"/>
          <p:cNvPicPr>
            <a:picLocks noChangeAspect="1" noChangeArrowheads="1"/>
          </p:cNvPicPr>
          <p:nvPr userDrawn="1"/>
        </p:nvPicPr>
        <p:blipFill>
          <a:blip r:embed="rId3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8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 dirty="0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SLAC @ 50, Aug 24,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The Higgs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 Boson and Beyond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63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0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2" r:id="rId1"/>
    <p:sldLayoutId id="2147486058" r:id="rId2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0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LHC-ATLAS"/>
          <p:cNvPicPr>
            <a:picLocks noChangeAspect="1" noChangeArrowheads="1"/>
          </p:cNvPicPr>
          <p:nvPr userDrawn="1"/>
        </p:nvPicPr>
        <p:blipFill>
          <a:blip r:embed="rId3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9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0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2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4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22"/>
          <p:cNvPicPr>
            <a:picLocks noChangeAspect="1"/>
          </p:cNvPicPr>
          <p:nvPr userDrawn="1"/>
        </p:nvPicPr>
        <p:blipFill>
          <a:blip r:embed="rId3">
            <a:grayscl/>
            <a:alphaModFix/>
            <a:lum bright="55000"/>
          </a:blip>
          <a:srcRect b="29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65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LHC-ATLAS"/>
          <p:cNvPicPr>
            <a:picLocks noChangeAspect="1" noChangeArrowheads="1"/>
          </p:cNvPicPr>
          <p:nvPr userDrawn="1"/>
        </p:nvPicPr>
        <p:blipFill>
          <a:blip r:embed="rId3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1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24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5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9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"/>
            <a:ext cx="9144000" cy="686596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9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rgbClr val="E7E7E7"/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lum bright="17000"/>
          </a:blip>
          <a:stretch>
            <a:fillRect/>
          </a:stretch>
        </p:blipFill>
        <p:spPr>
          <a:xfrm>
            <a:off x="1714500" y="984250"/>
            <a:ext cx="5715000" cy="4889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20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7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LHC-ATLAS"/>
          <p:cNvPicPr>
            <a:picLocks noChangeAspect="1" noChangeArrowheads="1"/>
          </p:cNvPicPr>
          <p:nvPr userDrawn="1"/>
        </p:nvPicPr>
        <p:blipFill>
          <a:blip r:embed="rId3">
            <a:lum bright="36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8534400" y="6575453"/>
            <a:ext cx="609600" cy="2873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057400" y="6575453"/>
            <a:ext cx="6629400" cy="28733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575453"/>
            <a:ext cx="2743200" cy="28733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7200900" y="656434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3"/>
          <p:cNvSpPr>
            <a:spLocks noChangeArrowheads="1"/>
          </p:cNvSpPr>
          <p:nvPr userDrawn="1"/>
        </p:nvSpPr>
        <p:spPr bwMode="auto">
          <a:xfrm>
            <a:off x="0" y="6573865"/>
            <a:ext cx="274319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École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de Gif, Sep 17, 2012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2438400" y="6569103"/>
            <a:ext cx="62484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—  </a:t>
            </a:r>
            <a:r>
              <a:rPr lang="en-US" sz="1200" baseline="0" dirty="0" smtClean="0">
                <a:solidFill>
                  <a:srgbClr val="FFFFFF"/>
                </a:solidFill>
                <a:latin typeface="Trebuchet MS"/>
                <a:cs typeface="Trebuchet MS"/>
              </a:rPr>
              <a:t>LHC Highlights</a:t>
            </a:r>
            <a:endParaRPr lang="en-US" sz="1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3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rgbClr val="FBFBFB"/>
            </a:gs>
            <a:gs pos="100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/>
          <a:srcRect t="24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 userDrawn="1"/>
        </p:nvSpPr>
        <p:spPr>
          <a:xfrm rot="16200000">
            <a:off x="-254975" y="5316407"/>
            <a:ext cx="21467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prstClr val="white">
                    <a:lumMod val="50000"/>
                  </a:prstClr>
                </a:solidFill>
                <a:latin typeface="Trebuchet MS"/>
                <a:cs typeface="Trebuchet MS"/>
              </a:rPr>
              <a:t>Jiro</a:t>
            </a:r>
            <a:r>
              <a:rPr lang="en-GB" sz="800" dirty="0" smtClean="0">
                <a:solidFill>
                  <a:prstClr val="white">
                    <a:lumMod val="50000"/>
                  </a:prstClr>
                </a:solidFill>
                <a:latin typeface="Trebuchet MS"/>
                <a:cs typeface="Trebuchet MS"/>
              </a:rPr>
              <a:t> Taniguchi, </a:t>
            </a:r>
            <a:r>
              <a:rPr lang="en-GB" sz="800" dirty="0" err="1" smtClean="0">
                <a:solidFill>
                  <a:prstClr val="white">
                    <a:lumMod val="50000"/>
                  </a:prstClr>
                </a:solidFill>
                <a:latin typeface="Trebuchet MS"/>
                <a:cs typeface="Trebuchet MS"/>
              </a:rPr>
              <a:t>Furari</a:t>
            </a:r>
            <a:r>
              <a:rPr lang="en-GB" sz="800" dirty="0" smtClean="0">
                <a:solidFill>
                  <a:prstClr val="white">
                    <a:lumMod val="50000"/>
                  </a:prstClr>
                </a:solidFill>
                <a:latin typeface="Trebuchet MS"/>
                <a:cs typeface="Trebuchet MS"/>
              </a:rPr>
              <a:t>, © </a:t>
            </a:r>
            <a:r>
              <a:rPr lang="en-GB" sz="800" dirty="0" err="1" smtClean="0">
                <a:solidFill>
                  <a:prstClr val="white">
                    <a:lumMod val="50000"/>
                  </a:prstClr>
                </a:solidFill>
                <a:latin typeface="Trebuchet MS"/>
                <a:cs typeface="Trebuchet MS"/>
              </a:rPr>
              <a:t>Casterman</a:t>
            </a:r>
            <a:r>
              <a:rPr lang="en-GB" sz="800" dirty="0" smtClean="0">
                <a:solidFill>
                  <a:prstClr val="white">
                    <a:lumMod val="50000"/>
                  </a:prstClr>
                </a:solidFill>
                <a:latin typeface="Trebuchet MS"/>
                <a:cs typeface="Trebuchet MS"/>
              </a:rPr>
              <a:t> (2012)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5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20.bin"/><Relationship Id="rId5" Type="http://schemas.openxmlformats.org/officeDocument/2006/relationships/oleObject" Target="../embeddings/oleObject21.bin"/><Relationship Id="rId6" Type="http://schemas.openxmlformats.org/officeDocument/2006/relationships/oleObject" Target="../embeddings/oleObject22.bin"/><Relationship Id="rId7" Type="http://schemas.openxmlformats.org/officeDocument/2006/relationships/oleObject" Target="../embeddings/oleObject23.bin"/><Relationship Id="rId8" Type="http://schemas.openxmlformats.org/officeDocument/2006/relationships/oleObject" Target="../embeddings/oleObject24.bin"/><Relationship Id="rId9" Type="http://schemas.openxmlformats.org/officeDocument/2006/relationships/oleObject" Target="../embeddings/oleObject25.bin"/><Relationship Id="rId10" Type="http://schemas.openxmlformats.org/officeDocument/2006/relationships/oleObject" Target="../embeddings/oleObject26.bin"/><Relationship Id="rId11" Type="http://schemas.openxmlformats.org/officeDocument/2006/relationships/oleObject" Target="../embeddings/oleObject27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71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72.bin"/><Relationship Id="rId5" Type="http://schemas.openxmlformats.org/officeDocument/2006/relationships/oleObject" Target="../embeddings/oleObject73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7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image" Target="../media/image187.pdf"/><Relationship Id="rId7" Type="http://schemas.openxmlformats.org/officeDocument/2006/relationships/image" Target="NULL"/><Relationship Id="rId8" Type="http://schemas.openxmlformats.org/officeDocument/2006/relationships/image" Target="../media/image188.pdf"/><Relationship Id="rId9" Type="http://schemas.openxmlformats.org/officeDocument/2006/relationships/image" Target="NULL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8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df"/><Relationship Id="rId5" Type="http://schemas.openxmlformats.org/officeDocument/2006/relationships/image" Target="../media/image19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89.pd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4" Type="http://schemas.openxmlformats.org/officeDocument/2006/relationships/image" Target="../media/image191.pdf"/><Relationship Id="rId5" Type="http://schemas.openxmlformats.org/officeDocument/2006/relationships/image" Target="../media/image192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195.pdf"/><Relationship Id="rId5" Type="http://schemas.openxmlformats.org/officeDocument/2006/relationships/image" Target="../media/image196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4.pdf"/></Relationships>
</file>

<file path=ppt/slides/_rels/slide107.xml.rels><?xml version="1.0" encoding="UTF-8" standalone="yes"?>
<Relationships xmlns="http://schemas.openxmlformats.org/package/2006/relationships"><Relationship Id="rId5" Type="http://schemas.openxmlformats.org/officeDocument/2006/relationships/image" Target="../media/image244.png"/><Relationship Id="rId6" Type="http://schemas.openxmlformats.org/officeDocument/2006/relationships/image" Target="../media/image198.pdf"/><Relationship Id="rId7" Type="http://schemas.openxmlformats.org/officeDocument/2006/relationships/image" Target="../media/image199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7.pd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00.pdf"/><Relationship Id="rId5" Type="http://schemas.openxmlformats.org/officeDocument/2006/relationships/image" Target="NULL"/><Relationship Id="rId6" Type="http://schemas.openxmlformats.org/officeDocument/2006/relationships/image" Target="../media/image201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7.pdf"/></Relationships>
</file>

<file path=ppt/slides/_rels/slide109.xml.rels><?xml version="1.0" encoding="UTF-8" standalone="yes"?>
<Relationships xmlns="http://schemas.openxmlformats.org/package/2006/relationships"><Relationship Id="rId11" Type="http://schemas.openxmlformats.org/officeDocument/2006/relationships/image" Target="NULL"/><Relationship Id="rId12" Type="http://schemas.openxmlformats.org/officeDocument/2006/relationships/image" Target="../media/image207.pdf"/><Relationship Id="rId13" Type="http://schemas.openxmlformats.org/officeDocument/2006/relationships/image" Target="NULL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3.xml"/><Relationship Id="rId3" Type="http://schemas.openxmlformats.org/officeDocument/2006/relationships/oleObject" Target="../embeddings/oleObject75.bin"/><Relationship Id="rId4" Type="http://schemas.openxmlformats.org/officeDocument/2006/relationships/oleObject" Target="../embeddings/oleObject76.bin"/><Relationship Id="rId5" Type="http://schemas.openxmlformats.org/officeDocument/2006/relationships/oleObject" Target="../embeddings/oleObject77.bin"/><Relationship Id="rId6" Type="http://schemas.openxmlformats.org/officeDocument/2006/relationships/oleObject" Target="../embeddings/oleObject78.bin"/><Relationship Id="rId7" Type="http://schemas.openxmlformats.org/officeDocument/2006/relationships/oleObject" Target="../embeddings/oleObject79.bin"/><Relationship Id="rId8" Type="http://schemas.openxmlformats.org/officeDocument/2006/relationships/oleObject" Target="../embeddings/oleObject80.bin"/><Relationship Id="rId9" Type="http://schemas.openxmlformats.org/officeDocument/2006/relationships/oleObject" Target="../embeddings/oleObject81.bin"/><Relationship Id="rId10" Type="http://schemas.openxmlformats.org/officeDocument/2006/relationships/image" Target="../media/image206.pd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4" Type="http://schemas.openxmlformats.org/officeDocument/2006/relationships/image" Target="../media/image209.pdf"/><Relationship Id="rId5" Type="http://schemas.openxmlformats.org/officeDocument/2006/relationships/image" Target="../media/image257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08.pd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10.png"/></Relationships>
</file>

<file path=ppt/slides/_rels/slide112.xml.rels><?xml version="1.0" encoding="UTF-8" standalone="yes"?>
<Relationships xmlns="http://schemas.openxmlformats.org/package/2006/relationships"><Relationship Id="rId11" Type="http://schemas.openxmlformats.org/officeDocument/2006/relationships/image" Target="NULL"/><Relationship Id="rId12" Type="http://schemas.openxmlformats.org/officeDocument/2006/relationships/oleObject" Target="../embeddings/oleObject82.bin"/><Relationship Id="rId13" Type="http://schemas.openxmlformats.org/officeDocument/2006/relationships/oleObject" Target="../embeddings/oleObject83.bin"/><Relationship Id="rId14" Type="http://schemas.openxmlformats.org/officeDocument/2006/relationships/oleObject" Target="../embeddings/oleObject84.bin"/><Relationship Id="rId15" Type="http://schemas.openxmlformats.org/officeDocument/2006/relationships/oleObject" Target="../embeddings/oleObject85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3.xml"/><Relationship Id="rId3" Type="http://schemas.openxmlformats.org/officeDocument/2006/relationships/image" Target="../media/image215.pdf"/><Relationship Id="rId4" Type="http://schemas.openxmlformats.org/officeDocument/2006/relationships/image" Target="../media/image268.png"/><Relationship Id="rId5" Type="http://schemas.openxmlformats.org/officeDocument/2006/relationships/image" Target="../media/image216.pdf"/><Relationship Id="rId6" Type="http://schemas.openxmlformats.org/officeDocument/2006/relationships/image" Target="NULL"/><Relationship Id="rId7" Type="http://schemas.openxmlformats.org/officeDocument/2006/relationships/image" Target="../media/image206.pd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df"/><Relationship Id="rId4" Type="http://schemas.openxmlformats.org/officeDocument/2006/relationships/image" Target="../media/image284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1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4" Type="http://schemas.openxmlformats.org/officeDocument/2006/relationships/oleObject" Target="../embeddings/oleObject87.bin"/><Relationship Id="rId5" Type="http://schemas.openxmlformats.org/officeDocument/2006/relationships/oleObject" Target="../embeddings/oleObject88.bin"/><Relationship Id="rId6" Type="http://schemas.openxmlformats.org/officeDocument/2006/relationships/image" Target="../media/image223.png"/><Relationship Id="rId7" Type="http://schemas.openxmlformats.org/officeDocument/2006/relationships/image" Target="../media/image224.png"/><Relationship Id="rId8" Type="http://schemas.openxmlformats.org/officeDocument/2006/relationships/oleObject" Target="../embeddings/oleObject89.bin"/><Relationship Id="rId9" Type="http://schemas.openxmlformats.org/officeDocument/2006/relationships/image" Target="../media/image218.pdf"/><Relationship Id="rId10" Type="http://schemas.openxmlformats.org/officeDocument/2006/relationships/image" Target="../media/image284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3.xml"/></Relationships>
</file>

<file path=ppt/slides/_rels/slide115.xml.rels><?xml version="1.0" encoding="UTF-8" standalone="yes"?>
<Relationships xmlns="http://schemas.openxmlformats.org/package/2006/relationships"><Relationship Id="rId4" Type="http://schemas.microsoft.com/office/2007/relationships/hdphoto" Target="NULL"/><Relationship Id="rId5" Type="http://schemas.microsoft.com/office/2007/relationships/hdphoto" Target="NULL"/><Relationship Id="rId6" Type="http://schemas.openxmlformats.org/officeDocument/2006/relationships/image" Target="../media/image226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5.jpeg"/></Relationships>
</file>

<file path=ppt/slides/_rels/slide1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6.png"/><Relationship Id="rId4" Type="http://schemas.microsoft.com/office/2007/relationships/hdphoto" Target="NULL"/><Relationship Id="rId5" Type="http://schemas.openxmlformats.org/officeDocument/2006/relationships/image" Target="../media/image226.jpeg"/><Relationship Id="rId6" Type="http://schemas.openxmlformats.org/officeDocument/2006/relationships/image" Target="../media/image227.pdf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25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28.jpeg"/><Relationship Id="rId3" Type="http://schemas.openxmlformats.org/officeDocument/2006/relationships/image" Target="../media/image22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df"/><Relationship Id="rId4" Type="http://schemas.openxmlformats.org/officeDocument/2006/relationships/image" Target="../media/image304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4" Type="http://schemas.openxmlformats.org/officeDocument/2006/relationships/image" Target="../media/image231.png"/><Relationship Id="rId5" Type="http://schemas.openxmlformats.org/officeDocument/2006/relationships/image" Target="../media/image232.png"/><Relationship Id="rId6" Type="http://schemas.openxmlformats.org/officeDocument/2006/relationships/image" Target="../media/image233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0.pd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4.jpeg"/><Relationship Id="rId3" Type="http://schemas.openxmlformats.org/officeDocument/2006/relationships/image" Target="../media/image147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ndreashoecker/Talks/LHC/Berkeley-Colloquium-11/Material/Proton_Event_720pH264.mov" TargetMode="External"/><Relationship Id="rId2" Type="http://schemas.openxmlformats.org/officeDocument/2006/relationships/slideLayout" Target="../slideLayouts/slideLayout29.xml"/><Relationship Id="rId3" Type="http://schemas.openxmlformats.org/officeDocument/2006/relationships/image" Target="../media/image23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37.pdf"/><Relationship Id="rId5" Type="http://schemas.openxmlformats.org/officeDocument/2006/relationships/image" Target="../media/image26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6.pd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4" Type="http://schemas.openxmlformats.org/officeDocument/2006/relationships/oleObject" Target="../embeddings/oleObject91.bin"/><Relationship Id="rId5" Type="http://schemas.openxmlformats.org/officeDocument/2006/relationships/oleObject" Target="../embeddings/oleObject92.bin"/><Relationship Id="rId6" Type="http://schemas.openxmlformats.org/officeDocument/2006/relationships/oleObject" Target="../embeddings/oleObject93.bin"/><Relationship Id="rId7" Type="http://schemas.openxmlformats.org/officeDocument/2006/relationships/oleObject" Target="../embeddings/oleObject94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8.xml"/></Relationships>
</file>

<file path=ppt/slides/_rels/slide127.xml.rels><?xml version="1.0" encoding="UTF-8" standalone="yes"?>
<Relationships xmlns="http://schemas.openxmlformats.org/package/2006/relationships"><Relationship Id="rId10" Type="http://schemas.openxmlformats.org/officeDocument/2006/relationships/image" Target="../media/image245.pdf"/><Relationship Id="rId8" Type="http://schemas.openxmlformats.org/officeDocument/2006/relationships/image" Target="../media/image244.pdf"/><Relationship Id="rId9" Type="http://schemas.openxmlformats.org/officeDocument/2006/relationships/image" Target="../media/image272.png"/><Relationship Id="rId7" Type="http://schemas.openxmlformats.org/officeDocument/2006/relationships/image" Target="NULL"/><Relationship Id="rId11" Type="http://schemas.openxmlformats.org/officeDocument/2006/relationships/image" Target="../media/image274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3.pd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47.pdf"/><Relationship Id="rId5" Type="http://schemas.openxmlformats.org/officeDocument/2006/relationships/image" Target="NULL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6.pd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image" Target="../media/image248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df"/><Relationship Id="rId4" Type="http://schemas.openxmlformats.org/officeDocument/2006/relationships/image" Target="../media/image36.png"/><Relationship Id="rId5" Type="http://schemas.openxmlformats.org/officeDocument/2006/relationships/image" Target="../media/image32.png"/><Relationship Id="rId6" Type="http://schemas.openxmlformats.org/officeDocument/2006/relationships/image" Target="../media/image33.w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3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pdf"/><Relationship Id="rId5" Type="http://schemas.openxmlformats.org/officeDocument/2006/relationships/image" Target="../media/image46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d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df"/><Relationship Id="rId3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66.pdf"/><Relationship Id="rId5" Type="http://schemas.openxmlformats.org/officeDocument/2006/relationships/image" Target="NUL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5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70.pdf"/><Relationship Id="rId5" Type="http://schemas.openxmlformats.org/officeDocument/2006/relationships/image" Target="NULL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9.pd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74.pdf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3.pd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df"/><Relationship Id="rId3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d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7.bin"/><Relationship Id="rId12" Type="http://schemas.openxmlformats.org/officeDocument/2006/relationships/oleObject" Target="../embeddings/oleObject38.bin"/><Relationship Id="rId13" Type="http://schemas.openxmlformats.org/officeDocument/2006/relationships/oleObject" Target="../embeddings/oleObject39.bin"/><Relationship Id="rId14" Type="http://schemas.openxmlformats.org/officeDocument/2006/relationships/oleObject" Target="../embeddings/oleObject40.bin"/><Relationship Id="rId15" Type="http://schemas.openxmlformats.org/officeDocument/2006/relationships/oleObject" Target="../embeddings/oleObject4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6.xml"/><Relationship Id="rId3" Type="http://schemas.openxmlformats.org/officeDocument/2006/relationships/image" Target="../media/image75.pdf"/><Relationship Id="rId4" Type="http://schemas.openxmlformats.org/officeDocument/2006/relationships/image" Target="../media/image89.png"/><Relationship Id="rId5" Type="http://schemas.openxmlformats.org/officeDocument/2006/relationships/image" Target="../media/image84.wmf"/><Relationship Id="rId6" Type="http://schemas.openxmlformats.org/officeDocument/2006/relationships/oleObject" Target="../embeddings/oleObject32.bin"/><Relationship Id="rId7" Type="http://schemas.openxmlformats.org/officeDocument/2006/relationships/oleObject" Target="../embeddings/oleObject33.bin"/><Relationship Id="rId8" Type="http://schemas.openxmlformats.org/officeDocument/2006/relationships/oleObject" Target="../embeddings/oleObject34.bin"/><Relationship Id="rId9" Type="http://schemas.openxmlformats.org/officeDocument/2006/relationships/oleObject" Target="../embeddings/oleObject35.bin"/><Relationship Id="rId10" Type="http://schemas.openxmlformats.org/officeDocument/2006/relationships/oleObject" Target="../embeddings/oleObject3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5.pdf"/><Relationship Id="rId5" Type="http://schemas.openxmlformats.org/officeDocument/2006/relationships/image" Target="NULL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d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5.pdf"/><Relationship Id="rId5" Type="http://schemas.openxmlformats.org/officeDocument/2006/relationships/image" Target="NULL"/><Relationship Id="rId6" Type="http://schemas.openxmlformats.org/officeDocument/2006/relationships/image" Target="../media/image86.pdf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d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5.pdf"/><Relationship Id="rId5" Type="http://schemas.openxmlformats.org/officeDocument/2006/relationships/image" Target="NULL"/><Relationship Id="rId6" Type="http://schemas.openxmlformats.org/officeDocument/2006/relationships/image" Target="../media/image87.pdf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d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8.pdf"/><Relationship Id="rId5" Type="http://schemas.openxmlformats.org/officeDocument/2006/relationships/image" Target="NULL"/><Relationship Id="rId6" Type="http://schemas.openxmlformats.org/officeDocument/2006/relationships/image" Target="../media/image89.pdf"/><Relationship Id="rId7" Type="http://schemas.openxmlformats.org/officeDocument/2006/relationships/image" Target="NULL"/><Relationship Id="rId8" Type="http://schemas.openxmlformats.org/officeDocument/2006/relationships/image" Target="../media/image90.pdf"/><Relationship Id="rId9" Type="http://schemas.openxmlformats.org/officeDocument/2006/relationships/image" Target="NULL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d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1.pdf"/><Relationship Id="rId5" Type="http://schemas.openxmlformats.org/officeDocument/2006/relationships/image" Target="NUL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d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df"/><Relationship Id="rId3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2.pdf"/><Relationship Id="rId5" Type="http://schemas.openxmlformats.org/officeDocument/2006/relationships/image" Target="NULL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d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6.pdf"/><Relationship Id="rId3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df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png"/><Relationship Id="rId3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01.pdf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d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04.pdf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d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oleObject" Target="../embeddings/oleObject10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8" Type="http://schemas.openxmlformats.org/officeDocument/2006/relationships/oleObject" Target="../embeddings/oleObject6.bin"/><Relationship Id="rId9" Type="http://schemas.openxmlformats.org/officeDocument/2006/relationships/oleObject" Target="../embeddings/oleObject7.bin"/><Relationship Id="rId10" Type="http://schemas.openxmlformats.org/officeDocument/2006/relationships/oleObject" Target="../embeddings/oleObject8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06.pdf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pd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08.pdf"/><Relationship Id="rId5" Type="http://schemas.openxmlformats.org/officeDocument/2006/relationships/image" Target="../media/image13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pd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9.pdf"/><Relationship Id="rId3" Type="http://schemas.openxmlformats.org/officeDocument/2006/relationships/image" Target="../media/image13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9.pdf"/><Relationship Id="rId3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13.pdf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pd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15.pdf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pd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df"/><Relationship Id="rId4" Type="http://schemas.openxmlformats.org/officeDocument/2006/relationships/image" Target="../media/image119.png"/><Relationship Id="rId5" Type="http://schemas.openxmlformats.org/officeDocument/2006/relationships/image" Target="../media/image120.pdf"/><Relationship Id="rId6" Type="http://schemas.openxmlformats.org/officeDocument/2006/relationships/image" Target="../media/image121.png"/><Relationship Id="rId7" Type="http://schemas.openxmlformats.org/officeDocument/2006/relationships/oleObject" Target="../embeddings/oleObject42.bin"/><Relationship Id="rId8" Type="http://schemas.openxmlformats.org/officeDocument/2006/relationships/oleObject" Target="../embeddings/oleObject43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df"/><Relationship Id="rId4" Type="http://schemas.openxmlformats.org/officeDocument/2006/relationships/image" Target="../media/image126.png"/><Relationship Id="rId5" Type="http://schemas.openxmlformats.org/officeDocument/2006/relationships/image" Target="../media/image127.pdf"/><Relationship Id="rId6" Type="http://schemas.openxmlformats.org/officeDocument/2006/relationships/image" Target="../media/image128.png"/><Relationship Id="rId7" Type="http://schemas.openxmlformats.org/officeDocument/2006/relationships/oleObject" Target="../embeddings/oleObject44.bin"/><Relationship Id="rId8" Type="http://schemas.openxmlformats.org/officeDocument/2006/relationships/oleObject" Target="../embeddings/oleObject45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129.pdf"/><Relationship Id="rId5" Type="http://schemas.openxmlformats.org/officeDocument/2006/relationships/image" Target="../media/image14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df"/><Relationship Id="rId3" Type="http://schemas.openxmlformats.org/officeDocument/2006/relationships/image" Target="../media/image4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pdf"/><Relationship Id="rId3" Type="http://schemas.openxmlformats.org/officeDocument/2006/relationships/image" Target="../media/image15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pdf"/><Relationship Id="rId3" Type="http://schemas.openxmlformats.org/officeDocument/2006/relationships/image" Target="../media/image15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pdf"/><Relationship Id="rId3" Type="http://schemas.openxmlformats.org/officeDocument/2006/relationships/image" Target="../media/image15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df"/><Relationship Id="rId3" Type="http://schemas.openxmlformats.org/officeDocument/2006/relationships/image" Target="../media/image15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pd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11.bin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3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4" Type="http://schemas.openxmlformats.org/officeDocument/2006/relationships/oleObject" Target="../embeddings/oleObject47.bin"/><Relationship Id="rId5" Type="http://schemas.openxmlformats.org/officeDocument/2006/relationships/oleObject" Target="../embeddings/oleObject48.bin"/><Relationship Id="rId6" Type="http://schemas.openxmlformats.org/officeDocument/2006/relationships/oleObject" Target="../embeddings/oleObject49.bin"/><Relationship Id="rId7" Type="http://schemas.openxmlformats.org/officeDocument/2006/relationships/oleObject" Target="../embeddings/oleObject50.bin"/><Relationship Id="rId8" Type="http://schemas.openxmlformats.org/officeDocument/2006/relationships/oleObject" Target="../embeddings/oleObject51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oleObject" Target="../embeddings/oleObject53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144.png"/><Relationship Id="rId5" Type="http://schemas.openxmlformats.org/officeDocument/2006/relationships/oleObject" Target="../embeddings/oleObject54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144.png"/><Relationship Id="rId5" Type="http://schemas.openxmlformats.org/officeDocument/2006/relationships/oleObject" Target="../embeddings/oleObject55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Relationship Id="rId3" Type="http://schemas.openxmlformats.org/officeDocument/2006/relationships/image" Target="../media/image145.w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4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6" Type="http://schemas.openxmlformats.org/officeDocument/2006/relationships/oleObject" Target="../embeddings/oleObject14.bin"/><Relationship Id="rId7" Type="http://schemas.openxmlformats.org/officeDocument/2006/relationships/oleObject" Target="../embeddings/oleObject15.bin"/><Relationship Id="rId8" Type="http://schemas.openxmlformats.org/officeDocument/2006/relationships/oleObject" Target="../embeddings/oleObject16.bin"/><Relationship Id="rId9" Type="http://schemas.openxmlformats.org/officeDocument/2006/relationships/oleObject" Target="../embeddings/oleObject17.bin"/><Relationship Id="rId10" Type="http://schemas.openxmlformats.org/officeDocument/2006/relationships/oleObject" Target="../embeddings/oleObject18.bin"/><Relationship Id="rId11" Type="http://schemas.openxmlformats.org/officeDocument/2006/relationships/oleObject" Target="../embeddings/oleObject19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4" Type="http://schemas.openxmlformats.org/officeDocument/2006/relationships/image" Target="../media/image150.wmf"/><Relationship Id="rId5" Type="http://schemas.openxmlformats.org/officeDocument/2006/relationships/image" Target="../media/image151.wmf"/><Relationship Id="rId6" Type="http://schemas.openxmlformats.org/officeDocument/2006/relationships/image" Target="../media/image152.wmf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48.w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3.pdf"/><Relationship Id="rId3" Type="http://schemas.openxmlformats.org/officeDocument/2006/relationships/image" Target="../media/image185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3.bin"/><Relationship Id="rId12" Type="http://schemas.openxmlformats.org/officeDocument/2006/relationships/oleObject" Target="../embeddings/oleObject64.bin"/><Relationship Id="rId13" Type="http://schemas.openxmlformats.org/officeDocument/2006/relationships/oleObject" Target="../embeddings/oleObject65.bin"/><Relationship Id="rId14" Type="http://schemas.openxmlformats.org/officeDocument/2006/relationships/oleObject" Target="../embeddings/oleObject66.bin"/><Relationship Id="rId15" Type="http://schemas.openxmlformats.org/officeDocument/2006/relationships/oleObject" Target="../embeddings/oleObject67.bin"/><Relationship Id="rId16" Type="http://schemas.openxmlformats.org/officeDocument/2006/relationships/oleObject" Target="../embeddings/oleObject68.bin"/><Relationship Id="rId17" Type="http://schemas.openxmlformats.org/officeDocument/2006/relationships/oleObject" Target="../embeddings/oleObject69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2.xml"/><Relationship Id="rId3" Type="http://schemas.openxmlformats.org/officeDocument/2006/relationships/image" Target="../media/image84.wmf"/><Relationship Id="rId4" Type="http://schemas.openxmlformats.org/officeDocument/2006/relationships/oleObject" Target="../embeddings/oleObject56.bin"/><Relationship Id="rId5" Type="http://schemas.openxmlformats.org/officeDocument/2006/relationships/oleObject" Target="../embeddings/oleObject57.bin"/><Relationship Id="rId6" Type="http://schemas.openxmlformats.org/officeDocument/2006/relationships/oleObject" Target="../embeddings/oleObject58.bin"/><Relationship Id="rId7" Type="http://schemas.openxmlformats.org/officeDocument/2006/relationships/oleObject" Target="../embeddings/oleObject59.bin"/><Relationship Id="rId8" Type="http://schemas.openxmlformats.org/officeDocument/2006/relationships/oleObject" Target="../embeddings/oleObject60.bin"/><Relationship Id="rId9" Type="http://schemas.openxmlformats.org/officeDocument/2006/relationships/oleObject" Target="../embeddings/oleObject61.bin"/><Relationship Id="rId10" Type="http://schemas.openxmlformats.org/officeDocument/2006/relationships/oleObject" Target="../embeddings/oleObject62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70.png"/><Relationship Id="rId5" Type="http://schemas.openxmlformats.org/officeDocument/2006/relationships/oleObject" Target="../embeddings/oleObject70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72.pdf"/><Relationship Id="rId5" Type="http://schemas.openxmlformats.org/officeDocument/2006/relationships/image" Target="NULL"/><Relationship Id="rId6" Type="http://schemas.openxmlformats.org/officeDocument/2006/relationships/image" Target="../media/image173.pdf"/><Relationship Id="rId7" Type="http://schemas.openxmlformats.org/officeDocument/2006/relationships/image" Target="NULL"/><Relationship Id="rId8" Type="http://schemas.openxmlformats.org/officeDocument/2006/relationships/image" Target="../media/image174.pdf"/><Relationship Id="rId9" Type="http://schemas.openxmlformats.org/officeDocument/2006/relationships/image" Target="NULL"/><Relationship Id="rId10" Type="http://schemas.openxmlformats.org/officeDocument/2006/relationships/image" Target="../media/image175.pdf"/><Relationship Id="rId11" Type="http://schemas.openxmlformats.org/officeDocument/2006/relationships/image" Target="NULL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71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5000" y="1937286"/>
            <a:ext cx="7239000" cy="134421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3810001"/>
            <a:ext cx="3124200" cy="990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05000" y="2024732"/>
            <a:ext cx="70866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The Higgs Boson and Beyond</a:t>
            </a:r>
          </a:p>
          <a:p>
            <a:pPr algn="r">
              <a:spcBef>
                <a:spcPts val="600"/>
              </a:spcBef>
            </a:pPr>
            <a:r>
              <a:rPr lang="en-GB" sz="1800" b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Highlights of the LHC proton</a:t>
            </a:r>
            <a:r>
              <a:rPr lang="en-GB" sz="1800" b="1" smtClean="0">
                <a:solidFill>
                  <a:srgbClr val="262626"/>
                </a:solidFill>
                <a:latin typeface="Symbol" charset="2"/>
                <a:ea typeface="Calibri" charset="0"/>
                <a:cs typeface="Symbol" charset="2"/>
              </a:rPr>
              <a:t>-</a:t>
            </a:r>
            <a:r>
              <a:rPr lang="en-GB" sz="1800" b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proton physics programme</a:t>
            </a:r>
            <a:endParaRPr lang="en-GB" sz="1800" b="1">
              <a:solidFill>
                <a:srgbClr val="262626"/>
              </a:solidFill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117166" y="3910706"/>
            <a:ext cx="304800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Andreas Hoecker (CERN)</a:t>
            </a:r>
          </a:p>
          <a:p>
            <a:endParaRPr lang="en-GB" sz="600" dirty="0" smtClean="0">
              <a:solidFill>
                <a:srgbClr val="000000"/>
              </a:solidFill>
              <a:latin typeface="Trebuchet MS"/>
              <a:ea typeface="Arial" charset="0"/>
              <a:cs typeface="Trebuchet MS"/>
            </a:endParaRPr>
          </a:p>
          <a:p>
            <a:pPr>
              <a:lnSpc>
                <a:spcPct val="120000"/>
              </a:lnSpc>
            </a:pPr>
            <a:r>
              <a:rPr lang="en-GB" sz="1800" dirty="0" err="1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Ecole</a:t>
            </a:r>
            <a:r>
              <a:rPr lang="en-GB" sz="18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de Gif, Sep 17, 2012</a:t>
            </a:r>
            <a:endParaRPr lang="en-GB" sz="1800" dirty="0">
              <a:solidFill>
                <a:srgbClr val="000000"/>
              </a:solidFill>
              <a:latin typeface="Trebuchet MS"/>
              <a:ea typeface="Arial" charset="0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0" y="638175"/>
            <a:ext cx="9144000" cy="543739"/>
          </a:xfrm>
          <a:prstGeom prst="rect">
            <a:avLst/>
          </a:prstGeom>
          <a:solidFill>
            <a:srgbClr val="FFFFFF">
              <a:alpha val="88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tIns="137160" bIns="137160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auto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Englert-Brout-Higgs-Guralnik-Hagen-Kibble</a:t>
            </a:r>
            <a:r>
              <a:rPr lang="en-US" sz="1600" b="1" kern="0" dirty="0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 mechanism</a:t>
            </a:r>
            <a:endParaRPr lang="en-GB" sz="1600" b="1" kern="0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0" y="7938"/>
            <a:ext cx="9144000" cy="648512"/>
          </a:xfrm>
          <a:prstGeom prst="rect">
            <a:avLst/>
          </a:prstGeom>
          <a:solidFill>
            <a:srgbClr val="FFFFFF">
              <a:alpha val="89000"/>
            </a:srgbClr>
          </a:solidFill>
          <a:ln w="19050">
            <a:noFill/>
            <a:miter lim="800000"/>
            <a:headEnd/>
            <a:tailEnd type="none" w="sm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3600" kern="0" dirty="0" smtClean="0">
                <a:solidFill>
                  <a:srgbClr val="333333"/>
                </a:solidFill>
                <a:latin typeface="Trebuchet MS"/>
                <a:ea typeface="Arial" charset="0"/>
                <a:cs typeface="Trebuchet MS"/>
              </a:rPr>
              <a:t>The Standard Model</a:t>
            </a:r>
            <a:endParaRPr lang="en-GB" sz="3600" kern="0" dirty="0">
              <a:solidFill>
                <a:srgbClr val="333333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1447800"/>
            <a:ext cx="9144000" cy="4953000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170237" y="2430462"/>
            <a:ext cx="2917825" cy="2168526"/>
            <a:chOff x="1384" y="1117"/>
            <a:chExt cx="1838" cy="1366"/>
          </a:xfrm>
        </p:grpSpPr>
        <p:pic>
          <p:nvPicPr>
            <p:cNvPr id="185" name="Picture 14" descr="fig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53" y="1258"/>
              <a:ext cx="1769" cy="1202"/>
            </a:xfrm>
            <a:prstGeom prst="rect">
              <a:avLst/>
            </a:prstGeom>
            <a:noFill/>
          </p:spPr>
        </p:pic>
        <p:sp>
          <p:nvSpPr>
            <p:cNvPr id="187" name="Rectangle 16"/>
            <p:cNvSpPr>
              <a:spLocks noChangeArrowheads="1"/>
            </p:cNvSpPr>
            <p:nvPr/>
          </p:nvSpPr>
          <p:spPr bwMode="auto">
            <a:xfrm>
              <a:off x="1646" y="1117"/>
              <a:ext cx="898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cs typeface="Trebuchet MS"/>
                </a:rPr>
                <a:t>Phase transition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endParaRPr>
            </a:p>
          </p:txBody>
        </p:sp>
        <p:sp>
          <p:nvSpPr>
            <p:cNvPr id="188" name="Rectangle 17"/>
            <p:cNvSpPr>
              <a:spLocks noChangeArrowheads="1"/>
            </p:cNvSpPr>
            <p:nvPr/>
          </p:nvSpPr>
          <p:spPr bwMode="auto">
            <a:xfrm>
              <a:off x="1384" y="1220"/>
              <a:ext cx="163" cy="13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189" name="Object 18"/>
            <p:cNvGraphicFramePr>
              <a:graphicFrameLocks noChangeAspect="1"/>
            </p:cNvGraphicFramePr>
            <p:nvPr/>
          </p:nvGraphicFramePr>
          <p:xfrm>
            <a:off x="1408" y="1368"/>
            <a:ext cx="335" cy="227"/>
          </p:xfrm>
          <a:graphic>
            <a:graphicData uri="http://schemas.openxmlformats.org/presentationml/2006/ole">
              <p:oleObj spid="_x0000_s5264387" name="Equation" r:id="rId4" imgW="393700" imgH="266700" progId="Equation.DSMT4">
                <p:embed/>
              </p:oleObj>
            </a:graphicData>
          </a:graphic>
        </p:graphicFrame>
        <p:graphicFrame>
          <p:nvGraphicFramePr>
            <p:cNvPr id="186" name="Object 15"/>
            <p:cNvGraphicFramePr>
              <a:graphicFrameLocks noChangeAspect="1"/>
            </p:cNvGraphicFramePr>
            <p:nvPr/>
          </p:nvGraphicFramePr>
          <p:xfrm>
            <a:off x="2953" y="2255"/>
            <a:ext cx="162" cy="228"/>
          </p:xfrm>
          <a:graphic>
            <a:graphicData uri="http://schemas.openxmlformats.org/presentationml/2006/ole">
              <p:oleObj spid="_x0000_s5264386" name="Equation" r:id="rId5" imgW="190500" imgH="266700" progId="Equation.DSMT4">
                <p:embed/>
              </p:oleObj>
            </a:graphicData>
          </a:graphic>
        </p:graphicFrame>
      </p:grpSp>
      <p:sp>
        <p:nvSpPr>
          <p:cNvPr id="254" name="Rectangle 253"/>
          <p:cNvSpPr/>
          <p:nvPr/>
        </p:nvSpPr>
        <p:spPr>
          <a:xfrm>
            <a:off x="5899907" y="4332178"/>
            <a:ext cx="204851" cy="194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90" name="Object 19"/>
          <p:cNvGraphicFramePr>
            <a:graphicFrameLocks noChangeAspect="1"/>
          </p:cNvGraphicFramePr>
          <p:nvPr/>
        </p:nvGraphicFramePr>
        <p:xfrm>
          <a:off x="5334000" y="3497263"/>
          <a:ext cx="703262" cy="327025"/>
        </p:xfrm>
        <a:graphic>
          <a:graphicData uri="http://schemas.openxmlformats.org/presentationml/2006/ole">
            <p:oleObj spid="_x0000_s5264388" name="Equation" r:id="rId6" imgW="520700" imgH="241300" progId="Equation.DSMT4">
              <p:embed/>
            </p:oleObj>
          </a:graphicData>
        </a:graphic>
      </p:graphicFrame>
      <p:sp>
        <p:nvSpPr>
          <p:cNvPr id="199" name="Rectangle 28"/>
          <p:cNvSpPr>
            <a:spLocks noChangeArrowheads="1"/>
          </p:cNvSpPr>
          <p:nvPr/>
        </p:nvSpPr>
        <p:spPr bwMode="auto">
          <a:xfrm>
            <a:off x="4160837" y="4025900"/>
            <a:ext cx="71438" cy="73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0" name="Rectangle 29"/>
          <p:cNvSpPr>
            <a:spLocks noChangeArrowheads="1"/>
          </p:cNvSpPr>
          <p:nvPr/>
        </p:nvSpPr>
        <p:spPr bwMode="auto">
          <a:xfrm>
            <a:off x="5978525" y="4305300"/>
            <a:ext cx="104775" cy="103187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1" name="Rectangle 30"/>
          <p:cNvSpPr>
            <a:spLocks noChangeArrowheads="1"/>
          </p:cNvSpPr>
          <p:nvPr/>
        </p:nvSpPr>
        <p:spPr bwMode="auto">
          <a:xfrm>
            <a:off x="4665662" y="4335462"/>
            <a:ext cx="144463" cy="14287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5" name="Rectangle 34"/>
          <p:cNvSpPr>
            <a:spLocks noChangeArrowheads="1"/>
          </p:cNvSpPr>
          <p:nvPr/>
        </p:nvSpPr>
        <p:spPr bwMode="auto">
          <a:xfrm rot="20533035">
            <a:off x="4699000" y="4518025"/>
            <a:ext cx="287337" cy="8731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3265488" y="4735520"/>
            <a:ext cx="3168650" cy="482601"/>
            <a:chOff x="1444" y="2569"/>
            <a:chExt cx="1996" cy="304"/>
          </a:xfrm>
        </p:grpSpPr>
        <p:sp>
          <p:nvSpPr>
            <p:cNvPr id="211" name="AutoShape 41"/>
            <p:cNvSpPr>
              <a:spLocks/>
            </p:cNvSpPr>
            <p:nvPr/>
          </p:nvSpPr>
          <p:spPr bwMode="auto">
            <a:xfrm rot="16200000">
              <a:off x="2324" y="1786"/>
              <a:ext cx="136" cy="1702"/>
            </a:xfrm>
            <a:prstGeom prst="leftBrace">
              <a:avLst>
                <a:gd name="adj1" fmla="val 104289"/>
                <a:gd name="adj2" fmla="val 50000"/>
              </a:avLst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Text Box 42"/>
            <p:cNvSpPr txBox="1">
              <a:spLocks noChangeArrowheads="1"/>
            </p:cNvSpPr>
            <p:nvPr/>
          </p:nvSpPr>
          <p:spPr bwMode="auto">
            <a:xfrm>
              <a:off x="1444" y="2679"/>
              <a:ext cx="1996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/>
                  <a:cs typeface="Trebuchet MS"/>
                </a:rPr>
                <a:t>        “spontaneous” phase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/>
                  <a:cs typeface="Trebuchet MS"/>
                </a:rPr>
                <a:t>transition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cs typeface="Trebuchet MS"/>
              </a:endParaRPr>
            </a:p>
          </p:txBody>
        </p:sp>
      </p:grpSp>
      <p:sp>
        <p:nvSpPr>
          <p:cNvPr id="216" name="Rectangle 46"/>
          <p:cNvSpPr>
            <a:spLocks noChangeArrowheads="1"/>
          </p:cNvSpPr>
          <p:nvPr/>
        </p:nvSpPr>
        <p:spPr bwMode="auto">
          <a:xfrm>
            <a:off x="3983037" y="4338637"/>
            <a:ext cx="338138" cy="10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1335087" y="3522665"/>
            <a:ext cx="2938463" cy="502091"/>
            <a:chOff x="228" y="1805"/>
            <a:chExt cx="1851" cy="325"/>
          </a:xfrm>
        </p:grpSpPr>
        <p:sp>
          <p:nvSpPr>
            <p:cNvPr id="218" name="Text Box 48"/>
            <p:cNvSpPr txBox="1">
              <a:spLocks noChangeArrowheads="1"/>
            </p:cNvSpPr>
            <p:nvPr/>
          </p:nvSpPr>
          <p:spPr bwMode="auto">
            <a:xfrm>
              <a:off x="228" y="1805"/>
              <a:ext cx="1180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rebuchet MS"/>
                  <a:cs typeface="Trebuchet MS"/>
                </a:rPr>
                <a:t>	Potential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rebuchet MS"/>
                  <a:cs typeface="Trebuchet MS"/>
                </a:rPr>
                <a:t>barrier</a:t>
              </a:r>
            </a:p>
          </p:txBody>
        </p:sp>
        <p:cxnSp>
          <p:nvCxnSpPr>
            <p:cNvPr id="219" name="AutoShape 49"/>
            <p:cNvCxnSpPr>
              <a:cxnSpLocks noChangeShapeType="1"/>
              <a:stCxn id="218" idx="3"/>
              <a:endCxn id="199" idx="0"/>
            </p:cNvCxnSpPr>
            <p:nvPr/>
          </p:nvCxnSpPr>
          <p:spPr bwMode="auto">
            <a:xfrm>
              <a:off x="1408" y="1894"/>
              <a:ext cx="671" cy="236"/>
            </a:xfrm>
            <a:prstGeom prst="curvedConnector2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1335087" y="3883025"/>
            <a:ext cx="2605088" cy="357187"/>
            <a:chOff x="228" y="2032"/>
            <a:chExt cx="1641" cy="225"/>
          </a:xfrm>
        </p:grpSpPr>
        <p:sp>
          <p:nvSpPr>
            <p:cNvPr id="221" name="Oval 51"/>
            <p:cNvSpPr>
              <a:spLocks noChangeArrowheads="1"/>
            </p:cNvSpPr>
            <p:nvPr/>
          </p:nvSpPr>
          <p:spPr bwMode="auto">
            <a:xfrm>
              <a:off x="1583" y="2212"/>
              <a:ext cx="45" cy="45"/>
            </a:xfrm>
            <a:prstGeom prst="ellipse">
              <a:avLst/>
            </a:prstGeom>
            <a:solidFill>
              <a:srgbClr val="3333CC">
                <a:alpha val="62000"/>
              </a:srgbClr>
            </a:solidFill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Oval 52"/>
            <p:cNvSpPr>
              <a:spLocks noChangeArrowheads="1"/>
            </p:cNvSpPr>
            <p:nvPr/>
          </p:nvSpPr>
          <p:spPr bwMode="auto">
            <a:xfrm>
              <a:off x="1778" y="2107"/>
              <a:ext cx="91" cy="91"/>
            </a:xfrm>
            <a:prstGeom prst="ellipse">
              <a:avLst/>
            </a:prstGeom>
            <a:solidFill>
              <a:srgbClr val="3333CC">
                <a:alpha val="62000"/>
              </a:srgbClr>
            </a:solidFill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Oval 53"/>
            <p:cNvSpPr>
              <a:spLocks noChangeArrowheads="1"/>
            </p:cNvSpPr>
            <p:nvPr/>
          </p:nvSpPr>
          <p:spPr bwMode="auto">
            <a:xfrm>
              <a:off x="1725" y="2192"/>
              <a:ext cx="45" cy="45"/>
            </a:xfrm>
            <a:prstGeom prst="ellipse">
              <a:avLst/>
            </a:prstGeom>
            <a:solidFill>
              <a:srgbClr val="3333CC">
                <a:alpha val="62000"/>
              </a:srgbClr>
            </a:solidFill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Oval 54"/>
            <p:cNvSpPr>
              <a:spLocks noChangeArrowheads="1"/>
            </p:cNvSpPr>
            <p:nvPr/>
          </p:nvSpPr>
          <p:spPr bwMode="auto">
            <a:xfrm>
              <a:off x="1660" y="2208"/>
              <a:ext cx="45" cy="45"/>
            </a:xfrm>
            <a:prstGeom prst="ellipse">
              <a:avLst/>
            </a:prstGeom>
            <a:solidFill>
              <a:srgbClr val="3333CC">
                <a:alpha val="62000"/>
              </a:srgbClr>
            </a:solidFill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Text Box 55"/>
            <p:cNvSpPr txBox="1">
              <a:spLocks noChangeArrowheads="1"/>
            </p:cNvSpPr>
            <p:nvPr/>
          </p:nvSpPr>
          <p:spPr bwMode="auto">
            <a:xfrm>
              <a:off x="228" y="2032"/>
              <a:ext cx="118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marR="0" lvl="0" indent="-34290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rebuchet MS"/>
                  <a:cs typeface="Trebuchet MS"/>
                </a:rPr>
                <a:t>Higgs bubble expansion</a:t>
              </a:r>
            </a:p>
          </p:txBody>
        </p:sp>
        <p:sp>
          <p:nvSpPr>
            <p:cNvPr id="226" name="Line 56"/>
            <p:cNvSpPr>
              <a:spLocks noChangeShapeType="1"/>
            </p:cNvSpPr>
            <p:nvPr/>
          </p:nvSpPr>
          <p:spPr bwMode="auto">
            <a:xfrm>
              <a:off x="1407" y="2122"/>
              <a:ext cx="318" cy="46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202" name="Object 31"/>
          <p:cNvGraphicFramePr>
            <a:graphicFrameLocks noChangeAspect="1"/>
          </p:cNvGraphicFramePr>
          <p:nvPr/>
        </p:nvGraphicFramePr>
        <p:xfrm>
          <a:off x="5549900" y="3857625"/>
          <a:ext cx="701675" cy="325438"/>
        </p:xfrm>
        <a:graphic>
          <a:graphicData uri="http://schemas.openxmlformats.org/presentationml/2006/ole">
            <p:oleObj spid="_x0000_s5264390" name="Equation" r:id="rId7" imgW="520700" imgH="241300" progId="Equation.DSMT4">
              <p:embed/>
            </p:oleObj>
          </a:graphicData>
        </a:graphic>
      </p:graphicFrame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3451225" y="3870325"/>
            <a:ext cx="2949575" cy="735012"/>
            <a:chOff x="1561" y="2024"/>
            <a:chExt cx="1858" cy="463"/>
          </a:xfrm>
        </p:grpSpPr>
        <p:sp>
          <p:nvSpPr>
            <p:cNvPr id="228" name="Rectangle 58"/>
            <p:cNvSpPr>
              <a:spLocks noChangeArrowheads="1"/>
            </p:cNvSpPr>
            <p:nvPr/>
          </p:nvSpPr>
          <p:spPr bwMode="auto">
            <a:xfrm>
              <a:off x="2653" y="2115"/>
              <a:ext cx="399" cy="161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Rectangle 59"/>
            <p:cNvSpPr>
              <a:spLocks noChangeArrowheads="1"/>
            </p:cNvSpPr>
            <p:nvPr/>
          </p:nvSpPr>
          <p:spPr bwMode="auto">
            <a:xfrm>
              <a:off x="2789" y="2024"/>
              <a:ext cx="630" cy="20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Rectangle 60"/>
            <p:cNvSpPr>
              <a:spLocks noChangeArrowheads="1"/>
            </p:cNvSpPr>
            <p:nvPr/>
          </p:nvSpPr>
          <p:spPr bwMode="auto">
            <a:xfrm>
              <a:off x="1561" y="2284"/>
              <a:ext cx="1360" cy="20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61"/>
          <p:cNvGrpSpPr>
            <a:grpSpLocks/>
          </p:cNvGrpSpPr>
          <p:nvPr/>
        </p:nvGrpSpPr>
        <p:grpSpPr bwMode="auto">
          <a:xfrm>
            <a:off x="1155700" y="4389437"/>
            <a:ext cx="3779837" cy="274638"/>
            <a:chOff x="115" y="2351"/>
            <a:chExt cx="2381" cy="173"/>
          </a:xfrm>
        </p:grpSpPr>
        <p:sp>
          <p:nvSpPr>
            <p:cNvPr id="232" name="AutoShape 62"/>
            <p:cNvSpPr>
              <a:spLocks noChangeArrowheads="1"/>
            </p:cNvSpPr>
            <p:nvPr/>
          </p:nvSpPr>
          <p:spPr bwMode="auto">
            <a:xfrm>
              <a:off x="2018" y="2394"/>
              <a:ext cx="478" cy="52"/>
            </a:xfrm>
            <a:custGeom>
              <a:avLst/>
              <a:gdLst>
                <a:gd name="G0" fmla="+- 5762 0 0"/>
                <a:gd name="G1" fmla="+- 21600 0 5762"/>
                <a:gd name="G2" fmla="*/ 5762 1 2"/>
                <a:gd name="G3" fmla="+- 21600 0 G2"/>
                <a:gd name="G4" fmla="+/ 5762 21600 2"/>
                <a:gd name="G5" fmla="+/ G1 0 2"/>
                <a:gd name="G6" fmla="*/ 21600 21600 5762"/>
                <a:gd name="G7" fmla="*/ G6 1 2"/>
                <a:gd name="G8" fmla="+- 21600 0 G7"/>
                <a:gd name="G9" fmla="*/ 21600 1 2"/>
                <a:gd name="G10" fmla="+- 5762 0 G9"/>
                <a:gd name="G11" fmla="?: G10 G8 0"/>
                <a:gd name="G12" fmla="?: G10 G7 21600"/>
                <a:gd name="T0" fmla="*/ 18719 w 21600"/>
                <a:gd name="T1" fmla="*/ 10800 h 21600"/>
                <a:gd name="T2" fmla="*/ 10800 w 21600"/>
                <a:gd name="T3" fmla="*/ 21600 h 21600"/>
                <a:gd name="T4" fmla="*/ 2881 w 21600"/>
                <a:gd name="T5" fmla="*/ 10800 h 21600"/>
                <a:gd name="T6" fmla="*/ 10800 w 21600"/>
                <a:gd name="T7" fmla="*/ 0 h 21600"/>
                <a:gd name="T8" fmla="*/ 4681 w 21600"/>
                <a:gd name="T9" fmla="*/ 4681 h 21600"/>
                <a:gd name="T10" fmla="*/ 16919 w 21600"/>
                <a:gd name="T11" fmla="*/ 1691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762" y="21600"/>
                  </a:lnTo>
                  <a:lnTo>
                    <a:pt x="158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CC">
                <a:alpha val="62000"/>
              </a:srgbClr>
            </a:solidFill>
            <a:ln w="12700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Text Box 63"/>
            <p:cNvSpPr txBox="1">
              <a:spLocks noChangeArrowheads="1"/>
            </p:cNvSpPr>
            <p:nvPr/>
          </p:nvSpPr>
          <p:spPr bwMode="auto">
            <a:xfrm>
              <a:off x="115" y="2351"/>
              <a:ext cx="1293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marR="0" lvl="0" indent="-34290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rebuchet MS"/>
                  <a:cs typeface="Trebuchet MS"/>
                </a:rPr>
                <a:t>Condensation of Higgs field</a:t>
              </a:r>
            </a:p>
          </p:txBody>
        </p:sp>
        <p:sp>
          <p:nvSpPr>
            <p:cNvPr id="234" name="Line 64"/>
            <p:cNvSpPr>
              <a:spLocks noChangeShapeType="1"/>
            </p:cNvSpPr>
            <p:nvPr/>
          </p:nvSpPr>
          <p:spPr bwMode="auto">
            <a:xfrm flipV="1">
              <a:off x="1407" y="2442"/>
              <a:ext cx="590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9" name="TextBox 248"/>
          <p:cNvSpPr txBox="1"/>
          <p:nvPr/>
        </p:nvSpPr>
        <p:spPr>
          <a:xfrm>
            <a:off x="304800" y="1644651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The early universe, at 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&gt; 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</a:t>
            </a:r>
            <a:r>
              <a:rPr lang="en-US" sz="1800" baseline="-25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EW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, was in a symmetric phase (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|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f</a:t>
            </a:r>
            <a:r>
              <a:rPr lang="en-US" sz="1800" baseline="-25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min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|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= 0)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A phase transition at 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~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</a:t>
            </a:r>
            <a:r>
              <a:rPr lang="en-US" sz="1800" baseline="-25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EW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(10</a:t>
            </a:r>
            <a:r>
              <a:rPr lang="en-US" sz="14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-</a:t>
            </a:r>
            <a:r>
              <a:rPr lang="en-US" sz="14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10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after big bang)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led to 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|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f</a:t>
            </a:r>
            <a:r>
              <a:rPr lang="en-US" sz="1800" baseline="-25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min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|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&gt; 0  </a:t>
            </a:r>
            <a:endParaRPr lang="en-US" sz="18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grpSp>
        <p:nvGrpSpPr>
          <p:cNvPr id="13" name="Group 252"/>
          <p:cNvGrpSpPr/>
          <p:nvPr/>
        </p:nvGrpSpPr>
        <p:grpSpPr>
          <a:xfrm>
            <a:off x="304800" y="5507038"/>
            <a:ext cx="5735400" cy="544512"/>
            <a:chOff x="304800" y="5507038"/>
            <a:chExt cx="5735400" cy="544512"/>
          </a:xfrm>
        </p:grpSpPr>
        <p:sp>
          <p:nvSpPr>
            <p:cNvPr id="251" name="TextBox 250"/>
            <p:cNvSpPr txBox="1"/>
            <p:nvPr/>
          </p:nvSpPr>
          <p:spPr>
            <a:xfrm>
              <a:off x="304800" y="5602069"/>
              <a:ext cx="573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en-US" sz="1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/>
                  <a:cs typeface="Trebuchet MS"/>
                </a:rPr>
                <a:t>Higgs potential: </a:t>
              </a:r>
              <a:endParaRPr lang="en-US" sz="1800" dirty="0" smtClean="0">
                <a:solidFill>
                  <a:srgbClr val="595959"/>
                </a:solidFill>
                <a:latin typeface="Trebuchet MS"/>
                <a:cs typeface="Trebuchet MS"/>
              </a:endParaRPr>
            </a:p>
          </p:txBody>
        </p:sp>
        <p:graphicFrame>
          <p:nvGraphicFramePr>
            <p:cNvPr id="4993060" name="Object 36"/>
            <p:cNvGraphicFramePr>
              <a:graphicFrameLocks noChangeAspect="1"/>
            </p:cNvGraphicFramePr>
            <p:nvPr/>
          </p:nvGraphicFramePr>
          <p:xfrm>
            <a:off x="2154238" y="5507038"/>
            <a:ext cx="3467100" cy="544512"/>
          </p:xfrm>
          <a:graphic>
            <a:graphicData uri="http://schemas.openxmlformats.org/presentationml/2006/ole">
              <p:oleObj spid="_x0000_s5264392" name="Equation" r:id="rId8" imgW="2133600" imgH="330200" progId="Equation.DSMT4">
                <p:embed/>
              </p:oleObj>
            </a:graphicData>
          </a:graphic>
        </p:graphicFrame>
      </p:grpSp>
      <p:sp>
        <p:nvSpPr>
          <p:cNvPr id="252" name="Rectangle 251"/>
          <p:cNvSpPr/>
          <p:nvPr/>
        </p:nvSpPr>
        <p:spPr>
          <a:xfrm>
            <a:off x="6083301" y="5396164"/>
            <a:ext cx="3060700" cy="1004636"/>
          </a:xfrm>
          <a:prstGeom prst="rect">
            <a:avLst/>
          </a:prstGeom>
          <a:solidFill>
            <a:schemeClr val="bg1">
              <a:lumMod val="95000"/>
            </a:schemeClr>
          </a:solidFill>
          <a:ln w="63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16000" tIns="93600" bIns="93600">
            <a:spAutoFit/>
          </a:bodyPr>
          <a:lstStyle/>
          <a:p>
            <a:pPr lvl="0" defTabSz="914400" eaLnBrk="0" fontAlgn="auto" hangingPunct="0"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Simplest scalar potential that breaks ground state symmetry. Does what we need, but bears fundamental problems. </a:t>
            </a:r>
          </a:p>
          <a:p>
            <a:pPr lvl="0" defTabSz="914400" eaLnBrk="0" fontAlgn="auto" hangingPunct="0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D00209"/>
                </a:solidFill>
                <a:latin typeface="Trebuchet MS"/>
                <a:cs typeface="Trebuchet MS"/>
              </a:rPr>
              <a:t>Carries the seeds for new physics …</a:t>
            </a:r>
            <a:endParaRPr lang="en-US" sz="1200" b="1" kern="0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5264395" name="Object 11"/>
          <p:cNvGraphicFramePr>
            <a:graphicFrameLocks noChangeAspect="1"/>
          </p:cNvGraphicFramePr>
          <p:nvPr/>
        </p:nvGraphicFramePr>
        <p:xfrm>
          <a:off x="5254625" y="2551113"/>
          <a:ext cx="682625" cy="360362"/>
        </p:xfrm>
        <a:graphic>
          <a:graphicData uri="http://schemas.openxmlformats.org/presentationml/2006/ole">
            <p:oleObj spid="_x0000_s5264395" name="Equation" r:id="rId9" imgW="508000" imgH="266700" progId="Equation.DSMT4">
              <p:embed/>
            </p:oleObj>
          </a:graphicData>
        </a:graphic>
      </p:graphicFrame>
      <p:graphicFrame>
        <p:nvGraphicFramePr>
          <p:cNvPr id="5264396" name="Object 12"/>
          <p:cNvGraphicFramePr>
            <a:graphicFrameLocks noChangeAspect="1"/>
          </p:cNvGraphicFramePr>
          <p:nvPr/>
        </p:nvGraphicFramePr>
        <p:xfrm>
          <a:off x="3418417" y="2810095"/>
          <a:ext cx="222250" cy="395287"/>
        </p:xfrm>
        <a:graphic>
          <a:graphicData uri="http://schemas.openxmlformats.org/presentationml/2006/ole">
            <p:oleObj spid="_x0000_s5264396" name="Equation" r:id="rId10" imgW="165100" imgH="292100" progId="Equation.DSMT4">
              <p:embed/>
            </p:oleObj>
          </a:graphicData>
        </a:graphic>
      </p:graphicFrame>
      <p:graphicFrame>
        <p:nvGraphicFramePr>
          <p:cNvPr id="5264397" name="Object 13"/>
          <p:cNvGraphicFramePr>
            <a:graphicFrameLocks noChangeAspect="1"/>
          </p:cNvGraphicFramePr>
          <p:nvPr/>
        </p:nvGraphicFramePr>
        <p:xfrm>
          <a:off x="5658380" y="4302654"/>
          <a:ext cx="222250" cy="395288"/>
        </p:xfrm>
        <a:graphic>
          <a:graphicData uri="http://schemas.openxmlformats.org/presentationml/2006/ole">
            <p:oleObj spid="_x0000_s5264397" name="Equation" r:id="rId11" imgW="165100" imgH="292100" progId="Equation.DSMT4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76400"/>
            <a:ext cx="9144000" cy="4495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SUSY searches at the LHC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Analysis and background determination strategy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81000" y="4957103"/>
            <a:ext cx="4138083" cy="72098"/>
          </a:xfrm>
          <a:custGeom>
            <a:avLst/>
            <a:gdLst>
              <a:gd name="connsiteX0" fmla="*/ 0 w 4138083"/>
              <a:gd name="connsiteY0" fmla="*/ 10584 h 72098"/>
              <a:gd name="connsiteX1" fmla="*/ 3323167 w 4138083"/>
              <a:gd name="connsiteY1" fmla="*/ 42334 h 72098"/>
              <a:gd name="connsiteX2" fmla="*/ 3661833 w 4138083"/>
              <a:gd name="connsiteY2" fmla="*/ 31750 h 72098"/>
              <a:gd name="connsiteX3" fmla="*/ 3746500 w 4138083"/>
              <a:gd name="connsiteY3" fmla="*/ 21167 h 72098"/>
              <a:gd name="connsiteX4" fmla="*/ 3788833 w 4138083"/>
              <a:gd name="connsiteY4" fmla="*/ 10584 h 72098"/>
              <a:gd name="connsiteX5" fmla="*/ 3852333 w 4138083"/>
              <a:gd name="connsiteY5" fmla="*/ 0 h 72098"/>
              <a:gd name="connsiteX6" fmla="*/ 3989917 w 4138083"/>
              <a:gd name="connsiteY6" fmla="*/ 10584 h 72098"/>
              <a:gd name="connsiteX7" fmla="*/ 4138083 w 4138083"/>
              <a:gd name="connsiteY7" fmla="*/ 21167 h 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8083" h="72098">
                <a:moveTo>
                  <a:pt x="0" y="10584"/>
                </a:moveTo>
                <a:cubicBezTo>
                  <a:pt x="1230313" y="72098"/>
                  <a:pt x="394305" y="33350"/>
                  <a:pt x="3323167" y="42334"/>
                </a:cubicBezTo>
                <a:cubicBezTo>
                  <a:pt x="3436110" y="42680"/>
                  <a:pt x="3548944" y="35278"/>
                  <a:pt x="3661833" y="31750"/>
                </a:cubicBezTo>
                <a:cubicBezTo>
                  <a:pt x="3690055" y="28222"/>
                  <a:pt x="3718445" y="25843"/>
                  <a:pt x="3746500" y="21167"/>
                </a:cubicBezTo>
                <a:cubicBezTo>
                  <a:pt x="3760847" y="18776"/>
                  <a:pt x="3774570" y="13437"/>
                  <a:pt x="3788833" y="10584"/>
                </a:cubicBezTo>
                <a:cubicBezTo>
                  <a:pt x="3809875" y="6376"/>
                  <a:pt x="3831166" y="3528"/>
                  <a:pt x="3852333" y="0"/>
                </a:cubicBezTo>
                <a:lnTo>
                  <a:pt x="3989917" y="10584"/>
                </a:lnTo>
                <a:cubicBezTo>
                  <a:pt x="4127766" y="22571"/>
                  <a:pt x="4053142" y="21167"/>
                  <a:pt x="4138083" y="21167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6200000">
            <a:off x="-792619" y="3764421"/>
            <a:ext cx="2392961" cy="45719"/>
          </a:xfrm>
          <a:custGeom>
            <a:avLst/>
            <a:gdLst>
              <a:gd name="connsiteX0" fmla="*/ 0 w 4138083"/>
              <a:gd name="connsiteY0" fmla="*/ 10584 h 72098"/>
              <a:gd name="connsiteX1" fmla="*/ 3323167 w 4138083"/>
              <a:gd name="connsiteY1" fmla="*/ 42334 h 72098"/>
              <a:gd name="connsiteX2" fmla="*/ 3661833 w 4138083"/>
              <a:gd name="connsiteY2" fmla="*/ 31750 h 72098"/>
              <a:gd name="connsiteX3" fmla="*/ 3746500 w 4138083"/>
              <a:gd name="connsiteY3" fmla="*/ 21167 h 72098"/>
              <a:gd name="connsiteX4" fmla="*/ 3788833 w 4138083"/>
              <a:gd name="connsiteY4" fmla="*/ 10584 h 72098"/>
              <a:gd name="connsiteX5" fmla="*/ 3852333 w 4138083"/>
              <a:gd name="connsiteY5" fmla="*/ 0 h 72098"/>
              <a:gd name="connsiteX6" fmla="*/ 3989917 w 4138083"/>
              <a:gd name="connsiteY6" fmla="*/ 10584 h 72098"/>
              <a:gd name="connsiteX7" fmla="*/ 4138083 w 4138083"/>
              <a:gd name="connsiteY7" fmla="*/ 21167 h 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8083" h="72098">
                <a:moveTo>
                  <a:pt x="0" y="10584"/>
                </a:moveTo>
                <a:cubicBezTo>
                  <a:pt x="1230313" y="72098"/>
                  <a:pt x="394305" y="33350"/>
                  <a:pt x="3323167" y="42334"/>
                </a:cubicBezTo>
                <a:cubicBezTo>
                  <a:pt x="3436110" y="42680"/>
                  <a:pt x="3548944" y="35278"/>
                  <a:pt x="3661833" y="31750"/>
                </a:cubicBezTo>
                <a:cubicBezTo>
                  <a:pt x="3690055" y="28222"/>
                  <a:pt x="3718445" y="25843"/>
                  <a:pt x="3746500" y="21167"/>
                </a:cubicBezTo>
                <a:cubicBezTo>
                  <a:pt x="3760847" y="18776"/>
                  <a:pt x="3774570" y="13437"/>
                  <a:pt x="3788833" y="10584"/>
                </a:cubicBezTo>
                <a:cubicBezTo>
                  <a:pt x="3809875" y="6376"/>
                  <a:pt x="3831166" y="3528"/>
                  <a:pt x="3852333" y="0"/>
                </a:cubicBezTo>
                <a:lnTo>
                  <a:pt x="3989917" y="10584"/>
                </a:lnTo>
                <a:cubicBezTo>
                  <a:pt x="4127766" y="22571"/>
                  <a:pt x="4053142" y="21167"/>
                  <a:pt x="4138083" y="21167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42321" y="3078307"/>
            <a:ext cx="3332493" cy="1916006"/>
          </a:xfrm>
          <a:custGeom>
            <a:avLst/>
            <a:gdLst>
              <a:gd name="connsiteX0" fmla="*/ 0 w 3332493"/>
              <a:gd name="connsiteY0" fmla="*/ 1892485 h 1916006"/>
              <a:gd name="connsiteX1" fmla="*/ 97696 w 3332493"/>
              <a:gd name="connsiteY1" fmla="*/ 1349707 h 1916006"/>
              <a:gd name="connsiteX2" fmla="*/ 271376 w 3332493"/>
              <a:gd name="connsiteY2" fmla="*/ 676662 h 1916006"/>
              <a:gd name="connsiteX3" fmla="*/ 466766 w 3332493"/>
              <a:gd name="connsiteY3" fmla="*/ 144740 h 1916006"/>
              <a:gd name="connsiteX4" fmla="*/ 640447 w 3332493"/>
              <a:gd name="connsiteY4" fmla="*/ 3618 h 1916006"/>
              <a:gd name="connsiteX5" fmla="*/ 900967 w 3332493"/>
              <a:gd name="connsiteY5" fmla="*/ 123029 h 1916006"/>
              <a:gd name="connsiteX6" fmla="*/ 1226618 w 3332493"/>
              <a:gd name="connsiteY6" fmla="*/ 568107 h 1916006"/>
              <a:gd name="connsiteX7" fmla="*/ 1552269 w 3332493"/>
              <a:gd name="connsiteY7" fmla="*/ 1252007 h 1916006"/>
              <a:gd name="connsiteX8" fmla="*/ 1888774 w 3332493"/>
              <a:gd name="connsiteY8" fmla="*/ 1621096 h 1916006"/>
              <a:gd name="connsiteX9" fmla="*/ 2637771 w 3332493"/>
              <a:gd name="connsiteY9" fmla="*/ 1870774 h 1916006"/>
              <a:gd name="connsiteX10" fmla="*/ 3332493 w 3332493"/>
              <a:gd name="connsiteY10" fmla="*/ 1892485 h 1916006"/>
              <a:gd name="connsiteX11" fmla="*/ 0 w 3332493"/>
              <a:gd name="connsiteY11" fmla="*/ 1892485 h 191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2493" h="1916006">
                <a:moveTo>
                  <a:pt x="0" y="1892485"/>
                </a:moveTo>
                <a:cubicBezTo>
                  <a:pt x="26233" y="1722414"/>
                  <a:pt x="52467" y="1552344"/>
                  <a:pt x="97696" y="1349707"/>
                </a:cubicBezTo>
                <a:cubicBezTo>
                  <a:pt x="142925" y="1147070"/>
                  <a:pt x="209864" y="877490"/>
                  <a:pt x="271376" y="676662"/>
                </a:cubicBezTo>
                <a:cubicBezTo>
                  <a:pt x="332888" y="475834"/>
                  <a:pt x="405254" y="256914"/>
                  <a:pt x="466766" y="144740"/>
                </a:cubicBezTo>
                <a:cubicBezTo>
                  <a:pt x="528278" y="32566"/>
                  <a:pt x="568080" y="7237"/>
                  <a:pt x="640447" y="3618"/>
                </a:cubicBezTo>
                <a:cubicBezTo>
                  <a:pt x="712814" y="0"/>
                  <a:pt x="803272" y="28947"/>
                  <a:pt x="900967" y="123029"/>
                </a:cubicBezTo>
                <a:cubicBezTo>
                  <a:pt x="998662" y="217111"/>
                  <a:pt x="1118068" y="379944"/>
                  <a:pt x="1226618" y="568107"/>
                </a:cubicBezTo>
                <a:cubicBezTo>
                  <a:pt x="1335168" y="756270"/>
                  <a:pt x="1441910" y="1076509"/>
                  <a:pt x="1552269" y="1252007"/>
                </a:cubicBezTo>
                <a:cubicBezTo>
                  <a:pt x="1662628" y="1427505"/>
                  <a:pt x="1707857" y="1517968"/>
                  <a:pt x="1888774" y="1621096"/>
                </a:cubicBezTo>
                <a:cubicBezTo>
                  <a:pt x="2069691" y="1724224"/>
                  <a:pt x="2397151" y="1825543"/>
                  <a:pt x="2637771" y="1870774"/>
                </a:cubicBezTo>
                <a:cubicBezTo>
                  <a:pt x="2878391" y="1916006"/>
                  <a:pt x="3332493" y="1892485"/>
                  <a:pt x="3332493" y="1892485"/>
                </a:cubicBezTo>
                <a:lnTo>
                  <a:pt x="0" y="1892485"/>
                </a:lnTo>
                <a:close/>
              </a:path>
            </a:pathLst>
          </a:custGeom>
          <a:solidFill>
            <a:srgbClr val="FFD266">
              <a:alpha val="90000"/>
            </a:srgbClr>
          </a:solidFill>
          <a:ln w="38100" cap="flat" cmpd="sng" algn="ctr">
            <a:solidFill>
              <a:srgbClr val="FFD26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914400" y="4391829"/>
            <a:ext cx="3194994" cy="600674"/>
          </a:xfrm>
          <a:custGeom>
            <a:avLst/>
            <a:gdLst>
              <a:gd name="connsiteX0" fmla="*/ 0 w 3194994"/>
              <a:gd name="connsiteY0" fmla="*/ 600674 h 600674"/>
              <a:gd name="connsiteX1" fmla="*/ 86840 w 3194994"/>
              <a:gd name="connsiteY1" fmla="*/ 329285 h 600674"/>
              <a:gd name="connsiteX2" fmla="*/ 325650 w 3194994"/>
              <a:gd name="connsiteY2" fmla="*/ 47041 h 600674"/>
              <a:gd name="connsiteX3" fmla="*/ 835836 w 3194994"/>
              <a:gd name="connsiteY3" fmla="*/ 47041 h 600674"/>
              <a:gd name="connsiteX4" fmla="*/ 1422008 w 3194994"/>
              <a:gd name="connsiteY4" fmla="*/ 79607 h 600674"/>
              <a:gd name="connsiteX5" fmla="*/ 1910484 w 3194994"/>
              <a:gd name="connsiteY5" fmla="*/ 155596 h 600674"/>
              <a:gd name="connsiteX6" fmla="*/ 2377250 w 3194994"/>
              <a:gd name="connsiteY6" fmla="*/ 231585 h 600674"/>
              <a:gd name="connsiteX7" fmla="*/ 2865726 w 3194994"/>
              <a:gd name="connsiteY7" fmla="*/ 340141 h 600674"/>
              <a:gd name="connsiteX8" fmla="*/ 3147956 w 3194994"/>
              <a:gd name="connsiteY8" fmla="*/ 546396 h 600674"/>
              <a:gd name="connsiteX9" fmla="*/ 3147956 w 3194994"/>
              <a:gd name="connsiteY9" fmla="*/ 589819 h 60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4994" h="600674">
                <a:moveTo>
                  <a:pt x="0" y="600674"/>
                </a:moveTo>
                <a:cubicBezTo>
                  <a:pt x="16282" y="511115"/>
                  <a:pt x="32565" y="421557"/>
                  <a:pt x="86840" y="329285"/>
                </a:cubicBezTo>
                <a:cubicBezTo>
                  <a:pt x="141115" y="237013"/>
                  <a:pt x="200817" y="94082"/>
                  <a:pt x="325650" y="47041"/>
                </a:cubicBezTo>
                <a:cubicBezTo>
                  <a:pt x="450483" y="0"/>
                  <a:pt x="653110" y="41613"/>
                  <a:pt x="835836" y="47041"/>
                </a:cubicBezTo>
                <a:cubicBezTo>
                  <a:pt x="1018562" y="52469"/>
                  <a:pt x="1242900" y="61515"/>
                  <a:pt x="1422008" y="79607"/>
                </a:cubicBezTo>
                <a:cubicBezTo>
                  <a:pt x="1601116" y="97699"/>
                  <a:pt x="1910484" y="155596"/>
                  <a:pt x="1910484" y="155596"/>
                </a:cubicBezTo>
                <a:cubicBezTo>
                  <a:pt x="2069691" y="180926"/>
                  <a:pt x="2218043" y="200828"/>
                  <a:pt x="2377250" y="231585"/>
                </a:cubicBezTo>
                <a:cubicBezTo>
                  <a:pt x="2536457" y="262342"/>
                  <a:pt x="2737275" y="287672"/>
                  <a:pt x="2865726" y="340141"/>
                </a:cubicBezTo>
                <a:cubicBezTo>
                  <a:pt x="2994177" y="392610"/>
                  <a:pt x="3100918" y="504783"/>
                  <a:pt x="3147956" y="546396"/>
                </a:cubicBezTo>
                <a:cubicBezTo>
                  <a:pt x="3194994" y="588009"/>
                  <a:pt x="3171475" y="588914"/>
                  <a:pt x="3147956" y="589819"/>
                </a:cubicBezTo>
              </a:path>
            </a:pathLst>
          </a:custGeom>
          <a:solidFill>
            <a:srgbClr val="FFFFFF">
              <a:alpha val="62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29639" y="4110336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1F1F5"/>
                </a:solidFill>
                <a:latin typeface="Chalkduster"/>
                <a:cs typeface="Chalkduster"/>
              </a:rPr>
              <a:t>SUSY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00200" y="2965217"/>
            <a:ext cx="3122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D266"/>
                </a:solidFill>
                <a:latin typeface="Chalkduster"/>
                <a:cs typeface="Chalkduster"/>
              </a:rPr>
              <a:t>SM (background)</a:t>
            </a:r>
            <a:endParaRPr lang="en-GB" dirty="0">
              <a:solidFill>
                <a:srgbClr val="FFD266"/>
              </a:solidFill>
              <a:latin typeface="Chalkduster"/>
              <a:cs typeface="Chalkduster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28600" y="1828800"/>
            <a:ext cx="6477002" cy="6485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SUSY search analyses look for tails in distributions of observables sensitive to high produced event mass: </a:t>
            </a:r>
            <a:r>
              <a:rPr lang="en-US" sz="1800" i="1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m</a:t>
            </a:r>
            <a:r>
              <a:rPr lang="en-US" sz="1800" baseline="-250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eff</a:t>
            </a:r>
            <a:r>
              <a:rPr lang="en-US" sz="18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</a:t>
            </a:r>
          </a:p>
        </p:txBody>
      </p:sp>
      <p:graphicFrame>
        <p:nvGraphicFramePr>
          <p:cNvPr id="4487170" name="Object 2"/>
          <p:cNvGraphicFramePr>
            <a:graphicFrameLocks noChangeAspect="1"/>
          </p:cNvGraphicFramePr>
          <p:nvPr/>
        </p:nvGraphicFramePr>
        <p:xfrm>
          <a:off x="914400" y="5078414"/>
          <a:ext cx="3608388" cy="1062037"/>
        </p:xfrm>
        <a:graphic>
          <a:graphicData uri="http://schemas.openxmlformats.org/presentationml/2006/ole">
            <p:oleObj spid="_x0000_s5578754" name="Equation" r:id="rId4" imgW="2374900" imgH="685800" progId="Equation.DSMT4">
              <p:embed/>
            </p:oleObj>
          </a:graphicData>
        </a:graphic>
      </p:graphicFrame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486401" y="2834364"/>
            <a:ext cx="3657600" cy="295683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Can only exploit tails if detector response and </a:t>
            </a:r>
            <a:r>
              <a:rPr lang="en-US" sz="1600" dirty="0" smtClean="0">
                <a:solidFill>
                  <a:srgbClr val="FFD266"/>
                </a:solidFill>
                <a:latin typeface="Trebuchet MS"/>
                <a:cs typeface="Trebuchet MS"/>
                <a:sym typeface="Symbol" charset="2"/>
              </a:rPr>
              <a:t>SM backgrounds </a:t>
            </a:r>
            <a:r>
              <a:rPr lang="en-US" sz="1600" dirty="0" smtClean="0">
                <a:solidFill>
                  <a:srgbClr val="CCFFCC"/>
                </a:solidFill>
                <a:latin typeface="Trebuchet MS"/>
                <a:cs typeface="Trebuchet MS"/>
                <a:sym typeface="Symbol" charset="2"/>
              </a:rPr>
              <a:t>in signal region 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are understood 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Main background sources:</a:t>
            </a:r>
          </a:p>
          <a:p>
            <a:pPr marL="265113" indent="-265113">
              <a:spcBef>
                <a:spcPts val="1200"/>
              </a:spcBef>
              <a:buFont typeface="Arial"/>
              <a:buChar char="•"/>
            </a:pP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tt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600" dirty="0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®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W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(</a:t>
            </a:r>
            <a:r>
              <a:rPr lang="en-US" sz="1600" dirty="0" err="1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®</a:t>
            </a: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l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(</a:t>
            </a:r>
            <a:r>
              <a:rPr lang="en-US" sz="1600" i="1" dirty="0" err="1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t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)</a:t>
            </a:r>
            <a:r>
              <a:rPr lang="en-US" sz="1600" i="1" dirty="0" err="1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n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) </a:t>
            </a: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b</a:t>
            </a:r>
            <a:r>
              <a:rPr lang="en-US" sz="1600" i="1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+</a:t>
            </a:r>
            <a:r>
              <a:rPr lang="en-US" sz="1600" i="1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W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(</a:t>
            </a:r>
            <a:r>
              <a:rPr lang="en-US" sz="1600" dirty="0" err="1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®</a:t>
            </a: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qq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) </a:t>
            </a: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b</a:t>
            </a:r>
            <a:endParaRPr lang="en-US" sz="1600" dirty="0" smtClean="0">
              <a:solidFill>
                <a:prstClr val="white"/>
              </a:solidFill>
              <a:latin typeface="Trebuchet MS"/>
              <a:cs typeface="Trebuchet MS"/>
              <a:sym typeface="Symbol" charset="2"/>
            </a:endParaRPr>
          </a:p>
          <a:p>
            <a:pPr marL="265113" indent="-265113">
              <a:spcBef>
                <a:spcPts val="600"/>
              </a:spcBef>
              <a:buFont typeface="Arial"/>
              <a:buChar char="•"/>
            </a:pP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W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(</a:t>
            </a:r>
            <a:r>
              <a:rPr lang="en-US" sz="1600" dirty="0" err="1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®</a:t>
            </a: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l</a:t>
            </a:r>
            <a:r>
              <a:rPr lang="en-US" sz="1600" i="1" dirty="0" err="1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n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) + jets</a:t>
            </a:r>
          </a:p>
          <a:p>
            <a:pPr marL="265113" indent="-265113">
              <a:spcBef>
                <a:spcPts val="600"/>
              </a:spcBef>
              <a:buFont typeface="Arial"/>
              <a:buChar char="•"/>
            </a:pP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Z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(</a:t>
            </a:r>
            <a:r>
              <a:rPr lang="en-US" sz="1600" dirty="0" err="1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®</a:t>
            </a:r>
            <a:r>
              <a:rPr lang="en-US" sz="1600" i="1" dirty="0" err="1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nn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) + jets</a:t>
            </a:r>
          </a:p>
          <a:p>
            <a:pPr marL="265113" indent="-265113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QCD 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multijets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2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(“fake” </a:t>
            </a:r>
            <a:r>
              <a:rPr lang="en-US" sz="12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E</a:t>
            </a:r>
            <a:r>
              <a:rPr lang="en-US" sz="1200" i="1" baseline="-250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T</a:t>
            </a:r>
            <a:r>
              <a:rPr lang="en-US" sz="1200" baseline="300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miss</a:t>
            </a:r>
            <a:r>
              <a:rPr lang="en-US" sz="12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)</a:t>
            </a:r>
            <a:endParaRPr lang="en-US" sz="1600" dirty="0" smtClean="0">
              <a:solidFill>
                <a:prstClr val="white"/>
              </a:solidFill>
              <a:latin typeface="Trebuchet MS"/>
              <a:cs typeface="Trebuchet MS"/>
              <a:sym typeface="Symbol" charset="2"/>
            </a:endParaRPr>
          </a:p>
          <a:p>
            <a:pPr marL="265113" indent="-265113">
              <a:spcBef>
                <a:spcPts val="600"/>
              </a:spcBef>
              <a:buFont typeface="Arial"/>
              <a:buChar char="•"/>
            </a:pPr>
            <a:r>
              <a:rPr lang="en-US" sz="1600" i="1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WW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, </a:t>
            </a:r>
            <a:r>
              <a:rPr lang="en-US" sz="1600" i="1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WZ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, </a:t>
            </a:r>
            <a:r>
              <a:rPr lang="en-US" sz="1600" i="1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ZZ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, </a:t>
            </a: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tt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+</a:t>
            </a: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W</a:t>
            </a:r>
            <a:r>
              <a:rPr lang="en-US" sz="1600" i="1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/Z 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(+ jets)</a:t>
            </a:r>
          </a:p>
        </p:txBody>
      </p:sp>
      <p:grpSp>
        <p:nvGrpSpPr>
          <p:cNvPr id="3" name="Group 36"/>
          <p:cNvGrpSpPr/>
          <p:nvPr/>
        </p:nvGrpSpPr>
        <p:grpSpPr>
          <a:xfrm>
            <a:off x="2307167" y="3700047"/>
            <a:ext cx="2059965" cy="1301635"/>
            <a:chOff x="2307167" y="3700047"/>
            <a:chExt cx="2059965" cy="1301635"/>
          </a:xfrm>
        </p:grpSpPr>
        <p:grpSp>
          <p:nvGrpSpPr>
            <p:cNvPr id="4" name="Group 30"/>
            <p:cNvGrpSpPr/>
            <p:nvPr/>
          </p:nvGrpSpPr>
          <p:grpSpPr>
            <a:xfrm>
              <a:off x="2438399" y="3700047"/>
              <a:ext cx="1928733" cy="1288804"/>
              <a:chOff x="2438399" y="3700047"/>
              <a:chExt cx="1928733" cy="1288804"/>
            </a:xfrm>
          </p:grpSpPr>
          <p:sp>
            <p:nvSpPr>
              <p:cNvPr id="39" name="Freeform 38"/>
              <p:cNvSpPr/>
              <p:nvPr/>
            </p:nvSpPr>
            <p:spPr>
              <a:xfrm rot="5400000">
                <a:off x="1909934" y="4414667"/>
                <a:ext cx="1102649" cy="45719"/>
              </a:xfrm>
              <a:custGeom>
                <a:avLst/>
                <a:gdLst>
                  <a:gd name="connsiteX0" fmla="*/ 0 w 4138083"/>
                  <a:gd name="connsiteY0" fmla="*/ 10584 h 72098"/>
                  <a:gd name="connsiteX1" fmla="*/ 3323167 w 4138083"/>
                  <a:gd name="connsiteY1" fmla="*/ 42334 h 72098"/>
                  <a:gd name="connsiteX2" fmla="*/ 3661833 w 4138083"/>
                  <a:gd name="connsiteY2" fmla="*/ 31750 h 72098"/>
                  <a:gd name="connsiteX3" fmla="*/ 3746500 w 4138083"/>
                  <a:gd name="connsiteY3" fmla="*/ 21167 h 72098"/>
                  <a:gd name="connsiteX4" fmla="*/ 3788833 w 4138083"/>
                  <a:gd name="connsiteY4" fmla="*/ 10584 h 72098"/>
                  <a:gd name="connsiteX5" fmla="*/ 3852333 w 4138083"/>
                  <a:gd name="connsiteY5" fmla="*/ 0 h 72098"/>
                  <a:gd name="connsiteX6" fmla="*/ 3989917 w 4138083"/>
                  <a:gd name="connsiteY6" fmla="*/ 10584 h 72098"/>
                  <a:gd name="connsiteX7" fmla="*/ 4138083 w 4138083"/>
                  <a:gd name="connsiteY7" fmla="*/ 21167 h 72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8083" h="72098">
                    <a:moveTo>
                      <a:pt x="0" y="10584"/>
                    </a:moveTo>
                    <a:cubicBezTo>
                      <a:pt x="1230313" y="72098"/>
                      <a:pt x="394305" y="33350"/>
                      <a:pt x="3323167" y="42334"/>
                    </a:cubicBezTo>
                    <a:cubicBezTo>
                      <a:pt x="3436110" y="42680"/>
                      <a:pt x="3548944" y="35278"/>
                      <a:pt x="3661833" y="31750"/>
                    </a:cubicBezTo>
                    <a:cubicBezTo>
                      <a:pt x="3690055" y="28222"/>
                      <a:pt x="3718445" y="25843"/>
                      <a:pt x="3746500" y="21167"/>
                    </a:cubicBezTo>
                    <a:cubicBezTo>
                      <a:pt x="3760847" y="18776"/>
                      <a:pt x="3774570" y="13437"/>
                      <a:pt x="3788833" y="10584"/>
                    </a:cubicBezTo>
                    <a:cubicBezTo>
                      <a:pt x="3809875" y="6376"/>
                      <a:pt x="3831166" y="3528"/>
                      <a:pt x="3852333" y="0"/>
                    </a:cubicBezTo>
                    <a:lnTo>
                      <a:pt x="3989917" y="10584"/>
                    </a:lnTo>
                    <a:cubicBezTo>
                      <a:pt x="4127766" y="22571"/>
                      <a:pt x="4053142" y="21167"/>
                      <a:pt x="4138083" y="21167"/>
                    </a:cubicBezTo>
                  </a:path>
                </a:pathLst>
              </a:custGeom>
              <a:ln w="25400" cap="flat" cmpd="sng" algn="ctr">
                <a:solidFill>
                  <a:srgbClr val="CCFFCC"/>
                </a:solidFill>
                <a:prstDash val="sysDash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438399" y="3700047"/>
                <a:ext cx="19287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CCFFCC"/>
                    </a:solidFill>
                    <a:latin typeface="Chalkduster"/>
                    <a:cs typeface="Chalkduster"/>
                  </a:rPr>
                  <a:t>“signal region”</a:t>
                </a:r>
                <a:endParaRPr lang="en-GB" sz="1600" dirty="0">
                  <a:solidFill>
                    <a:srgbClr val="CCFFCC"/>
                  </a:solidFill>
                  <a:latin typeface="Chalkduster"/>
                  <a:cs typeface="Chalkduster"/>
                </a:endParaRPr>
              </a:p>
            </p:txBody>
          </p:sp>
        </p:grpSp>
        <p:sp>
          <p:nvSpPr>
            <p:cNvPr id="42" name="Freeform 41"/>
            <p:cNvSpPr/>
            <p:nvPr/>
          </p:nvSpPr>
          <p:spPr>
            <a:xfrm>
              <a:off x="2307167" y="3911601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334685" y="3972984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341034" y="4072469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328332" y="4199470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2330451" y="4290486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2334685" y="4381500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2311401" y="4309533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338919" y="4370916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345268" y="4470401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332566" y="4597402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34685" y="4688418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2338919" y="4779432"/>
              <a:ext cx="148166" cy="222250"/>
            </a:xfrm>
            <a:custGeom>
              <a:avLst/>
              <a:gdLst>
                <a:gd name="connsiteX0" fmla="*/ 109180 w 109180"/>
                <a:gd name="connsiteY0" fmla="*/ 0 h 123327"/>
                <a:gd name="connsiteX1" fmla="*/ 77430 w 109180"/>
                <a:gd name="connsiteY1" fmla="*/ 21167 h 123327"/>
                <a:gd name="connsiteX2" fmla="*/ 35097 w 109180"/>
                <a:gd name="connsiteY2" fmla="*/ 95250 h 123327"/>
                <a:gd name="connsiteX3" fmla="*/ 3347 w 109180"/>
                <a:gd name="connsiteY3" fmla="*/ 116417 h 1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80" h="123327">
                  <a:moveTo>
                    <a:pt x="109180" y="0"/>
                  </a:moveTo>
                  <a:cubicBezTo>
                    <a:pt x="98597" y="7056"/>
                    <a:pt x="85573" y="11395"/>
                    <a:pt x="77430" y="21167"/>
                  </a:cubicBezTo>
                  <a:cubicBezTo>
                    <a:pt x="61803" y="39920"/>
                    <a:pt x="55964" y="78557"/>
                    <a:pt x="35097" y="95250"/>
                  </a:cubicBezTo>
                  <a:cubicBezTo>
                    <a:pt x="0" y="123327"/>
                    <a:pt x="3347" y="89498"/>
                    <a:pt x="3347" y="116417"/>
                  </a:cubicBezTo>
                </a:path>
              </a:pathLst>
            </a:custGeom>
            <a:ln w="127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>
            <a:off x="457200" y="2557046"/>
            <a:ext cx="2210862" cy="2395954"/>
            <a:chOff x="457200" y="2557046"/>
            <a:chExt cx="2210862" cy="2395954"/>
          </a:xfrm>
        </p:grpSpPr>
        <p:sp>
          <p:nvSpPr>
            <p:cNvPr id="28" name="Freeform 27"/>
            <p:cNvSpPr/>
            <p:nvPr/>
          </p:nvSpPr>
          <p:spPr>
            <a:xfrm rot="5400000">
              <a:off x="-448215" y="3936249"/>
              <a:ext cx="1987783" cy="45719"/>
            </a:xfrm>
            <a:custGeom>
              <a:avLst/>
              <a:gdLst>
                <a:gd name="connsiteX0" fmla="*/ 0 w 4138083"/>
                <a:gd name="connsiteY0" fmla="*/ 10584 h 72098"/>
                <a:gd name="connsiteX1" fmla="*/ 3323167 w 4138083"/>
                <a:gd name="connsiteY1" fmla="*/ 42334 h 72098"/>
                <a:gd name="connsiteX2" fmla="*/ 3661833 w 4138083"/>
                <a:gd name="connsiteY2" fmla="*/ 31750 h 72098"/>
                <a:gd name="connsiteX3" fmla="*/ 3746500 w 4138083"/>
                <a:gd name="connsiteY3" fmla="*/ 21167 h 72098"/>
                <a:gd name="connsiteX4" fmla="*/ 3788833 w 4138083"/>
                <a:gd name="connsiteY4" fmla="*/ 10584 h 72098"/>
                <a:gd name="connsiteX5" fmla="*/ 3852333 w 4138083"/>
                <a:gd name="connsiteY5" fmla="*/ 0 h 72098"/>
                <a:gd name="connsiteX6" fmla="*/ 3989917 w 4138083"/>
                <a:gd name="connsiteY6" fmla="*/ 10584 h 72098"/>
                <a:gd name="connsiteX7" fmla="*/ 4138083 w 4138083"/>
                <a:gd name="connsiteY7" fmla="*/ 21167 h 7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8083" h="72098">
                  <a:moveTo>
                    <a:pt x="0" y="10584"/>
                  </a:moveTo>
                  <a:cubicBezTo>
                    <a:pt x="1230313" y="72098"/>
                    <a:pt x="394305" y="33350"/>
                    <a:pt x="3323167" y="42334"/>
                  </a:cubicBezTo>
                  <a:cubicBezTo>
                    <a:pt x="3436110" y="42680"/>
                    <a:pt x="3548944" y="35278"/>
                    <a:pt x="3661833" y="31750"/>
                  </a:cubicBezTo>
                  <a:cubicBezTo>
                    <a:pt x="3690055" y="28222"/>
                    <a:pt x="3718445" y="25843"/>
                    <a:pt x="3746500" y="21167"/>
                  </a:cubicBezTo>
                  <a:cubicBezTo>
                    <a:pt x="3760847" y="18776"/>
                    <a:pt x="3774570" y="13437"/>
                    <a:pt x="3788833" y="10584"/>
                  </a:cubicBezTo>
                  <a:cubicBezTo>
                    <a:pt x="3809875" y="6376"/>
                    <a:pt x="3831166" y="3528"/>
                    <a:pt x="3852333" y="0"/>
                  </a:cubicBezTo>
                  <a:lnTo>
                    <a:pt x="3989917" y="10584"/>
                  </a:lnTo>
                  <a:cubicBezTo>
                    <a:pt x="4127766" y="22571"/>
                    <a:pt x="4053142" y="21167"/>
                    <a:pt x="4138083" y="21167"/>
                  </a:cubicBezTo>
                </a:path>
              </a:pathLst>
            </a:custGeom>
            <a:ln w="19050" cap="flat" cmpd="sng" algn="ctr">
              <a:solidFill>
                <a:srgbClr val="10E9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7200" y="2557046"/>
              <a:ext cx="2210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10E9FF"/>
                  </a:solidFill>
                  <a:latin typeface="Chalkduster"/>
                  <a:cs typeface="Chalkduster"/>
                </a:rPr>
                <a:t>trigger threshold</a:t>
              </a:r>
              <a:endParaRPr lang="en-GB" sz="1600" dirty="0">
                <a:solidFill>
                  <a:srgbClr val="10E9FF"/>
                </a:solidFill>
                <a:latin typeface="Chalkduster"/>
                <a:cs typeface="Chalkduster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76400"/>
            <a:ext cx="9144000" cy="4495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SUSY searches at the LHC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Analysis and background determination strategy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68123" y="5786834"/>
            <a:ext cx="3722877" cy="72098"/>
          </a:xfrm>
          <a:custGeom>
            <a:avLst/>
            <a:gdLst>
              <a:gd name="connsiteX0" fmla="*/ 0 w 4138083"/>
              <a:gd name="connsiteY0" fmla="*/ 10584 h 72098"/>
              <a:gd name="connsiteX1" fmla="*/ 3323167 w 4138083"/>
              <a:gd name="connsiteY1" fmla="*/ 42334 h 72098"/>
              <a:gd name="connsiteX2" fmla="*/ 3661833 w 4138083"/>
              <a:gd name="connsiteY2" fmla="*/ 31750 h 72098"/>
              <a:gd name="connsiteX3" fmla="*/ 3746500 w 4138083"/>
              <a:gd name="connsiteY3" fmla="*/ 21167 h 72098"/>
              <a:gd name="connsiteX4" fmla="*/ 3788833 w 4138083"/>
              <a:gd name="connsiteY4" fmla="*/ 10584 h 72098"/>
              <a:gd name="connsiteX5" fmla="*/ 3852333 w 4138083"/>
              <a:gd name="connsiteY5" fmla="*/ 0 h 72098"/>
              <a:gd name="connsiteX6" fmla="*/ 3989917 w 4138083"/>
              <a:gd name="connsiteY6" fmla="*/ 10584 h 72098"/>
              <a:gd name="connsiteX7" fmla="*/ 4138083 w 4138083"/>
              <a:gd name="connsiteY7" fmla="*/ 21167 h 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8083" h="72098">
                <a:moveTo>
                  <a:pt x="0" y="10584"/>
                </a:moveTo>
                <a:cubicBezTo>
                  <a:pt x="1230313" y="72098"/>
                  <a:pt x="394305" y="33350"/>
                  <a:pt x="3323167" y="42334"/>
                </a:cubicBezTo>
                <a:cubicBezTo>
                  <a:pt x="3436110" y="42680"/>
                  <a:pt x="3548944" y="35278"/>
                  <a:pt x="3661833" y="31750"/>
                </a:cubicBezTo>
                <a:cubicBezTo>
                  <a:pt x="3690055" y="28222"/>
                  <a:pt x="3718445" y="25843"/>
                  <a:pt x="3746500" y="21167"/>
                </a:cubicBezTo>
                <a:cubicBezTo>
                  <a:pt x="3760847" y="18776"/>
                  <a:pt x="3774570" y="13437"/>
                  <a:pt x="3788833" y="10584"/>
                </a:cubicBezTo>
                <a:cubicBezTo>
                  <a:pt x="3809875" y="6376"/>
                  <a:pt x="3831166" y="3528"/>
                  <a:pt x="3852333" y="0"/>
                </a:cubicBezTo>
                <a:lnTo>
                  <a:pt x="3989917" y="10584"/>
                </a:lnTo>
                <a:cubicBezTo>
                  <a:pt x="4127766" y="22571"/>
                  <a:pt x="4053142" y="21167"/>
                  <a:pt x="4138083" y="21167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6200000">
            <a:off x="-900352" y="4399295"/>
            <a:ext cx="2782673" cy="45719"/>
          </a:xfrm>
          <a:custGeom>
            <a:avLst/>
            <a:gdLst>
              <a:gd name="connsiteX0" fmla="*/ 0 w 4138083"/>
              <a:gd name="connsiteY0" fmla="*/ 10584 h 72098"/>
              <a:gd name="connsiteX1" fmla="*/ 3323167 w 4138083"/>
              <a:gd name="connsiteY1" fmla="*/ 42334 h 72098"/>
              <a:gd name="connsiteX2" fmla="*/ 3661833 w 4138083"/>
              <a:gd name="connsiteY2" fmla="*/ 31750 h 72098"/>
              <a:gd name="connsiteX3" fmla="*/ 3746500 w 4138083"/>
              <a:gd name="connsiteY3" fmla="*/ 21167 h 72098"/>
              <a:gd name="connsiteX4" fmla="*/ 3788833 w 4138083"/>
              <a:gd name="connsiteY4" fmla="*/ 10584 h 72098"/>
              <a:gd name="connsiteX5" fmla="*/ 3852333 w 4138083"/>
              <a:gd name="connsiteY5" fmla="*/ 0 h 72098"/>
              <a:gd name="connsiteX6" fmla="*/ 3989917 w 4138083"/>
              <a:gd name="connsiteY6" fmla="*/ 10584 h 72098"/>
              <a:gd name="connsiteX7" fmla="*/ 4138083 w 4138083"/>
              <a:gd name="connsiteY7" fmla="*/ 21167 h 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8083" h="72098">
                <a:moveTo>
                  <a:pt x="0" y="10584"/>
                </a:moveTo>
                <a:cubicBezTo>
                  <a:pt x="1230313" y="72098"/>
                  <a:pt x="394305" y="33350"/>
                  <a:pt x="3323167" y="42334"/>
                </a:cubicBezTo>
                <a:cubicBezTo>
                  <a:pt x="3436110" y="42680"/>
                  <a:pt x="3548944" y="35278"/>
                  <a:pt x="3661833" y="31750"/>
                </a:cubicBezTo>
                <a:cubicBezTo>
                  <a:pt x="3690055" y="28222"/>
                  <a:pt x="3718445" y="25843"/>
                  <a:pt x="3746500" y="21167"/>
                </a:cubicBezTo>
                <a:cubicBezTo>
                  <a:pt x="3760847" y="18776"/>
                  <a:pt x="3774570" y="13437"/>
                  <a:pt x="3788833" y="10584"/>
                </a:cubicBezTo>
                <a:cubicBezTo>
                  <a:pt x="3809875" y="6376"/>
                  <a:pt x="3831166" y="3528"/>
                  <a:pt x="3852333" y="0"/>
                </a:cubicBezTo>
                <a:lnTo>
                  <a:pt x="3989917" y="10584"/>
                </a:lnTo>
                <a:cubicBezTo>
                  <a:pt x="4127766" y="22571"/>
                  <a:pt x="4053142" y="21167"/>
                  <a:pt x="4138083" y="21167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28600" y="1828800"/>
            <a:ext cx="7086600" cy="6485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Normalisation</a:t>
            </a:r>
            <a:r>
              <a:rPr lang="en-US" sz="18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of dominant backgrounds obtained from  </a:t>
            </a:r>
          </a:p>
          <a:p>
            <a:r>
              <a:rPr lang="en-US" sz="1800" b="1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“control regions” (CR)</a:t>
            </a:r>
            <a:r>
              <a:rPr lang="en-US" sz="18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with small expected signal contamination</a:t>
            </a:r>
          </a:p>
        </p:txBody>
      </p:sp>
      <p:graphicFrame>
        <p:nvGraphicFramePr>
          <p:cNvPr id="4487170" name="Object 2"/>
          <p:cNvGraphicFramePr>
            <a:graphicFrameLocks noChangeAspect="1"/>
          </p:cNvGraphicFramePr>
          <p:nvPr/>
        </p:nvGraphicFramePr>
        <p:xfrm>
          <a:off x="4288366" y="5594349"/>
          <a:ext cx="369888" cy="463550"/>
        </p:xfrm>
        <a:graphic>
          <a:graphicData uri="http://schemas.openxmlformats.org/presentationml/2006/ole">
            <p:oleObj spid="_x0000_s5579778" name="Equation" r:id="rId4" imgW="215900" imgH="266700" progId="Equation.DSMT4">
              <p:embed/>
            </p:oleObj>
          </a:graphicData>
        </a:graphic>
      </p:graphicFrame>
      <p:graphicFrame>
        <p:nvGraphicFramePr>
          <p:cNvPr id="4488195" name="Object 3"/>
          <p:cNvGraphicFramePr>
            <a:graphicFrameLocks noChangeAspect="1"/>
          </p:cNvGraphicFramePr>
          <p:nvPr/>
        </p:nvGraphicFramePr>
        <p:xfrm>
          <a:off x="228600" y="2545043"/>
          <a:ext cx="649288" cy="485775"/>
        </p:xfrm>
        <a:graphic>
          <a:graphicData uri="http://schemas.openxmlformats.org/presentationml/2006/ole">
            <p:oleObj spid="_x0000_s5579779" name="Equation" r:id="rId5" imgW="381000" imgH="279400" progId="Equation.DSMT4">
              <p:embed/>
            </p:oleObj>
          </a:graphicData>
        </a:graphic>
      </p:graphicFrame>
      <p:sp>
        <p:nvSpPr>
          <p:cNvPr id="30" name="Freeform 29"/>
          <p:cNvSpPr/>
          <p:nvPr/>
        </p:nvSpPr>
        <p:spPr>
          <a:xfrm>
            <a:off x="710423" y="3877732"/>
            <a:ext cx="1891300" cy="1756379"/>
          </a:xfrm>
          <a:custGeom>
            <a:avLst/>
            <a:gdLst>
              <a:gd name="connsiteX0" fmla="*/ 1116 w 1424680"/>
              <a:gd name="connsiteY0" fmla="*/ 681655 h 1178617"/>
              <a:gd name="connsiteX1" fmla="*/ 11699 w 1424680"/>
              <a:gd name="connsiteY1" fmla="*/ 565238 h 1178617"/>
              <a:gd name="connsiteX2" fmla="*/ 22282 w 1424680"/>
              <a:gd name="connsiteY2" fmla="*/ 522905 h 1178617"/>
              <a:gd name="connsiteX3" fmla="*/ 32866 w 1424680"/>
              <a:gd name="connsiteY3" fmla="*/ 469988 h 1178617"/>
              <a:gd name="connsiteX4" fmla="*/ 43449 w 1424680"/>
              <a:gd name="connsiteY4" fmla="*/ 438238 h 1178617"/>
              <a:gd name="connsiteX5" fmla="*/ 64616 w 1424680"/>
              <a:gd name="connsiteY5" fmla="*/ 300655 h 1178617"/>
              <a:gd name="connsiteX6" fmla="*/ 85782 w 1424680"/>
              <a:gd name="connsiteY6" fmla="*/ 237155 h 1178617"/>
              <a:gd name="connsiteX7" fmla="*/ 96366 w 1424680"/>
              <a:gd name="connsiteY7" fmla="*/ 205405 h 1178617"/>
              <a:gd name="connsiteX8" fmla="*/ 149282 w 1424680"/>
              <a:gd name="connsiteY8" fmla="*/ 110155 h 1178617"/>
              <a:gd name="connsiteX9" fmla="*/ 212782 w 1424680"/>
              <a:gd name="connsiteY9" fmla="*/ 88988 h 1178617"/>
              <a:gd name="connsiteX10" fmla="*/ 424449 w 1424680"/>
              <a:gd name="connsiteY10" fmla="*/ 14905 h 1178617"/>
              <a:gd name="connsiteX11" fmla="*/ 773699 w 1424680"/>
              <a:gd name="connsiteY11" fmla="*/ 25488 h 1178617"/>
              <a:gd name="connsiteX12" fmla="*/ 816032 w 1424680"/>
              <a:gd name="connsiteY12" fmla="*/ 36071 h 1178617"/>
              <a:gd name="connsiteX13" fmla="*/ 900699 w 1424680"/>
              <a:gd name="connsiteY13" fmla="*/ 46655 h 1178617"/>
              <a:gd name="connsiteX14" fmla="*/ 932449 w 1424680"/>
              <a:gd name="connsiteY14" fmla="*/ 67821 h 1178617"/>
              <a:gd name="connsiteX15" fmla="*/ 1059449 w 1424680"/>
              <a:gd name="connsiteY15" fmla="*/ 88988 h 1178617"/>
              <a:gd name="connsiteX16" fmla="*/ 1091199 w 1424680"/>
              <a:gd name="connsiteY16" fmla="*/ 99571 h 1178617"/>
              <a:gd name="connsiteX17" fmla="*/ 1122949 w 1424680"/>
              <a:gd name="connsiteY17" fmla="*/ 120738 h 1178617"/>
              <a:gd name="connsiteX18" fmla="*/ 1197032 w 1424680"/>
              <a:gd name="connsiteY18" fmla="*/ 163071 h 1178617"/>
              <a:gd name="connsiteX19" fmla="*/ 1218199 w 1424680"/>
              <a:gd name="connsiteY19" fmla="*/ 194821 h 1178617"/>
              <a:gd name="connsiteX20" fmla="*/ 1249949 w 1424680"/>
              <a:gd name="connsiteY20" fmla="*/ 247738 h 1178617"/>
              <a:gd name="connsiteX21" fmla="*/ 1281699 w 1424680"/>
              <a:gd name="connsiteY21" fmla="*/ 290071 h 1178617"/>
              <a:gd name="connsiteX22" fmla="*/ 1302866 w 1424680"/>
              <a:gd name="connsiteY22" fmla="*/ 321821 h 1178617"/>
              <a:gd name="connsiteX23" fmla="*/ 1334616 w 1424680"/>
              <a:gd name="connsiteY23" fmla="*/ 353571 h 1178617"/>
              <a:gd name="connsiteX24" fmla="*/ 1376949 w 1424680"/>
              <a:gd name="connsiteY24" fmla="*/ 417071 h 1178617"/>
              <a:gd name="connsiteX25" fmla="*/ 1398116 w 1424680"/>
              <a:gd name="connsiteY25" fmla="*/ 459405 h 1178617"/>
              <a:gd name="connsiteX26" fmla="*/ 1419282 w 1424680"/>
              <a:gd name="connsiteY26" fmla="*/ 533488 h 1178617"/>
              <a:gd name="connsiteX27" fmla="*/ 1398116 w 1424680"/>
              <a:gd name="connsiteY27" fmla="*/ 850988 h 1178617"/>
              <a:gd name="connsiteX28" fmla="*/ 1387532 w 1424680"/>
              <a:gd name="connsiteY28" fmla="*/ 882738 h 1178617"/>
              <a:gd name="connsiteX29" fmla="*/ 1345199 w 1424680"/>
              <a:gd name="connsiteY29" fmla="*/ 988571 h 1178617"/>
              <a:gd name="connsiteX30" fmla="*/ 1313449 w 1424680"/>
              <a:gd name="connsiteY30" fmla="*/ 1009738 h 1178617"/>
              <a:gd name="connsiteX31" fmla="*/ 1218199 w 1424680"/>
              <a:gd name="connsiteY31" fmla="*/ 1094405 h 1178617"/>
              <a:gd name="connsiteX32" fmla="*/ 1112366 w 1424680"/>
              <a:gd name="connsiteY32" fmla="*/ 1115571 h 1178617"/>
              <a:gd name="connsiteX33" fmla="*/ 995949 w 1424680"/>
              <a:gd name="connsiteY33" fmla="*/ 1136738 h 1178617"/>
              <a:gd name="connsiteX34" fmla="*/ 773699 w 1424680"/>
              <a:gd name="connsiteY34" fmla="*/ 1157905 h 1178617"/>
              <a:gd name="connsiteX35" fmla="*/ 435032 w 1424680"/>
              <a:gd name="connsiteY35" fmla="*/ 1136738 h 1178617"/>
              <a:gd name="connsiteX36" fmla="*/ 392699 w 1424680"/>
              <a:gd name="connsiteY36" fmla="*/ 1115571 h 1178617"/>
              <a:gd name="connsiteX37" fmla="*/ 360949 w 1424680"/>
              <a:gd name="connsiteY37" fmla="*/ 1094405 h 1178617"/>
              <a:gd name="connsiteX38" fmla="*/ 339782 w 1424680"/>
              <a:gd name="connsiteY38" fmla="*/ 1062655 h 1178617"/>
              <a:gd name="connsiteX39" fmla="*/ 255116 w 1424680"/>
              <a:gd name="connsiteY39" fmla="*/ 1030905 h 1178617"/>
              <a:gd name="connsiteX40" fmla="*/ 223366 w 1424680"/>
              <a:gd name="connsiteY40" fmla="*/ 1009738 h 1178617"/>
              <a:gd name="connsiteX41" fmla="*/ 159866 w 1424680"/>
              <a:gd name="connsiteY41" fmla="*/ 988571 h 1178617"/>
              <a:gd name="connsiteX42" fmla="*/ 96366 w 1424680"/>
              <a:gd name="connsiteY42" fmla="*/ 893321 h 1178617"/>
              <a:gd name="connsiteX43" fmla="*/ 75199 w 1424680"/>
              <a:gd name="connsiteY43" fmla="*/ 861571 h 1178617"/>
              <a:gd name="connsiteX44" fmla="*/ 64616 w 1424680"/>
              <a:gd name="connsiteY44" fmla="*/ 819238 h 1178617"/>
              <a:gd name="connsiteX45" fmla="*/ 43449 w 1424680"/>
              <a:gd name="connsiteY45" fmla="*/ 755738 h 1178617"/>
              <a:gd name="connsiteX46" fmla="*/ 22282 w 1424680"/>
              <a:gd name="connsiteY46" fmla="*/ 692238 h 1178617"/>
              <a:gd name="connsiteX47" fmla="*/ 11699 w 1424680"/>
              <a:gd name="connsiteY47" fmla="*/ 660488 h 1178617"/>
              <a:gd name="connsiteX48" fmla="*/ 1116 w 1424680"/>
              <a:gd name="connsiteY48" fmla="*/ 618155 h 117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24680" h="1178617">
                <a:moveTo>
                  <a:pt x="1116" y="681655"/>
                </a:moveTo>
                <a:cubicBezTo>
                  <a:pt x="4644" y="642849"/>
                  <a:pt x="6549" y="603862"/>
                  <a:pt x="11699" y="565238"/>
                </a:cubicBezTo>
                <a:cubicBezTo>
                  <a:pt x="13621" y="550820"/>
                  <a:pt x="19127" y="537104"/>
                  <a:pt x="22282" y="522905"/>
                </a:cubicBezTo>
                <a:cubicBezTo>
                  <a:pt x="26184" y="505345"/>
                  <a:pt x="28503" y="487439"/>
                  <a:pt x="32866" y="469988"/>
                </a:cubicBezTo>
                <a:cubicBezTo>
                  <a:pt x="35572" y="459165"/>
                  <a:pt x="40743" y="449061"/>
                  <a:pt x="43449" y="438238"/>
                </a:cubicBezTo>
                <a:cubicBezTo>
                  <a:pt x="75891" y="308466"/>
                  <a:pt x="26058" y="480592"/>
                  <a:pt x="64616" y="300655"/>
                </a:cubicBezTo>
                <a:cubicBezTo>
                  <a:pt x="69291" y="278839"/>
                  <a:pt x="78726" y="258322"/>
                  <a:pt x="85782" y="237155"/>
                </a:cubicBezTo>
                <a:lnTo>
                  <a:pt x="96366" y="205405"/>
                </a:lnTo>
                <a:cubicBezTo>
                  <a:pt x="105685" y="177448"/>
                  <a:pt x="121987" y="119253"/>
                  <a:pt x="149282" y="110155"/>
                </a:cubicBezTo>
                <a:lnTo>
                  <a:pt x="212782" y="88988"/>
                </a:lnTo>
                <a:cubicBezTo>
                  <a:pt x="331433" y="0"/>
                  <a:pt x="262293" y="28418"/>
                  <a:pt x="424449" y="14905"/>
                </a:cubicBezTo>
                <a:cubicBezTo>
                  <a:pt x="540866" y="18433"/>
                  <a:pt x="657399" y="19202"/>
                  <a:pt x="773699" y="25488"/>
                </a:cubicBezTo>
                <a:cubicBezTo>
                  <a:pt x="788223" y="26273"/>
                  <a:pt x="801685" y="33680"/>
                  <a:pt x="816032" y="36071"/>
                </a:cubicBezTo>
                <a:cubicBezTo>
                  <a:pt x="844087" y="40747"/>
                  <a:pt x="872477" y="43127"/>
                  <a:pt x="900699" y="46655"/>
                </a:cubicBezTo>
                <a:cubicBezTo>
                  <a:pt x="911282" y="53710"/>
                  <a:pt x="920159" y="64544"/>
                  <a:pt x="932449" y="67821"/>
                </a:cubicBezTo>
                <a:cubicBezTo>
                  <a:pt x="973917" y="78879"/>
                  <a:pt x="1018734" y="75417"/>
                  <a:pt x="1059449" y="88988"/>
                </a:cubicBezTo>
                <a:lnTo>
                  <a:pt x="1091199" y="99571"/>
                </a:lnTo>
                <a:cubicBezTo>
                  <a:pt x="1101782" y="106627"/>
                  <a:pt x="1111905" y="114427"/>
                  <a:pt x="1122949" y="120738"/>
                </a:cubicBezTo>
                <a:cubicBezTo>
                  <a:pt x="1216954" y="174456"/>
                  <a:pt x="1119668" y="111496"/>
                  <a:pt x="1197032" y="163071"/>
                </a:cubicBezTo>
                <a:cubicBezTo>
                  <a:pt x="1204088" y="173654"/>
                  <a:pt x="1211458" y="184035"/>
                  <a:pt x="1218199" y="194821"/>
                </a:cubicBezTo>
                <a:cubicBezTo>
                  <a:pt x="1229101" y="212265"/>
                  <a:pt x="1238539" y="230622"/>
                  <a:pt x="1249949" y="247738"/>
                </a:cubicBezTo>
                <a:cubicBezTo>
                  <a:pt x="1259733" y="262414"/>
                  <a:pt x="1271447" y="275718"/>
                  <a:pt x="1281699" y="290071"/>
                </a:cubicBezTo>
                <a:cubicBezTo>
                  <a:pt x="1289092" y="300421"/>
                  <a:pt x="1294723" y="312050"/>
                  <a:pt x="1302866" y="321821"/>
                </a:cubicBezTo>
                <a:cubicBezTo>
                  <a:pt x="1312448" y="333319"/>
                  <a:pt x="1324033" y="342988"/>
                  <a:pt x="1334616" y="353571"/>
                </a:cubicBezTo>
                <a:cubicBezTo>
                  <a:pt x="1357318" y="421678"/>
                  <a:pt x="1327402" y="347704"/>
                  <a:pt x="1376949" y="417071"/>
                </a:cubicBezTo>
                <a:cubicBezTo>
                  <a:pt x="1386119" y="429909"/>
                  <a:pt x="1391901" y="444904"/>
                  <a:pt x="1398116" y="459405"/>
                </a:cubicBezTo>
                <a:cubicBezTo>
                  <a:pt x="1407225" y="480660"/>
                  <a:pt x="1413912" y="512008"/>
                  <a:pt x="1419282" y="533488"/>
                </a:cubicBezTo>
                <a:cubicBezTo>
                  <a:pt x="1414499" y="653076"/>
                  <a:pt x="1424680" y="744733"/>
                  <a:pt x="1398116" y="850988"/>
                </a:cubicBezTo>
                <a:cubicBezTo>
                  <a:pt x="1395410" y="861811"/>
                  <a:pt x="1390597" y="872011"/>
                  <a:pt x="1387532" y="882738"/>
                </a:cubicBezTo>
                <a:cubicBezTo>
                  <a:pt x="1377183" y="918958"/>
                  <a:pt x="1373538" y="960232"/>
                  <a:pt x="1345199" y="988571"/>
                </a:cubicBezTo>
                <a:cubicBezTo>
                  <a:pt x="1336205" y="997565"/>
                  <a:pt x="1322956" y="1001288"/>
                  <a:pt x="1313449" y="1009738"/>
                </a:cubicBezTo>
                <a:cubicBezTo>
                  <a:pt x="1309452" y="1013291"/>
                  <a:pt x="1245750" y="1085928"/>
                  <a:pt x="1218199" y="1094405"/>
                </a:cubicBezTo>
                <a:cubicBezTo>
                  <a:pt x="1183814" y="1104985"/>
                  <a:pt x="1147268" y="1106845"/>
                  <a:pt x="1112366" y="1115571"/>
                </a:cubicBezTo>
                <a:cubicBezTo>
                  <a:pt x="1058728" y="1128981"/>
                  <a:pt x="1062315" y="1129627"/>
                  <a:pt x="995949" y="1136738"/>
                </a:cubicBezTo>
                <a:cubicBezTo>
                  <a:pt x="921954" y="1144666"/>
                  <a:pt x="773699" y="1157905"/>
                  <a:pt x="773699" y="1157905"/>
                </a:cubicBezTo>
                <a:cubicBezTo>
                  <a:pt x="741433" y="1156792"/>
                  <a:pt x="532750" y="1178617"/>
                  <a:pt x="435032" y="1136738"/>
                </a:cubicBezTo>
                <a:cubicBezTo>
                  <a:pt x="420531" y="1130523"/>
                  <a:pt x="406397" y="1123398"/>
                  <a:pt x="392699" y="1115571"/>
                </a:cubicBezTo>
                <a:cubicBezTo>
                  <a:pt x="381655" y="1109260"/>
                  <a:pt x="371532" y="1101460"/>
                  <a:pt x="360949" y="1094405"/>
                </a:cubicBezTo>
                <a:cubicBezTo>
                  <a:pt x="353893" y="1083822"/>
                  <a:pt x="350132" y="1070048"/>
                  <a:pt x="339782" y="1062655"/>
                </a:cubicBezTo>
                <a:cubicBezTo>
                  <a:pt x="328706" y="1054743"/>
                  <a:pt x="274237" y="1037278"/>
                  <a:pt x="255116" y="1030905"/>
                </a:cubicBezTo>
                <a:cubicBezTo>
                  <a:pt x="244533" y="1023849"/>
                  <a:pt x="234989" y="1014904"/>
                  <a:pt x="223366" y="1009738"/>
                </a:cubicBezTo>
                <a:cubicBezTo>
                  <a:pt x="202977" y="1000676"/>
                  <a:pt x="159866" y="988571"/>
                  <a:pt x="159866" y="988571"/>
                </a:cubicBezTo>
                <a:lnTo>
                  <a:pt x="96366" y="893321"/>
                </a:lnTo>
                <a:lnTo>
                  <a:pt x="75199" y="861571"/>
                </a:lnTo>
                <a:cubicBezTo>
                  <a:pt x="71671" y="847460"/>
                  <a:pt x="68796" y="833170"/>
                  <a:pt x="64616" y="819238"/>
                </a:cubicBezTo>
                <a:cubicBezTo>
                  <a:pt x="58205" y="797867"/>
                  <a:pt x="50505" y="776905"/>
                  <a:pt x="43449" y="755738"/>
                </a:cubicBezTo>
                <a:lnTo>
                  <a:pt x="22282" y="692238"/>
                </a:lnTo>
                <a:lnTo>
                  <a:pt x="11699" y="660488"/>
                </a:lnTo>
                <a:cubicBezTo>
                  <a:pt x="0" y="625391"/>
                  <a:pt x="1116" y="639894"/>
                  <a:pt x="1116" y="618155"/>
                </a:cubicBezTo>
              </a:path>
            </a:pathLst>
          </a:custGeom>
          <a:solidFill>
            <a:srgbClr val="FFD266">
              <a:alpha val="90000"/>
            </a:srgbClr>
          </a:solidFill>
          <a:ln w="38100" cap="flat" cmpd="sng" algn="ctr">
            <a:solidFill>
              <a:srgbClr val="FFD2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39155" y="3443946"/>
            <a:ext cx="1667933" cy="1477172"/>
          </a:xfrm>
          <a:custGeom>
            <a:avLst/>
            <a:gdLst>
              <a:gd name="connsiteX0" fmla="*/ 0 w 1412234"/>
              <a:gd name="connsiteY0" fmla="*/ 232834 h 1034789"/>
              <a:gd name="connsiteX1" fmla="*/ 31750 w 1412234"/>
              <a:gd name="connsiteY1" fmla="*/ 433917 h 1034789"/>
              <a:gd name="connsiteX2" fmla="*/ 42333 w 1412234"/>
              <a:gd name="connsiteY2" fmla="*/ 560917 h 1034789"/>
              <a:gd name="connsiteX3" fmla="*/ 84666 w 1412234"/>
              <a:gd name="connsiteY3" fmla="*/ 666750 h 1034789"/>
              <a:gd name="connsiteX4" fmla="*/ 116416 w 1412234"/>
              <a:gd name="connsiteY4" fmla="*/ 698500 h 1034789"/>
              <a:gd name="connsiteX5" fmla="*/ 158750 w 1412234"/>
              <a:gd name="connsiteY5" fmla="*/ 772584 h 1034789"/>
              <a:gd name="connsiteX6" fmla="*/ 254000 w 1412234"/>
              <a:gd name="connsiteY6" fmla="*/ 825500 h 1034789"/>
              <a:gd name="connsiteX7" fmla="*/ 285750 w 1412234"/>
              <a:gd name="connsiteY7" fmla="*/ 846667 h 1034789"/>
              <a:gd name="connsiteX8" fmla="*/ 349250 w 1412234"/>
              <a:gd name="connsiteY8" fmla="*/ 867834 h 1034789"/>
              <a:gd name="connsiteX9" fmla="*/ 381000 w 1412234"/>
              <a:gd name="connsiteY9" fmla="*/ 889000 h 1034789"/>
              <a:gd name="connsiteX10" fmla="*/ 444500 w 1412234"/>
              <a:gd name="connsiteY10" fmla="*/ 910167 h 1034789"/>
              <a:gd name="connsiteX11" fmla="*/ 508000 w 1412234"/>
              <a:gd name="connsiteY11" fmla="*/ 952500 h 1034789"/>
              <a:gd name="connsiteX12" fmla="*/ 603250 w 1412234"/>
              <a:gd name="connsiteY12" fmla="*/ 984250 h 1034789"/>
              <a:gd name="connsiteX13" fmla="*/ 635000 w 1412234"/>
              <a:gd name="connsiteY13" fmla="*/ 994834 h 1034789"/>
              <a:gd name="connsiteX14" fmla="*/ 709083 w 1412234"/>
              <a:gd name="connsiteY14" fmla="*/ 1005417 h 1034789"/>
              <a:gd name="connsiteX15" fmla="*/ 740833 w 1412234"/>
              <a:gd name="connsiteY15" fmla="*/ 1016000 h 1034789"/>
              <a:gd name="connsiteX16" fmla="*/ 994833 w 1412234"/>
              <a:gd name="connsiteY16" fmla="*/ 1016000 h 1034789"/>
              <a:gd name="connsiteX17" fmla="*/ 1068916 w 1412234"/>
              <a:gd name="connsiteY17" fmla="*/ 994834 h 1034789"/>
              <a:gd name="connsiteX18" fmla="*/ 1100666 w 1412234"/>
              <a:gd name="connsiteY18" fmla="*/ 963084 h 1034789"/>
              <a:gd name="connsiteX19" fmla="*/ 1164166 w 1412234"/>
              <a:gd name="connsiteY19" fmla="*/ 941917 h 1034789"/>
              <a:gd name="connsiteX20" fmla="*/ 1259416 w 1412234"/>
              <a:gd name="connsiteY20" fmla="*/ 878417 h 1034789"/>
              <a:gd name="connsiteX21" fmla="*/ 1291166 w 1412234"/>
              <a:gd name="connsiteY21" fmla="*/ 857250 h 1034789"/>
              <a:gd name="connsiteX22" fmla="*/ 1322916 w 1412234"/>
              <a:gd name="connsiteY22" fmla="*/ 836084 h 1034789"/>
              <a:gd name="connsiteX23" fmla="*/ 1344083 w 1412234"/>
              <a:gd name="connsiteY23" fmla="*/ 804334 h 1034789"/>
              <a:gd name="connsiteX24" fmla="*/ 1375833 w 1412234"/>
              <a:gd name="connsiteY24" fmla="*/ 783167 h 1034789"/>
              <a:gd name="connsiteX25" fmla="*/ 1407583 w 1412234"/>
              <a:gd name="connsiteY25" fmla="*/ 677334 h 1034789"/>
              <a:gd name="connsiteX26" fmla="*/ 1375833 w 1412234"/>
              <a:gd name="connsiteY26" fmla="*/ 423334 h 1034789"/>
              <a:gd name="connsiteX27" fmla="*/ 1354666 w 1412234"/>
              <a:gd name="connsiteY27" fmla="*/ 317500 h 1034789"/>
              <a:gd name="connsiteX28" fmla="*/ 1333500 w 1412234"/>
              <a:gd name="connsiteY28" fmla="*/ 254000 h 1034789"/>
              <a:gd name="connsiteX29" fmla="*/ 1301750 w 1412234"/>
              <a:gd name="connsiteY29" fmla="*/ 222250 h 1034789"/>
              <a:gd name="connsiteX30" fmla="*/ 1280583 w 1412234"/>
              <a:gd name="connsiteY30" fmla="*/ 190500 h 1034789"/>
              <a:gd name="connsiteX31" fmla="*/ 1185333 w 1412234"/>
              <a:gd name="connsiteY31" fmla="*/ 137584 h 1034789"/>
              <a:gd name="connsiteX32" fmla="*/ 1121833 w 1412234"/>
              <a:gd name="connsiteY32" fmla="*/ 95250 h 1034789"/>
              <a:gd name="connsiteX33" fmla="*/ 1090083 w 1412234"/>
              <a:gd name="connsiteY33" fmla="*/ 74084 h 1034789"/>
              <a:gd name="connsiteX34" fmla="*/ 1058333 w 1412234"/>
              <a:gd name="connsiteY34" fmla="*/ 63500 h 1034789"/>
              <a:gd name="connsiteX35" fmla="*/ 963083 w 1412234"/>
              <a:gd name="connsiteY35" fmla="*/ 21167 h 1034789"/>
              <a:gd name="connsiteX36" fmla="*/ 931333 w 1412234"/>
              <a:gd name="connsiteY36" fmla="*/ 10584 h 1034789"/>
              <a:gd name="connsiteX37" fmla="*/ 698500 w 1412234"/>
              <a:gd name="connsiteY37" fmla="*/ 0 h 1034789"/>
              <a:gd name="connsiteX38" fmla="*/ 328083 w 1412234"/>
              <a:gd name="connsiteY38" fmla="*/ 10584 h 1034789"/>
              <a:gd name="connsiteX39" fmla="*/ 243416 w 1412234"/>
              <a:gd name="connsiteY39" fmla="*/ 31750 h 1034789"/>
              <a:gd name="connsiteX40" fmla="*/ 211666 w 1412234"/>
              <a:gd name="connsiteY40" fmla="*/ 52917 h 1034789"/>
              <a:gd name="connsiteX41" fmla="*/ 148166 w 1412234"/>
              <a:gd name="connsiteY41" fmla="*/ 74084 h 1034789"/>
              <a:gd name="connsiteX42" fmla="*/ 84666 w 1412234"/>
              <a:gd name="connsiteY42" fmla="*/ 127000 h 1034789"/>
              <a:gd name="connsiteX43" fmla="*/ 52916 w 1412234"/>
              <a:gd name="connsiteY43" fmla="*/ 137584 h 1034789"/>
              <a:gd name="connsiteX44" fmla="*/ 10583 w 1412234"/>
              <a:gd name="connsiteY44" fmla="*/ 243417 h 1034789"/>
              <a:gd name="connsiteX45" fmla="*/ 0 w 1412234"/>
              <a:gd name="connsiteY45" fmla="*/ 232834 h 103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412234" h="1034789">
                <a:moveTo>
                  <a:pt x="0" y="232834"/>
                </a:moveTo>
                <a:cubicBezTo>
                  <a:pt x="27639" y="315755"/>
                  <a:pt x="13947" y="267759"/>
                  <a:pt x="31750" y="433917"/>
                </a:cubicBezTo>
                <a:cubicBezTo>
                  <a:pt x="36276" y="476155"/>
                  <a:pt x="35349" y="519015"/>
                  <a:pt x="42333" y="560917"/>
                </a:cubicBezTo>
                <a:cubicBezTo>
                  <a:pt x="45685" y="581030"/>
                  <a:pt x="69647" y="645723"/>
                  <a:pt x="84666" y="666750"/>
                </a:cubicBezTo>
                <a:cubicBezTo>
                  <a:pt x="93365" y="678929"/>
                  <a:pt x="107717" y="686321"/>
                  <a:pt x="116416" y="698500"/>
                </a:cubicBezTo>
                <a:cubicBezTo>
                  <a:pt x="129786" y="717218"/>
                  <a:pt x="139703" y="755918"/>
                  <a:pt x="158750" y="772584"/>
                </a:cubicBezTo>
                <a:cubicBezTo>
                  <a:pt x="203539" y="811774"/>
                  <a:pt x="210392" y="810964"/>
                  <a:pt x="254000" y="825500"/>
                </a:cubicBezTo>
                <a:cubicBezTo>
                  <a:pt x="264583" y="832556"/>
                  <a:pt x="274127" y="841501"/>
                  <a:pt x="285750" y="846667"/>
                </a:cubicBezTo>
                <a:cubicBezTo>
                  <a:pt x="306139" y="855729"/>
                  <a:pt x="330685" y="855458"/>
                  <a:pt x="349250" y="867834"/>
                </a:cubicBezTo>
                <a:cubicBezTo>
                  <a:pt x="359833" y="874889"/>
                  <a:pt x="369377" y="883834"/>
                  <a:pt x="381000" y="889000"/>
                </a:cubicBezTo>
                <a:cubicBezTo>
                  <a:pt x="401389" y="898062"/>
                  <a:pt x="444500" y="910167"/>
                  <a:pt x="444500" y="910167"/>
                </a:cubicBezTo>
                <a:cubicBezTo>
                  <a:pt x="465667" y="924278"/>
                  <a:pt x="483866" y="944455"/>
                  <a:pt x="508000" y="952500"/>
                </a:cubicBezTo>
                <a:lnTo>
                  <a:pt x="603250" y="984250"/>
                </a:lnTo>
                <a:cubicBezTo>
                  <a:pt x="613833" y="987778"/>
                  <a:pt x="623956" y="993256"/>
                  <a:pt x="635000" y="994834"/>
                </a:cubicBezTo>
                <a:lnTo>
                  <a:pt x="709083" y="1005417"/>
                </a:lnTo>
                <a:cubicBezTo>
                  <a:pt x="719666" y="1008945"/>
                  <a:pt x="729829" y="1014166"/>
                  <a:pt x="740833" y="1016000"/>
                </a:cubicBezTo>
                <a:cubicBezTo>
                  <a:pt x="853568" y="1034789"/>
                  <a:pt x="862687" y="1024810"/>
                  <a:pt x="994833" y="1016000"/>
                </a:cubicBezTo>
                <a:cubicBezTo>
                  <a:pt x="1000478" y="1014589"/>
                  <a:pt x="1059807" y="1000907"/>
                  <a:pt x="1068916" y="994834"/>
                </a:cubicBezTo>
                <a:cubicBezTo>
                  <a:pt x="1081369" y="986532"/>
                  <a:pt x="1087582" y="970353"/>
                  <a:pt x="1100666" y="963084"/>
                </a:cubicBezTo>
                <a:cubicBezTo>
                  <a:pt x="1120170" y="952248"/>
                  <a:pt x="1164166" y="941917"/>
                  <a:pt x="1164166" y="941917"/>
                </a:cubicBezTo>
                <a:lnTo>
                  <a:pt x="1259416" y="878417"/>
                </a:lnTo>
                <a:lnTo>
                  <a:pt x="1291166" y="857250"/>
                </a:lnTo>
                <a:lnTo>
                  <a:pt x="1322916" y="836084"/>
                </a:lnTo>
                <a:cubicBezTo>
                  <a:pt x="1329972" y="825501"/>
                  <a:pt x="1335089" y="813328"/>
                  <a:pt x="1344083" y="804334"/>
                </a:cubicBezTo>
                <a:cubicBezTo>
                  <a:pt x="1353077" y="795340"/>
                  <a:pt x="1369092" y="793953"/>
                  <a:pt x="1375833" y="783167"/>
                </a:cubicBezTo>
                <a:cubicBezTo>
                  <a:pt x="1386570" y="765988"/>
                  <a:pt x="1401387" y="702120"/>
                  <a:pt x="1407583" y="677334"/>
                </a:cubicBezTo>
                <a:cubicBezTo>
                  <a:pt x="1392237" y="431787"/>
                  <a:pt x="1412234" y="587134"/>
                  <a:pt x="1375833" y="423334"/>
                </a:cubicBezTo>
                <a:cubicBezTo>
                  <a:pt x="1368028" y="388214"/>
                  <a:pt x="1366042" y="351631"/>
                  <a:pt x="1354666" y="317500"/>
                </a:cubicBezTo>
                <a:cubicBezTo>
                  <a:pt x="1347611" y="296333"/>
                  <a:pt x="1349277" y="269777"/>
                  <a:pt x="1333500" y="254000"/>
                </a:cubicBezTo>
                <a:cubicBezTo>
                  <a:pt x="1322917" y="243417"/>
                  <a:pt x="1311332" y="233748"/>
                  <a:pt x="1301750" y="222250"/>
                </a:cubicBezTo>
                <a:cubicBezTo>
                  <a:pt x="1293607" y="212479"/>
                  <a:pt x="1290156" y="198876"/>
                  <a:pt x="1280583" y="190500"/>
                </a:cubicBezTo>
                <a:cubicBezTo>
                  <a:pt x="1235794" y="151310"/>
                  <a:pt x="1228941" y="152120"/>
                  <a:pt x="1185333" y="137584"/>
                </a:cubicBezTo>
                <a:lnTo>
                  <a:pt x="1121833" y="95250"/>
                </a:lnTo>
                <a:cubicBezTo>
                  <a:pt x="1111250" y="88195"/>
                  <a:pt x="1102150" y="78106"/>
                  <a:pt x="1090083" y="74084"/>
                </a:cubicBezTo>
                <a:cubicBezTo>
                  <a:pt x="1079500" y="70556"/>
                  <a:pt x="1068311" y="68489"/>
                  <a:pt x="1058333" y="63500"/>
                </a:cubicBezTo>
                <a:cubicBezTo>
                  <a:pt x="957711" y="13189"/>
                  <a:pt x="1126895" y="75771"/>
                  <a:pt x="963083" y="21167"/>
                </a:cubicBezTo>
                <a:cubicBezTo>
                  <a:pt x="952500" y="17639"/>
                  <a:pt x="942477" y="11091"/>
                  <a:pt x="931333" y="10584"/>
                </a:cubicBezTo>
                <a:lnTo>
                  <a:pt x="698500" y="0"/>
                </a:lnTo>
                <a:cubicBezTo>
                  <a:pt x="575028" y="3528"/>
                  <a:pt x="451306" y="1987"/>
                  <a:pt x="328083" y="10584"/>
                </a:cubicBezTo>
                <a:cubicBezTo>
                  <a:pt x="299063" y="12609"/>
                  <a:pt x="243416" y="31750"/>
                  <a:pt x="243416" y="31750"/>
                </a:cubicBezTo>
                <a:cubicBezTo>
                  <a:pt x="232833" y="38806"/>
                  <a:pt x="223289" y="47751"/>
                  <a:pt x="211666" y="52917"/>
                </a:cubicBezTo>
                <a:cubicBezTo>
                  <a:pt x="191277" y="61979"/>
                  <a:pt x="148166" y="74084"/>
                  <a:pt x="148166" y="74084"/>
                </a:cubicBezTo>
                <a:cubicBezTo>
                  <a:pt x="124758" y="97492"/>
                  <a:pt x="114137" y="112265"/>
                  <a:pt x="84666" y="127000"/>
                </a:cubicBezTo>
                <a:cubicBezTo>
                  <a:pt x="74688" y="131989"/>
                  <a:pt x="63499" y="134056"/>
                  <a:pt x="52916" y="137584"/>
                </a:cubicBezTo>
                <a:cubicBezTo>
                  <a:pt x="21773" y="199872"/>
                  <a:pt x="36738" y="164953"/>
                  <a:pt x="10583" y="243417"/>
                </a:cubicBezTo>
                <a:lnTo>
                  <a:pt x="0" y="232834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92045" y="2895600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1F1F5"/>
                </a:solidFill>
                <a:latin typeface="Chalkduster"/>
                <a:cs typeface="Chalkduster"/>
              </a:rPr>
              <a:t>SUSY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5097" y="3416067"/>
            <a:ext cx="596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D266"/>
                </a:solidFill>
                <a:latin typeface="Chalkduster"/>
                <a:cs typeface="Chalkduster"/>
              </a:rPr>
              <a:t>SM</a:t>
            </a:r>
            <a:endParaRPr lang="en-GB" dirty="0">
              <a:solidFill>
                <a:srgbClr val="FFD266"/>
              </a:solidFill>
              <a:latin typeface="Chalkduster"/>
              <a:cs typeface="Chalkduster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486401" y="2849009"/>
            <a:ext cx="3657600" cy="301839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CR 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Wingdings"/>
              </a:rPr>
              <a:t> SR transfer factors taken from MC simulation (many systematic effects cancel)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Also: exploit close-by SM processes, e.g., </a:t>
            </a:r>
            <a:r>
              <a:rPr lang="en-US" sz="1600" i="1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Z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(</a:t>
            </a:r>
            <a:r>
              <a:rPr lang="en-US" sz="1600" i="1" dirty="0" err="1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nn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) + jets from </a:t>
            </a:r>
            <a:r>
              <a:rPr lang="en-US" sz="1600" i="1" dirty="0" err="1" smtClean="0">
                <a:solidFill>
                  <a:prstClr val="white"/>
                </a:solidFill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 + jets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Fake backgrounds estimated from data using samples with known composition (</a:t>
            </a:r>
            <a:r>
              <a:rPr lang="en-US" sz="1600" i="1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Z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, </a:t>
            </a:r>
            <a:r>
              <a:rPr lang="en-US" sz="1600" dirty="0" err="1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dijet</a:t>
            </a: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) or from data-driven smearing techniques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Small backgrounds taken from MC</a:t>
            </a:r>
          </a:p>
        </p:txBody>
      </p:sp>
      <p:grpSp>
        <p:nvGrpSpPr>
          <p:cNvPr id="3" name="Group 27"/>
          <p:cNvGrpSpPr/>
          <p:nvPr/>
        </p:nvGrpSpPr>
        <p:grpSpPr>
          <a:xfrm>
            <a:off x="497417" y="5471583"/>
            <a:ext cx="3464983" cy="353371"/>
            <a:chOff x="497417" y="5471583"/>
            <a:chExt cx="3464983" cy="35337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0" name="Freeform 39"/>
            <p:cNvSpPr/>
            <p:nvPr/>
          </p:nvSpPr>
          <p:spPr>
            <a:xfrm>
              <a:off x="497417" y="5471583"/>
              <a:ext cx="3429000" cy="328084"/>
            </a:xfrm>
            <a:custGeom>
              <a:avLst/>
              <a:gdLst>
                <a:gd name="connsiteX0" fmla="*/ 0 w 3429000"/>
                <a:gd name="connsiteY0" fmla="*/ 0 h 328084"/>
                <a:gd name="connsiteX1" fmla="*/ 3429000 w 3429000"/>
                <a:gd name="connsiteY1" fmla="*/ 52917 h 328084"/>
                <a:gd name="connsiteX2" fmla="*/ 3386666 w 3429000"/>
                <a:gd name="connsiteY2" fmla="*/ 328084 h 328084"/>
                <a:gd name="connsiteX3" fmla="*/ 21166 w 3429000"/>
                <a:gd name="connsiteY3" fmla="*/ 296334 h 328084"/>
                <a:gd name="connsiteX4" fmla="*/ 0 w 3429000"/>
                <a:gd name="connsiteY4" fmla="*/ 0 h 32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0" h="328084">
                  <a:moveTo>
                    <a:pt x="0" y="0"/>
                  </a:moveTo>
                  <a:lnTo>
                    <a:pt x="3429000" y="52917"/>
                  </a:lnTo>
                  <a:lnTo>
                    <a:pt x="3386666" y="328084"/>
                  </a:lnTo>
                  <a:lnTo>
                    <a:pt x="21166" y="29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54000"/>
              </a:srgbClr>
            </a:solidFill>
            <a:ln>
              <a:noFill/>
            </a:ln>
            <a:effectLst>
              <a:outerShdw blurRad="1651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85822" y="5486400"/>
              <a:ext cx="1076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 smtClean="0">
                  <a:solidFill>
                    <a:srgbClr val="FFA248"/>
                  </a:solidFill>
                  <a:latin typeface="Chalkduster"/>
                  <a:cs typeface="Chalkduster"/>
                </a:rPr>
                <a:t>QCD CR </a:t>
              </a:r>
              <a:endParaRPr lang="en-GB" sz="1600" dirty="0">
                <a:solidFill>
                  <a:srgbClr val="FFA248"/>
                </a:solidFill>
                <a:latin typeface="Chalkduster"/>
                <a:cs typeface="Chalkduster"/>
              </a:endParaRP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513844" y="4931833"/>
            <a:ext cx="3458334" cy="592665"/>
            <a:chOff x="513844" y="4931833"/>
            <a:chExt cx="3458334" cy="59266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5" name="Freeform 14"/>
            <p:cNvSpPr/>
            <p:nvPr/>
          </p:nvSpPr>
          <p:spPr>
            <a:xfrm>
              <a:off x="513844" y="4931833"/>
              <a:ext cx="3429000" cy="592665"/>
            </a:xfrm>
            <a:custGeom>
              <a:avLst/>
              <a:gdLst>
                <a:gd name="connsiteX0" fmla="*/ 0 w 3429000"/>
                <a:gd name="connsiteY0" fmla="*/ 0 h 328084"/>
                <a:gd name="connsiteX1" fmla="*/ 3429000 w 3429000"/>
                <a:gd name="connsiteY1" fmla="*/ 52917 h 328084"/>
                <a:gd name="connsiteX2" fmla="*/ 3386666 w 3429000"/>
                <a:gd name="connsiteY2" fmla="*/ 328084 h 328084"/>
                <a:gd name="connsiteX3" fmla="*/ 21166 w 3429000"/>
                <a:gd name="connsiteY3" fmla="*/ 296334 h 328084"/>
                <a:gd name="connsiteX4" fmla="*/ 0 w 3429000"/>
                <a:gd name="connsiteY4" fmla="*/ 0 h 32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0" h="328084">
                  <a:moveTo>
                    <a:pt x="0" y="0"/>
                  </a:moveTo>
                  <a:lnTo>
                    <a:pt x="3429000" y="52917"/>
                  </a:lnTo>
                  <a:lnTo>
                    <a:pt x="3386666" y="328084"/>
                  </a:lnTo>
                  <a:lnTo>
                    <a:pt x="21166" y="29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>
                <a:alpha val="78000"/>
              </a:srgbClr>
            </a:solidFill>
            <a:ln>
              <a:noFill/>
            </a:ln>
            <a:effectLst>
              <a:outerShdw blurRad="1651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48614" y="5071646"/>
              <a:ext cx="13235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 smtClean="0">
                  <a:solidFill>
                    <a:srgbClr val="00EBFF"/>
                  </a:solidFill>
                  <a:latin typeface="Chalkduster"/>
                  <a:cs typeface="Chalkduster"/>
                </a:rPr>
                <a:t>W</a:t>
              </a:r>
              <a:r>
                <a:rPr lang="en-GB" sz="500" dirty="0" smtClean="0">
                  <a:solidFill>
                    <a:srgbClr val="00EBFF"/>
                  </a:solidFill>
                  <a:latin typeface="Chalkduster"/>
                  <a:cs typeface="Chalkduster"/>
                </a:rPr>
                <a:t> </a:t>
              </a:r>
              <a:r>
                <a:rPr lang="en-GB" sz="1600" dirty="0" smtClean="0">
                  <a:solidFill>
                    <a:srgbClr val="00EBFF"/>
                  </a:solidFill>
                  <a:latin typeface="Chalkduster"/>
                  <a:cs typeface="Chalkduster"/>
                </a:rPr>
                <a:t>/</a:t>
              </a:r>
              <a:r>
                <a:rPr lang="en-GB" sz="500" dirty="0" smtClean="0">
                  <a:solidFill>
                    <a:srgbClr val="00EBFF"/>
                  </a:solidFill>
                  <a:latin typeface="Chalkduster"/>
                  <a:cs typeface="Chalkduster"/>
                </a:rPr>
                <a:t> </a:t>
              </a:r>
              <a:r>
                <a:rPr lang="en-GB" sz="1400" dirty="0" smtClean="0">
                  <a:solidFill>
                    <a:srgbClr val="00EBFF"/>
                  </a:solidFill>
                  <a:latin typeface="Chalkduster"/>
                  <a:cs typeface="Chalkduster"/>
                </a:rPr>
                <a:t>top</a:t>
              </a:r>
              <a:r>
                <a:rPr lang="en-GB" sz="1600" dirty="0" smtClean="0">
                  <a:solidFill>
                    <a:srgbClr val="00EBFF"/>
                  </a:solidFill>
                  <a:latin typeface="Chalkduster"/>
                  <a:cs typeface="Chalkduster"/>
                </a:rPr>
                <a:t> CR </a:t>
              </a:r>
              <a:endParaRPr lang="en-GB" sz="1600" dirty="0">
                <a:solidFill>
                  <a:srgbClr val="00EBFF"/>
                </a:solidFill>
                <a:latin typeface="Chalkduster"/>
                <a:cs typeface="Chalkduster"/>
              </a:endParaRPr>
            </a:p>
          </p:txBody>
        </p:sp>
      </p:grpSp>
      <p:sp>
        <p:nvSpPr>
          <p:cNvPr id="29" name="Freeform 28"/>
          <p:cNvSpPr/>
          <p:nvPr/>
        </p:nvSpPr>
        <p:spPr>
          <a:xfrm rot="5400000">
            <a:off x="1165859" y="3558541"/>
            <a:ext cx="1371600" cy="45719"/>
          </a:xfrm>
          <a:custGeom>
            <a:avLst/>
            <a:gdLst>
              <a:gd name="connsiteX0" fmla="*/ 0 w 4138083"/>
              <a:gd name="connsiteY0" fmla="*/ 10584 h 72098"/>
              <a:gd name="connsiteX1" fmla="*/ 3323167 w 4138083"/>
              <a:gd name="connsiteY1" fmla="*/ 42334 h 72098"/>
              <a:gd name="connsiteX2" fmla="*/ 3661833 w 4138083"/>
              <a:gd name="connsiteY2" fmla="*/ 31750 h 72098"/>
              <a:gd name="connsiteX3" fmla="*/ 3746500 w 4138083"/>
              <a:gd name="connsiteY3" fmla="*/ 21167 h 72098"/>
              <a:gd name="connsiteX4" fmla="*/ 3788833 w 4138083"/>
              <a:gd name="connsiteY4" fmla="*/ 10584 h 72098"/>
              <a:gd name="connsiteX5" fmla="*/ 3852333 w 4138083"/>
              <a:gd name="connsiteY5" fmla="*/ 0 h 72098"/>
              <a:gd name="connsiteX6" fmla="*/ 3989917 w 4138083"/>
              <a:gd name="connsiteY6" fmla="*/ 10584 h 72098"/>
              <a:gd name="connsiteX7" fmla="*/ 4138083 w 4138083"/>
              <a:gd name="connsiteY7" fmla="*/ 21167 h 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8083" h="72098">
                <a:moveTo>
                  <a:pt x="0" y="10584"/>
                </a:moveTo>
                <a:cubicBezTo>
                  <a:pt x="1230313" y="72098"/>
                  <a:pt x="394305" y="33350"/>
                  <a:pt x="3323167" y="42334"/>
                </a:cubicBezTo>
                <a:cubicBezTo>
                  <a:pt x="3436110" y="42680"/>
                  <a:pt x="3548944" y="35278"/>
                  <a:pt x="3661833" y="31750"/>
                </a:cubicBezTo>
                <a:cubicBezTo>
                  <a:pt x="3690055" y="28222"/>
                  <a:pt x="3718445" y="25843"/>
                  <a:pt x="3746500" y="21167"/>
                </a:cubicBezTo>
                <a:cubicBezTo>
                  <a:pt x="3760847" y="18776"/>
                  <a:pt x="3774570" y="13437"/>
                  <a:pt x="3788833" y="10584"/>
                </a:cubicBezTo>
                <a:cubicBezTo>
                  <a:pt x="3809875" y="6376"/>
                  <a:pt x="3831166" y="3528"/>
                  <a:pt x="3852333" y="0"/>
                </a:cubicBezTo>
                <a:lnTo>
                  <a:pt x="3989917" y="10584"/>
                </a:lnTo>
                <a:cubicBezTo>
                  <a:pt x="4127766" y="22571"/>
                  <a:pt x="4053142" y="21167"/>
                  <a:pt x="4138083" y="21167"/>
                </a:cubicBezTo>
              </a:path>
            </a:pathLst>
          </a:custGeom>
          <a:ln w="25400" cap="flat" cmpd="sng" algn="ctr">
            <a:solidFill>
              <a:srgbClr val="CCFFCC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1800000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5" name="Group 32"/>
          <p:cNvGrpSpPr/>
          <p:nvPr/>
        </p:nvGrpSpPr>
        <p:grpSpPr>
          <a:xfrm>
            <a:off x="1875838" y="3530770"/>
            <a:ext cx="3081191" cy="736430"/>
            <a:chOff x="1875838" y="3530770"/>
            <a:chExt cx="3081191" cy="736430"/>
          </a:xfrm>
        </p:grpSpPr>
        <p:sp>
          <p:nvSpPr>
            <p:cNvPr id="17" name="TextBox 16"/>
            <p:cNvSpPr txBox="1"/>
            <p:nvPr/>
          </p:nvSpPr>
          <p:spPr>
            <a:xfrm>
              <a:off x="3207088" y="3530770"/>
              <a:ext cx="17499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CCFFCC"/>
                  </a:solidFill>
                  <a:latin typeface="Chalkduster"/>
                  <a:cs typeface="Chalkduster"/>
                </a:rPr>
                <a:t>signal region</a:t>
              </a:r>
              <a:endParaRPr lang="en-GB" sz="1600" dirty="0">
                <a:solidFill>
                  <a:srgbClr val="CCFFCC"/>
                </a:solidFill>
                <a:latin typeface="Chalkduster"/>
                <a:cs typeface="Chalkduster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rot="10800000">
              <a:off x="1875838" y="4196592"/>
              <a:ext cx="2067005" cy="70608"/>
            </a:xfrm>
            <a:custGeom>
              <a:avLst/>
              <a:gdLst>
                <a:gd name="connsiteX0" fmla="*/ 0 w 4138083"/>
                <a:gd name="connsiteY0" fmla="*/ 10584 h 72098"/>
                <a:gd name="connsiteX1" fmla="*/ 3323167 w 4138083"/>
                <a:gd name="connsiteY1" fmla="*/ 42334 h 72098"/>
                <a:gd name="connsiteX2" fmla="*/ 3661833 w 4138083"/>
                <a:gd name="connsiteY2" fmla="*/ 31750 h 72098"/>
                <a:gd name="connsiteX3" fmla="*/ 3746500 w 4138083"/>
                <a:gd name="connsiteY3" fmla="*/ 21167 h 72098"/>
                <a:gd name="connsiteX4" fmla="*/ 3788833 w 4138083"/>
                <a:gd name="connsiteY4" fmla="*/ 10584 h 72098"/>
                <a:gd name="connsiteX5" fmla="*/ 3852333 w 4138083"/>
                <a:gd name="connsiteY5" fmla="*/ 0 h 72098"/>
                <a:gd name="connsiteX6" fmla="*/ 3989917 w 4138083"/>
                <a:gd name="connsiteY6" fmla="*/ 10584 h 72098"/>
                <a:gd name="connsiteX7" fmla="*/ 4138083 w 4138083"/>
                <a:gd name="connsiteY7" fmla="*/ 21167 h 7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8083" h="72098">
                  <a:moveTo>
                    <a:pt x="0" y="10584"/>
                  </a:moveTo>
                  <a:cubicBezTo>
                    <a:pt x="1230313" y="72098"/>
                    <a:pt x="394305" y="33350"/>
                    <a:pt x="3323167" y="42334"/>
                  </a:cubicBezTo>
                  <a:cubicBezTo>
                    <a:pt x="3436110" y="42680"/>
                    <a:pt x="3548944" y="35278"/>
                    <a:pt x="3661833" y="31750"/>
                  </a:cubicBezTo>
                  <a:cubicBezTo>
                    <a:pt x="3690055" y="28222"/>
                    <a:pt x="3718445" y="25843"/>
                    <a:pt x="3746500" y="21167"/>
                  </a:cubicBezTo>
                  <a:cubicBezTo>
                    <a:pt x="3760847" y="18776"/>
                    <a:pt x="3774570" y="13437"/>
                    <a:pt x="3788833" y="10584"/>
                  </a:cubicBezTo>
                  <a:cubicBezTo>
                    <a:pt x="3809875" y="6376"/>
                    <a:pt x="3831166" y="3528"/>
                    <a:pt x="3852333" y="0"/>
                  </a:cubicBezTo>
                  <a:lnTo>
                    <a:pt x="3989917" y="10584"/>
                  </a:lnTo>
                  <a:cubicBezTo>
                    <a:pt x="4127766" y="22571"/>
                    <a:pt x="4053142" y="21167"/>
                    <a:pt x="4138083" y="21167"/>
                  </a:cubicBezTo>
                </a:path>
              </a:pathLst>
            </a:custGeom>
            <a:ln w="25400" cap="flat" cmpd="sng" algn="ctr">
              <a:solidFill>
                <a:srgbClr val="CCFFCC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12540000">
                <a:srgbClr val="000000">
                  <a:alpha val="47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Up Arrow 20"/>
          <p:cNvSpPr/>
          <p:nvPr/>
        </p:nvSpPr>
        <p:spPr>
          <a:xfrm>
            <a:off x="1981200" y="3877732"/>
            <a:ext cx="391923" cy="1615392"/>
          </a:xfrm>
          <a:prstGeom prst="upArrow">
            <a:avLst/>
          </a:prstGeom>
          <a:solidFill>
            <a:srgbClr val="FF0000">
              <a:alpha val="78000"/>
            </a:srgbClr>
          </a:solidFill>
          <a:ln>
            <a:noFill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2188294" y="3877732"/>
            <a:ext cx="391923" cy="1128185"/>
          </a:xfrm>
          <a:prstGeom prst="upArrow">
            <a:avLst/>
          </a:prstGeom>
          <a:solidFill>
            <a:srgbClr val="3366FF">
              <a:alpha val="79000"/>
            </a:srgbClr>
          </a:solidFill>
          <a:ln>
            <a:noFill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 animBg="1"/>
      <p:bldP spid="21" grpId="0" animBg="1"/>
      <p:bldP spid="2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SUSY searches at the LHC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Example: ATLAS inclusive jets + </a:t>
            </a:r>
            <a:r>
              <a:rPr lang="en-GB" sz="1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800" i="1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lang="en-GB" sz="1800" baseline="30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miss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SUSY search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90183"/>
            <a:ext cx="2155698" cy="1996017"/>
          </a:xfrm>
          <a:prstGeom prst="rect">
            <a:avLst/>
          </a:prstGeom>
          <a:effectLst/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702" y="1890183"/>
            <a:ext cx="2155698" cy="1996017"/>
          </a:xfrm>
          <a:prstGeom prst="rect">
            <a:avLst/>
          </a:prstGeom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023783"/>
            <a:ext cx="2155698" cy="1996017"/>
          </a:xfrm>
          <a:prstGeom prst="rect">
            <a:avLst/>
          </a:prstGeom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702" y="4023783"/>
            <a:ext cx="2155698" cy="1996017"/>
          </a:xfrm>
          <a:prstGeom prst="rect">
            <a:avLst/>
          </a:prstGeom>
          <a:effectLst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699" y="1890183"/>
            <a:ext cx="3004736" cy="2782163"/>
          </a:xfrm>
          <a:prstGeom prst="rect">
            <a:avLst/>
          </a:prstGeom>
          <a:effectLst/>
        </p:spPr>
      </p:pic>
      <p:sp>
        <p:nvSpPr>
          <p:cNvPr id="43" name="Right Arrow 42"/>
          <p:cNvSpPr/>
          <p:nvPr/>
        </p:nvSpPr>
        <p:spPr>
          <a:xfrm>
            <a:off x="2384298" y="2819400"/>
            <a:ext cx="685800" cy="304800"/>
          </a:xfrm>
          <a:prstGeom prst="rightArrow">
            <a:avLst/>
          </a:prstGeom>
          <a:solidFill>
            <a:srgbClr val="9BFFA5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 rot="19762554">
            <a:off x="2384298" y="3811019"/>
            <a:ext cx="685800" cy="304800"/>
          </a:xfrm>
          <a:prstGeom prst="rightArrow">
            <a:avLst/>
          </a:prstGeom>
          <a:solidFill>
            <a:srgbClr val="FFD546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 flipH="1">
            <a:off x="6073902" y="2819400"/>
            <a:ext cx="685800" cy="304800"/>
          </a:xfrm>
          <a:prstGeom prst="rightArrow">
            <a:avLst/>
          </a:prstGeom>
          <a:solidFill>
            <a:srgbClr val="3AA9FF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 rot="1837446" flipH="1">
            <a:off x="6073902" y="3811019"/>
            <a:ext cx="685800" cy="304800"/>
          </a:xfrm>
          <a:prstGeom prst="rightArrow">
            <a:avLst/>
          </a:prstGeom>
          <a:solidFill>
            <a:srgbClr val="00005D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7" name="Text Box 11"/>
          <p:cNvSpPr txBox="1">
            <a:spLocks noChangeArrowheads="1"/>
          </p:cNvSpPr>
          <p:nvPr/>
        </p:nvSpPr>
        <p:spPr bwMode="auto">
          <a:xfrm>
            <a:off x="2667000" y="4941889"/>
            <a:ext cx="3970111" cy="92551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 err="1" smtClean="0">
                <a:solidFill>
                  <a:prstClr val="black"/>
                </a:solidFill>
                <a:latin typeface="Trebuchet MS"/>
                <a:cs typeface="Trebuchet MS"/>
                <a:sym typeface="Symbol" charset="2"/>
              </a:rPr>
              <a:t>Normalisations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  <a:sym typeface="Symbol" charset="2"/>
              </a:rPr>
              <a:t> obtained in all CR and signal regions simultaneously by combined maximum likelihood fit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620000" y="1460955"/>
            <a:ext cx="15239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ATLAS-CONF-2012-033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SUSY searches at the LHC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Example: ATLAS inclusive jets + </a:t>
            </a:r>
            <a:r>
              <a:rPr lang="en-GB" sz="1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800" i="1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lang="en-GB" sz="1800" baseline="30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miss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SUSY search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696" y="1905000"/>
            <a:ext cx="2153952" cy="1994400"/>
          </a:xfrm>
          <a:prstGeom prst="rect">
            <a:avLst/>
          </a:prstGeom>
          <a:effectLst/>
        </p:spPr>
      </p:pic>
      <p:sp>
        <p:nvSpPr>
          <p:cNvPr id="47" name="Text Box 11"/>
          <p:cNvSpPr txBox="1">
            <a:spLocks noChangeArrowheads="1"/>
          </p:cNvSpPr>
          <p:nvPr/>
        </p:nvSpPr>
        <p:spPr bwMode="auto">
          <a:xfrm>
            <a:off x="300944" y="4075888"/>
            <a:ext cx="5261656" cy="204889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  <a:sym typeface="Symbol" charset="2"/>
              </a:rPr>
              <a:t>Define several signal regions, sensitive to different SUSY mass spectra and cascade patterns</a:t>
            </a:r>
            <a:endParaRPr lang="en-US" sz="1600" dirty="0" smtClean="0">
              <a:solidFill>
                <a:prstClr val="black"/>
              </a:solidFill>
              <a:latin typeface="Trebuchet MS"/>
              <a:cs typeface="Trebuchet MS"/>
              <a:sym typeface="Wingdings"/>
            </a:endParaRPr>
          </a:p>
          <a:p>
            <a:pPr>
              <a:spcBef>
                <a:spcPts val="600"/>
              </a:spcBef>
            </a:pP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Squarks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and </a:t>
            </a: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gluino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production would lead to excess over expected SM events at high tail of </a:t>
            </a:r>
            <a:r>
              <a:rPr lang="en-GB" sz="16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</a:t>
            </a:r>
            <a:r>
              <a:rPr lang="en-GB" sz="1600" baseline="-25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eff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distribution</a:t>
            </a:r>
          </a:p>
          <a:p>
            <a:pPr>
              <a:spcBef>
                <a:spcPts val="600"/>
              </a:spcBef>
            </a:pP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No such excess seen in current ATLAS or CMS data</a:t>
            </a:r>
          </a:p>
          <a:p>
            <a:pPr>
              <a:spcBef>
                <a:spcPts val="600"/>
              </a:spcBef>
            </a:pPr>
            <a:r>
              <a:rPr lang="en-GB" sz="1600" b="1" dirty="0" smtClean="0">
                <a:solidFill>
                  <a:srgbClr val="C90202"/>
                </a:solidFill>
                <a:latin typeface="Trebuchet MS"/>
                <a:cs typeface="Trebuchet MS"/>
              </a:rPr>
              <a:t>Translate into limit on SUSY cross section                          </a:t>
            </a:r>
            <a:r>
              <a:rPr lang="en-US" sz="1600" b="1" dirty="0" err="1" smtClean="0">
                <a:solidFill>
                  <a:srgbClr val="C90202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b="1" dirty="0" smtClean="0">
                <a:solidFill>
                  <a:srgbClr val="C90202"/>
                </a:solidFill>
                <a:latin typeface="Trebuchet MS"/>
                <a:cs typeface="Trebuchet MS"/>
                <a:sym typeface="Wingdings"/>
              </a:rPr>
              <a:t> limit on SUSY particle masses</a:t>
            </a:r>
            <a:endParaRPr lang="en-GB" sz="1600" b="1" dirty="0" smtClean="0">
              <a:solidFill>
                <a:srgbClr val="C90202"/>
              </a:solidFill>
              <a:latin typeface="Trebuchet MS"/>
              <a:cs typeface="Trebuchet M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48" y="1905000"/>
            <a:ext cx="2153952" cy="199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848" y="1905000"/>
            <a:ext cx="2153952" cy="199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648" y="1905000"/>
            <a:ext cx="2153952" cy="199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0000" y="1460955"/>
            <a:ext cx="15239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ATLAS-CONF-2012-033</a:t>
            </a:r>
          </a:p>
        </p:txBody>
      </p:sp>
      <p:grpSp>
        <p:nvGrpSpPr>
          <p:cNvPr id="2" name="Group 34"/>
          <p:cNvGrpSpPr/>
          <p:nvPr/>
        </p:nvGrpSpPr>
        <p:grpSpPr>
          <a:xfrm>
            <a:off x="4343400" y="3996631"/>
            <a:ext cx="4495800" cy="2251769"/>
            <a:chOff x="4343400" y="3996631"/>
            <a:chExt cx="4495800" cy="2251769"/>
          </a:xfrm>
        </p:grpSpPr>
        <p:sp>
          <p:nvSpPr>
            <p:cNvPr id="29" name="Right Arrow 28"/>
            <p:cNvSpPr/>
            <p:nvPr/>
          </p:nvSpPr>
          <p:spPr>
            <a:xfrm>
              <a:off x="4343400" y="4296832"/>
              <a:ext cx="1600200" cy="469900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51267" y="4340423"/>
              <a:ext cx="9879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sym typeface="Wingdings"/>
                </a:rPr>
                <a:t></a:t>
              </a:r>
              <a:r>
                <a:rPr lang="en-US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sym typeface="Wingdings"/>
                </a:rPr>
                <a:t> ≥ 4 jets</a:t>
              </a:r>
              <a:endParaRPr lang="en-GB" sz="14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48600" y="5486400"/>
              <a:ext cx="9879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sym typeface="Wingdings"/>
                </a:rPr>
                <a:t></a:t>
              </a:r>
              <a:r>
                <a:rPr lang="en-US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sym typeface="Wingdings"/>
                </a:rPr>
                <a:t> ≥ 2 jets</a:t>
              </a:r>
              <a:endParaRPr lang="en-GB" sz="14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pic>
          <p:nvPicPr>
            <p:cNvPr id="31" name="Picture 30" descr="T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5999820" y="3996631"/>
              <a:ext cx="1772580" cy="1021947"/>
            </a:xfrm>
            <a:prstGeom prst="rect">
              <a:avLst/>
            </a:prstGeom>
          </p:spPr>
        </p:pic>
        <p:pic>
          <p:nvPicPr>
            <p:cNvPr id="32" name="Picture 31" descr="T2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8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5830888" y="5090905"/>
              <a:ext cx="2025616" cy="115749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1460955"/>
            <a:ext cx="15239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ATLAS-CONF-2012-109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Inclusive jets + </a:t>
            </a:r>
            <a:r>
              <a:rPr lang="en-GB" sz="2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2800" i="1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lang="en-GB" sz="2800" baseline="30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miss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SUSY searches</a:t>
            </a: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Limits expressed in MSUGRA (left) and phenomenological model (right)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8" name="Picture 7" descr="fig_06a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468880"/>
            <a:ext cx="4680585" cy="3169920"/>
          </a:xfrm>
          <a:prstGeom prst="rect">
            <a:avLst/>
          </a:prstGeom>
        </p:spPr>
      </p:pic>
      <p:pic>
        <p:nvPicPr>
          <p:cNvPr id="9" name="Picture 8" descr="fig_07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63415" y="2468880"/>
            <a:ext cx="4680585" cy="3169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1905000"/>
            <a:ext cx="784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Analysis uses 12 signal regions to optimise for various signatures</a:t>
            </a:r>
            <a:endParaRPr lang="en-GB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9050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Under moderate assumptions on the SUSY mass hierarchy, ATLAS (similarly CMS) excludes: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0090" y="3023176"/>
            <a:ext cx="3746315" cy="13569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677863" y="3273425"/>
          <a:ext cx="2770187" cy="858838"/>
        </p:xfrm>
        <a:graphic>
          <a:graphicData uri="http://schemas.openxmlformats.org/presentationml/2006/ole">
            <p:oleObj spid="_x0000_s5583874" name="Equation" r:id="rId3" imgW="2209800" imgH="673100" progId="Equation.DSMT4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1460955"/>
            <a:ext cx="15239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ATLAS-CONF-2012-109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Inclusive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(2</a:t>
            </a:r>
            <a:r>
              <a:rPr lang="en-GB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-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6) jets 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+ </a:t>
            </a:r>
            <a:r>
              <a:rPr lang="en-GB" sz="2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2800" i="1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lang="en-GB" sz="2800" baseline="30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miss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SUSY searches</a:t>
            </a: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Limits expressed in MSUGRA (left) and phenomenological model (right)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4731603"/>
            <a:ext cx="4191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Perhaps such an inclusive analysis is not sensitive enough ? </a:t>
            </a:r>
          </a:p>
          <a:p>
            <a:pPr>
              <a:spcBef>
                <a:spcPts val="600"/>
              </a:spcBef>
            </a:pPr>
            <a:r>
              <a:rPr lang="en-US" sz="1600" dirty="0" err="1" smtClean="0">
                <a:solidFill>
                  <a:srgbClr val="D40202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srgbClr val="D40202"/>
                </a:solidFill>
                <a:latin typeface="Trebuchet MS"/>
                <a:cs typeface="Trebuchet MS"/>
                <a:sym typeface="Wingdings"/>
              </a:rPr>
              <a:t> Looked also in events with many jets (up </a:t>
            </a:r>
          </a:p>
          <a:p>
            <a:pPr defTabSz="265113">
              <a:spcBef>
                <a:spcPts val="0"/>
              </a:spcBef>
            </a:pPr>
            <a:r>
              <a:rPr lang="en-US" sz="1600" dirty="0" smtClean="0">
                <a:solidFill>
                  <a:srgbClr val="D40202"/>
                </a:solidFill>
                <a:latin typeface="Trebuchet MS"/>
                <a:cs typeface="Trebuchet MS"/>
                <a:sym typeface="Wingdings"/>
              </a:rPr>
              <a:t>	to 9!) and with at least 1 lepton</a:t>
            </a:r>
            <a:endParaRPr lang="en-GB" sz="1600" dirty="0" smtClean="0">
              <a:solidFill>
                <a:srgbClr val="D40202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 descr="fig_07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63415" y="2468880"/>
            <a:ext cx="4680585" cy="31699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6" name="Picture 15" descr="fig_01b-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84675" y="1874634"/>
            <a:ext cx="4483125" cy="43718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9400" y="1460955"/>
            <a:ext cx="25145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 arXiv:1206.1760, </a:t>
            </a:r>
            <a:r>
              <a:rPr lang="en-US" sz="800" b="1" kern="0" dirty="0" smtClean="0">
                <a:solidFill>
                  <a:srgbClr val="FFFFFF"/>
                </a:solidFill>
              </a:rPr>
              <a:t>ATLAS-CONF-2012-104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Multi-jets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(6</a:t>
            </a:r>
            <a:r>
              <a:rPr lang="en-GB" sz="2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-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9) / 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1-lepton + </a:t>
            </a:r>
            <a:r>
              <a:rPr lang="en-GB" sz="2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2800" i="1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lang="en-GB" sz="2800" baseline="30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miss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SUSY searches</a:t>
            </a: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No excess seen either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 descr="fig_05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" y="2034260"/>
            <a:ext cx="4274649" cy="395800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519" y="152400"/>
            <a:ext cx="898948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1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-lepton + </a:t>
            </a:r>
            <a:r>
              <a:rPr lang="en-GB" sz="2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2800" i="1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lang="en-GB" sz="2800" baseline="30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miss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SUSY searches</a:t>
            </a:r>
            <a:endParaRPr lang="en-GB" sz="2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“Compressed spectra”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8" name="Picture 7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89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1898"/>
              <a:stretch>
                <a:fillRect/>
              </a:stretch>
            </p:blipFill>
          </mc:Fallback>
        </mc:AlternateContent>
        <p:spPr>
          <a:xfrm>
            <a:off x="4732790" y="2040466"/>
            <a:ext cx="4373150" cy="32705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000" y="5311047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Maybe </a:t>
            </a:r>
            <a:r>
              <a:rPr lang="en-GB" sz="1600" i="1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m</a:t>
            </a:r>
            <a:r>
              <a:rPr lang="en-GB" sz="16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(LSP</a:t>
            </a:r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) ~ </a:t>
            </a:r>
            <a:r>
              <a:rPr lang="en-GB" sz="16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m(squarks</a:t>
            </a:r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 &amp; </a:t>
            </a:r>
            <a:r>
              <a:rPr lang="en-GB" sz="16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gluinos</a:t>
            </a:r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) so that not enough </a:t>
            </a:r>
            <a:r>
              <a:rPr lang="en-GB" sz="1600" i="1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E</a:t>
            </a:r>
            <a:r>
              <a:rPr lang="en-GB" sz="1600" i="1" baseline="-250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T</a:t>
            </a:r>
            <a:r>
              <a:rPr lang="en-GB" sz="1600" baseline="300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miss</a:t>
            </a:r>
            <a:r>
              <a:rPr lang="en-GB" sz="1600" i="1" dirty="0" smtClean="0">
                <a:solidFill>
                  <a:srgbClr val="D40202"/>
                </a:solidFill>
                <a:latin typeface="Trebuchet MS"/>
                <a:cs typeface="Trebuchet MS"/>
              </a:rPr>
              <a:t> </a:t>
            </a:r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is produced in the decays to select SUSY events?</a:t>
            </a:r>
          </a:p>
        </p:txBody>
      </p:sp>
      <p:sp>
        <p:nvSpPr>
          <p:cNvPr id="19" name="Up Arrow 18"/>
          <p:cNvSpPr/>
          <p:nvPr/>
        </p:nvSpPr>
        <p:spPr>
          <a:xfrm>
            <a:off x="5791200" y="4114800"/>
            <a:ext cx="457200" cy="1196247"/>
          </a:xfrm>
          <a:prstGeom prst="upArrow">
            <a:avLst/>
          </a:prstGeom>
          <a:solidFill>
            <a:srgbClr val="FF0000">
              <a:alpha val="53000"/>
            </a:srgbClr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0" y="1460954"/>
            <a:ext cx="1523999" cy="215445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ATLAS-CONF-2012-041</a:t>
            </a:r>
            <a:endParaRPr lang="en-US" sz="800" b="1" kern="0" dirty="0" smtClean="0">
              <a:solidFill>
                <a:srgbClr val="FFFFFF"/>
              </a:solidFill>
            </a:endParaRPr>
          </a:p>
        </p:txBody>
      </p:sp>
      <p:pic>
        <p:nvPicPr>
          <p:cNvPr id="17" name="Picture 16" descr="fig_01c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09600" y="2209800"/>
            <a:ext cx="3276600" cy="27330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1-lepton + </a:t>
            </a:r>
            <a:r>
              <a:rPr lang="en-GB" sz="2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2800" i="1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r>
              <a:rPr lang="en-GB" sz="2800" baseline="30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miss</a:t>
            </a:r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SUSY searches</a:t>
            </a: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“Compressed spectra”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8" name="Picture 7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648200" y="2040466"/>
            <a:ext cx="4457740" cy="32705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000" y="5311047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Maybe </a:t>
            </a:r>
            <a:r>
              <a:rPr lang="en-GB" sz="1600" i="1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m</a:t>
            </a:r>
            <a:r>
              <a:rPr lang="en-GB" sz="16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(LSP</a:t>
            </a:r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) ~ </a:t>
            </a:r>
            <a:r>
              <a:rPr lang="en-GB" sz="16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m(squarks</a:t>
            </a:r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 &amp; </a:t>
            </a:r>
            <a:r>
              <a:rPr lang="en-GB" sz="16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gluinos</a:t>
            </a:r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) so that not enough </a:t>
            </a:r>
            <a:r>
              <a:rPr lang="en-GB" sz="1600" i="1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E</a:t>
            </a:r>
            <a:r>
              <a:rPr lang="en-GB" sz="1600" i="1" baseline="-250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T</a:t>
            </a:r>
            <a:r>
              <a:rPr lang="en-GB" sz="1600" baseline="300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miss</a:t>
            </a:r>
            <a:r>
              <a:rPr lang="en-GB" sz="1600" i="1" dirty="0" smtClean="0">
                <a:solidFill>
                  <a:srgbClr val="D40202"/>
                </a:solidFill>
                <a:latin typeface="Trebuchet MS"/>
                <a:cs typeface="Trebuchet MS"/>
              </a:rPr>
              <a:t> </a:t>
            </a:r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is produced in the decays to select SUSY events?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1460954"/>
            <a:ext cx="1523999" cy="215445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ATLAS-CONF-2012-041</a:t>
            </a:r>
            <a:endParaRPr lang="en-US" sz="800" b="1" kern="0" dirty="0" smtClean="0">
              <a:solidFill>
                <a:srgbClr val="FFFFFF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5791200" y="4114800"/>
            <a:ext cx="457200" cy="1196247"/>
          </a:xfrm>
          <a:prstGeom prst="upArrow">
            <a:avLst/>
          </a:prstGeom>
          <a:solidFill>
            <a:srgbClr val="FF0000">
              <a:alpha val="53000"/>
            </a:srgbClr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2" name="Picture 11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6702" y="2042247"/>
            <a:ext cx="4465298" cy="326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5311047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  <a:sym typeface="Wingdings"/>
              </a:rPr>
              <a:t>Use dedicated “soft” spectra search !</a:t>
            </a:r>
          </a:p>
          <a:p>
            <a:endParaRPr lang="en-US" sz="900" dirty="0" smtClean="0">
              <a:solidFill>
                <a:prstClr val="black"/>
              </a:solidFill>
              <a:latin typeface="Trebuchet MS"/>
              <a:cs typeface="Trebuchet MS"/>
              <a:sym typeface="Wingdings"/>
            </a:endParaRPr>
          </a:p>
          <a:p>
            <a:r>
              <a:rPr lang="en-US" sz="1600" dirty="0" err="1" smtClean="0">
                <a:solidFill>
                  <a:prstClr val="black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  <a:sym typeface="Wingdings"/>
              </a:rPr>
              <a:t> But again, no sign of SUSY !</a:t>
            </a:r>
            <a:endParaRPr lang="en-GB" sz="1600" dirty="0" smtClean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16" name="Picture 2" descr="http://s3.ceclair.fr/wp-content/uploads/2010/09/stupefaction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7584" y="3023176"/>
            <a:ext cx="5391416" cy="3225224"/>
          </a:xfrm>
          <a:prstGeom prst="rect">
            <a:avLst/>
          </a:prstGeom>
          <a:noFill/>
          <a:effectLst>
            <a:outerShdw blurRad="2794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Does SUSY hide from our analyses?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What mechanisms could camouflage strong SUSY production?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905000"/>
            <a:ext cx="4191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Recall: we need to cancel the Higgs virtual corrections. Most important is top loop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687387" y="3102193"/>
            <a:ext cx="100965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2343150" y="3102193"/>
            <a:ext cx="100965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1697037" y="2779931"/>
            <a:ext cx="647700" cy="6477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15" name="Object 8"/>
          <p:cNvGraphicFramePr>
            <a:graphicFrameLocks noChangeAspect="1"/>
          </p:cNvGraphicFramePr>
          <p:nvPr/>
        </p:nvGraphicFramePr>
        <p:xfrm>
          <a:off x="1951037" y="2797393"/>
          <a:ext cx="131763" cy="230188"/>
        </p:xfrm>
        <a:graphic>
          <a:graphicData uri="http://schemas.openxmlformats.org/presentationml/2006/ole">
            <p:oleObj spid="_x0000_s5587970" name="Equation" r:id="rId3" imgW="101600" imgH="177800" progId="Equation.DSMT4">
              <p:embed/>
            </p:oleObj>
          </a:graphicData>
        </a:graphic>
      </p:graphicFrame>
      <p:graphicFrame>
        <p:nvGraphicFramePr>
          <p:cNvPr id="16" name="Object 9"/>
          <p:cNvGraphicFramePr>
            <a:graphicFrameLocks noChangeAspect="1"/>
          </p:cNvGraphicFramePr>
          <p:nvPr/>
        </p:nvGraphicFramePr>
        <p:xfrm>
          <a:off x="1946275" y="3129710"/>
          <a:ext cx="165100" cy="280988"/>
        </p:xfrm>
        <a:graphic>
          <a:graphicData uri="http://schemas.openxmlformats.org/presentationml/2006/ole">
            <p:oleObj spid="_x0000_s5587971" name="Equation" r:id="rId4" imgW="127000" imgH="215900" progId="Equation.DSMT4">
              <p:embed/>
            </p:oleObj>
          </a:graphicData>
        </a:graphic>
      </p:graphicFrame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2311400" y="3062506"/>
            <a:ext cx="71437" cy="73025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1657350" y="3062506"/>
            <a:ext cx="71437" cy="73025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19" name="Object 14"/>
          <p:cNvGraphicFramePr>
            <a:graphicFrameLocks noChangeAspect="1"/>
          </p:cNvGraphicFramePr>
          <p:nvPr/>
        </p:nvGraphicFramePr>
        <p:xfrm>
          <a:off x="1047750" y="2825968"/>
          <a:ext cx="214312" cy="214313"/>
        </p:xfrm>
        <a:graphic>
          <a:graphicData uri="http://schemas.openxmlformats.org/presentationml/2006/ole">
            <p:oleObj spid="_x0000_s5587972" name="Equation" r:id="rId5" imgW="165100" imgH="165100" progId="Equation.DSMT4">
              <p:embed/>
            </p:oleObj>
          </a:graphicData>
        </a:graphic>
      </p:graphicFrame>
      <p:graphicFrame>
        <p:nvGraphicFramePr>
          <p:cNvPr id="20" name="Object 15"/>
          <p:cNvGraphicFramePr>
            <a:graphicFrameLocks noChangeAspect="1"/>
          </p:cNvGraphicFramePr>
          <p:nvPr/>
        </p:nvGraphicFramePr>
        <p:xfrm>
          <a:off x="2778125" y="2824381"/>
          <a:ext cx="214312" cy="214312"/>
        </p:xfrm>
        <a:graphic>
          <a:graphicData uri="http://schemas.openxmlformats.org/presentationml/2006/ole">
            <p:oleObj spid="_x0000_s5587973" name="Equation" r:id="rId6" imgW="165100" imgH="165100" progId="Equation.DSMT4">
              <p:embed/>
            </p:oleObj>
          </a:graphicData>
        </a:graphic>
      </p:graphicFrame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685800" y="4321393"/>
            <a:ext cx="2667000" cy="2063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1695450" y="3694331"/>
            <a:ext cx="647700" cy="6477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24" name="Object 8"/>
          <p:cNvGraphicFramePr>
            <a:graphicFrameLocks noChangeAspect="1"/>
          </p:cNvGraphicFramePr>
          <p:nvPr/>
        </p:nvGraphicFramePr>
        <p:xfrm>
          <a:off x="1941513" y="3720260"/>
          <a:ext cx="147637" cy="279400"/>
        </p:xfrm>
        <a:graphic>
          <a:graphicData uri="http://schemas.openxmlformats.org/presentationml/2006/ole">
            <p:oleObj spid="_x0000_s5587974" name="Equation" r:id="rId7" imgW="114300" imgH="215900" progId="Equation.DSMT4">
              <p:embed/>
            </p:oleObj>
          </a:graphicData>
        </a:graphic>
      </p:graphicFrame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1981200" y="4296523"/>
            <a:ext cx="71437" cy="73025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28" name="Object 14"/>
          <p:cNvGraphicFramePr>
            <a:graphicFrameLocks noChangeAspect="1"/>
          </p:cNvGraphicFramePr>
          <p:nvPr/>
        </p:nvGraphicFramePr>
        <p:xfrm>
          <a:off x="1046163" y="4045168"/>
          <a:ext cx="214312" cy="214313"/>
        </p:xfrm>
        <a:graphic>
          <a:graphicData uri="http://schemas.openxmlformats.org/presentationml/2006/ole">
            <p:oleObj spid="_x0000_s5587975" name="Equation" r:id="rId8" imgW="165100" imgH="165100" progId="Equation.DSMT4">
              <p:embed/>
            </p:oleObj>
          </a:graphicData>
        </a:graphic>
      </p:graphicFrame>
      <p:graphicFrame>
        <p:nvGraphicFramePr>
          <p:cNvPr id="29" name="Object 15"/>
          <p:cNvGraphicFramePr>
            <a:graphicFrameLocks noChangeAspect="1"/>
          </p:cNvGraphicFramePr>
          <p:nvPr/>
        </p:nvGraphicFramePr>
        <p:xfrm>
          <a:off x="2776538" y="4043581"/>
          <a:ext cx="214312" cy="214312"/>
        </p:xfrm>
        <a:graphic>
          <a:graphicData uri="http://schemas.openxmlformats.org/presentationml/2006/ole">
            <p:oleObj spid="_x0000_s5587976" name="Equation" r:id="rId9" imgW="165100" imgH="165100" progId="Equation.DSMT4">
              <p:embed/>
            </p:oleObj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2400" y="4673024"/>
            <a:ext cx="4191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Contrary to the SM, 3</a:t>
            </a:r>
            <a:r>
              <a:rPr lang="en-GB" sz="16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rd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generation </a:t>
            </a: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squarks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can be lighter than 1</a:t>
            </a:r>
            <a:r>
              <a:rPr lang="en-GB" sz="16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st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and 2</a:t>
            </a:r>
            <a:r>
              <a:rPr lang="en-GB" sz="16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nd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generations</a:t>
            </a:r>
          </a:p>
        </p:txBody>
      </p:sp>
      <p:grpSp>
        <p:nvGrpSpPr>
          <p:cNvPr id="4" name="Group 47"/>
          <p:cNvGrpSpPr/>
          <p:nvPr/>
        </p:nvGrpSpPr>
        <p:grpSpPr>
          <a:xfrm>
            <a:off x="247650" y="5435024"/>
            <a:ext cx="4474284" cy="584776"/>
            <a:chOff x="247650" y="5435024"/>
            <a:chExt cx="4474284" cy="584776"/>
          </a:xfrm>
        </p:grpSpPr>
        <p:sp>
          <p:nvSpPr>
            <p:cNvPr id="22" name="TextBox 21"/>
            <p:cNvSpPr txBox="1"/>
            <p:nvPr/>
          </p:nvSpPr>
          <p:spPr>
            <a:xfrm>
              <a:off x="1904999" y="5435024"/>
              <a:ext cx="281693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C90202"/>
                  </a:solidFill>
                  <a:latin typeface="Trebuchet MS"/>
                  <a:cs typeface="Trebuchet MS"/>
                </a:rPr>
                <a:t>Watch out for</a:t>
              </a:r>
              <a:r>
                <a:rPr lang="en-GB" sz="1600" dirty="0" smtClean="0">
                  <a:solidFill>
                    <a:srgbClr val="C90202"/>
                  </a:solidFill>
                  <a:latin typeface="Trebuchet MS"/>
                  <a:cs typeface="Trebuchet MS"/>
                </a:rPr>
                <a:t> tops </a:t>
              </a:r>
              <a:r>
                <a:rPr lang="en-GB" sz="1600" dirty="0" smtClean="0">
                  <a:solidFill>
                    <a:srgbClr val="C90202"/>
                  </a:solidFill>
                  <a:latin typeface="Trebuchet MS"/>
                  <a:cs typeface="Trebuchet MS"/>
                </a:rPr>
                <a:t>and </a:t>
              </a:r>
              <a:r>
                <a:rPr lang="en-GB" sz="1600" i="1" dirty="0" err="1" smtClean="0">
                  <a:solidFill>
                    <a:srgbClr val="C90202"/>
                  </a:solidFill>
                  <a:latin typeface="Trebuchet MS"/>
                  <a:cs typeface="Trebuchet MS"/>
                </a:rPr>
                <a:t>b</a:t>
              </a:r>
              <a:r>
                <a:rPr lang="en-GB" sz="1600" dirty="0" err="1" smtClean="0">
                  <a:solidFill>
                    <a:srgbClr val="C90202"/>
                  </a:solidFill>
                  <a:latin typeface="Trebuchet MS"/>
                  <a:cs typeface="Trebuchet MS"/>
                </a:rPr>
                <a:t>’s</a:t>
              </a:r>
              <a:r>
                <a:rPr lang="en-GB" sz="1600" dirty="0" smtClean="0">
                  <a:solidFill>
                    <a:srgbClr val="C90202"/>
                  </a:solidFill>
                  <a:latin typeface="Trebuchet MS"/>
                  <a:cs typeface="Trebuchet MS"/>
                </a:rPr>
                <a:t> in final state</a:t>
              </a:r>
              <a:r>
                <a:rPr lang="en-GB" sz="1600" dirty="0" smtClean="0">
                  <a:solidFill>
                    <a:srgbClr val="C90202"/>
                  </a:solidFill>
                  <a:latin typeface="Trebuchet MS"/>
                  <a:cs typeface="Trebuchet MS"/>
                </a:rPr>
                <a:t> (“natural SUSY”) </a:t>
              </a:r>
              <a:endParaRPr lang="en-GB" sz="1600" dirty="0" smtClean="0">
                <a:solidFill>
                  <a:srgbClr val="C90202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247650" y="5486400"/>
              <a:ext cx="1600200" cy="469900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5550950" y="4038600"/>
            <a:ext cx="2983450" cy="2060377"/>
            <a:chOff x="5550950" y="4038600"/>
            <a:chExt cx="2983450" cy="2060377"/>
          </a:xfrm>
        </p:grpSpPr>
        <p:pic>
          <p:nvPicPr>
            <p:cNvPr id="35" name="Picture 34" descr="T2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0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5550950" y="4038600"/>
              <a:ext cx="2983450" cy="180498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765147" y="5791200"/>
              <a:ext cx="2361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Direct </a:t>
              </a:r>
              <a:r>
                <a:rPr lang="en-GB" sz="1400" b="1" i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b</a:t>
              </a:r>
              <a:r>
                <a:rPr lang="en-GB" sz="14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/</a:t>
              </a:r>
              <a:r>
                <a:rPr lang="en-GB" sz="1400" b="1" i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t</a:t>
              </a:r>
              <a:r>
                <a:rPr lang="en-GB" sz="1400" b="1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 </a:t>
              </a:r>
              <a:r>
                <a:rPr lang="en-GB" sz="14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pair production</a:t>
              </a:r>
              <a:endParaRPr lang="en-GB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317588" y="5679247"/>
              <a:ext cx="2788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~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513408" y="5682432"/>
              <a:ext cx="2788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~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5105400" y="1752600"/>
            <a:ext cx="3472074" cy="2209800"/>
            <a:chOff x="5105400" y="1752600"/>
            <a:chExt cx="3472074" cy="2209800"/>
          </a:xfrm>
        </p:grpSpPr>
        <p:pic>
          <p:nvPicPr>
            <p:cNvPr id="34" name="Picture 33" descr="T1bbbb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2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5257800" y="1752600"/>
              <a:ext cx="2971800" cy="189379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105400" y="3654623"/>
              <a:ext cx="34720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Gluino</a:t>
              </a:r>
              <a:r>
                <a:rPr lang="en-GB" sz="14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-mediated virtual </a:t>
              </a:r>
              <a:r>
                <a:rPr lang="en-GB" sz="1400" b="1" i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b</a:t>
              </a:r>
              <a:r>
                <a:rPr lang="en-GB" sz="14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/</a:t>
              </a:r>
              <a:r>
                <a:rPr lang="en-GB" sz="1400" b="1" i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t</a:t>
              </a:r>
              <a:r>
                <a:rPr lang="en-GB" sz="14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 production</a:t>
              </a:r>
              <a:endParaRPr lang="en-GB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145363" y="3526912"/>
              <a:ext cx="2788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~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330328" y="3548624"/>
              <a:ext cx="2788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~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 rot="5400000">
            <a:off x="3009834" y="3617102"/>
            <a:ext cx="3425080" cy="877"/>
          </a:xfrm>
          <a:prstGeom prst="line">
            <a:avLst/>
          </a:prstGeom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981200" y="5330083"/>
            <a:ext cx="2740735" cy="1588"/>
          </a:xfrm>
          <a:prstGeom prst="line">
            <a:avLst/>
          </a:prstGeom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1447800"/>
            <a:ext cx="9144000" cy="4953000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0" y="638175"/>
            <a:ext cx="9144000" cy="543739"/>
          </a:xfrm>
          <a:prstGeom prst="rect">
            <a:avLst/>
          </a:prstGeom>
          <a:solidFill>
            <a:srgbClr val="FFFFFF">
              <a:alpha val="88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tIns="137160" bIns="137160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auto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Englert-Brout-Higgs-Guralnik-Hagen-Kibble</a:t>
            </a:r>
            <a:r>
              <a:rPr lang="en-US" sz="1600" b="1" kern="0" dirty="0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 mechanism</a:t>
            </a:r>
            <a:endParaRPr lang="en-GB" sz="1600" b="1" kern="0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4116918" y="1448427"/>
            <a:ext cx="5027082" cy="495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" name="Group 98"/>
          <p:cNvGrpSpPr/>
          <p:nvPr/>
        </p:nvGrpSpPr>
        <p:grpSpPr>
          <a:xfrm>
            <a:off x="4116917" y="2221468"/>
            <a:ext cx="5019882" cy="4169090"/>
            <a:chOff x="4116917" y="2221468"/>
            <a:chExt cx="5019882" cy="4169090"/>
          </a:xfrm>
        </p:grpSpPr>
        <p:sp>
          <p:nvSpPr>
            <p:cNvPr id="68" name="TextBox 67"/>
            <p:cNvSpPr txBox="1"/>
            <p:nvPr/>
          </p:nvSpPr>
          <p:spPr>
            <a:xfrm>
              <a:off x="4267200" y="5562600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Top quark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grpSp>
          <p:nvGrpSpPr>
            <p:cNvPr id="3" name="Group 20"/>
            <p:cNvGrpSpPr/>
            <p:nvPr/>
          </p:nvGrpSpPr>
          <p:grpSpPr>
            <a:xfrm>
              <a:off x="5776798" y="2874964"/>
              <a:ext cx="2921081" cy="148741"/>
              <a:chOff x="822326" y="2286000"/>
              <a:chExt cx="4130674" cy="173037"/>
            </a:xfrm>
          </p:grpSpPr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 flipH="1">
                <a:off x="822326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 flipH="1">
                <a:off x="2887663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267200" y="222146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Gravity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04065" y="6128948"/>
              <a:ext cx="1012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 smtClean="0">
                  <a:solidFill>
                    <a:srgbClr val="7F7F7F"/>
                  </a:solidFill>
                  <a:latin typeface="Trebuchet MS"/>
                  <a:cs typeface="Trebuchet MS"/>
                </a:rPr>
                <a:t>H. Murayama</a:t>
              </a:r>
              <a:endParaRPr lang="en-GB" sz="1100" dirty="0">
                <a:solidFill>
                  <a:srgbClr val="7F7F7F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67200" y="2754868"/>
              <a:ext cx="894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Photon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67200" y="4355068"/>
              <a:ext cx="1174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Neutrinos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776302" y="4604244"/>
              <a:ext cx="2981904" cy="1588"/>
            </a:xfrm>
            <a:prstGeom prst="line">
              <a:avLst/>
            </a:prstGeom>
            <a:ln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267200" y="4964668"/>
              <a:ext cx="1141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Electrons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267200" y="3352800"/>
              <a:ext cx="1399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Weak boson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grpSp>
          <p:nvGrpSpPr>
            <p:cNvPr id="4" name="Group 165"/>
            <p:cNvGrpSpPr/>
            <p:nvPr/>
          </p:nvGrpSpPr>
          <p:grpSpPr>
            <a:xfrm>
              <a:off x="5776798" y="2386343"/>
              <a:ext cx="2921081" cy="148741"/>
              <a:chOff x="822326" y="2286000"/>
              <a:chExt cx="4130674" cy="173037"/>
            </a:xfrm>
          </p:grpSpPr>
          <p:sp>
            <p:nvSpPr>
              <p:cNvPr id="167" name="Freeform 166"/>
              <p:cNvSpPr>
                <a:spLocks/>
              </p:cNvSpPr>
              <p:nvPr/>
            </p:nvSpPr>
            <p:spPr bwMode="auto">
              <a:xfrm flipH="1">
                <a:off x="822326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1"/>
              <p:cNvSpPr>
                <a:spLocks/>
              </p:cNvSpPr>
              <p:nvPr/>
            </p:nvSpPr>
            <p:spPr bwMode="auto">
              <a:xfrm flipH="1">
                <a:off x="2887663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82" name="Straight Connector 181"/>
            <p:cNvCxnSpPr/>
            <p:nvPr/>
          </p:nvCxnSpPr>
          <p:spPr>
            <a:xfrm>
              <a:off x="4116917" y="4147114"/>
              <a:ext cx="5019882" cy="1588"/>
            </a:xfrm>
            <a:prstGeom prst="line">
              <a:avLst/>
            </a:prstGeom>
            <a:ln w="127" cap="flat" cmpd="sng" algn="ctr">
              <a:solidFill>
                <a:schemeClr val="tx2">
                  <a:lumMod val="60000"/>
                  <a:lumOff val="40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88"/>
            <p:cNvGrpSpPr/>
            <p:nvPr/>
          </p:nvGrpSpPr>
          <p:grpSpPr>
            <a:xfrm>
              <a:off x="5776302" y="3462289"/>
              <a:ext cx="2921081" cy="148741"/>
              <a:chOff x="822326" y="2286000"/>
              <a:chExt cx="4130674" cy="173037"/>
            </a:xfrm>
          </p:grpSpPr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 flipH="1">
                <a:off x="822326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21"/>
              <p:cNvSpPr>
                <a:spLocks/>
              </p:cNvSpPr>
              <p:nvPr/>
            </p:nvSpPr>
            <p:spPr bwMode="auto">
              <a:xfrm flipH="1">
                <a:off x="2887663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96" name="Straight Connector 95"/>
            <p:cNvCxnSpPr/>
            <p:nvPr/>
          </p:nvCxnSpPr>
          <p:spPr>
            <a:xfrm>
              <a:off x="5791200" y="5180012"/>
              <a:ext cx="2981904" cy="1588"/>
            </a:xfrm>
            <a:prstGeom prst="line">
              <a:avLst/>
            </a:prstGeom>
            <a:ln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5791200" y="5757863"/>
              <a:ext cx="2981904" cy="1588"/>
            </a:xfrm>
            <a:prstGeom prst="line">
              <a:avLst/>
            </a:prstGeom>
            <a:ln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0" y="7938"/>
            <a:ext cx="9144000" cy="648512"/>
          </a:xfrm>
          <a:prstGeom prst="rect">
            <a:avLst/>
          </a:prstGeom>
          <a:solidFill>
            <a:srgbClr val="FFFFFF">
              <a:alpha val="89000"/>
            </a:srgbClr>
          </a:solidFill>
          <a:ln w="19050">
            <a:noFill/>
            <a:miter lim="800000"/>
            <a:headEnd/>
            <a:tailEnd type="none" w="sm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3600" kern="0" dirty="0" smtClean="0">
                <a:solidFill>
                  <a:srgbClr val="333333"/>
                </a:solidFill>
                <a:latin typeface="Trebuchet MS"/>
                <a:ea typeface="Arial" charset="0"/>
                <a:cs typeface="Trebuchet MS"/>
              </a:rPr>
              <a:t>The Standard Model</a:t>
            </a:r>
            <a:endParaRPr lang="en-GB" sz="3600" kern="0" dirty="0">
              <a:solidFill>
                <a:srgbClr val="333333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228600" y="1600200"/>
            <a:ext cx="383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Early universe: symmetric phase, fundamental particles are </a:t>
            </a:r>
            <a:r>
              <a:rPr lang="en-GB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massless</a:t>
            </a: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                  </a:t>
            </a:r>
            <a:r>
              <a:rPr lang="en-US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 gauge symmetry is respected</a:t>
            </a:r>
            <a:endParaRPr lang="en-GB" sz="18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038600" y="16002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Symmetric phase – early universe</a:t>
            </a:r>
            <a:endParaRPr lang="en-GB" sz="2000" i="1" dirty="0">
              <a:solidFill>
                <a:prstClr val="black">
                  <a:lumMod val="65000"/>
                  <a:lumOff val="35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Does SUSY hide from our analyses?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Limits on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gluino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-mediated stop (left) and direct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sbottom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production (right)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9" descr="fig_0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94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1947"/>
              <a:stretch>
                <a:fillRect/>
              </a:stretch>
            </p:blipFill>
          </mc:Fallback>
        </mc:AlternateContent>
        <p:spPr>
          <a:xfrm>
            <a:off x="31749" y="2709332"/>
            <a:ext cx="4797950" cy="351240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52400" y="19050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Gluino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-mediated stop production (4 tops!) produces events with same-sign leptons, and also many jets</a:t>
            </a:r>
          </a:p>
          <a:p>
            <a:r>
              <a:rPr lang="en-US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 very low SM backgrounds</a:t>
            </a:r>
            <a:endParaRPr lang="en-GB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57800" y="1905000"/>
            <a:ext cx="388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Direct </a:t>
            </a: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sbottom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production has 2 </a:t>
            </a: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b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-jets + </a:t>
            </a:r>
            <a:r>
              <a:rPr lang="en-GB" sz="16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GB" sz="1600" i="1" baseline="-25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</a:t>
            </a:r>
            <a:r>
              <a:rPr lang="en-GB" sz="1600" baseline="30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miss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 kinematic reconstruction</a:t>
            </a:r>
            <a:endParaRPr lang="en-GB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 descr="fig_03a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2293" r="261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2293" r="2615"/>
              <a:stretch>
                <a:fillRect/>
              </a:stretch>
            </p:blipFill>
          </mc:Fallback>
        </mc:AlternateContent>
        <p:spPr>
          <a:xfrm>
            <a:off x="4667250" y="2842682"/>
            <a:ext cx="4476750" cy="31924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9400" y="1460955"/>
            <a:ext cx="25145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ATLAS-CONF-2012-105, ATLAS-CONF-2012-106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Does SUSY hide from our analyses?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Strong dedicated effort on search for direct stop production in ATLAS &amp; CMS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1460955"/>
            <a:ext cx="44195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See: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https://twiki.cern.ch/twiki/bin/view/AtlasPublic/SupersymmetryPublicResults</a:t>
            </a:r>
            <a:endParaRPr lang="en-US" sz="800" b="1" kern="0" dirty="0" smtClean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7162800" cy="43187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8601" y="2036234"/>
            <a:ext cx="10837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ATLAS searches for direct stop pair production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Does SUSY hide from our analyses?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What mechanisms could camouflage strong SUSY production?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6" name="Picture 15" descr="fig_02a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696385" y="1905000"/>
            <a:ext cx="4447615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905000"/>
            <a:ext cx="47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The limits on direct stop/</a:t>
            </a: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sbottom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production are still too weak to exclude them up to </a:t>
            </a: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TeV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(“naturalness”) scale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1460955"/>
            <a:ext cx="22859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 arXiv:1208.3144, arXiv:1208.4305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399" y="5638800"/>
            <a:ext cx="5334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-84" charset="2"/>
              <a:buChar char="à"/>
            </a:pPr>
            <a:r>
              <a:rPr lang="en-GB" sz="1600" dirty="0" smtClean="0">
                <a:solidFill>
                  <a:srgbClr val="C90202"/>
                </a:solidFill>
                <a:latin typeface="Trebuchet MS"/>
                <a:cs typeface="Trebuchet MS"/>
              </a:rPr>
              <a:t> Select events with 2</a:t>
            </a:r>
            <a:r>
              <a:rPr lang="en-GB" sz="1600" dirty="0" smtClean="0">
                <a:solidFill>
                  <a:srgbClr val="C90202"/>
                </a:solidFill>
                <a:latin typeface="Symbol" charset="2"/>
                <a:cs typeface="Symbol" charset="2"/>
              </a:rPr>
              <a:t>-</a:t>
            </a:r>
            <a:r>
              <a:rPr lang="en-GB" sz="1600" dirty="0" smtClean="0">
                <a:solidFill>
                  <a:srgbClr val="C90202"/>
                </a:solidFill>
                <a:latin typeface="Trebuchet MS"/>
                <a:cs typeface="Trebuchet MS"/>
              </a:rPr>
              <a:t>3 leptons + </a:t>
            </a:r>
            <a:r>
              <a:rPr lang="en-GB" sz="1600" i="1" dirty="0" err="1" smtClean="0">
                <a:solidFill>
                  <a:srgbClr val="C90202"/>
                </a:solidFill>
                <a:latin typeface="Trebuchet MS"/>
                <a:cs typeface="Trebuchet MS"/>
              </a:rPr>
              <a:t>E</a:t>
            </a:r>
            <a:r>
              <a:rPr lang="en-GB" sz="1600" i="1" baseline="-25000" dirty="0" err="1" smtClean="0">
                <a:solidFill>
                  <a:srgbClr val="C90202"/>
                </a:solidFill>
                <a:latin typeface="Trebuchet MS"/>
                <a:cs typeface="Trebuchet MS"/>
              </a:rPr>
              <a:t>T</a:t>
            </a:r>
            <a:r>
              <a:rPr lang="en-GB" sz="1600" baseline="30000" dirty="0" err="1" smtClean="0">
                <a:solidFill>
                  <a:srgbClr val="C90202"/>
                </a:solidFill>
                <a:latin typeface="Trebuchet MS"/>
                <a:cs typeface="Trebuchet MS"/>
              </a:rPr>
              <a:t>miss</a:t>
            </a:r>
            <a:r>
              <a:rPr lang="en-GB" sz="1600" dirty="0" smtClean="0">
                <a:solidFill>
                  <a:srgbClr val="C90202"/>
                </a:solidFill>
                <a:latin typeface="Trebuchet MS"/>
                <a:cs typeface="Trebuchet MS"/>
              </a:rPr>
              <a:t> &amp; no jets!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398" y="2902803"/>
            <a:ext cx="487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Perhaps, all strong production </a:t>
            </a: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sparticles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are yet too heavy to be produced with sufficient statistics and only (naturally) light </a:t>
            </a: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gauginos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are produced ?</a:t>
            </a:r>
          </a:p>
        </p:txBody>
      </p:sp>
      <p:pic>
        <p:nvPicPr>
          <p:cNvPr id="14" name="Picture 13" descr="TChiNuSlep_slep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28600" y="3962400"/>
            <a:ext cx="2199947" cy="1250950"/>
          </a:xfrm>
          <a:prstGeom prst="rect">
            <a:avLst/>
          </a:prstGeom>
        </p:spPr>
      </p:pic>
      <p:pic>
        <p:nvPicPr>
          <p:cNvPr id="26" name="Picture 25" descr="T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678999" y="3928130"/>
            <a:ext cx="2197801" cy="132967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151712" y="5985113"/>
            <a:ext cx="2788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~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47531" y="5988298"/>
            <a:ext cx="2788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~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72936" y="4804836"/>
            <a:ext cx="304799" cy="180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615268" y="4225975"/>
            <a:ext cx="304799" cy="180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591042" name="Object 2"/>
          <p:cNvGraphicFramePr>
            <a:graphicFrameLocks noChangeAspect="1"/>
          </p:cNvGraphicFramePr>
          <p:nvPr/>
        </p:nvGraphicFramePr>
        <p:xfrm>
          <a:off x="3738563" y="4169831"/>
          <a:ext cx="147637" cy="247650"/>
        </p:xfrm>
        <a:graphic>
          <a:graphicData uri="http://schemas.openxmlformats.org/presentationml/2006/ole">
            <p:oleObj spid="_x0000_s5591042" name="Equation" r:id="rId12" imgW="114300" imgH="190500" progId="Equation.DSMT4">
              <p:embed/>
            </p:oleObj>
          </a:graphicData>
        </a:graphic>
      </p:graphicFrame>
      <p:sp>
        <p:nvSpPr>
          <p:cNvPr id="33" name="Rectangle 32"/>
          <p:cNvSpPr/>
          <p:nvPr/>
        </p:nvSpPr>
        <p:spPr>
          <a:xfrm>
            <a:off x="4572001" y="3946571"/>
            <a:ext cx="304799" cy="180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523318" y="5104388"/>
            <a:ext cx="304799" cy="180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591043" name="Object 3"/>
          <p:cNvGraphicFramePr>
            <a:graphicFrameLocks noChangeAspect="1"/>
          </p:cNvGraphicFramePr>
          <p:nvPr/>
        </p:nvGraphicFramePr>
        <p:xfrm>
          <a:off x="3700463" y="4792663"/>
          <a:ext cx="214312" cy="263525"/>
        </p:xfrm>
        <a:graphic>
          <a:graphicData uri="http://schemas.openxmlformats.org/presentationml/2006/ole">
            <p:oleObj spid="_x0000_s5591043" name="Equation" r:id="rId13" imgW="165100" imgH="203200" progId="Equation.DSMT4">
              <p:embed/>
            </p:oleObj>
          </a:graphicData>
        </a:graphic>
      </p:graphicFrame>
      <p:graphicFrame>
        <p:nvGraphicFramePr>
          <p:cNvPr id="5591044" name="Object 4"/>
          <p:cNvGraphicFramePr>
            <a:graphicFrameLocks noChangeAspect="1"/>
          </p:cNvGraphicFramePr>
          <p:nvPr/>
        </p:nvGraphicFramePr>
        <p:xfrm>
          <a:off x="4578881" y="3907896"/>
          <a:ext cx="149225" cy="196850"/>
        </p:xfrm>
        <a:graphic>
          <a:graphicData uri="http://schemas.openxmlformats.org/presentationml/2006/ole">
            <p:oleObj spid="_x0000_s5591044" name="Equation" r:id="rId14" imgW="114300" imgH="152400" progId="Equation.DSMT4">
              <p:embed/>
            </p:oleObj>
          </a:graphicData>
        </a:graphic>
      </p:graphicFrame>
      <p:graphicFrame>
        <p:nvGraphicFramePr>
          <p:cNvPr id="5591045" name="Object 5"/>
          <p:cNvGraphicFramePr>
            <a:graphicFrameLocks noChangeAspect="1"/>
          </p:cNvGraphicFramePr>
          <p:nvPr/>
        </p:nvGraphicFramePr>
        <p:xfrm>
          <a:off x="4564063" y="5069417"/>
          <a:ext cx="165100" cy="246063"/>
        </p:xfrm>
        <a:graphic>
          <a:graphicData uri="http://schemas.openxmlformats.org/presentationml/2006/ole">
            <p:oleObj spid="_x0000_s5591045" name="Equation" r:id="rId15" imgW="127000" imgH="1905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Should we forget about SUSY ?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Maybe the electroweak scale is finetuned. But what about dark matter ?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1" y="19050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Should we give up on natural SUSY and directly search for WIMP (dark matter) production in proton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-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proton collisions ?  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152400" y="3276600"/>
            <a:ext cx="4953000" cy="2667000"/>
            <a:chOff x="152400" y="3200400"/>
            <a:chExt cx="4953000" cy="2667000"/>
          </a:xfrm>
        </p:grpSpPr>
        <p:sp>
          <p:nvSpPr>
            <p:cNvPr id="15" name="TextBox 14"/>
            <p:cNvSpPr txBox="1"/>
            <p:nvPr/>
          </p:nvSpPr>
          <p:spPr>
            <a:xfrm>
              <a:off x="152400" y="5528846"/>
              <a:ext cx="495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C90202"/>
                  </a:solidFill>
                  <a:latin typeface="Trebuchet MS"/>
                  <a:cs typeface="Trebuchet MS"/>
                  <a:sym typeface="Wingdings"/>
                </a:rPr>
                <a:t></a:t>
              </a:r>
              <a:r>
                <a:rPr lang="en-US" sz="1600" dirty="0" smtClean="0">
                  <a:solidFill>
                    <a:srgbClr val="C90202"/>
                  </a:solidFill>
                  <a:latin typeface="Trebuchet MS"/>
                  <a:cs typeface="Trebuchet MS"/>
                  <a:sym typeface="Wingdings"/>
                </a:rPr>
                <a:t> </a:t>
              </a:r>
              <a:r>
                <a:rPr lang="en-GB" sz="1600" dirty="0" smtClean="0">
                  <a:solidFill>
                    <a:srgbClr val="C90202"/>
                  </a:solidFill>
                  <a:latin typeface="Trebuchet MS"/>
                  <a:cs typeface="Trebuchet MS"/>
                </a:rPr>
                <a:t>Search for mono-jets or mono-photon events!</a:t>
              </a:r>
            </a:p>
          </p:txBody>
        </p:sp>
        <p:pic>
          <p:nvPicPr>
            <p:cNvPr id="16" name="Picture 15" descr="Picture 4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3200400"/>
              <a:ext cx="2438400" cy="219056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438400" y="3429000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/>
                  <a:cs typeface="Trebuchet MS"/>
                </a:rPr>
                <a:t>Energetic gluon/photon radiation in the initial sate</a:t>
              </a:r>
              <a:endParaRPr lang="en-GB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399" y="2819400"/>
            <a:ext cx="441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C90202"/>
                </a:solidFill>
                <a:latin typeface="Trebuchet MS"/>
                <a:cs typeface="Trebuchet MS"/>
              </a:rPr>
              <a:t>How can we detect (and trigger) them </a:t>
            </a:r>
            <a:r>
              <a:rPr lang="en-GB" sz="1600" dirty="0" smtClean="0">
                <a:solidFill>
                  <a:srgbClr val="C90202"/>
                </a:solidFill>
                <a:latin typeface="Trebuchet MS"/>
                <a:cs typeface="Trebuchet MS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6200" y="1460954"/>
            <a:ext cx="14477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CMS arXiv:1206.5663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2857500" y="3999706"/>
            <a:ext cx="4038600" cy="1588"/>
          </a:xfrm>
          <a:prstGeom prst="line">
            <a:avLst/>
          </a:prstGeom>
          <a:ln w="635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Met_20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953000" y="2010832"/>
            <a:ext cx="4083887" cy="393276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Should we forget about SUSY ?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Maybe the electroweak scale is finetuned. But what about dark matter ?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6200" y="1460954"/>
            <a:ext cx="14477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CMS arXiv:1206.5663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6581" y="2917825"/>
            <a:ext cx="2514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4F81BD">
                    <a:lumMod val="75000"/>
                  </a:srgbClr>
                </a:solidFill>
                <a:latin typeface="Trebuchet MS"/>
                <a:cs typeface="Trebuchet MS"/>
              </a:rPr>
              <a:t>Vector (SI):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6581" y="3265071"/>
            <a:ext cx="2514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8000"/>
                </a:solidFill>
                <a:latin typeface="Trebuchet MS"/>
                <a:cs typeface="Trebuchet MS"/>
              </a:rPr>
              <a:t>Axial-</a:t>
            </a:r>
            <a:r>
              <a:rPr lang="en-GB" sz="1600" dirty="0" err="1" smtClean="0">
                <a:solidFill>
                  <a:srgbClr val="008000"/>
                </a:solidFill>
                <a:latin typeface="Trebuchet MS"/>
                <a:cs typeface="Trebuchet MS"/>
              </a:rPr>
              <a:t>v</a:t>
            </a:r>
            <a:r>
              <a:rPr lang="en-GB" sz="1600" dirty="0" smtClean="0">
                <a:solidFill>
                  <a:srgbClr val="008000"/>
                </a:solidFill>
                <a:latin typeface="Trebuchet MS"/>
                <a:cs typeface="Trebuchet MS"/>
              </a:rPr>
              <a:t>. (SD):</a:t>
            </a:r>
          </a:p>
        </p:txBody>
      </p:sp>
      <p:graphicFrame>
        <p:nvGraphicFramePr>
          <p:cNvPr id="27" name="Object 4"/>
          <p:cNvGraphicFramePr>
            <a:graphicFrameLocks noChangeAspect="1"/>
          </p:cNvGraphicFramePr>
          <p:nvPr/>
        </p:nvGraphicFramePr>
        <p:xfrm>
          <a:off x="1458383" y="2885017"/>
          <a:ext cx="1856976" cy="420158"/>
        </p:xfrm>
        <a:graphic>
          <a:graphicData uri="http://schemas.openxmlformats.org/presentationml/2006/ole">
            <p:oleObj spid="_x0000_s5595138" name="Equation" r:id="rId3" imgW="1231900" imgH="279400" progId="Equation.DSMT4">
              <p:embed/>
            </p:oleObj>
          </a:graphicData>
        </a:graphic>
      </p:graphicFrame>
      <p:graphicFrame>
        <p:nvGraphicFramePr>
          <p:cNvPr id="4659203" name="Object 3"/>
          <p:cNvGraphicFramePr>
            <a:graphicFrameLocks noChangeAspect="1"/>
          </p:cNvGraphicFramePr>
          <p:nvPr/>
        </p:nvGraphicFramePr>
        <p:xfrm>
          <a:off x="1447800" y="3255963"/>
          <a:ext cx="2276475" cy="420687"/>
        </p:xfrm>
        <a:graphic>
          <a:graphicData uri="http://schemas.openxmlformats.org/presentationml/2006/ole">
            <p:oleObj spid="_x0000_s5595139" name="Equation" r:id="rId4" imgW="1511300" imgH="279400" progId="Equation.DSMT4">
              <p:embed/>
            </p:oleObj>
          </a:graphicData>
        </a:graphic>
      </p:graphicFrame>
      <p:graphicFrame>
        <p:nvGraphicFramePr>
          <p:cNvPr id="4659204" name="Object 4"/>
          <p:cNvGraphicFramePr>
            <a:graphicFrameLocks noChangeAspect="1"/>
          </p:cNvGraphicFramePr>
          <p:nvPr/>
        </p:nvGraphicFramePr>
        <p:xfrm>
          <a:off x="3974568" y="2918354"/>
          <a:ext cx="823913" cy="635000"/>
        </p:xfrm>
        <a:graphic>
          <a:graphicData uri="http://schemas.openxmlformats.org/presentationml/2006/ole">
            <p:oleObj spid="_x0000_s5595140" name="Equation" r:id="rId5" imgW="546100" imgH="419100" progId="Equation.DSMT4">
              <p:embed/>
            </p:oleObj>
          </a:graphicData>
        </a:graphic>
      </p:graphicFrame>
      <p:sp>
        <p:nvSpPr>
          <p:cNvPr id="31" name="Right Brace 30"/>
          <p:cNvSpPr/>
          <p:nvPr/>
        </p:nvSpPr>
        <p:spPr>
          <a:xfrm>
            <a:off x="3676897" y="2928408"/>
            <a:ext cx="252163" cy="685800"/>
          </a:xfrm>
          <a:prstGeom prst="rightBrace">
            <a:avLst/>
          </a:prstGeom>
          <a:ln w="12700" cap="flat" cmpd="sng" algn="ctr">
            <a:solidFill>
              <a:srgbClr val="C9020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4" name="Group 38"/>
          <p:cNvGrpSpPr/>
          <p:nvPr/>
        </p:nvGrpSpPr>
        <p:grpSpPr>
          <a:xfrm>
            <a:off x="196851" y="3854451"/>
            <a:ext cx="3922719" cy="867783"/>
            <a:chOff x="196851" y="3854451"/>
            <a:chExt cx="3922719" cy="867783"/>
          </a:xfrm>
        </p:grpSpPr>
        <p:pic>
          <p:nvPicPr>
            <p:cNvPr id="32" name="Picture 31" descr="Picture 3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4295" y="3876523"/>
              <a:ext cx="1565275" cy="815706"/>
            </a:xfrm>
            <a:prstGeom prst="rect">
              <a:avLst/>
            </a:prstGeom>
          </p:spPr>
        </p:pic>
        <p:pic>
          <p:nvPicPr>
            <p:cNvPr id="33" name="Picture 32" descr="Picture 37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6851" y="3854451"/>
              <a:ext cx="1546231" cy="867783"/>
            </a:xfrm>
            <a:prstGeom prst="rect">
              <a:avLst/>
            </a:prstGeom>
          </p:spPr>
        </p:pic>
        <p:sp>
          <p:nvSpPr>
            <p:cNvPr id="34" name="Right Arrow 33"/>
            <p:cNvSpPr/>
            <p:nvPr/>
          </p:nvSpPr>
          <p:spPr>
            <a:xfrm>
              <a:off x="1752611" y="4104193"/>
              <a:ext cx="809619" cy="3556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842815" y="4224844"/>
              <a:ext cx="158750" cy="20108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4659205" name="Object 5"/>
          <p:cNvGraphicFramePr>
            <a:graphicFrameLocks noChangeAspect="1"/>
          </p:cNvGraphicFramePr>
          <p:nvPr/>
        </p:nvGraphicFramePr>
        <p:xfrm>
          <a:off x="228600" y="5236442"/>
          <a:ext cx="4340225" cy="783358"/>
        </p:xfrm>
        <a:graphic>
          <a:graphicData uri="http://schemas.openxmlformats.org/presentationml/2006/ole">
            <p:oleObj spid="_x0000_s5595141" name="Equation" r:id="rId8" imgW="3022600" imgH="546100" progId="Equation.DSMT4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52400" y="1905000"/>
            <a:ext cx="4416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Limit on WIMP pair production cross section can be transformed into limit on effective WIMP-hadronic contact interaction:</a:t>
            </a:r>
            <a:endParaRPr lang="en-GB" sz="1600" baseline="300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2857500" y="3999706"/>
            <a:ext cx="4038600" cy="1588"/>
          </a:xfrm>
          <a:prstGeom prst="line">
            <a:avLst/>
          </a:prstGeom>
          <a:ln w="635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41817" y="4876800"/>
            <a:ext cx="4277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C90202"/>
                </a:solidFill>
                <a:latin typeface="Trebuchet MS"/>
                <a:cs typeface="Trebuchet MS"/>
              </a:rPr>
              <a:t>WIMP-nucleon scattering cross section: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4149" y="6002179"/>
            <a:ext cx="2712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rgbClr val="7F7F7F"/>
                </a:solidFill>
                <a:latin typeface="Symbol" charset="2"/>
                <a:cs typeface="Symbol" charset="2"/>
              </a:rPr>
              <a:t>m</a:t>
            </a:r>
            <a:r>
              <a:rPr lang="en-GB" sz="1000" i="1" baseline="-25000" dirty="0" smtClean="0">
                <a:solidFill>
                  <a:srgbClr val="7F7F7F"/>
                </a:solidFill>
                <a:latin typeface="Symbol" charset="2"/>
                <a:cs typeface="Symbol" charset="2"/>
              </a:rPr>
              <a:t>c</a:t>
            </a:r>
            <a:r>
              <a:rPr lang="en-GB" sz="1000" dirty="0" smtClean="0">
                <a:solidFill>
                  <a:srgbClr val="7F7F7F"/>
                </a:solidFill>
                <a:latin typeface="Symbol" charset="2"/>
                <a:cs typeface="Symbol" charset="2"/>
              </a:rPr>
              <a:t> </a:t>
            </a:r>
            <a:r>
              <a:rPr lang="en-GB" sz="1000" dirty="0" smtClean="0">
                <a:solidFill>
                  <a:srgbClr val="7F7F7F"/>
                </a:solidFill>
                <a:latin typeface="Trebuchet MS"/>
                <a:cs typeface="Trebuchet MS"/>
              </a:rPr>
              <a:t>= reduced mass of WIMP-nucleon system</a:t>
            </a:r>
          </a:p>
        </p:txBody>
      </p:sp>
      <p:pic>
        <p:nvPicPr>
          <p:cNvPr id="23" name="Picture 22" descr="Met_20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953000" y="2010832"/>
            <a:ext cx="4083887" cy="393276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5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17000" contrast="23000"/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grayscl/>
            <a:lum bright="29000" contrast="41000"/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14300" y="520700"/>
            <a:ext cx="9029700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abell2744_hst_900.jpg"/>
          <p:cNvPicPr>
            <a:picLocks noChangeAspect="1"/>
          </p:cNvPicPr>
          <p:nvPr/>
        </p:nvPicPr>
        <p:blipFill>
          <a:blip r:embed="rId6">
            <a:alphaModFix amt="72000"/>
            <a:lum bright="23000" contrast="61000"/>
          </a:blip>
          <a:stretch>
            <a:fillRect/>
          </a:stretch>
        </p:blipFill>
        <p:spPr>
          <a:xfrm>
            <a:off x="1054715" y="2317749"/>
            <a:ext cx="7415289" cy="2911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14300" y="520700"/>
            <a:ext cx="9029700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2895600"/>
            <a:ext cx="3657600" cy="1569660"/>
          </a:xfrm>
          <a:prstGeom prst="rect">
            <a:avLst/>
          </a:prstGeom>
          <a:noFill/>
          <a:effectLst>
            <a:outerShdw blurRad="165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  <a:latin typeface="Trebuchet MS"/>
                <a:cs typeface="Trebuchet MS"/>
              </a:rPr>
              <a:t>WIMP production search connects accelerator physics with searches in and from outer space</a:t>
            </a:r>
            <a:endParaRPr lang="en-GB" b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602167"/>
            <a:ext cx="2505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rgbClr val="7F7F7F"/>
                </a:solidFill>
              </a:rPr>
              <a:t>Original idea of overlay: David Berge (CERN)</a:t>
            </a:r>
            <a:endParaRPr lang="en-GB" sz="9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grayscl/>
            <a:lum bright="29000" contrast="41000"/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" y="520700"/>
            <a:ext cx="9029700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abell2744_hst_900.jpg"/>
          <p:cNvPicPr>
            <a:picLocks noChangeAspect="1"/>
          </p:cNvPicPr>
          <p:nvPr/>
        </p:nvPicPr>
        <p:blipFill>
          <a:blip r:embed="rId5">
            <a:alphaModFix amt="72000"/>
            <a:lum bright="23000" contrast="61000"/>
          </a:blip>
          <a:stretch>
            <a:fillRect/>
          </a:stretch>
        </p:blipFill>
        <p:spPr>
          <a:xfrm>
            <a:off x="1054715" y="2317749"/>
            <a:ext cx="7415289" cy="2911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14300" y="520700"/>
            <a:ext cx="9029700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2895600"/>
            <a:ext cx="3657600" cy="1569660"/>
          </a:xfrm>
          <a:prstGeom prst="rect">
            <a:avLst/>
          </a:prstGeom>
          <a:noFill/>
          <a:effectLst>
            <a:outerShdw blurRad="165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  <a:latin typeface="Trebuchet MS"/>
                <a:cs typeface="Trebuchet MS"/>
              </a:rPr>
              <a:t>WIMP production search connects accelerator physics with searches in and from outer space</a:t>
            </a:r>
            <a:endParaRPr lang="en-GB" b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602167"/>
            <a:ext cx="2505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rgbClr val="7F7F7F"/>
                </a:solidFill>
              </a:rPr>
              <a:t>Original idea of overlay: David Berge (CERN)</a:t>
            </a:r>
            <a:endParaRPr lang="en-GB" sz="900" dirty="0">
              <a:solidFill>
                <a:srgbClr val="7F7F7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1816588"/>
            <a:ext cx="5257800" cy="34412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7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2" name="Picture 21" descr="dm_limit_s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409373" y="1915856"/>
            <a:ext cx="4524827" cy="324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7868" y="1819523"/>
            <a:ext cx="15647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CMS arXiv:1206.5663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8458200" cy="45572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Many models other than Supersymmetry deal with the hierarchy problem … </a:t>
            </a:r>
          </a:p>
          <a:p>
            <a:pPr marL="360363" indent="-360363" defTabSz="914400" eaLnBrk="0" hangingPunct="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some also provide dark matter candidates, </a:t>
            </a:r>
          </a:p>
          <a:p>
            <a:pPr marL="360363" indent="-360363" defTabSz="914400" eaLnBrk="0" hangingPunct="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some also grand unification, </a:t>
            </a:r>
          </a:p>
          <a:p>
            <a:pPr marL="360363" indent="-360363" defTabSz="914400" eaLnBrk="0" hangingPunct="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some of them provide new sources of matter-antimatter violation to create the remaining matter, </a:t>
            </a:r>
          </a:p>
          <a:p>
            <a:pPr marL="360363" indent="-360363" defTabSz="914400" eaLnBrk="0" hangingPunct="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some may explain the hierarchy in the observed particle masses, </a:t>
            </a:r>
          </a:p>
          <a:p>
            <a:pPr marL="360363" indent="-360363" defTabSz="914400" eaLnBrk="0" hangingPunct="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some are only valid up to several tenth of </a:t>
            </a:r>
            <a:r>
              <a:rPr lang="en-US" dirty="0" err="1" smtClean="0">
                <a:solidFill>
                  <a:prstClr val="white"/>
                </a:solidFill>
                <a:latin typeface="Trebuchet MS"/>
                <a:cs typeface="Trebuchet MS"/>
              </a:rPr>
              <a:t>TeV</a:t>
            </a: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, others up to GUT scales…</a:t>
            </a:r>
            <a:endParaRPr lang="en-US" sz="5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2" descr="195154main_WRstarB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6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838" y="6520934"/>
            <a:ext cx="8003694" cy="18466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200" dirty="0">
                <a:solidFill>
                  <a:prstClr val="white"/>
                </a:solidFill>
                <a:latin typeface="Trebuchet MS"/>
                <a:cs typeface="Trebuchet MS"/>
              </a:rPr>
              <a:t>Artist’s portrayal of the IC 10 X-1 system: the black hole lies at the upper left and its companion star is on the right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692227" y="185966"/>
            <a:ext cx="5283498" cy="21544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 defTabSz="914400"/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Record </a:t>
            </a:r>
            <a:r>
              <a:rPr lang="en-US" sz="1400" dirty="0">
                <a:solidFill>
                  <a:prstClr val="white"/>
                </a:solidFill>
                <a:latin typeface="Trebuchet MS"/>
                <a:cs typeface="Trebuchet MS"/>
              </a:rPr>
              <a:t>Black Hole with 24–33 Solar Masses in IC 10 dwarf galaxy</a:t>
            </a:r>
          </a:p>
        </p:txBody>
      </p:sp>
      <p:pic>
        <p:nvPicPr>
          <p:cNvPr id="10" name="Picture 9" descr="hyper1"/>
          <p:cNvPicPr>
            <a:picLocks noChangeAspect="1" noChangeArrowheads="1"/>
          </p:cNvPicPr>
          <p:nvPr/>
        </p:nvPicPr>
        <p:blipFill>
          <a:blip r:embed="rId3">
            <a:lum bright="-34000" contrast="35000"/>
          </a:blip>
          <a:srcRect l="1408" t="3226" r="1021" b="537"/>
          <a:stretch>
            <a:fillRect/>
          </a:stretch>
        </p:blipFill>
        <p:spPr bwMode="auto">
          <a:xfrm>
            <a:off x="3393777" y="5177094"/>
            <a:ext cx="2321223" cy="1448452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ffectLst>
            <a:outerShdw blurRad="469900" dist="38100" dir="2700000">
              <a:srgbClr val="000000"/>
            </a:outerShdw>
          </a:effec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35925" y="780446"/>
            <a:ext cx="8639799" cy="417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914400" eaLnBrk="0" hangingPunct="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Many of these models have fascinating features. </a:t>
            </a:r>
          </a:p>
          <a:p>
            <a:pPr defTabSz="914400" eaLnBrk="0" hangingPunct="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Compact extra dimensions, for example, are small, curled dimensions of micron size or much smaller. </a:t>
            </a:r>
          </a:p>
          <a:p>
            <a:pPr defTabSz="914400" eaLnBrk="0" hangingPunct="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If gravitons propagates in them gravity may become strong and we should observe coupling of SM particles to gravity. </a:t>
            </a:r>
          </a:p>
          <a:p>
            <a:pPr defTabSz="914400" eaLnBrk="0" hangingPunct="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We might then even reach into the trans-Planck regime at the LHC! If also the SM fields propagate in the extra dimensions, they may develop new high-mass states. </a:t>
            </a:r>
          </a:p>
          <a:p>
            <a:pPr defTabSz="914400" eaLnBrk="0" hangingPunct="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If the new phenomena are of </a:t>
            </a:r>
            <a:r>
              <a:rPr lang="en-US" dirty="0" err="1" smtClean="0">
                <a:solidFill>
                  <a:prstClr val="white"/>
                </a:solidFill>
                <a:latin typeface="Trebuchet MS"/>
                <a:cs typeface="Trebuchet MS"/>
              </a:rPr>
              <a:t>TeV</a:t>
            </a: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 scale we should see them. </a:t>
            </a:r>
          </a:p>
          <a:p>
            <a:pPr defTabSz="914400" eaLnBrk="0" hangingPunct="0">
              <a:spcBef>
                <a:spcPts val="600"/>
              </a:spcBef>
            </a:pPr>
            <a:r>
              <a:rPr lang="en-US" b="1" dirty="0" smtClean="0">
                <a:solidFill>
                  <a:prstClr val="white"/>
                </a:solidFill>
                <a:latin typeface="Trebuchet MS"/>
                <a:cs typeface="Trebuchet MS"/>
              </a:rPr>
              <a:t>We hence must search for them at the LHC!</a:t>
            </a:r>
            <a:endParaRPr lang="en-US" sz="5400" b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2" descr="195154main_WRstarB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4"/>
            <a:ext cx="9144000" cy="6854826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838" y="6520934"/>
            <a:ext cx="8003694" cy="18466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200" dirty="0">
                <a:solidFill>
                  <a:prstClr val="white"/>
                </a:solidFill>
                <a:latin typeface="Trebuchet MS"/>
                <a:cs typeface="Trebuchet MS"/>
              </a:rPr>
              <a:t>Artist’s portrayal of the IC 10 X-1 system: the black hole lies at the upper left and its companion star is on the right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692227" y="185966"/>
            <a:ext cx="5283498" cy="21544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 defTabSz="914400"/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Record </a:t>
            </a:r>
            <a:r>
              <a:rPr lang="en-US" sz="1400" dirty="0">
                <a:solidFill>
                  <a:prstClr val="white"/>
                </a:solidFill>
                <a:latin typeface="Trebuchet MS"/>
                <a:cs typeface="Trebuchet MS"/>
              </a:rPr>
              <a:t>Black Hole with 24–33 Solar Masses in IC 10 dwarf galaxy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35925" y="780446"/>
            <a:ext cx="8639799" cy="417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914400" eaLnBrk="0" hangingPunct="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Many of these models have fascinating features. </a:t>
            </a:r>
          </a:p>
          <a:p>
            <a:pPr defTabSz="914400" eaLnBrk="0" hangingPunct="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Compact extra dimensions, for example, are small, curled dimensions of micron size or much smaller. </a:t>
            </a:r>
          </a:p>
          <a:p>
            <a:pPr defTabSz="914400" eaLnBrk="0" hangingPunct="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If gravitons propagates in them gravity may become strong and we should observe coupling of SM particles to gravity. </a:t>
            </a:r>
          </a:p>
          <a:p>
            <a:pPr defTabSz="914400" eaLnBrk="0" hangingPunct="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We might then even reach into the trans-Planck regime at the LHC! If also the SM fields propagate in the extra dimensions, they may develop new high-mass states. </a:t>
            </a:r>
          </a:p>
          <a:p>
            <a:pPr defTabSz="914400" eaLnBrk="0" hangingPunct="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If the new phenomena are of </a:t>
            </a:r>
            <a:r>
              <a:rPr lang="en-US" dirty="0" err="1" smtClean="0">
                <a:solidFill>
                  <a:prstClr val="white"/>
                </a:solidFill>
                <a:latin typeface="Trebuchet MS"/>
                <a:cs typeface="Trebuchet MS"/>
              </a:rPr>
              <a:t>TeV</a:t>
            </a:r>
            <a:r>
              <a:rPr lang="en-US" dirty="0" smtClean="0">
                <a:solidFill>
                  <a:prstClr val="white"/>
                </a:solidFill>
                <a:latin typeface="Trebuchet MS"/>
                <a:cs typeface="Trebuchet MS"/>
              </a:rPr>
              <a:t> scale we should see them. </a:t>
            </a:r>
          </a:p>
          <a:p>
            <a:pPr defTabSz="914400" eaLnBrk="0" hangingPunct="0">
              <a:spcBef>
                <a:spcPts val="600"/>
              </a:spcBef>
            </a:pPr>
            <a:r>
              <a:rPr lang="en-US" b="1" dirty="0" smtClean="0">
                <a:solidFill>
                  <a:prstClr val="white"/>
                </a:solidFill>
                <a:latin typeface="Trebuchet MS"/>
                <a:cs typeface="Trebuchet MS"/>
              </a:rPr>
              <a:t>We hence must search for them at the LHC!</a:t>
            </a:r>
            <a:endParaRPr lang="en-US" sz="5400" b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12" descr="AtlasSearches_exotics_ichep12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144000" cy="6854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4200" y="3276600"/>
            <a:ext cx="1836257" cy="830997"/>
          </a:xfrm>
          <a:prstGeom prst="rect">
            <a:avLst/>
          </a:prstGeom>
          <a:solidFill>
            <a:srgbClr val="FFFF00"/>
          </a:solidFill>
          <a:effectLst>
            <a:outerShdw blurRad="203200" dist="38100" dir="2700000">
              <a:srgbClr val="000000">
                <a:alpha val="43000"/>
              </a:srgbClr>
            </a:outerShdw>
          </a:effectLst>
        </p:spPr>
        <p:txBody>
          <a:bodyPr wrap="square" lIns="216000" rtlCol="0">
            <a:spAutoFit/>
          </a:bodyPr>
          <a:lstStyle/>
          <a:p>
            <a:r>
              <a:rPr lang="en-US" sz="1600" dirty="0" err="1" smtClean="0"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latin typeface="Trebuchet MS"/>
                <a:cs typeface="Trebuchet MS"/>
                <a:sym typeface="Wingdings"/>
              </a:rPr>
              <a:t> </a:t>
            </a:r>
            <a:r>
              <a:rPr lang="en-GB" sz="1600" dirty="0" smtClean="0">
                <a:latin typeface="Trebuchet MS"/>
                <a:cs typeface="Trebuchet MS"/>
              </a:rPr>
              <a:t>lecture by Henri </a:t>
            </a:r>
            <a:r>
              <a:rPr lang="en-GB" sz="1600" dirty="0" err="1" smtClean="0">
                <a:latin typeface="Trebuchet MS"/>
                <a:cs typeface="Trebuchet MS"/>
              </a:rPr>
              <a:t>Bachacou</a:t>
            </a:r>
            <a:r>
              <a:rPr lang="en-GB" sz="1600" dirty="0" smtClean="0">
                <a:latin typeface="Trebuchet MS"/>
                <a:cs typeface="Trebuchet MS"/>
              </a:rPr>
              <a:t> later this week</a:t>
            </a:r>
            <a:endParaRPr lang="en-GB" sz="16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1447800"/>
            <a:ext cx="9144000" cy="4953000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0" y="638175"/>
            <a:ext cx="9144000" cy="543739"/>
          </a:xfrm>
          <a:prstGeom prst="rect">
            <a:avLst/>
          </a:prstGeom>
          <a:solidFill>
            <a:srgbClr val="FFFFFF">
              <a:alpha val="88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tIns="137160" bIns="137160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auto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Englert-Brout-Higgs-Guralnik-Hagen-Kibble</a:t>
            </a:r>
            <a:r>
              <a:rPr lang="en-US" sz="1600" b="1" kern="0" dirty="0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 mechanism</a:t>
            </a:r>
            <a:endParaRPr lang="en-GB" sz="1600" b="1" kern="0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4116918" y="1448427"/>
            <a:ext cx="5027082" cy="495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4116917" y="1447800"/>
            <a:ext cx="5019881" cy="4953000"/>
          </a:xfrm>
          <a:prstGeom prst="rect">
            <a:avLst/>
          </a:prstGeom>
          <a:solidFill>
            <a:srgbClr val="9FD1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" name="Group 98"/>
          <p:cNvGrpSpPr/>
          <p:nvPr/>
        </p:nvGrpSpPr>
        <p:grpSpPr>
          <a:xfrm>
            <a:off x="4116917" y="2221468"/>
            <a:ext cx="5019882" cy="4169090"/>
            <a:chOff x="4116917" y="2221468"/>
            <a:chExt cx="5019882" cy="4169090"/>
          </a:xfrm>
        </p:grpSpPr>
        <p:sp>
          <p:nvSpPr>
            <p:cNvPr id="68" name="TextBox 67"/>
            <p:cNvSpPr txBox="1"/>
            <p:nvPr/>
          </p:nvSpPr>
          <p:spPr>
            <a:xfrm>
              <a:off x="4267200" y="5562600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Top quark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grpSp>
          <p:nvGrpSpPr>
            <p:cNvPr id="3" name="Group 20"/>
            <p:cNvGrpSpPr/>
            <p:nvPr/>
          </p:nvGrpSpPr>
          <p:grpSpPr>
            <a:xfrm>
              <a:off x="5776798" y="2874964"/>
              <a:ext cx="2921081" cy="148741"/>
              <a:chOff x="822326" y="2286000"/>
              <a:chExt cx="4130674" cy="173037"/>
            </a:xfrm>
          </p:grpSpPr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 flipH="1">
                <a:off x="822326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 flipH="1">
                <a:off x="2887663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267200" y="222146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Gravity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04065" y="6128948"/>
              <a:ext cx="1012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 smtClean="0">
                  <a:solidFill>
                    <a:srgbClr val="7F7F7F"/>
                  </a:solidFill>
                  <a:latin typeface="Trebuchet MS"/>
                  <a:cs typeface="Trebuchet MS"/>
                </a:rPr>
                <a:t>H. Murayama</a:t>
              </a:r>
              <a:endParaRPr lang="en-GB" sz="1100" dirty="0">
                <a:solidFill>
                  <a:srgbClr val="7F7F7F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67200" y="2754868"/>
              <a:ext cx="894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Photon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67200" y="4355068"/>
              <a:ext cx="1174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Neutrinos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776302" y="4604244"/>
              <a:ext cx="2981904" cy="1588"/>
            </a:xfrm>
            <a:prstGeom prst="line">
              <a:avLst/>
            </a:prstGeom>
            <a:ln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267200" y="4964668"/>
              <a:ext cx="1141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Electrons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267200" y="3352800"/>
              <a:ext cx="1399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Weak boson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grpSp>
          <p:nvGrpSpPr>
            <p:cNvPr id="4" name="Group 165"/>
            <p:cNvGrpSpPr/>
            <p:nvPr/>
          </p:nvGrpSpPr>
          <p:grpSpPr>
            <a:xfrm>
              <a:off x="5776798" y="2386343"/>
              <a:ext cx="2921081" cy="148741"/>
              <a:chOff x="822326" y="2286000"/>
              <a:chExt cx="4130674" cy="173037"/>
            </a:xfrm>
          </p:grpSpPr>
          <p:sp>
            <p:nvSpPr>
              <p:cNvPr id="167" name="Freeform 166"/>
              <p:cNvSpPr>
                <a:spLocks/>
              </p:cNvSpPr>
              <p:nvPr/>
            </p:nvSpPr>
            <p:spPr bwMode="auto">
              <a:xfrm flipH="1">
                <a:off x="822326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1"/>
              <p:cNvSpPr>
                <a:spLocks/>
              </p:cNvSpPr>
              <p:nvPr/>
            </p:nvSpPr>
            <p:spPr bwMode="auto">
              <a:xfrm flipH="1">
                <a:off x="2887663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82" name="Straight Connector 181"/>
            <p:cNvCxnSpPr/>
            <p:nvPr/>
          </p:nvCxnSpPr>
          <p:spPr>
            <a:xfrm>
              <a:off x="4116917" y="4147114"/>
              <a:ext cx="5019882" cy="1588"/>
            </a:xfrm>
            <a:prstGeom prst="line">
              <a:avLst/>
            </a:prstGeom>
            <a:ln w="127" cap="flat" cmpd="sng" algn="ctr">
              <a:solidFill>
                <a:schemeClr val="tx2">
                  <a:lumMod val="60000"/>
                  <a:lumOff val="40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88"/>
            <p:cNvGrpSpPr/>
            <p:nvPr/>
          </p:nvGrpSpPr>
          <p:grpSpPr>
            <a:xfrm>
              <a:off x="5776302" y="3462289"/>
              <a:ext cx="2921081" cy="148741"/>
              <a:chOff x="822326" y="2286000"/>
              <a:chExt cx="4130674" cy="173037"/>
            </a:xfrm>
          </p:grpSpPr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 flipH="1">
                <a:off x="822326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21"/>
              <p:cNvSpPr>
                <a:spLocks/>
              </p:cNvSpPr>
              <p:nvPr/>
            </p:nvSpPr>
            <p:spPr bwMode="auto">
              <a:xfrm flipH="1">
                <a:off x="2887663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96" name="Straight Connector 95"/>
            <p:cNvCxnSpPr/>
            <p:nvPr/>
          </p:nvCxnSpPr>
          <p:spPr>
            <a:xfrm>
              <a:off x="5791200" y="5180012"/>
              <a:ext cx="2981904" cy="1588"/>
            </a:xfrm>
            <a:prstGeom prst="line">
              <a:avLst/>
            </a:prstGeom>
            <a:ln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5791200" y="5757863"/>
              <a:ext cx="2981904" cy="1588"/>
            </a:xfrm>
            <a:prstGeom prst="line">
              <a:avLst/>
            </a:prstGeom>
            <a:ln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93"/>
          <p:cNvGrpSpPr/>
          <p:nvPr/>
        </p:nvGrpSpPr>
        <p:grpSpPr>
          <a:xfrm>
            <a:off x="4116918" y="2221468"/>
            <a:ext cx="5016499" cy="4168749"/>
            <a:chOff x="4120300" y="2221809"/>
            <a:chExt cx="5016499" cy="4168749"/>
          </a:xfrm>
        </p:grpSpPr>
        <p:grpSp>
          <p:nvGrpSpPr>
            <p:cNvPr id="9" name="Group 20"/>
            <p:cNvGrpSpPr/>
            <p:nvPr/>
          </p:nvGrpSpPr>
          <p:grpSpPr>
            <a:xfrm>
              <a:off x="5776798" y="2874964"/>
              <a:ext cx="2921082" cy="148741"/>
              <a:chOff x="822326" y="2286000"/>
              <a:chExt cx="4130674" cy="173037"/>
            </a:xfrm>
          </p:grpSpPr>
          <p:sp>
            <p:nvSpPr>
              <p:cNvPr id="217" name="Freeform 216"/>
              <p:cNvSpPr>
                <a:spLocks/>
              </p:cNvSpPr>
              <p:nvPr/>
            </p:nvSpPr>
            <p:spPr bwMode="auto">
              <a:xfrm flipH="1">
                <a:off x="822326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21"/>
              <p:cNvSpPr>
                <a:spLocks/>
              </p:cNvSpPr>
              <p:nvPr/>
            </p:nvSpPr>
            <p:spPr bwMode="auto">
              <a:xfrm flipH="1">
                <a:off x="2887663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4270582" y="2221809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Gravity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104065" y="6128948"/>
              <a:ext cx="1012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dirty="0" smtClean="0">
                  <a:solidFill>
                    <a:srgbClr val="7F7F7F"/>
                  </a:solidFill>
                  <a:latin typeface="Trebuchet MS"/>
                  <a:cs typeface="Trebuchet MS"/>
                </a:rPr>
                <a:t>H. Murayama</a:t>
              </a:r>
              <a:endParaRPr lang="en-GB" sz="1100" dirty="0">
                <a:solidFill>
                  <a:srgbClr val="7F7F7F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270582" y="2755209"/>
              <a:ext cx="894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Photon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270582" y="4355409"/>
              <a:ext cx="1174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Neutrinos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132" name="Straight Connector 131"/>
            <p:cNvCxnSpPr/>
            <p:nvPr/>
          </p:nvCxnSpPr>
          <p:spPr>
            <a:xfrm flipV="1">
              <a:off x="5821250" y="4465074"/>
              <a:ext cx="1631948" cy="152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7453198" y="4465074"/>
              <a:ext cx="1305008" cy="22757"/>
            </a:xfrm>
            <a:prstGeom prst="line">
              <a:avLst/>
            </a:prstGeom>
            <a:ln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6462598" y="4429842"/>
              <a:ext cx="43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GB" sz="1800" i="1" baseline="-25000" dirty="0" err="1" smtClean="0">
                  <a:solidFill>
                    <a:prstClr val="black"/>
                  </a:solidFill>
                </a:rPr>
                <a:t>L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062798" y="4409358"/>
              <a:ext cx="43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GB" sz="1800" i="1" baseline="-25000" dirty="0" err="1" smtClean="0">
                  <a:solidFill>
                    <a:prstClr val="black"/>
                  </a:solidFill>
                </a:rPr>
                <a:t>L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212000" y="4215990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D00209"/>
                  </a:solidFill>
                </a:rPr>
                <a:t>×</a:t>
              </a:r>
              <a:endParaRPr lang="en-GB" dirty="0">
                <a:solidFill>
                  <a:srgbClr val="D00209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354157" y="4215990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D00209"/>
                  </a:solidFill>
                </a:rPr>
                <a:t>×</a:t>
              </a:r>
              <a:endParaRPr lang="en-GB" dirty="0">
                <a:solidFill>
                  <a:srgbClr val="D00209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302211" y="4487831"/>
              <a:ext cx="4813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D00209"/>
                  </a:solidFill>
                  <a:latin typeface="Symbol" charset="2"/>
                  <a:cs typeface="Symbol" charset="2"/>
                </a:rPr>
                <a:t>L</a:t>
              </a:r>
              <a:r>
                <a:rPr lang="en-GB" sz="1600" baseline="30000" dirty="0" smtClean="0">
                  <a:solidFill>
                    <a:srgbClr val="D00209"/>
                  </a:solidFill>
                </a:rPr>
                <a:t>−1</a:t>
              </a:r>
              <a:endParaRPr lang="en-GB" sz="1600" baseline="30000" dirty="0">
                <a:solidFill>
                  <a:srgbClr val="D00209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270582" y="4965009"/>
              <a:ext cx="1141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Electrons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V="1">
              <a:off x="5816638" y="5070209"/>
              <a:ext cx="1169328" cy="11143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6985966" y="5070209"/>
              <a:ext cx="900621" cy="152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>
              <a:off x="6254484" y="5018958"/>
              <a:ext cx="431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e</a:t>
              </a:r>
              <a:r>
                <a:rPr lang="en-GB" sz="1800" i="1" baseline="-25000" dirty="0" err="1" smtClean="0">
                  <a:solidFill>
                    <a:prstClr val="black"/>
                  </a:solidFill>
                </a:rPr>
                <a:t>L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326626" y="5040868"/>
              <a:ext cx="431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e</a:t>
              </a:r>
              <a:r>
                <a:rPr lang="en-GB" sz="1800" i="1" baseline="-25000" dirty="0" err="1" smtClean="0">
                  <a:solidFill>
                    <a:prstClr val="black"/>
                  </a:solidFill>
                </a:rPr>
                <a:t>L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823112" y="4862093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cxnSp>
          <p:nvCxnSpPr>
            <p:cNvPr id="145" name="Straight Connector 144"/>
            <p:cNvCxnSpPr/>
            <p:nvPr/>
          </p:nvCxnSpPr>
          <p:spPr>
            <a:xfrm flipV="1">
              <a:off x="7886587" y="5070209"/>
              <a:ext cx="871618" cy="152400"/>
            </a:xfrm>
            <a:prstGeom prst="line">
              <a:avLst/>
            </a:prstGeom>
            <a:ln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270582" y="556294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Top quark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147" name="Straight Connector 146"/>
            <p:cNvCxnSpPr/>
            <p:nvPr/>
          </p:nvCxnSpPr>
          <p:spPr>
            <a:xfrm flipV="1">
              <a:off x="5816638" y="5684274"/>
              <a:ext cx="264960" cy="11143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5707799" y="5760474"/>
              <a:ext cx="404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t</a:t>
              </a:r>
              <a:r>
                <a:rPr lang="en-GB" sz="1800" i="1" baseline="-25000" dirty="0" err="1" smtClean="0">
                  <a:solidFill>
                    <a:prstClr val="black"/>
                  </a:solidFill>
                </a:rPr>
                <a:t>L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7196039" y="5036672"/>
              <a:ext cx="459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e</a:t>
              </a:r>
              <a:r>
                <a:rPr lang="en-GB" sz="1800" i="1" baseline="-25000" dirty="0" err="1" smtClean="0">
                  <a:solidFill>
                    <a:prstClr val="black"/>
                  </a:solidFill>
                </a:rPr>
                <a:t>R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726024" y="5014493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cxnSp>
          <p:nvCxnSpPr>
            <p:cNvPr id="151" name="Straight Connector 150"/>
            <p:cNvCxnSpPr/>
            <p:nvPr/>
          </p:nvCxnSpPr>
          <p:spPr>
            <a:xfrm rot="5400000" flipH="1" flipV="1">
              <a:off x="5893402" y="5759910"/>
              <a:ext cx="263832" cy="11256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V="1">
              <a:off x="5969038" y="5836674"/>
              <a:ext cx="264960" cy="1193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5400000">
              <a:off x="6102103" y="5704778"/>
              <a:ext cx="26379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rot="16200000" flipH="1">
              <a:off x="6111553" y="5715815"/>
              <a:ext cx="416982" cy="13112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6263953" y="5846939"/>
              <a:ext cx="264584" cy="2127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 flipH="1" flipV="1">
              <a:off x="6396641" y="5583919"/>
              <a:ext cx="151609" cy="13112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16200000" flipV="1">
              <a:off x="6396642" y="5715045"/>
              <a:ext cx="304011" cy="2127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V="1">
              <a:off x="6559287" y="5726077"/>
              <a:ext cx="152397" cy="15161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16200000" flipV="1">
              <a:off x="6636302" y="5803054"/>
              <a:ext cx="262995" cy="11063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5400000" flipH="1" flipV="1">
              <a:off x="6773041" y="5776942"/>
              <a:ext cx="262996" cy="162854"/>
            </a:xfrm>
            <a:prstGeom prst="line">
              <a:avLst/>
            </a:prstGeom>
            <a:ln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5992956" y="5559675"/>
              <a:ext cx="314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-25000" dirty="0" smtClean="0">
                  <a:solidFill>
                    <a:prstClr val="black"/>
                  </a:solidFill>
                </a:rPr>
                <a:t>R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040626" y="5785464"/>
              <a:ext cx="2865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-25000" dirty="0" smtClean="0">
                  <a:solidFill>
                    <a:prstClr val="black"/>
                  </a:solidFill>
                </a:rPr>
                <a:t>L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244241" y="5379474"/>
              <a:ext cx="2865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-25000" dirty="0" smtClean="0">
                  <a:solidFill>
                    <a:prstClr val="black"/>
                  </a:solidFill>
                </a:rPr>
                <a:t>L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330684" y="5640381"/>
              <a:ext cx="314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-25000" dirty="0" smtClean="0">
                  <a:solidFill>
                    <a:prstClr val="black"/>
                  </a:solidFill>
                </a:rPr>
                <a:t>R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487785" y="5439696"/>
              <a:ext cx="314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-25000" dirty="0" smtClean="0">
                  <a:solidFill>
                    <a:prstClr val="black"/>
                  </a:solidFill>
                </a:rPr>
                <a:t>R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527512" y="5716581"/>
              <a:ext cx="2865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-25000" dirty="0" smtClean="0">
                  <a:solidFill>
                    <a:prstClr val="black"/>
                  </a:solidFill>
                </a:rPr>
                <a:t>L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6679912" y="5511390"/>
              <a:ext cx="314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-25000" dirty="0" smtClean="0">
                  <a:solidFill>
                    <a:prstClr val="black"/>
                  </a:solidFill>
                </a:rPr>
                <a:t>R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6848097" y="5747307"/>
              <a:ext cx="2865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i="1" baseline="-25000" dirty="0" smtClean="0">
                  <a:solidFill>
                    <a:prstClr val="black"/>
                  </a:solidFill>
                </a:rPr>
                <a:t>L</a:t>
              </a:r>
              <a:endParaRPr lang="en-GB" sz="18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05295" y="5480705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5811863" y="5720880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6056450" y="5622822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6085934" y="5369232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217848" y="5772090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247332" y="5511390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6379246" y="5354484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398487" y="5659428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6540644" y="5511390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662315" y="5766210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4270582" y="3353141"/>
              <a:ext cx="1399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Weak boson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grpSp>
          <p:nvGrpSpPr>
            <p:cNvPr id="10" name="Group 165"/>
            <p:cNvGrpSpPr/>
            <p:nvPr/>
          </p:nvGrpSpPr>
          <p:grpSpPr>
            <a:xfrm>
              <a:off x="5776798" y="2386343"/>
              <a:ext cx="2921082" cy="148741"/>
              <a:chOff x="822326" y="2286000"/>
              <a:chExt cx="4130674" cy="173037"/>
            </a:xfrm>
          </p:grpSpPr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 flipH="1">
                <a:off x="822326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21"/>
              <p:cNvSpPr>
                <a:spLocks/>
              </p:cNvSpPr>
              <p:nvPr/>
            </p:nvSpPr>
            <p:spPr bwMode="auto">
              <a:xfrm flipH="1">
                <a:off x="2887663" y="2286000"/>
                <a:ext cx="2065337" cy="173037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192" y="0"/>
                  </a:cxn>
                  <a:cxn ang="0">
                    <a:pos x="384" y="192"/>
                  </a:cxn>
                  <a:cxn ang="0">
                    <a:pos x="576" y="0"/>
                  </a:cxn>
                  <a:cxn ang="0">
                    <a:pos x="768" y="192"/>
                  </a:cxn>
                  <a:cxn ang="0">
                    <a:pos x="960" y="0"/>
                  </a:cxn>
                  <a:cxn ang="0">
                    <a:pos x="1152" y="192"/>
                  </a:cxn>
                  <a:cxn ang="0">
                    <a:pos x="1344" y="0"/>
                  </a:cxn>
                  <a:cxn ang="0">
                    <a:pos x="1536" y="192"/>
                  </a:cxn>
                  <a:cxn ang="0">
                    <a:pos x="1728" y="0"/>
                  </a:cxn>
                  <a:cxn ang="0">
                    <a:pos x="1920" y="192"/>
                  </a:cxn>
                  <a:cxn ang="0">
                    <a:pos x="2112" y="0"/>
                  </a:cxn>
                  <a:cxn ang="0">
                    <a:pos x="2304" y="192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2" name="Freeform 201"/>
            <p:cNvSpPr>
              <a:spLocks/>
            </p:cNvSpPr>
            <p:nvPr/>
          </p:nvSpPr>
          <p:spPr bwMode="auto">
            <a:xfrm rot="19692356" flipH="1">
              <a:off x="5776798" y="3408397"/>
              <a:ext cx="522151" cy="7671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 rot="4290640" flipH="1">
              <a:off x="6112582" y="3526625"/>
              <a:ext cx="522151" cy="7671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 rot="17853592" flipV="1">
              <a:off x="6305954" y="3557817"/>
              <a:ext cx="522151" cy="7671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 rot="5645767" flipH="1">
              <a:off x="6437868" y="3598075"/>
              <a:ext cx="522151" cy="7671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 rot="8591611" flipH="1">
              <a:off x="6624578" y="3699442"/>
              <a:ext cx="522151" cy="7671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 rot="1306208" flipH="1">
              <a:off x="7082547" y="3599293"/>
              <a:ext cx="522151" cy="7671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 rot="4028254" flipH="1">
              <a:off x="7234947" y="3437995"/>
              <a:ext cx="522151" cy="7671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975512" y="3332316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7428050" y="3515442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6534299" y="3667842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6533054" y="3181290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6112327" y="3109452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D00209"/>
                  </a:solidFill>
                </a:rPr>
                <a:t>×</a:t>
              </a:r>
              <a:endParaRPr lang="en-GB" sz="2000" dirty="0">
                <a:solidFill>
                  <a:srgbClr val="D00209"/>
                </a:solidFill>
              </a:endParaRPr>
            </a:p>
          </p:txBody>
        </p:sp>
        <p:cxnSp>
          <p:nvCxnSpPr>
            <p:cNvPr id="214" name="Straight Connector 213"/>
            <p:cNvCxnSpPr/>
            <p:nvPr/>
          </p:nvCxnSpPr>
          <p:spPr>
            <a:xfrm flipV="1">
              <a:off x="4120300" y="4147115"/>
              <a:ext cx="5016499" cy="340"/>
            </a:xfrm>
            <a:prstGeom prst="line">
              <a:avLst/>
            </a:prstGeom>
            <a:ln w="127" cap="flat" cmpd="sng" algn="ctr">
              <a:solidFill>
                <a:schemeClr val="tx2">
                  <a:lumMod val="60000"/>
                  <a:lumOff val="40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0" y="7938"/>
            <a:ext cx="9144000" cy="648512"/>
          </a:xfrm>
          <a:prstGeom prst="rect">
            <a:avLst/>
          </a:prstGeom>
          <a:solidFill>
            <a:srgbClr val="FFFFFF">
              <a:alpha val="89000"/>
            </a:srgbClr>
          </a:solidFill>
          <a:ln w="19050">
            <a:noFill/>
            <a:miter lim="800000"/>
            <a:headEnd/>
            <a:tailEnd type="none" w="sm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3600" kern="0" dirty="0" smtClean="0">
                <a:solidFill>
                  <a:srgbClr val="333333"/>
                </a:solidFill>
                <a:latin typeface="Trebuchet MS"/>
                <a:ea typeface="Arial" charset="0"/>
                <a:cs typeface="Trebuchet MS"/>
              </a:rPr>
              <a:t>The Standard Model</a:t>
            </a:r>
            <a:endParaRPr lang="en-GB" sz="3600" kern="0" dirty="0">
              <a:solidFill>
                <a:srgbClr val="333333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228600" y="1600200"/>
            <a:ext cx="383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Early universe: symmetric phase, fundamental particles are </a:t>
            </a:r>
            <a:r>
              <a:rPr lang="en-GB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massless</a:t>
            </a: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                  </a:t>
            </a:r>
            <a:r>
              <a:rPr lang="en-US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 gauge symmetry is respected</a:t>
            </a:r>
            <a:endParaRPr lang="en-GB" sz="18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228600" y="2652432"/>
            <a:ext cx="35814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</a:rPr>
              <a:t>A </a:t>
            </a:r>
            <a:r>
              <a:rPr lang="en-GB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</a:rPr>
              <a:t>Higgs field </a:t>
            </a: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displaces ground state breaking gauge symmetry</a:t>
            </a:r>
          </a:p>
          <a:p>
            <a:pPr>
              <a:spcBef>
                <a:spcPts val="18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It </a:t>
            </a:r>
            <a:r>
              <a:rPr lang="en-GB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</a:rPr>
              <a:t>fills all space time </a:t>
            </a: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</a:rPr>
              <a:t>(but w/o orientation as spin=0)</a:t>
            </a:r>
            <a:endParaRPr lang="en-GB" sz="1800" b="1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ea typeface="Arial" charset="0"/>
              <a:cs typeface="Trebuchet MS"/>
              <a:sym typeface="Wingdings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228600" y="4230029"/>
            <a:ext cx="3803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Particles interact with the Higgs field and reduce their velocity. T</a:t>
            </a:r>
            <a:r>
              <a:rPr lang="en-GB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Arial" charset="0"/>
                <a:cs typeface="Trebuchet MS"/>
                <a:sym typeface="Wingdings"/>
              </a:rPr>
              <a:t>hey acquire a mass proportional to interaction strength 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28600" y="5562600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SzPct val="75000"/>
              <a:tabLst>
                <a:tab pos="357188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800" dirty="0" err="1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 	</a:t>
            </a:r>
            <a:r>
              <a:rPr lang="en-GB" sz="1800" dirty="0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Action of the Higgs field 	creates a </a:t>
            </a:r>
            <a:r>
              <a:rPr lang="en-GB" sz="1800" b="1" i="1" dirty="0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vacuum viscosity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038600" y="16002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Symmetric phase – early universe</a:t>
            </a:r>
            <a:endParaRPr lang="en-GB" sz="2000" i="1" dirty="0">
              <a:solidFill>
                <a:prstClr val="black">
                  <a:lumMod val="65000"/>
                  <a:lumOff val="3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031399" y="16002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rgbClr val="4331D5"/>
                </a:solidFill>
                <a:latin typeface="Trebuchet MS"/>
                <a:cs typeface="Trebuchet MS"/>
              </a:rPr>
              <a:t>Higgs quantum liquid in broken phase</a:t>
            </a:r>
            <a:endParaRPr lang="en-GB" sz="2000" i="1" dirty="0">
              <a:solidFill>
                <a:srgbClr val="4331D5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193" grpId="0"/>
      <p:bldP spid="84" grpId="0"/>
      <p:bldP spid="87" grpId="0"/>
      <p:bldP spid="22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tlasSearches_exotics_ichep12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48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34200" y="3276600"/>
            <a:ext cx="1836257" cy="830997"/>
          </a:xfrm>
          <a:prstGeom prst="rect">
            <a:avLst/>
          </a:prstGeom>
          <a:solidFill>
            <a:srgbClr val="FFFF00"/>
          </a:solidFill>
          <a:effectLst>
            <a:outerShdw blurRad="203200" dist="38100" dir="2700000">
              <a:srgbClr val="000000">
                <a:alpha val="43000"/>
              </a:srgbClr>
            </a:outerShdw>
          </a:effectLst>
        </p:spPr>
        <p:txBody>
          <a:bodyPr wrap="square" lIns="216000" rtlCol="0">
            <a:spAutoFit/>
          </a:bodyPr>
          <a:lstStyle/>
          <a:p>
            <a:r>
              <a:rPr lang="en-US" sz="1600" dirty="0" err="1" smtClean="0"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latin typeface="Trebuchet MS"/>
                <a:cs typeface="Trebuchet MS"/>
                <a:sym typeface="Wingdings"/>
              </a:rPr>
              <a:t> </a:t>
            </a:r>
            <a:r>
              <a:rPr lang="en-GB" sz="1600" dirty="0" smtClean="0">
                <a:latin typeface="Trebuchet MS"/>
                <a:cs typeface="Trebuchet MS"/>
              </a:rPr>
              <a:t>lecture by Henri </a:t>
            </a:r>
            <a:r>
              <a:rPr lang="en-GB" sz="1600" dirty="0" err="1" smtClean="0">
                <a:latin typeface="Trebuchet MS"/>
                <a:cs typeface="Trebuchet MS"/>
              </a:rPr>
              <a:t>Bachacou</a:t>
            </a:r>
            <a:r>
              <a:rPr lang="en-GB" sz="1600" dirty="0" smtClean="0">
                <a:latin typeface="Trebuchet MS"/>
                <a:cs typeface="Trebuchet MS"/>
              </a:rPr>
              <a:t> later this week</a:t>
            </a:r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3999" cy="68548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1"/>
          <p:cNvGrpSpPr/>
          <p:nvPr/>
        </p:nvGrpSpPr>
        <p:grpSpPr>
          <a:xfrm>
            <a:off x="-4" y="1371601"/>
            <a:ext cx="9436518" cy="4502324"/>
            <a:chOff x="-4" y="1676401"/>
            <a:chExt cx="9436518" cy="45023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rcRect t="5074" b="2615"/>
            <a:stretch>
              <a:fillRect/>
            </a:stretch>
          </p:blipFill>
          <p:spPr>
            <a:xfrm flipH="1">
              <a:off x="-4" y="1676401"/>
              <a:ext cx="9144003" cy="450232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alphaModFix amt="79000"/>
            </a:blip>
            <a:stretch>
              <a:fillRect/>
            </a:stretch>
          </p:blipFill>
          <p:spPr>
            <a:xfrm rot="21174794">
              <a:off x="5467757" y="3460689"/>
              <a:ext cx="3130557" cy="236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alphaModFix amt="79000"/>
            </a:blip>
            <a:stretch>
              <a:fillRect/>
            </a:stretch>
          </p:blipFill>
          <p:spPr>
            <a:xfrm rot="20714836">
              <a:off x="6305957" y="3155889"/>
              <a:ext cx="3130557" cy="236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Broad search spectrum at ATLAS and CMS</a:t>
            </a:r>
            <a:endParaRPr lang="en-US" sz="2800" i="1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The LHC is </a:t>
            </a:r>
            <a:r>
              <a:rPr lang="en-US" sz="2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pushing </a:t>
            </a:r>
            <a:r>
              <a:rPr lang="en-US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rebuchet MS"/>
                <a:cs typeface="Trebuchet MS"/>
              </a:rPr>
              <a:t>the limits on new phenomena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856" y="5673122"/>
            <a:ext cx="14542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F. Le </a:t>
            </a:r>
            <a:r>
              <a:rPr lang="en-US" sz="8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Diberder</a:t>
            </a:r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@ CERN 2012</a:t>
            </a:r>
            <a:endParaRPr lang="en-US" sz="1050" dirty="0" smtClean="0">
              <a:solidFill>
                <a:prstClr val="black">
                  <a:lumMod val="65000"/>
                  <a:lumOff val="3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 rot="20547746">
            <a:off x="302700" y="2574000"/>
            <a:ext cx="8545487" cy="1135380"/>
          </a:xfrm>
          <a:prstGeom prst="rect">
            <a:avLst/>
          </a:prstGeom>
          <a:solidFill>
            <a:srgbClr val="FFFF00"/>
          </a:solidFill>
          <a:effectLst>
            <a:glow rad="101600">
              <a:srgbClr val="FF0000">
                <a:alpha val="75000"/>
              </a:srgbClr>
            </a:glow>
            <a:outerShdw blurRad="317500" dist="38100" dir="2700000">
              <a:srgbClr val="000000">
                <a:alpha val="68000"/>
              </a:srgbClr>
            </a:outerShdw>
          </a:effectLst>
        </p:spPr>
        <p:txBody>
          <a:bodyPr wrap="square" lIns="108000" tIns="234000" rIns="108000" bIns="280800" rtlCol="0">
            <a:spAutoFit/>
          </a:bodyPr>
          <a:lstStyle/>
          <a:p>
            <a:pPr algn="ctr"/>
            <a:r>
              <a:rPr lang="en-GB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We are still below 5% of the expected size of the LHC data sample </a:t>
            </a:r>
          </a:p>
          <a:p>
            <a:pPr algn="ctr"/>
            <a:r>
              <a:rPr lang="en-GB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(</a:t>
            </a:r>
            <a:r>
              <a:rPr lang="en-GB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0.5% </a:t>
            </a:r>
            <a:r>
              <a:rPr lang="en-GB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of the expected </a:t>
            </a:r>
            <a:r>
              <a:rPr lang="en-GB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HL-</a:t>
            </a:r>
            <a:r>
              <a:rPr lang="en-GB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LHC one), and at half the energy</a:t>
            </a:r>
            <a:endParaRPr lang="en-GB" sz="2000" b="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8" grpId="0"/>
      <p:bldP spid="1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74"/>
            <a:ext cx="9144000" cy="68548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724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rgbClr val="F2F2F2"/>
                </a:solidFill>
                <a:latin typeface="Trebuchet MS"/>
                <a:cs typeface="Trebuchet MS"/>
              </a:rPr>
              <a:t>What’s next ?</a:t>
            </a:r>
            <a:endParaRPr lang="en-GB" sz="2000" i="1" dirty="0">
              <a:solidFill>
                <a:srgbClr val="F2F2F2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3174"/>
            <a:ext cx="9144000" cy="68548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2" name="Picture 85" descr="peter_higgs"/>
          <p:cNvPicPr>
            <a:picLocks noChangeArrowheads="1"/>
          </p:cNvPicPr>
          <p:nvPr/>
        </p:nvPicPr>
        <p:blipFill>
          <a:blip r:embed="rId2"/>
          <a:srcRect r="12560"/>
          <a:stretch>
            <a:fillRect/>
          </a:stretch>
        </p:blipFill>
        <p:spPr bwMode="auto">
          <a:xfrm>
            <a:off x="3505200" y="533400"/>
            <a:ext cx="2057399" cy="2814892"/>
          </a:xfrm>
          <a:prstGeom prst="rect">
            <a:avLst/>
          </a:prstGeom>
          <a:noFill/>
          <a:effectLst>
            <a:outerShdw blurRad="304800" dist="38100" dir="2700000">
              <a:srgbClr val="000000">
                <a:alpha val="34000"/>
              </a:srgbClr>
            </a:outerShdw>
          </a:effectLst>
        </p:spPr>
      </p:pic>
      <p:grpSp>
        <p:nvGrpSpPr>
          <p:cNvPr id="23" name="Group 21"/>
          <p:cNvGrpSpPr/>
          <p:nvPr/>
        </p:nvGrpSpPr>
        <p:grpSpPr>
          <a:xfrm>
            <a:off x="3505200" y="3505200"/>
            <a:ext cx="2057399" cy="2857243"/>
            <a:chOff x="7046383" y="3991419"/>
            <a:chExt cx="1501015" cy="199596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rcRect b="15536"/>
            <a:stretch>
              <a:fillRect/>
            </a:stretch>
          </p:blipFill>
          <p:spPr>
            <a:xfrm>
              <a:off x="7046383" y="4012585"/>
              <a:ext cx="1501015" cy="1974801"/>
            </a:xfrm>
            <a:prstGeom prst="rect">
              <a:avLst/>
            </a:prstGeom>
            <a:effectLst>
              <a:outerShdw blurRad="1651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7078132" y="5594350"/>
              <a:ext cx="746306" cy="177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Mr. Higgs</a:t>
              </a:r>
              <a:endParaRPr lang="en-GB" sz="105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69701" y="3991419"/>
              <a:ext cx="736099" cy="177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Mr. SUSY</a:t>
              </a:r>
              <a:endParaRPr lang="en-GB" sz="105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669408" y="609600"/>
            <a:ext cx="1804500" cy="538609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34400" dirty="0" smtClean="0">
                <a:solidFill>
                  <a:srgbClr val="FF0000">
                    <a:alpha val="74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38800" y="3009738"/>
            <a:ext cx="3143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Is the new boson the SM Higgs ? </a:t>
            </a:r>
            <a:endParaRPr lang="en-GB" sz="1600" i="1" dirty="0">
              <a:solidFill>
                <a:schemeClr val="bg1">
                  <a:lumMod val="9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1219" y="3535499"/>
            <a:ext cx="2400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If so, what protects it ?</a:t>
            </a:r>
            <a:endParaRPr lang="en-GB" sz="1600" i="1" dirty="0">
              <a:solidFill>
                <a:schemeClr val="bg1">
                  <a:lumMod val="9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8800" y="5858356"/>
            <a:ext cx="320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These questions can only be answered with more data</a:t>
            </a:r>
            <a:endParaRPr lang="en-GB" sz="1600" i="1" dirty="0">
              <a:solidFill>
                <a:schemeClr val="bg1">
                  <a:lumMod val="9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533400" y="5860754"/>
            <a:ext cx="2199167" cy="46384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  <a:latin typeface="Lucida Calligraphy" charset="0"/>
              </a:rPr>
              <a:t>Thank you !</a:t>
            </a:r>
            <a:endParaRPr lang="en-GB" dirty="0">
              <a:solidFill>
                <a:prstClr val="white"/>
              </a:solidFill>
              <a:latin typeface="Lucida Calligraphy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74"/>
            <a:ext cx="9144000" cy="68548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724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rgbClr val="F2F2F2"/>
                </a:solidFill>
                <a:latin typeface="Trebuchet MS"/>
                <a:cs typeface="Trebuchet MS"/>
              </a:rPr>
              <a:t>Spare slides</a:t>
            </a:r>
            <a:endParaRPr lang="en-GB" sz="2000" i="1" dirty="0">
              <a:solidFill>
                <a:srgbClr val="F2F2F2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roton_Event_720pH264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http://www.atlas.ch/multimedia/html-nc/animation-proton-event.html</a:t>
            </a:r>
            <a:r>
              <a:rPr lang="en-US" sz="1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en-GB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Does SUSY hide from our analyses?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Limits on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gluino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-mediated stop (left) and direct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sbottom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production (right)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1460955"/>
            <a:ext cx="25145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ATLAS-CONF-2012-105, ATLAS-CONF-2012-106</a:t>
            </a:r>
          </a:p>
        </p:txBody>
      </p:sp>
      <p:pic>
        <p:nvPicPr>
          <p:cNvPr id="11" name="Picture 10" descr="ATLAS_SUSY_Gtt_susy12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r="983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r="9834"/>
              <a:stretch>
                <a:fillRect/>
              </a:stretch>
            </p:blipFill>
          </mc:Fallback>
        </mc:AlternateContent>
        <p:spPr>
          <a:xfrm>
            <a:off x="253727" y="1736891"/>
            <a:ext cx="4013473" cy="4050840"/>
          </a:xfrm>
          <a:prstGeom prst="rect">
            <a:avLst/>
          </a:prstGeom>
        </p:spPr>
      </p:pic>
      <p:pic>
        <p:nvPicPr>
          <p:cNvPr id="14" name="Picture 13" descr="fig_04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82382" y="1730891"/>
            <a:ext cx="4461618" cy="40603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" y="577736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Strongest limit from 8 </a:t>
            </a:r>
            <a:r>
              <a:rPr lang="en-GB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TeV</a:t>
            </a:r>
            <a:r>
              <a:rPr lang="en-GB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data</a:t>
            </a:r>
            <a:endParaRPr lang="en-GB" sz="1400" dirty="0">
              <a:solidFill>
                <a:prstClr val="black">
                  <a:lumMod val="65000"/>
                  <a:lumOff val="3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6248400" y="3582335"/>
            <a:ext cx="457200" cy="1980265"/>
          </a:xfrm>
          <a:prstGeom prst="upArrow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5562600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Weak limits for heavy LSP;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  <a:sym typeface="Wingdings"/>
              </a:rPr>
              <a:t> </a:t>
            </a:r>
          </a:p>
          <a:p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  <a:sym typeface="Wingdings"/>
              </a:rPr>
              <a:t>insensitivity due to high trigger thresholds</a:t>
            </a:r>
            <a:endParaRPr lang="en-GB" sz="1400" dirty="0">
              <a:solidFill>
                <a:prstClr val="black">
                  <a:lumMod val="65000"/>
                  <a:lumOff val="35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Should we forget about SUSY ?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Maybe the electroweak scale is finetuned. But what about dark matter ?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29" name="Object 34"/>
          <p:cNvGraphicFramePr>
            <a:graphicFrameLocks noChangeAspect="1"/>
          </p:cNvGraphicFramePr>
          <p:nvPr/>
        </p:nvGraphicFramePr>
        <p:xfrm>
          <a:off x="5858443" y="2748154"/>
          <a:ext cx="1075757" cy="408842"/>
        </p:xfrm>
        <a:graphic>
          <a:graphicData uri="http://schemas.openxmlformats.org/presentationml/2006/ole">
            <p:oleObj spid="_x0000_s5694466" name="Equation" r:id="rId3" imgW="635000" imgH="241300" progId="Equation.DSMT4">
              <p:embed/>
            </p:oleObj>
          </a:graphicData>
        </a:graphic>
      </p:graphicFrame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1374711" y="2541481"/>
            <a:ext cx="3887483" cy="6299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</a:rPr>
              <a:t>During an early universe, its annihilation reaction is in thermal equilibrium: 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1371600" y="3254417"/>
            <a:ext cx="4495800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</a:rPr>
              <a:t>As the universe expands it cools down, so that: </a:t>
            </a:r>
          </a:p>
        </p:txBody>
      </p:sp>
      <p:graphicFrame>
        <p:nvGraphicFramePr>
          <p:cNvPr id="32" name="Object 37"/>
          <p:cNvGraphicFramePr>
            <a:graphicFrameLocks noChangeAspect="1"/>
          </p:cNvGraphicFramePr>
          <p:nvPr/>
        </p:nvGraphicFramePr>
        <p:xfrm>
          <a:off x="5858443" y="3205354"/>
          <a:ext cx="1033649" cy="408841"/>
        </p:xfrm>
        <a:graphic>
          <a:graphicData uri="http://schemas.openxmlformats.org/presentationml/2006/ole">
            <p:oleObj spid="_x0000_s5694467" name="Equation" r:id="rId4" imgW="609600" imgH="241300" progId="Equation.DSMT4">
              <p:embed/>
            </p:oleObj>
          </a:graphicData>
        </a:graphic>
      </p:graphicFrame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1371601" y="3718438"/>
            <a:ext cx="6705599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</a:rPr>
              <a:t>When </a:t>
            </a:r>
            <a:r>
              <a:rPr lang="en-US" sz="1600" i="1" dirty="0" err="1">
                <a:solidFill>
                  <a:srgbClr val="000000"/>
                </a:solidFill>
                <a:latin typeface="Symbol" charset="2"/>
                <a:ea typeface="Arial" pitchFamily="-84" charset="0"/>
                <a:cs typeface="Symbol" charset="2"/>
                <a:sym typeface="Symbol" pitchFamily="-84" charset="2"/>
              </a:rPr>
              <a:t>s</a:t>
            </a:r>
            <a:r>
              <a:rPr lang="en-US" sz="1600" i="1" baseline="-25000" dirty="0" err="1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  <a:sym typeface="Symbol" pitchFamily="-84" charset="2"/>
              </a:rPr>
              <a:t>A</a:t>
            </a:r>
            <a:r>
              <a:rPr lang="en-US" sz="1600" dirty="0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  <a:sym typeface="Symbol" pitchFamily="-84" charset="2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cs typeface="Trebuchet MS"/>
                <a:sym typeface="Euclid Extra" pitchFamily="-84" charset="0"/>
              </a:rPr>
              <a:t></a:t>
            </a:r>
            <a:r>
              <a:rPr lang="en-US" sz="1600" dirty="0">
                <a:solidFill>
                  <a:srgbClr val="000000"/>
                </a:solidFill>
                <a:latin typeface="Trebuchet MS"/>
                <a:cs typeface="Trebuchet MS"/>
                <a:sym typeface="Euclid Extra" pitchFamily="-84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Trebuchet MS"/>
                <a:cs typeface="Trebuchet MS"/>
                <a:sym typeface="Euclid Extra" pitchFamily="-84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Trebuchet MS"/>
                <a:cs typeface="Trebuchet MS"/>
                <a:sym typeface="Euclid Extra" pitchFamily="-84" charset="0"/>
              </a:rPr>
              <a:t>(</a:t>
            </a:r>
            <a:r>
              <a:rPr lang="en-US" sz="1600" i="1" dirty="0">
                <a:solidFill>
                  <a:srgbClr val="000000"/>
                </a:solidFill>
                <a:latin typeface="Trebuchet MS"/>
                <a:cs typeface="Trebuchet MS"/>
                <a:sym typeface="Euclid Extra" pitchFamily="-84" charset="0"/>
              </a:rPr>
              <a:t>T </a:t>
            </a:r>
            <a:r>
              <a:rPr lang="en-US" sz="1600" dirty="0">
                <a:solidFill>
                  <a:srgbClr val="000000"/>
                </a:solidFill>
                <a:latin typeface="Trebuchet MS"/>
                <a:cs typeface="Trebuchet MS"/>
                <a:sym typeface="Euclid Extra" pitchFamily="-84" charset="0"/>
              </a:rPr>
              <a:t>), some </a:t>
            </a:r>
            <a:r>
              <a:rPr lang="en-US" sz="1600" i="1" dirty="0" err="1">
                <a:solidFill>
                  <a:srgbClr val="000000"/>
                </a:solidFill>
                <a:latin typeface="Symbol" charset="2"/>
                <a:ea typeface="Arial" pitchFamily="-84" charset="0"/>
                <a:cs typeface="Symbol" charset="2"/>
                <a:sym typeface="Symbol" pitchFamily="-84" charset="2"/>
              </a:rPr>
              <a:t></a:t>
            </a:r>
            <a:r>
              <a:rPr lang="en-US" sz="1600" dirty="0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  <a:sym typeface="Symbol" pitchFamily="-84" charset="2"/>
              </a:rPr>
              <a:t>  freeze out and create 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  <a:sym typeface="Symbol" pitchFamily="-84" charset="2"/>
              </a:rPr>
              <a:t>dark matter </a:t>
            </a:r>
            <a:r>
              <a:rPr lang="en-US" sz="1600" b="1" baseline="-25000" dirty="0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  <a:sym typeface="Symbol" pitchFamily="-84" charset="2"/>
              </a:rPr>
              <a:t>DM</a:t>
            </a:r>
          </a:p>
        </p:txBody>
      </p:sp>
      <p:sp>
        <p:nvSpPr>
          <p:cNvPr id="34" name="Text Box 39"/>
          <p:cNvSpPr txBox="1">
            <a:spLocks noChangeArrowheads="1"/>
          </p:cNvSpPr>
          <p:nvPr/>
        </p:nvSpPr>
        <p:spPr bwMode="auto">
          <a:xfrm>
            <a:off x="1380505" y="4251838"/>
            <a:ext cx="7077695" cy="359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</a:rPr>
              <a:t>Its abundance is inverse proportional to its annihilation cross section:</a:t>
            </a:r>
            <a:endParaRPr lang="en-US" sz="1600" dirty="0">
              <a:solidFill>
                <a:srgbClr val="000000"/>
              </a:solidFill>
              <a:latin typeface="Trebuchet MS"/>
              <a:cs typeface="Trebuchet MS"/>
              <a:sym typeface="Symbol" pitchFamily="-84" charset="2"/>
            </a:endParaRPr>
          </a:p>
        </p:txBody>
      </p:sp>
      <p:graphicFrame>
        <p:nvGraphicFramePr>
          <p:cNvPr id="35" name="Object 40"/>
          <p:cNvGraphicFramePr>
            <a:graphicFrameLocks noChangeAspect="1"/>
          </p:cNvGraphicFramePr>
          <p:nvPr/>
        </p:nvGraphicFramePr>
        <p:xfrm>
          <a:off x="1862277" y="4648200"/>
          <a:ext cx="2019486" cy="796436"/>
        </p:xfrm>
        <a:graphic>
          <a:graphicData uri="http://schemas.openxmlformats.org/presentationml/2006/ole">
            <p:oleObj spid="_x0000_s5694468" name="Equation" r:id="rId5" imgW="1320800" imgH="520700" progId="Equation.DSMT4">
              <p:embed/>
            </p:oleObj>
          </a:graphicData>
        </a:graphic>
      </p:graphicFrame>
      <p:graphicFrame>
        <p:nvGraphicFramePr>
          <p:cNvPr id="37" name="Object 42"/>
          <p:cNvGraphicFramePr>
            <a:graphicFrameLocks noChangeAspect="1"/>
          </p:cNvGraphicFramePr>
          <p:nvPr/>
        </p:nvGraphicFramePr>
        <p:xfrm>
          <a:off x="3907724" y="4778210"/>
          <a:ext cx="3594100" cy="465137"/>
        </p:xfrm>
        <a:graphic>
          <a:graphicData uri="http://schemas.openxmlformats.org/presentationml/2006/ole">
            <p:oleObj spid="_x0000_s5694469" name="Equation" r:id="rId6" imgW="2349500" imgH="304800" progId="Equation.DSMT4">
              <p:embed/>
            </p:oleObj>
          </a:graphicData>
        </a:graphic>
      </p:graphicFrame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1371600" y="1828800"/>
            <a:ext cx="6324600" cy="625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</a:rPr>
              <a:t>Consider a new stable weakly interacting particle </a:t>
            </a:r>
            <a:r>
              <a:rPr lang="en-US" sz="3200" b="1" i="1" dirty="0" err="1">
                <a:solidFill>
                  <a:srgbClr val="000000"/>
                </a:solidFill>
                <a:latin typeface="Trebuchet MS"/>
                <a:ea typeface="Arial" pitchFamily="-84" charset="0"/>
                <a:cs typeface="Trebuchet MS"/>
                <a:sym typeface="Symbol" pitchFamily="-84" charset="2"/>
              </a:rPr>
              <a:t></a:t>
            </a:r>
            <a:endParaRPr lang="en-US" sz="3200" b="1" i="1" dirty="0">
              <a:solidFill>
                <a:srgbClr val="000000"/>
              </a:solidFill>
              <a:latin typeface="Trebuchet MS"/>
              <a:cs typeface="Trebuchet MS"/>
              <a:sym typeface="Euclid Extra" pitchFamily="-84" charset="0"/>
            </a:endParaRPr>
          </a:p>
        </p:txBody>
      </p:sp>
      <p:graphicFrame>
        <p:nvGraphicFramePr>
          <p:cNvPr id="40" name="Object 41"/>
          <p:cNvGraphicFramePr>
            <a:graphicFrameLocks noChangeAspect="1"/>
          </p:cNvGraphicFramePr>
          <p:nvPr/>
        </p:nvGraphicFramePr>
        <p:xfrm>
          <a:off x="3665538" y="6161087"/>
          <a:ext cx="349250" cy="279400"/>
        </p:xfrm>
        <a:graphic>
          <a:graphicData uri="http://schemas.openxmlformats.org/presentationml/2006/ole">
            <p:oleObj spid="_x0000_s5694470" name="Equation" r:id="rId7" imgW="190440" imgH="152280" progId="Equation.DSMT4">
              <p:embed/>
            </p:oleObj>
          </a:graphicData>
        </a:graphic>
      </p:graphicFrame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0" y="5784554"/>
            <a:ext cx="9144000" cy="463846"/>
          </a:xfrm>
          <a:prstGeom prst="rect">
            <a:avLst/>
          </a:prstGeom>
          <a:solidFill>
            <a:srgbClr val="4D4D4D"/>
          </a:solidFill>
          <a:ln w="31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prstClr val="white"/>
                </a:solidFill>
                <a:latin typeface="Trebuchet MS"/>
                <a:cs typeface="Trebuchet MS"/>
              </a:rPr>
              <a:t>C</a:t>
            </a:r>
            <a:r>
              <a:rPr lang="en-GB" sz="1600" dirty="0">
                <a:solidFill>
                  <a:prstClr val="white"/>
                </a:solidFill>
                <a:latin typeface="Trebuchet MS"/>
                <a:cs typeface="Trebuchet MS"/>
              </a:rPr>
              <a:t>OINCIDENCE 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664276"/>
            <a:ext cx="169148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0" dirty="0">
                <a:solidFill>
                  <a:srgbClr val="A6A6A6"/>
                </a:solidFill>
                <a:latin typeface="Trebuchet MS"/>
                <a:cs typeface="Trebuchet MS"/>
              </a:rPr>
              <a:t>(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52511" y="664276"/>
            <a:ext cx="169148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0" dirty="0">
                <a:solidFill>
                  <a:srgbClr val="A6A6A6"/>
                </a:solidFill>
                <a:latin typeface="Trebuchet MS"/>
                <a:cs typeface="Trebuchet MS"/>
              </a:rPr>
              <a:t>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Does SUSY hide from our analyses?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What mechanisms could camouflage strong SUSY production?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905000"/>
            <a:ext cx="502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Some scenarios (AMSB) have a large degeneracy among gaugino masses, rendering the </a:t>
            </a:r>
            <a:r>
              <a:rPr lang="en-GB" sz="16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c</a:t>
            </a:r>
            <a:r>
              <a:rPr lang="en-GB" sz="1600" baseline="-25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1</a:t>
            </a:r>
            <a:r>
              <a:rPr lang="en-GB" sz="16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±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long-lived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200" y="1460955"/>
            <a:ext cx="14477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ATLAS-CONF-2012-111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2590800"/>
            <a:ext cx="502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</a:rPr>
              <a:t>Search for heavy particles decaying in inner detector, giving a “disappearing track” in ATLAS TRT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43549" y="5943600"/>
            <a:ext cx="360045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4" name="Group 28"/>
          <p:cNvGrpSpPr/>
          <p:nvPr/>
        </p:nvGrpSpPr>
        <p:grpSpPr>
          <a:xfrm>
            <a:off x="295863" y="3299885"/>
            <a:ext cx="5342937" cy="2643715"/>
            <a:chOff x="295863" y="3299885"/>
            <a:chExt cx="5342937" cy="2643715"/>
          </a:xfrm>
        </p:grpSpPr>
        <p:pic>
          <p:nvPicPr>
            <p:cNvPr id="11" name="Picture 10" descr="Untitled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"/>
                <a:srcRect l="10965" t="26024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7"/>
                <a:srcRect l="10965" t="26024"/>
                <a:stretch>
                  <a:fillRect/>
                </a:stretch>
              </p:blipFill>
            </mc:Fallback>
          </mc:AlternateContent>
          <p:spPr>
            <a:xfrm>
              <a:off x="295863" y="3352800"/>
              <a:ext cx="4352337" cy="2590800"/>
            </a:xfrm>
            <a:prstGeom prst="rect">
              <a:avLst/>
            </a:prstGeom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1" name="Freeform 20"/>
            <p:cNvSpPr/>
            <p:nvPr/>
          </p:nvSpPr>
          <p:spPr>
            <a:xfrm rot="20969160">
              <a:off x="730251" y="4538986"/>
              <a:ext cx="2190750" cy="511528"/>
            </a:xfrm>
            <a:custGeom>
              <a:avLst/>
              <a:gdLst>
                <a:gd name="connsiteX0" fmla="*/ 0 w 2190750"/>
                <a:gd name="connsiteY0" fmla="*/ 508000 h 511528"/>
                <a:gd name="connsiteX1" fmla="*/ 275167 w 2190750"/>
                <a:gd name="connsiteY1" fmla="*/ 508000 h 511528"/>
                <a:gd name="connsiteX2" fmla="*/ 656167 w 2190750"/>
                <a:gd name="connsiteY2" fmla="*/ 486833 h 511528"/>
                <a:gd name="connsiteX3" fmla="*/ 1132417 w 2190750"/>
                <a:gd name="connsiteY3" fmla="*/ 412750 h 511528"/>
                <a:gd name="connsiteX4" fmla="*/ 1598083 w 2190750"/>
                <a:gd name="connsiteY4" fmla="*/ 275167 h 511528"/>
                <a:gd name="connsiteX5" fmla="*/ 2021417 w 2190750"/>
                <a:gd name="connsiteY5" fmla="*/ 84667 h 511528"/>
                <a:gd name="connsiteX6" fmla="*/ 2190750 w 2190750"/>
                <a:gd name="connsiteY6" fmla="*/ 0 h 51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0750" h="511528">
                  <a:moveTo>
                    <a:pt x="0" y="508000"/>
                  </a:moveTo>
                  <a:cubicBezTo>
                    <a:pt x="82903" y="509764"/>
                    <a:pt x="165806" y="511528"/>
                    <a:pt x="275167" y="508000"/>
                  </a:cubicBezTo>
                  <a:cubicBezTo>
                    <a:pt x="384528" y="504472"/>
                    <a:pt x="513292" y="502708"/>
                    <a:pt x="656167" y="486833"/>
                  </a:cubicBezTo>
                  <a:cubicBezTo>
                    <a:pt x="799042" y="470958"/>
                    <a:pt x="975431" y="448028"/>
                    <a:pt x="1132417" y="412750"/>
                  </a:cubicBezTo>
                  <a:cubicBezTo>
                    <a:pt x="1289403" y="377472"/>
                    <a:pt x="1449916" y="329847"/>
                    <a:pt x="1598083" y="275167"/>
                  </a:cubicBezTo>
                  <a:cubicBezTo>
                    <a:pt x="1746250" y="220487"/>
                    <a:pt x="1922639" y="130528"/>
                    <a:pt x="2021417" y="84667"/>
                  </a:cubicBezTo>
                  <a:cubicBezTo>
                    <a:pt x="2120195" y="38806"/>
                    <a:pt x="2155472" y="19403"/>
                    <a:pt x="2190750" y="0"/>
                  </a:cubicBezTo>
                </a:path>
              </a:pathLst>
            </a:cu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3366FF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2880783" y="3299885"/>
              <a:ext cx="1386417" cy="1024406"/>
            </a:xfrm>
            <a:prstGeom prst="line">
              <a:avLst/>
            </a:prstGeom>
            <a:ln w="25400" cap="flat" cmpd="sng" algn="ctr">
              <a:solidFill>
                <a:srgbClr val="3366FF">
                  <a:alpha val="57000"/>
                </a:srgb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828800" y="4400490"/>
              <a:ext cx="5294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i="1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c</a:t>
              </a:r>
              <a:r>
                <a:rPr lang="en-GB" sz="2000" baseline="-25000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1</a:t>
              </a:r>
              <a:r>
                <a:rPr lang="en-GB" sz="2000" baseline="30000" dirty="0" smtClean="0">
                  <a:solidFill>
                    <a:srgbClr val="3366FF"/>
                  </a:solidFill>
                  <a:latin typeface="Trebuchet MS"/>
                  <a:cs typeface="Trebuchet MS"/>
                </a:rPr>
                <a:t>+</a:t>
              </a:r>
              <a:endParaRPr lang="en-GB" sz="2000" dirty="0">
                <a:solidFill>
                  <a:srgbClr val="3366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00400" y="3409890"/>
              <a:ext cx="5294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i="1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c</a:t>
              </a:r>
              <a:r>
                <a:rPr lang="en-GB" sz="2000" baseline="-25000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1</a:t>
              </a:r>
              <a:r>
                <a:rPr lang="en-GB" sz="2000" baseline="30000" dirty="0" smtClean="0">
                  <a:solidFill>
                    <a:srgbClr val="3366FF"/>
                  </a:solidFill>
                  <a:latin typeface="Trebuchet MS"/>
                  <a:cs typeface="Trebuchet MS"/>
                </a:rPr>
                <a:t>0</a:t>
              </a:r>
              <a:endParaRPr lang="en-GB" sz="2000" dirty="0">
                <a:solidFill>
                  <a:srgbClr val="3366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657600" y="4504492"/>
              <a:ext cx="19812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 smtClean="0">
                  <a:solidFill>
                    <a:srgbClr val="C90202"/>
                  </a:solidFill>
                  <a:latin typeface="Trebuchet MS"/>
                  <a:cs typeface="Trebuchet MS"/>
                </a:rPr>
                <a:t>background tracks</a:t>
              </a:r>
            </a:p>
            <a:p>
              <a:r>
                <a:rPr lang="en-GB" sz="1100" dirty="0" smtClean="0">
                  <a:solidFill>
                    <a:srgbClr val="C90202"/>
                  </a:solidFill>
                  <a:latin typeface="Trebuchet MS"/>
                  <a:cs typeface="Trebuchet MS"/>
                </a:rPr>
                <a:t>interacting </a:t>
              </a:r>
              <a:r>
                <a:rPr lang="en-GB" sz="1100" dirty="0" err="1" smtClean="0">
                  <a:solidFill>
                    <a:srgbClr val="C90202"/>
                  </a:solidFill>
                  <a:latin typeface="Trebuchet MS"/>
                  <a:cs typeface="Trebuchet MS"/>
                </a:rPr>
                <a:t>hadronically</a:t>
              </a:r>
              <a:r>
                <a:rPr lang="en-GB" sz="1100" dirty="0" smtClean="0">
                  <a:solidFill>
                    <a:srgbClr val="C90202"/>
                  </a:solidFill>
                  <a:latin typeface="Trebuchet MS"/>
                  <a:cs typeface="Trebuchet MS"/>
                </a:rPr>
                <a:t> </a:t>
              </a:r>
            </a:p>
            <a:p>
              <a:r>
                <a:rPr lang="en-GB" sz="1100" dirty="0" smtClean="0">
                  <a:solidFill>
                    <a:srgbClr val="C90202"/>
                  </a:solidFill>
                  <a:latin typeface="Trebuchet MS"/>
                  <a:cs typeface="Trebuchet MS"/>
                </a:rPr>
                <a:t>in TRT</a:t>
              </a:r>
              <a:endParaRPr lang="en-GB" sz="1100" dirty="0">
                <a:solidFill>
                  <a:srgbClr val="C90202"/>
                </a:solidFill>
                <a:latin typeface="Trebuchet MS"/>
                <a:cs typeface="Trebuchet MS"/>
              </a:endParaRPr>
            </a:p>
          </p:txBody>
        </p:sp>
      </p:grpSp>
      <p:pic>
        <p:nvPicPr>
          <p:cNvPr id="19" name="Picture 18" descr="fig_0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 t="2682" r="1922" b="40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rcRect t="2682" r="1922" b="4071"/>
              <a:stretch>
                <a:fillRect/>
              </a:stretch>
            </p:blipFill>
          </mc:Fallback>
        </mc:AlternateContent>
        <p:spPr>
          <a:xfrm>
            <a:off x="5543549" y="4114257"/>
            <a:ext cx="3531250" cy="2409935"/>
          </a:xfrm>
          <a:prstGeom prst="rect">
            <a:avLst/>
          </a:prstGeom>
        </p:spPr>
      </p:pic>
      <p:pic>
        <p:nvPicPr>
          <p:cNvPr id="22" name="Picture 21" descr="fig_02-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rcRect t="1675" r="1620" b="423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rcRect t="1675" r="1620" b="4238"/>
              <a:stretch>
                <a:fillRect/>
              </a:stretch>
            </p:blipFill>
          </mc:Fallback>
        </mc:AlternateContent>
        <p:spPr>
          <a:xfrm>
            <a:off x="5543549" y="1693466"/>
            <a:ext cx="3542105" cy="24316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Does SUSY hide from our analyses?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What mechanisms could camouflage strong SUSY production?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905000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R-parity could also be broken (RPV). Proton decay requires lepton and baryon-number violating couplings. If either one of them vanishes, the </a:t>
            </a:r>
            <a:r>
              <a:rPr lang="en-GB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proton is stable, but </a:t>
            </a:r>
            <a:r>
              <a:rPr lang="en-GB" sz="16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neutralinos</a:t>
            </a:r>
            <a:r>
              <a:rPr lang="en-GB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may decay: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200" y="1460955"/>
            <a:ext cx="14477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ATLAS-CONF-2012-035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5435024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-84" charset="2"/>
              <a:buChar char="à"/>
            </a:pP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</a:rPr>
              <a:t> Search for events with many leptons with or w/o </a:t>
            </a:r>
            <a:r>
              <a:rPr lang="en-US" sz="1600" i="1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E</a:t>
            </a:r>
            <a:r>
              <a:rPr lang="en-US" sz="1600" i="1" baseline="-25000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T</a:t>
            </a:r>
            <a:r>
              <a:rPr lang="en-US" sz="1600" baseline="30000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miss</a:t>
            </a:r>
            <a:endParaRPr lang="en-US" sz="1600" baseline="30000" dirty="0" smtClean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pic>
        <p:nvPicPr>
          <p:cNvPr id="17" name="Picture 16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2982217"/>
            <a:ext cx="3923562" cy="2335453"/>
          </a:xfrm>
          <a:prstGeom prst="rect">
            <a:avLst/>
          </a:prstGeom>
        </p:spPr>
      </p:pic>
      <p:pic>
        <p:nvPicPr>
          <p:cNvPr id="22" name="Picture 21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91613" y="1828800"/>
            <a:ext cx="4352387" cy="31242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96000" y="5034914"/>
            <a:ext cx="2514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No significant excess found in any channel combination (neither does CMS)</a:t>
            </a:r>
            <a:endParaRPr lang="en-GB" sz="1400" dirty="0">
              <a:solidFill>
                <a:prstClr val="black">
                  <a:lumMod val="65000"/>
                  <a:lumOff val="3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400" y="5791200"/>
            <a:ext cx="594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-84" charset="2"/>
              <a:buChar char="à"/>
            </a:pP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</a:rPr>
              <a:t> If RPV coupling is small, search also for displaced vertices</a:t>
            </a:r>
            <a:endParaRPr lang="en-US" sz="1600" baseline="30000" dirty="0" smtClean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8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68548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-4" y="1371601"/>
            <a:ext cx="9436518" cy="4502324"/>
            <a:chOff x="-4" y="1676401"/>
            <a:chExt cx="9436518" cy="45023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rcRect t="5074" b="2615"/>
            <a:stretch>
              <a:fillRect/>
            </a:stretch>
          </p:blipFill>
          <p:spPr>
            <a:xfrm flipH="1">
              <a:off x="-4" y="1676401"/>
              <a:ext cx="9144003" cy="450232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alphaModFix amt="79000"/>
            </a:blip>
            <a:stretch>
              <a:fillRect/>
            </a:stretch>
          </p:blipFill>
          <p:spPr>
            <a:xfrm rot="21174794">
              <a:off x="5467757" y="3460689"/>
              <a:ext cx="3130557" cy="236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alphaModFix amt="79000"/>
            </a:blip>
            <a:stretch>
              <a:fillRect/>
            </a:stretch>
          </p:blipFill>
          <p:spPr>
            <a:xfrm rot="20714836">
              <a:off x="6305957" y="3155889"/>
              <a:ext cx="3130557" cy="236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Trebuchet MS"/>
                <a:cs typeface="Trebuchet MS"/>
              </a:rPr>
              <a:t>Broad search spectrum at ATLAS and CMS</a:t>
            </a:r>
            <a:endParaRPr lang="en-US" sz="2800" i="1" dirty="0" smtClean="0">
              <a:solidFill>
                <a:prstClr val="white"/>
              </a:solidFill>
              <a:latin typeface="Symbol" charset="2"/>
              <a:cs typeface="Symbol" charset="2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rgbClr val="E2751D">
                    <a:lumMod val="60000"/>
                    <a:lumOff val="40000"/>
                  </a:srgbClr>
                </a:solidFill>
                <a:latin typeface="Trebuchet MS"/>
                <a:cs typeface="Trebuchet MS"/>
              </a:rPr>
              <a:t>The LHC is </a:t>
            </a:r>
            <a:r>
              <a:rPr lang="en-US" sz="2000" b="1" i="1" dirty="0" smtClean="0">
                <a:solidFill>
                  <a:srgbClr val="E2751D">
                    <a:lumMod val="60000"/>
                    <a:lumOff val="40000"/>
                  </a:srgbClr>
                </a:solidFill>
                <a:latin typeface="Trebuchet MS"/>
                <a:cs typeface="Trebuchet MS"/>
              </a:rPr>
              <a:t>pushing </a:t>
            </a:r>
            <a:r>
              <a:rPr lang="en-US" sz="2000" b="1" dirty="0" smtClean="0">
                <a:solidFill>
                  <a:srgbClr val="E2751D">
                    <a:lumMod val="60000"/>
                    <a:lumOff val="40000"/>
                  </a:srgbClr>
                </a:solidFill>
                <a:latin typeface="Trebuchet MS"/>
                <a:cs typeface="Trebuchet MS"/>
              </a:rPr>
              <a:t>the limits on new phenomena</a:t>
            </a:r>
          </a:p>
        </p:txBody>
      </p:sp>
      <p:sp>
        <p:nvSpPr>
          <p:cNvPr id="8" name="TextBox 7"/>
          <p:cNvSpPr txBox="1"/>
          <p:nvPr/>
        </p:nvSpPr>
        <p:spPr>
          <a:xfrm rot="20547746">
            <a:off x="302700" y="2574000"/>
            <a:ext cx="8545487" cy="1135380"/>
          </a:xfrm>
          <a:prstGeom prst="rect">
            <a:avLst/>
          </a:prstGeom>
          <a:solidFill>
            <a:srgbClr val="FFFF00"/>
          </a:solidFill>
          <a:effectLst>
            <a:glow rad="101600">
              <a:srgbClr val="FF0000">
                <a:alpha val="75000"/>
              </a:srgbClr>
            </a:glow>
            <a:outerShdw blurRad="317500" dist="38100" dir="2700000">
              <a:srgbClr val="000000">
                <a:alpha val="68000"/>
              </a:srgbClr>
            </a:outerShdw>
          </a:effectLst>
        </p:spPr>
        <p:txBody>
          <a:bodyPr wrap="square" lIns="108000" tIns="234000" rIns="108000" bIns="280800" rtlCol="0">
            <a:spAutoFit/>
          </a:bodyPr>
          <a:lstStyle/>
          <a:p>
            <a:pPr algn="ctr"/>
            <a:r>
              <a:rPr lang="en-GB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We are still below 5% of the expected size of the LHC data sample </a:t>
            </a:r>
          </a:p>
          <a:p>
            <a:pPr algn="ctr"/>
            <a:r>
              <a:rPr lang="en-GB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(0.2% of the expected HE-LHC one), and at half the energy</a:t>
            </a:r>
            <a:endParaRPr lang="en-GB" sz="2000" b="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174"/>
            <a:ext cx="9144000" cy="685482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0" name="Group 16"/>
          <p:cNvGrpSpPr/>
          <p:nvPr/>
        </p:nvGrpSpPr>
        <p:grpSpPr>
          <a:xfrm>
            <a:off x="762000" y="762000"/>
            <a:ext cx="7410450" cy="5579533"/>
            <a:chOff x="762000" y="592667"/>
            <a:chExt cx="7410450" cy="5579533"/>
          </a:xfrm>
        </p:grpSpPr>
        <p:sp>
          <p:nvSpPr>
            <p:cNvPr id="11" name="Rectangle 10"/>
            <p:cNvSpPr/>
            <p:nvPr/>
          </p:nvSpPr>
          <p:spPr>
            <a:xfrm>
              <a:off x="762000" y="592667"/>
              <a:ext cx="7410450" cy="55795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3429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2" name="Picture 11" descr="NPLin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4292" y="844550"/>
              <a:ext cx="7193084" cy="51689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276600" y="833735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en-GB" dirty="0" smtClean="0">
                  <a:solidFill>
                    <a:srgbClr val="000090"/>
                  </a:solidFill>
                  <a:latin typeface="Trebuchet MS"/>
                  <a:cs typeface="Trebuchet MS"/>
                </a:rPr>
                <a:t>Is SUSY </a:t>
              </a:r>
              <a:r>
                <a:rPr lang="en-GB" i="1" dirty="0" smtClean="0">
                  <a:solidFill>
                    <a:srgbClr val="000090"/>
                  </a:solidFill>
                  <a:latin typeface="Trebuchet MS"/>
                  <a:cs typeface="Trebuchet MS"/>
                </a:rPr>
                <a:t>out </a:t>
              </a:r>
              <a:r>
                <a:rPr lang="en-GB" dirty="0" smtClean="0">
                  <a:solidFill>
                    <a:srgbClr val="000090"/>
                  </a:solidFill>
                  <a:latin typeface="Trebuchet MS"/>
                  <a:cs typeface="Trebuchet MS"/>
                </a:rPr>
                <a:t>already?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6963280" y="4344927"/>
              <a:ext cx="18994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Blunt extrapolation for 2011</a:t>
              </a:r>
              <a:endParaRPr lang="en-GB" sz="11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t="24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87294" y="838200"/>
            <a:ext cx="354053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Trebuchet MS"/>
                <a:cs typeface="Trebuchet MS"/>
              </a:rPr>
              <a:t>Massive particles interacting with the condensed Higgs field </a:t>
            </a:r>
          </a:p>
          <a:p>
            <a:pPr>
              <a:spcBef>
                <a:spcPts val="1200"/>
              </a:spcBef>
            </a:pPr>
            <a:r>
              <a:rPr lang="en-US" b="1" dirty="0" smtClean="0">
                <a:solidFill>
                  <a:srgbClr val="FFFFFF"/>
                </a:solidFill>
                <a:latin typeface="Trebuchet MS"/>
                <a:cs typeface="Trebuchet MS"/>
              </a:rPr>
              <a:t>… </a:t>
            </a:r>
            <a:r>
              <a:rPr lang="en-US" b="1" i="1" dirty="0" smtClean="0">
                <a:solidFill>
                  <a:srgbClr val="FFFFFF"/>
                </a:solidFill>
                <a:latin typeface="Trebuchet MS"/>
                <a:cs typeface="Trebuchet MS"/>
              </a:rPr>
              <a:t>like fireflies in the night sky of </a:t>
            </a:r>
            <a:r>
              <a:rPr lang="en-US" b="1" i="1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Ochiai</a:t>
            </a:r>
            <a:endParaRPr lang="en-US" b="1" i="1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4921984"/>
            <a:ext cx="37338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/>
              <a:t>Full references for mechanism:</a:t>
            </a:r>
          </a:p>
          <a:p>
            <a:endParaRPr lang="en-US" sz="1000" dirty="0" smtClean="0"/>
          </a:p>
          <a:p>
            <a:r>
              <a:rPr lang="en-US" sz="1000" dirty="0" smtClean="0"/>
              <a:t>F. </a:t>
            </a:r>
            <a:r>
              <a:rPr lang="en-US" sz="1000" dirty="0" err="1" smtClean="0"/>
              <a:t>Englert</a:t>
            </a:r>
            <a:r>
              <a:rPr lang="en-US" sz="1000" dirty="0" smtClean="0"/>
              <a:t> and R. </a:t>
            </a:r>
            <a:r>
              <a:rPr lang="en-US" sz="1000" dirty="0" err="1" smtClean="0"/>
              <a:t>Brout</a:t>
            </a:r>
            <a:r>
              <a:rPr lang="en-US" sz="1000" dirty="0" smtClean="0"/>
              <a:t>, PRL 13 (1964) 321.</a:t>
            </a:r>
          </a:p>
          <a:p>
            <a:r>
              <a:rPr lang="en-US" sz="1000" dirty="0" smtClean="0"/>
              <a:t>P.W. Higgs, PRL 13 (1964) 508.</a:t>
            </a:r>
          </a:p>
          <a:p>
            <a:r>
              <a:rPr lang="en-US" sz="1000" dirty="0" smtClean="0"/>
              <a:t>G. </a:t>
            </a:r>
            <a:r>
              <a:rPr lang="en-US" sz="1000" dirty="0" err="1" smtClean="0"/>
              <a:t>Guralnik</a:t>
            </a:r>
            <a:r>
              <a:rPr lang="en-US" sz="1000" dirty="0" smtClean="0"/>
              <a:t>, C. Hagen, and T.W.B. Kibble, PRL 13 (1964) 585.</a:t>
            </a:r>
          </a:p>
          <a:p>
            <a:endParaRPr lang="en-US" sz="1000" dirty="0" smtClean="0"/>
          </a:p>
          <a:p>
            <a:r>
              <a:rPr lang="en-US" sz="1000" i="1" dirty="0" smtClean="0"/>
              <a:t>It is also of note that Landau and </a:t>
            </a:r>
            <a:r>
              <a:rPr lang="en-US" sz="1000" i="1" dirty="0" err="1" smtClean="0"/>
              <a:t>Ginzburg</a:t>
            </a:r>
            <a:r>
              <a:rPr lang="en-US" sz="1000" i="1" dirty="0" smtClean="0"/>
              <a:t> had proposed a field giving the photon a mass in a superconductor, the mathematics of which is identical to the “Higgs mechanism” and predates it by several years.</a:t>
            </a:r>
            <a:endParaRPr lang="en-GB" sz="10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888" y="-14369"/>
            <a:ext cx="4933112" cy="65866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133600"/>
            <a:ext cx="5105400" cy="2046714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dirty="0" smtClean="0">
                <a:solidFill>
                  <a:prstClr val="black"/>
                </a:solidFill>
                <a:latin typeface="Trebuchet MS"/>
                <a:ea typeface="Calibri" charset="0"/>
                <a:cs typeface="Trebuchet MS"/>
              </a:rPr>
              <a:t>The Higgs boson –   </a:t>
            </a:r>
          </a:p>
          <a:p>
            <a:pPr algn="ctr">
              <a:defRPr/>
            </a:pPr>
            <a:r>
              <a:rPr lang="en-GB" sz="3600" dirty="0" smtClean="0">
                <a:solidFill>
                  <a:srgbClr val="E12B0D"/>
                </a:solidFill>
                <a:latin typeface="Trebuchet MS"/>
                <a:ea typeface="Calibri" charset="0"/>
                <a:cs typeface="Trebuchet MS"/>
              </a:rPr>
              <a:t>last of the particles ?</a:t>
            </a:r>
          </a:p>
          <a:p>
            <a:pPr algn="ctr">
              <a:spcBef>
                <a:spcPts val="18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Trebuchet MS"/>
                <a:ea typeface="Calibri" charset="0"/>
                <a:cs typeface="Trebuchet MS"/>
              </a:rPr>
              <a:t>The SM predicts all its properties, except for its mass. What was known about it ?</a:t>
            </a:r>
            <a:endParaRPr lang="en-GB" sz="2000" dirty="0">
              <a:solidFill>
                <a:srgbClr val="000000"/>
              </a:solidFill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0888" y="6326029"/>
            <a:ext cx="2667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Trebuchet MS"/>
                <a:cs typeface="Trebuchet MS"/>
              </a:rPr>
              <a:t>http://</a:t>
            </a:r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  <a:latin typeface="Trebuchet MS"/>
                <a:cs typeface="Trebuchet MS"/>
              </a:rPr>
              <a:t>www.shardcore.org/shardpress</a:t>
            </a:r>
            <a:endParaRPr lang="en-GB" sz="1000" dirty="0">
              <a:solidFill>
                <a:schemeClr val="bg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0" y="304800"/>
            <a:ext cx="9144000" cy="60561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tIns="93600" bIns="140400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rebuchet MS"/>
                <a:cs typeface="Trebuchet MS"/>
              </a:rPr>
              <a:t>Constraints from global electroweak fit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1143000"/>
            <a:ext cx="91440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50824" y="1279525"/>
            <a:ext cx="858837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262626"/>
                </a:solidFill>
                <a:latin typeface="Trebuchet MS"/>
                <a:ea typeface="Arial" charset="0"/>
                <a:cs typeface="Trebuchet MS"/>
              </a:rPr>
              <a:t>Global fit of all EW precision measurements to SM prediction constrains </a:t>
            </a:r>
            <a:r>
              <a:rPr lang="en-US" sz="1800" i="1" dirty="0" smtClean="0">
                <a:solidFill>
                  <a:srgbClr val="262626"/>
                </a:solidFill>
                <a:latin typeface="Trebuchet MS"/>
                <a:ea typeface="Arial" charset="0"/>
                <a:cs typeface="Trebuchet MS"/>
              </a:rPr>
              <a:t>M</a:t>
            </a:r>
            <a:r>
              <a:rPr lang="en-US" sz="1800" i="1" baseline="-25000" dirty="0" smtClean="0">
                <a:solidFill>
                  <a:srgbClr val="262626"/>
                </a:solidFill>
                <a:latin typeface="Trebuchet MS"/>
                <a:ea typeface="Arial" charset="0"/>
                <a:cs typeface="Trebuchet MS"/>
              </a:rPr>
              <a:t>H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ea typeface="Arial" charset="0"/>
                <a:cs typeface="Trebuchet MS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96373" y="2842245"/>
            <a:ext cx="2509427" cy="7391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2" name="Picture 21" descr="2012_05_03_HiggsScan_log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362021" y="1584325"/>
            <a:ext cx="6477179" cy="4386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834390"/>
            <a:ext cx="12943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http://</a:t>
            </a:r>
            <a:r>
              <a:rPr lang="en-GB" sz="10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gfitter.desy.de</a:t>
            </a:r>
            <a:endParaRPr lang="en-GB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04800" y="1831042"/>
            <a:ext cx="2001395" cy="2109646"/>
            <a:chOff x="7142604" y="2767154"/>
            <a:chExt cx="2001395" cy="2109646"/>
          </a:xfrm>
        </p:grpSpPr>
        <p:sp>
          <p:nvSpPr>
            <p:cNvPr id="19" name="Rectangle 18"/>
            <p:cNvSpPr/>
            <p:nvPr/>
          </p:nvSpPr>
          <p:spPr>
            <a:xfrm>
              <a:off x="7142604" y="2767154"/>
              <a:ext cx="2001395" cy="2109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1016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/>
            <a:srcRect l="4198"/>
            <a:stretch>
              <a:fillRect/>
            </a:stretch>
          </p:blipFill>
          <p:spPr bwMode="auto">
            <a:xfrm>
              <a:off x="7186025" y="3701772"/>
              <a:ext cx="1881775" cy="1175028"/>
            </a:xfrm>
            <a:prstGeom prst="rect">
              <a:avLst/>
            </a:prstGeom>
            <a:noFill/>
            <a:ln w="25400">
              <a:noFill/>
              <a:prstDash val="dash"/>
              <a:miter lim="800000"/>
              <a:headEnd/>
              <a:tailEnd/>
            </a:ln>
            <a:effectLst/>
          </p:spPr>
        </p:pic>
        <p:pic>
          <p:nvPicPr>
            <p:cNvPr id="11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246772" y="2843146"/>
              <a:ext cx="1744827" cy="1163218"/>
            </a:xfrm>
            <a:prstGeom prst="rect">
              <a:avLst/>
            </a:prstGeom>
            <a:noFill/>
            <a:ln w="25400">
              <a:noFill/>
              <a:prstDash val="dash"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7979290" y="3745196"/>
              <a:ext cx="29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H</a:t>
              </a:r>
              <a:endParaRPr lang="en-GB" sz="12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26" name="Up Arrow 25"/>
          <p:cNvSpPr/>
          <p:nvPr/>
        </p:nvSpPr>
        <p:spPr>
          <a:xfrm>
            <a:off x="979418" y="3810000"/>
            <a:ext cx="620782" cy="555112"/>
          </a:xfrm>
          <a:prstGeom prst="upArrow">
            <a:avLst/>
          </a:prstGeom>
          <a:solidFill>
            <a:srgbClr val="D9D9D9">
              <a:alpha val="6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5" name="Object 3"/>
          <p:cNvGraphicFramePr>
            <a:graphicFrameLocks noChangeAspect="1"/>
          </p:cNvGraphicFramePr>
          <p:nvPr/>
        </p:nvGraphicFramePr>
        <p:xfrm>
          <a:off x="6132513" y="4343400"/>
          <a:ext cx="2105025" cy="660400"/>
        </p:xfrm>
        <a:graphic>
          <a:graphicData uri="http://schemas.openxmlformats.org/presentationml/2006/ole">
            <p:oleObj spid="_x0000_s4897794" name="Equation" r:id="rId7" imgW="1574800" imgH="495300" progId="Equation.DSMT4">
              <p:embed/>
            </p:oleObj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746784" y="4191899"/>
            <a:ext cx="1095172" cy="1196589"/>
            <a:chOff x="7249855" y="2994645"/>
            <a:chExt cx="1095172" cy="11965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rcRect l="18698" b="35462"/>
            <a:stretch>
              <a:fillRect/>
            </a:stretch>
          </p:blipFill>
          <p:spPr>
            <a:xfrm>
              <a:off x="7315200" y="2994645"/>
              <a:ext cx="950139" cy="1196355"/>
            </a:xfrm>
            <a:prstGeom prst="rect">
              <a:avLst/>
            </a:prstGeom>
            <a:ln w="63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249855" y="3929624"/>
              <a:ext cx="1095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chemeClr val="bg1"/>
                  </a:solidFill>
                  <a:latin typeface="Trebuchet MS"/>
                  <a:cs typeface="Trebuchet MS"/>
                </a:rPr>
                <a:t>W. Heisenberg</a:t>
              </a:r>
              <a:endParaRPr lang="en-GB" sz="1100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143000"/>
            <a:ext cx="91440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8" name="Picture 27" descr="MH_vs_Lambda_bounds_big-noconstraint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05000" y="1830917"/>
            <a:ext cx="5330615" cy="37041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04800"/>
            <a:ext cx="9144000" cy="60561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tIns="93600" bIns="140400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rebuchet MS"/>
                <a:cs typeface="Trebuchet MS"/>
              </a:rPr>
              <a:t>The Higgs boson should not be too light, and not too heavy…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grpSp>
        <p:nvGrpSpPr>
          <p:cNvPr id="2" name="Group 60"/>
          <p:cNvGrpSpPr/>
          <p:nvPr/>
        </p:nvGrpSpPr>
        <p:grpSpPr>
          <a:xfrm>
            <a:off x="0" y="5562600"/>
            <a:ext cx="9144000" cy="762000"/>
            <a:chOff x="0" y="5628217"/>
            <a:chExt cx="9144000" cy="762000"/>
          </a:xfrm>
        </p:grpSpPr>
        <p:sp>
          <p:nvSpPr>
            <p:cNvPr id="14" name="Rectangle 13"/>
            <p:cNvSpPr/>
            <p:nvPr/>
          </p:nvSpPr>
          <p:spPr>
            <a:xfrm>
              <a:off x="0" y="5628217"/>
              <a:ext cx="9144000" cy="762000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827560" y="5669861"/>
              <a:ext cx="7508669" cy="6485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600"/>
                </a:spcBef>
                <a:buSzPct val="75000"/>
                <a:tabLst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800" dirty="0" smtClean="0">
                  <a:solidFill>
                    <a:srgbClr val="D00209"/>
                  </a:solidFill>
                  <a:latin typeface="Trebuchet MS"/>
                  <a:ea typeface="Arial" charset="0"/>
                  <a:cs typeface="Trebuchet MS"/>
                </a:rPr>
                <a:t>The SM Higgs must steer a narrow course between two disastrous situations if the SM is to survive up to the Planck scale </a:t>
              </a:r>
              <a:r>
                <a:rPr lang="en-GB" sz="1800" i="1" dirty="0" smtClean="0">
                  <a:solidFill>
                    <a:srgbClr val="D00209"/>
                  </a:solidFill>
                  <a:latin typeface="Trebuchet MS"/>
                  <a:ea typeface="Arial" charset="0"/>
                  <a:cs typeface="Trebuchet MS"/>
                </a:rPr>
                <a:t>M</a:t>
              </a:r>
              <a:r>
                <a:rPr lang="en-GB" sz="1800" i="1" baseline="-25000" dirty="0" smtClean="0">
                  <a:solidFill>
                    <a:srgbClr val="D00209"/>
                  </a:solidFill>
                  <a:latin typeface="Trebuchet MS"/>
                  <a:ea typeface="Arial" charset="0"/>
                  <a:cs typeface="Trebuchet MS"/>
                </a:rPr>
                <a:t>P</a:t>
              </a:r>
              <a:r>
                <a:rPr lang="en-GB" sz="1800" dirty="0" smtClean="0">
                  <a:solidFill>
                    <a:srgbClr val="D00209"/>
                  </a:solidFill>
                  <a:latin typeface="Trebuchet MS"/>
                  <a:ea typeface="Arial" charset="0"/>
                  <a:cs typeface="Trebuchet MS"/>
                </a:rPr>
                <a:t> ~ 2×10</a:t>
              </a:r>
              <a:r>
                <a:rPr lang="en-GB" sz="1800" baseline="30000" dirty="0" smtClean="0">
                  <a:solidFill>
                    <a:srgbClr val="D00209"/>
                  </a:solidFill>
                  <a:latin typeface="Trebuchet MS"/>
                  <a:ea typeface="Arial" charset="0"/>
                  <a:cs typeface="Trebuchet MS"/>
                </a:rPr>
                <a:t>18</a:t>
              </a:r>
              <a:r>
                <a:rPr lang="en-GB" sz="1800" dirty="0" smtClean="0">
                  <a:solidFill>
                    <a:srgbClr val="D00209"/>
                  </a:solidFill>
                  <a:latin typeface="Trebuchet MS"/>
                  <a:ea typeface="Arial" charset="0"/>
                  <a:cs typeface="Trebuchet MS"/>
                </a:rPr>
                <a:t> GeV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63255" y="1284544"/>
            <a:ext cx="8172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1" indent="-6350">
              <a:spcBef>
                <a:spcPts val="1800"/>
              </a:spcBef>
              <a:buClr>
                <a:srgbClr val="404040"/>
              </a:buClr>
              <a:buSzPct val="100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Perturbativity and (</a:t>
            </a:r>
            <a:r>
              <a:rPr lang="en-US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meta)stability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bounds versus the SM cut-off scale 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95600" y="3214300"/>
            <a:ext cx="736399" cy="276999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7EB606">
                    <a:lumMod val="75000"/>
                  </a:srgbClr>
                </a:solidFill>
              </a:rPr>
              <a:t>Allowed</a:t>
            </a:r>
            <a:endParaRPr lang="en-GB" sz="1200" dirty="0">
              <a:solidFill>
                <a:srgbClr val="7EB606">
                  <a:lumMod val="75000"/>
                </a:srgb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3853" y="3214300"/>
            <a:ext cx="988747" cy="276999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E12548"/>
                </a:solidFill>
              </a:rPr>
              <a:t>Not allowed</a:t>
            </a:r>
            <a:endParaRPr lang="en-GB" sz="1200" dirty="0">
              <a:solidFill>
                <a:srgbClr val="E12548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6573739" y="2344782"/>
            <a:ext cx="13993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Ellis et al, arXiv:0906.0954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7" name="Picture 34" descr="higgs_pot"/>
          <p:cNvPicPr>
            <a:picLocks noChangeAspect="1" noChangeArrowheads="1"/>
          </p:cNvPicPr>
          <p:nvPr/>
        </p:nvPicPr>
        <p:blipFill>
          <a:blip r:embed="rId4"/>
          <a:srcRect l="57031" t="50255" r="6810" b="14140"/>
          <a:stretch>
            <a:fillRect/>
          </a:stretch>
        </p:blipFill>
        <p:spPr bwMode="auto">
          <a:xfrm>
            <a:off x="7556055" y="4532844"/>
            <a:ext cx="600881" cy="530106"/>
          </a:xfrm>
          <a:prstGeom prst="rect">
            <a:avLst/>
          </a:prstGeom>
          <a:noFill/>
        </p:spPr>
      </p:pic>
      <p:sp>
        <p:nvSpPr>
          <p:cNvPr id="24" name="Rectangle 57"/>
          <p:cNvSpPr>
            <a:spLocks noChangeArrowheads="1"/>
          </p:cNvSpPr>
          <p:nvPr/>
        </p:nvSpPr>
        <p:spPr bwMode="auto">
          <a:xfrm>
            <a:off x="7652131" y="4754779"/>
            <a:ext cx="115616" cy="72287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5" name="Rectangle 58"/>
          <p:cNvSpPr>
            <a:spLocks noChangeArrowheads="1"/>
          </p:cNvSpPr>
          <p:nvPr/>
        </p:nvSpPr>
        <p:spPr bwMode="auto">
          <a:xfrm>
            <a:off x="7952571" y="4754779"/>
            <a:ext cx="115616" cy="72287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6" name="AutoShape 37"/>
          <p:cNvSpPr>
            <a:spLocks noChangeArrowheads="1"/>
          </p:cNvSpPr>
          <p:nvPr/>
        </p:nvSpPr>
        <p:spPr bwMode="auto">
          <a:xfrm rot="21280225">
            <a:off x="8109158" y="4429845"/>
            <a:ext cx="258916" cy="823664"/>
          </a:xfrm>
          <a:custGeom>
            <a:avLst/>
            <a:gdLst>
              <a:gd name="G0" fmla="+- -2862255 0 0"/>
              <a:gd name="G1" fmla="+- -9826676 0 0"/>
              <a:gd name="G2" fmla="+- -2862255 0 -9826676"/>
              <a:gd name="G3" fmla="+- 10800 0 0"/>
              <a:gd name="G4" fmla="+- 0 0 -286225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26 0 0"/>
              <a:gd name="G9" fmla="+- 0 0 -9826676"/>
              <a:gd name="G10" fmla="+- 10026 0 2700"/>
              <a:gd name="G11" fmla="cos G10 -2862255"/>
              <a:gd name="G12" fmla="sin G10 -2862255"/>
              <a:gd name="G13" fmla="cos 13500 -2862255"/>
              <a:gd name="G14" fmla="sin 13500 -2862255"/>
              <a:gd name="G15" fmla="+- G11 10800 0"/>
              <a:gd name="G16" fmla="+- G12 10800 0"/>
              <a:gd name="G17" fmla="+- G13 10800 0"/>
              <a:gd name="G18" fmla="+- G14 10800 0"/>
              <a:gd name="G19" fmla="*/ 10026 1 2"/>
              <a:gd name="G20" fmla="+- G19 5400 0"/>
              <a:gd name="G21" fmla="cos G20 -2862255"/>
              <a:gd name="G22" fmla="sin G20 -2862255"/>
              <a:gd name="G23" fmla="+- G21 10800 0"/>
              <a:gd name="G24" fmla="+- G12 G23 G22"/>
              <a:gd name="G25" fmla="+- G22 G23 G11"/>
              <a:gd name="G26" fmla="cos 10800 -2862255"/>
              <a:gd name="G27" fmla="sin 10800 -2862255"/>
              <a:gd name="G28" fmla="cos 10026 -2862255"/>
              <a:gd name="G29" fmla="sin 10026 -286225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826676"/>
              <a:gd name="G36" fmla="sin G34 -9826676"/>
              <a:gd name="G37" fmla="+/ -9826676 -286225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26 G39"/>
              <a:gd name="G43" fmla="sin 1002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519 w 21600"/>
              <a:gd name="T5" fmla="*/ 76 h 21600"/>
              <a:gd name="T6" fmla="*/ 1787 w 21600"/>
              <a:gd name="T7" fmla="*/ 5584 h 21600"/>
              <a:gd name="T8" fmla="*/ 9611 w 21600"/>
              <a:gd name="T9" fmla="*/ 844 h 21600"/>
              <a:gd name="T10" fmla="*/ 20564 w 21600"/>
              <a:gd name="T11" fmla="*/ 1477 h 21600"/>
              <a:gd name="T12" fmla="*/ 20462 w 21600"/>
              <a:gd name="T13" fmla="*/ 5842 h 21600"/>
              <a:gd name="T14" fmla="*/ 16098 w 21600"/>
              <a:gd name="T15" fmla="*/ 574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051" y="3876"/>
                </a:moveTo>
                <a:cubicBezTo>
                  <a:pt x="16159" y="1895"/>
                  <a:pt x="13539" y="773"/>
                  <a:pt x="10800" y="773"/>
                </a:cubicBezTo>
                <a:cubicBezTo>
                  <a:pt x="7221" y="773"/>
                  <a:pt x="3914" y="2681"/>
                  <a:pt x="2122" y="5778"/>
                </a:cubicBezTo>
                <a:lnTo>
                  <a:pt x="1452" y="5390"/>
                </a:lnTo>
                <a:cubicBezTo>
                  <a:pt x="3382" y="2054"/>
                  <a:pt x="6945" y="-1"/>
                  <a:pt x="10800" y="-1"/>
                </a:cubicBezTo>
                <a:cubicBezTo>
                  <a:pt x="13751" y="-1"/>
                  <a:pt x="16573" y="1207"/>
                  <a:pt x="18611" y="3341"/>
                </a:cubicBezTo>
                <a:lnTo>
                  <a:pt x="20564" y="1477"/>
                </a:lnTo>
                <a:lnTo>
                  <a:pt x="20462" y="5842"/>
                </a:lnTo>
                <a:lnTo>
                  <a:pt x="16098" y="5740"/>
                </a:lnTo>
                <a:lnTo>
                  <a:pt x="18051" y="3876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7" name="AutoShape 38"/>
          <p:cNvSpPr>
            <a:spLocks noChangeArrowheads="1"/>
          </p:cNvSpPr>
          <p:nvPr/>
        </p:nvSpPr>
        <p:spPr bwMode="auto">
          <a:xfrm rot="319775" flipH="1">
            <a:off x="7352894" y="4429845"/>
            <a:ext cx="258916" cy="823664"/>
          </a:xfrm>
          <a:custGeom>
            <a:avLst/>
            <a:gdLst>
              <a:gd name="G0" fmla="+- -2862255 0 0"/>
              <a:gd name="G1" fmla="+- -9826676 0 0"/>
              <a:gd name="G2" fmla="+- -2862255 0 -9826676"/>
              <a:gd name="G3" fmla="+- 10800 0 0"/>
              <a:gd name="G4" fmla="+- 0 0 -286225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26 0 0"/>
              <a:gd name="G9" fmla="+- 0 0 -9826676"/>
              <a:gd name="G10" fmla="+- 10026 0 2700"/>
              <a:gd name="G11" fmla="cos G10 -2862255"/>
              <a:gd name="G12" fmla="sin G10 -2862255"/>
              <a:gd name="G13" fmla="cos 13500 -2862255"/>
              <a:gd name="G14" fmla="sin 13500 -2862255"/>
              <a:gd name="G15" fmla="+- G11 10800 0"/>
              <a:gd name="G16" fmla="+- G12 10800 0"/>
              <a:gd name="G17" fmla="+- G13 10800 0"/>
              <a:gd name="G18" fmla="+- G14 10800 0"/>
              <a:gd name="G19" fmla="*/ 10026 1 2"/>
              <a:gd name="G20" fmla="+- G19 5400 0"/>
              <a:gd name="G21" fmla="cos G20 -2862255"/>
              <a:gd name="G22" fmla="sin G20 -2862255"/>
              <a:gd name="G23" fmla="+- G21 10800 0"/>
              <a:gd name="G24" fmla="+- G12 G23 G22"/>
              <a:gd name="G25" fmla="+- G22 G23 G11"/>
              <a:gd name="G26" fmla="cos 10800 -2862255"/>
              <a:gd name="G27" fmla="sin 10800 -2862255"/>
              <a:gd name="G28" fmla="cos 10026 -2862255"/>
              <a:gd name="G29" fmla="sin 10026 -286225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826676"/>
              <a:gd name="G36" fmla="sin G34 -9826676"/>
              <a:gd name="G37" fmla="+/ -9826676 -286225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26 G39"/>
              <a:gd name="G43" fmla="sin 1002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519 w 21600"/>
              <a:gd name="T5" fmla="*/ 76 h 21600"/>
              <a:gd name="T6" fmla="*/ 1787 w 21600"/>
              <a:gd name="T7" fmla="*/ 5584 h 21600"/>
              <a:gd name="T8" fmla="*/ 9611 w 21600"/>
              <a:gd name="T9" fmla="*/ 844 h 21600"/>
              <a:gd name="T10" fmla="*/ 20564 w 21600"/>
              <a:gd name="T11" fmla="*/ 1477 h 21600"/>
              <a:gd name="T12" fmla="*/ 20462 w 21600"/>
              <a:gd name="T13" fmla="*/ 5842 h 21600"/>
              <a:gd name="T14" fmla="*/ 16098 w 21600"/>
              <a:gd name="T15" fmla="*/ 574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051" y="3876"/>
                </a:moveTo>
                <a:cubicBezTo>
                  <a:pt x="16159" y="1895"/>
                  <a:pt x="13539" y="773"/>
                  <a:pt x="10800" y="773"/>
                </a:cubicBezTo>
                <a:cubicBezTo>
                  <a:pt x="7221" y="773"/>
                  <a:pt x="3914" y="2681"/>
                  <a:pt x="2122" y="5778"/>
                </a:cubicBezTo>
                <a:lnTo>
                  <a:pt x="1452" y="5390"/>
                </a:lnTo>
                <a:cubicBezTo>
                  <a:pt x="3382" y="2054"/>
                  <a:pt x="6945" y="-1"/>
                  <a:pt x="10800" y="-1"/>
                </a:cubicBezTo>
                <a:cubicBezTo>
                  <a:pt x="13751" y="-1"/>
                  <a:pt x="16573" y="1207"/>
                  <a:pt x="18611" y="3341"/>
                </a:cubicBezTo>
                <a:lnTo>
                  <a:pt x="20564" y="1477"/>
                </a:lnTo>
                <a:lnTo>
                  <a:pt x="20462" y="5842"/>
                </a:lnTo>
                <a:lnTo>
                  <a:pt x="16098" y="5740"/>
                </a:lnTo>
                <a:lnTo>
                  <a:pt x="18051" y="3876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83496" y="4146824"/>
            <a:ext cx="4582218" cy="477644"/>
          </a:xfrm>
          <a:prstGeom prst="rect">
            <a:avLst/>
          </a:prstGeom>
          <a:solidFill>
            <a:schemeClr val="accent3">
              <a:lumMod val="60000"/>
              <a:lumOff val="40000"/>
              <a:alpha val="78000"/>
            </a:schemeClr>
          </a:solidFill>
          <a:ln w="63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207136_96.jpg"/>
          <p:cNvPicPr>
            <a:picLocks noChangeAspect="1"/>
          </p:cNvPicPr>
          <p:nvPr/>
        </p:nvPicPr>
        <p:blipFill>
          <a:blip r:embed="rId2">
            <a:lum bright="4000" contrast="8000"/>
          </a:blip>
          <a:srcRect l="6323"/>
          <a:stretch>
            <a:fillRect/>
          </a:stretch>
        </p:blipFill>
        <p:spPr>
          <a:xfrm>
            <a:off x="0" y="-2"/>
            <a:ext cx="9144000" cy="65722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0"/>
            <a:ext cx="3595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4</a:t>
            </a:r>
            <a:r>
              <a:rPr lang="en-GB" sz="1600" baseline="30000" dirty="0" smtClean="0">
                <a:solidFill>
                  <a:schemeClr val="bg1"/>
                </a:solidFill>
                <a:latin typeface="Trebuchet MS"/>
                <a:cs typeface="Trebuchet MS"/>
              </a:rPr>
              <a:t>th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 of July, 2012 — Higgs-day at CERN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791200" y="152400"/>
            <a:ext cx="3254890" cy="3647046"/>
            <a:chOff x="5791200" y="152400"/>
            <a:chExt cx="3254890" cy="3647046"/>
          </a:xfrm>
        </p:grpSpPr>
        <p:sp>
          <p:nvSpPr>
            <p:cNvPr id="25" name="Rounded Rectangle 24"/>
            <p:cNvSpPr/>
            <p:nvPr/>
          </p:nvSpPr>
          <p:spPr>
            <a:xfrm>
              <a:off x="5791200" y="152400"/>
              <a:ext cx="3200400" cy="3647046"/>
            </a:xfrm>
            <a:prstGeom prst="roundRect">
              <a:avLst/>
            </a:prstGeom>
            <a:solidFill>
              <a:schemeClr val="bg1"/>
            </a:solidFill>
            <a:ln w="63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3700" dist="38100" dir="270000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19800" y="329624"/>
              <a:ext cx="2768394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Box 23"/>
            <p:cNvSpPr txBox="1"/>
            <p:nvPr/>
          </p:nvSpPr>
          <p:spPr>
            <a:xfrm>
              <a:off x="5983273" y="3166532"/>
              <a:ext cx="3062817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Trebuchet MS"/>
                  <a:cs typeface="Trebuchet MS"/>
                </a:rPr>
                <a:t>Duration of projects /planning stability:</a:t>
              </a:r>
            </a:p>
            <a:p>
              <a:r>
                <a:rPr lang="en-GB" sz="1200" dirty="0" smtClean="0">
                  <a:latin typeface="Trebuchet MS"/>
                  <a:cs typeface="Trebuchet MS"/>
                </a:rPr>
                <a:t>First LHC workshop 1984 !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692900" y="4106241"/>
            <a:ext cx="1536700" cy="1837359"/>
          </a:xfrm>
          <a:prstGeom prst="rect">
            <a:avLst/>
          </a:prstGeom>
          <a:effectLst>
            <a:outerShdw blurRad="266700" dist="38100" dir="2700000">
              <a:srgbClr val="000000">
                <a:alpha val="81000"/>
              </a:srgbClr>
            </a:outerShdw>
            <a:reflection stA="50000" endPos="75000" dist="76200" dir="5400000" sy="-100000" algn="bl" rotWithShape="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207136_96.jpg"/>
          <p:cNvPicPr>
            <a:picLocks noChangeAspect="1"/>
          </p:cNvPicPr>
          <p:nvPr/>
        </p:nvPicPr>
        <p:blipFill>
          <a:blip r:embed="rId2">
            <a:grayscl/>
            <a:lum bright="17000" contrast="9000"/>
          </a:blip>
          <a:srcRect l="6323"/>
          <a:stretch>
            <a:fillRect/>
          </a:stretch>
        </p:blipFill>
        <p:spPr>
          <a:xfrm>
            <a:off x="0" y="0"/>
            <a:ext cx="9144000" cy="65722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0"/>
            <a:ext cx="3595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4</a:t>
            </a:r>
            <a:r>
              <a:rPr lang="en-GB" sz="1600" baseline="30000" dirty="0" smtClean="0">
                <a:solidFill>
                  <a:schemeClr val="bg1"/>
                </a:solidFill>
                <a:latin typeface="Trebuchet MS"/>
                <a:cs typeface="Trebuchet MS"/>
              </a:rPr>
              <a:t>th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 of July, 2012 — Higgs-day at CERN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217333"/>
            <a:ext cx="9144000" cy="33552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263720"/>
            <a:ext cx="9144000" cy="969738"/>
          </a:xfrm>
          <a:prstGeom prst="rect">
            <a:avLst/>
          </a:prstGeom>
          <a:solidFill>
            <a:srgbClr val="FFFFFF">
              <a:alpha val="7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Producing the Higgs Boson and Searching for New Physics at the </a:t>
            </a:r>
            <a:r>
              <a:rPr lang="en-US" sz="2800" b="1" dirty="0" err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TeV</a:t>
            </a:r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 Scale Requires a Huge Machine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896532" y="3844176"/>
            <a:ext cx="5306483" cy="2099424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CCFF99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tIns="140400" bIns="140400">
            <a:spAutoFit/>
          </a:bodyPr>
          <a:lstStyle>
            <a:lvl1pPr marL="495300" indent="-495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52500" indent="-495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409700" indent="-495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66900" indent="-495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324100" indent="-495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81300" indent="-495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38500" indent="-495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95700" indent="-495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52900" indent="-495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403225">
              <a:defRPr/>
            </a:pPr>
            <a:r>
              <a:rPr 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Particles accelerators:</a:t>
            </a:r>
          </a:p>
          <a:p>
            <a:pPr marL="625475" indent="-441325">
              <a:spcBef>
                <a:spcPts val="1200"/>
              </a:spcBef>
              <a:buSzPct val="120000"/>
              <a:buFont typeface="Webdings" charset="2"/>
              <a:buChar char="⇢"/>
              <a:defRPr/>
            </a:pPr>
            <a:r>
              <a:rPr 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Look deeper into matter (size ~ 1/</a:t>
            </a:r>
            <a:r>
              <a:rPr lang="en-US" sz="17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)      (</a:t>
            </a:r>
            <a:r>
              <a:rPr lang="ja-JP" alt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“</a:t>
            </a:r>
            <a:r>
              <a:rPr 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powerful microscopes</a:t>
            </a:r>
            <a:r>
              <a:rPr lang="ja-JP" alt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”</a:t>
            </a:r>
            <a:r>
              <a:rPr 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)</a:t>
            </a:r>
          </a:p>
          <a:p>
            <a:pPr marL="625475" indent="-441325">
              <a:spcBef>
                <a:spcPts val="1200"/>
              </a:spcBef>
              <a:buSzPct val="120000"/>
              <a:buFont typeface="Webdings" charset="2"/>
              <a:buChar char="⇢"/>
              <a:defRPr/>
            </a:pPr>
            <a:r>
              <a:rPr 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Discover new heavier particles (</a:t>
            </a:r>
            <a:r>
              <a:rPr lang="en-US" sz="17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E </a:t>
            </a:r>
            <a:r>
              <a:rPr 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= </a:t>
            </a:r>
            <a:r>
              <a:rPr lang="en-US" sz="17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mc</a:t>
            </a:r>
            <a:r>
              <a:rPr lang="en-US" sz="1700" baseline="30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2</a:t>
            </a:r>
            <a:r>
              <a:rPr 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)</a:t>
            </a:r>
          </a:p>
          <a:p>
            <a:pPr marL="625475" indent="-441325">
              <a:spcBef>
                <a:spcPts val="1200"/>
              </a:spcBef>
              <a:buSzPct val="120000"/>
              <a:buFont typeface="Webdings" charset="2"/>
              <a:buChar char="⇢"/>
              <a:defRPr/>
            </a:pPr>
            <a:r>
              <a:rPr 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Probe conditions of the early universe (</a:t>
            </a:r>
            <a:r>
              <a:rPr lang="en-US" sz="17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 = </a:t>
            </a:r>
            <a:r>
              <a:rPr lang="en-US" sz="17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kT</a:t>
            </a:r>
            <a:r>
              <a:rPr lang="en-US" sz="1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)</a:t>
            </a:r>
          </a:p>
        </p:txBody>
      </p:sp>
      <p:pic>
        <p:nvPicPr>
          <p:cNvPr id="7" name="Picture 7" descr="180px-Broglie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62282" y="3844176"/>
            <a:ext cx="687917" cy="1031875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014758" y="3844176"/>
            <a:ext cx="9112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Trebuchet MS"/>
                <a:cs typeface="Trebuchet MS"/>
              </a:rPr>
              <a:t>de Broglie</a:t>
            </a:r>
            <a:endParaRPr lang="en-US" sz="1200" dirty="0">
              <a:solidFill>
                <a:srgbClr val="244A58"/>
              </a:solidFill>
              <a:latin typeface="Trebuchet MS"/>
              <a:cs typeface="Trebuchet MS"/>
            </a:endParaRPr>
          </a:p>
        </p:txBody>
      </p:sp>
      <p:pic>
        <p:nvPicPr>
          <p:cNvPr id="9" name="Picture 11" descr="600px-Albert_Einstein_Head"/>
          <p:cNvPicPr>
            <a:picLocks noChangeAspect="1" noChangeArrowheads="1"/>
          </p:cNvPicPr>
          <p:nvPr/>
        </p:nvPicPr>
        <p:blipFill>
          <a:blip r:embed="rId4">
            <a:lum bright="17000" contrast="26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630" r="13642"/>
          <a:stretch>
            <a:fillRect/>
          </a:stretch>
        </p:blipFill>
        <p:spPr bwMode="auto">
          <a:xfrm>
            <a:off x="8026785" y="4191000"/>
            <a:ext cx="670598" cy="1031874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8014758" y="5285601"/>
            <a:ext cx="80255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>
                <a:solidFill>
                  <a:prstClr val="black"/>
                </a:solidFill>
                <a:latin typeface="Trebuchet MS"/>
                <a:cs typeface="Trebuchet MS"/>
              </a:rPr>
              <a:t>Einstein</a:t>
            </a:r>
            <a:endParaRPr lang="en-US" sz="1200">
              <a:solidFill>
                <a:srgbClr val="244A58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4" descr="Boltzman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974" r="3457"/>
          <a:stretch>
            <a:fillRect/>
          </a:stretch>
        </p:blipFill>
        <p:spPr bwMode="auto">
          <a:xfrm>
            <a:off x="7262282" y="4901778"/>
            <a:ext cx="680841" cy="1031875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8014758" y="5657428"/>
            <a:ext cx="9112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Trebuchet MS"/>
                <a:cs typeface="Trebuchet MS"/>
              </a:rPr>
              <a:t>Boltzmann</a:t>
            </a:r>
            <a:endParaRPr lang="en-US" sz="1200" dirty="0">
              <a:solidFill>
                <a:srgbClr val="244A58"/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162983" y="6012921"/>
            <a:ext cx="845905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prstClr val="black"/>
                </a:solidFill>
                <a:latin typeface="Trebuchet MS"/>
                <a:cs typeface="Trebuchet MS"/>
              </a:rPr>
              <a:t>Lawrence</a:t>
            </a:r>
            <a:endParaRPr lang="en-US" sz="1200" dirty="0">
              <a:solidFill>
                <a:srgbClr val="244A58"/>
              </a:solidFill>
              <a:latin typeface="Trebuchet MS"/>
              <a:cs typeface="Trebuchet M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67" y="3852333"/>
            <a:ext cx="1645316" cy="2081320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6BA8A3C-7F0E-B940-9556-AEC4C9F1D14C}" type="slidenum">
              <a:rPr lang="en-US" sz="1200">
                <a:solidFill>
                  <a:srgbClr val="09213B"/>
                </a:solidFill>
              </a:rPr>
              <a:pPr/>
              <a:t>19</a:t>
            </a:fld>
            <a:endParaRPr lang="en-US" sz="1200">
              <a:solidFill>
                <a:srgbClr val="09213B"/>
              </a:solidFill>
            </a:endParaRPr>
          </a:p>
        </p:txBody>
      </p:sp>
      <p:pic>
        <p:nvPicPr>
          <p:cNvPr id="12" name="Picture 2" descr="CERN_picture_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352800" y="1219200"/>
            <a:ext cx="3263634" cy="68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800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LHC </a:t>
            </a:r>
            <a:r>
              <a:rPr lang="en-GB" sz="1800" b="1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ring at CERN:</a:t>
            </a:r>
            <a:endParaRPr lang="en-GB" sz="1800" b="1" dirty="0">
              <a:solidFill>
                <a:srgbClr val="FFFFFF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latin typeface="Trebuchet MS"/>
              <a:cs typeface="Trebuchet MS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GB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27 km circumference</a:t>
            </a:r>
            <a:endParaRPr lang="en-GB" sz="2000" b="1" dirty="0">
              <a:solidFill>
                <a:prstClr val="black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latin typeface="Trebuchet MS"/>
              <a:cs typeface="Trebuchet MS"/>
            </a:endParaRPr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2312628" y="5539315"/>
            <a:ext cx="3743633" cy="84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800" b="1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So far: 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1800" b="1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7/8 </a:t>
            </a:r>
            <a:r>
              <a:rPr lang="en-GB" sz="1800" b="1" dirty="0" err="1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TeV</a:t>
            </a:r>
            <a:r>
              <a:rPr lang="en-GB" sz="1800" b="1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 proton—proton collisions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1800" b="1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2.76 </a:t>
            </a:r>
            <a:r>
              <a:rPr lang="en-GB" sz="1800" b="1" dirty="0" err="1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TeV</a:t>
            </a:r>
            <a:r>
              <a:rPr lang="en-GB" sz="1800" b="1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 </a:t>
            </a:r>
            <a:r>
              <a:rPr lang="en-GB" sz="1800" b="1" dirty="0" err="1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Pb</a:t>
            </a:r>
            <a:r>
              <a:rPr lang="en-GB" sz="1800" b="1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—</a:t>
            </a:r>
            <a:r>
              <a:rPr lang="en-GB" sz="1800" b="1" dirty="0" err="1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Pb</a:t>
            </a:r>
            <a:r>
              <a:rPr lang="en-GB" sz="1800" b="1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Trebuchet MS"/>
                <a:cs typeface="Trebuchet MS"/>
              </a:rPr>
              <a:t> collisions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6963280" y="4344927"/>
            <a:ext cx="18994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Blunt extrapolation for 2011</a:t>
            </a:r>
            <a:endParaRPr lang="en-GB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5000" y="1937286"/>
            <a:ext cx="7239000" cy="134421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3810001"/>
            <a:ext cx="3124200" cy="990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05000" y="2024732"/>
            <a:ext cx="70866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GB" sz="40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The Higgs Boson and Beyond</a:t>
            </a:r>
          </a:p>
          <a:p>
            <a:pPr algn="r">
              <a:spcBef>
                <a:spcPts val="600"/>
              </a:spcBef>
            </a:pPr>
            <a:r>
              <a:rPr lang="en-GB" sz="1800" b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Highlights of the LHC proton</a:t>
            </a:r>
            <a:r>
              <a:rPr lang="en-GB" sz="1800" b="1" smtClean="0">
                <a:solidFill>
                  <a:srgbClr val="262626"/>
                </a:solidFill>
                <a:latin typeface="Symbol" charset="2"/>
                <a:ea typeface="Calibri" charset="0"/>
                <a:cs typeface="Symbol" charset="2"/>
              </a:rPr>
              <a:t>-</a:t>
            </a:r>
            <a:r>
              <a:rPr lang="en-GB" sz="1800" b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proton physics programme</a:t>
            </a:r>
            <a:endParaRPr lang="en-GB" sz="1800" b="1">
              <a:solidFill>
                <a:srgbClr val="262626"/>
              </a:solidFill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 rot="20547746">
            <a:off x="302700" y="2629863"/>
            <a:ext cx="8545487" cy="1258491"/>
          </a:xfrm>
          <a:prstGeom prst="rect">
            <a:avLst/>
          </a:prstGeom>
          <a:solidFill>
            <a:srgbClr val="FFFF00"/>
          </a:solidFill>
          <a:effectLst>
            <a:glow rad="101600">
              <a:srgbClr val="FF0000">
                <a:alpha val="75000"/>
              </a:srgbClr>
            </a:glow>
            <a:outerShdw blurRad="317500" dist="38100" dir="2700000">
              <a:srgbClr val="000000">
                <a:alpha val="68000"/>
              </a:srgbClr>
            </a:outerShdw>
          </a:effectLst>
        </p:spPr>
        <p:txBody>
          <a:bodyPr wrap="square" lIns="108000" tIns="234000" rIns="108000" bIns="280800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Trebuchet MS"/>
                <a:cs typeface="Trebuchet MS"/>
              </a:rPr>
              <a:t>Apologies for an ATLAS-heavy lecture. Most plots I show from ATLAS exist similarly from CMS (and vice versa)</a:t>
            </a:r>
            <a:endParaRPr lang="en-GB" b="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117166" y="3910706"/>
            <a:ext cx="304800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Andreas Hoecker (CERN)</a:t>
            </a:r>
          </a:p>
          <a:p>
            <a:endParaRPr lang="en-GB" sz="600" dirty="0" smtClean="0">
              <a:solidFill>
                <a:srgbClr val="000000"/>
              </a:solidFill>
              <a:latin typeface="Trebuchet MS"/>
              <a:ea typeface="Arial" charset="0"/>
              <a:cs typeface="Trebuchet MS"/>
            </a:endParaRPr>
          </a:p>
          <a:p>
            <a:pPr>
              <a:lnSpc>
                <a:spcPct val="120000"/>
              </a:lnSpc>
            </a:pPr>
            <a:r>
              <a:rPr lang="en-GB" sz="1800" dirty="0" err="1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Ecole</a:t>
            </a:r>
            <a:r>
              <a:rPr lang="en-GB" sz="18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de Gif, Sep 17, 2012</a:t>
            </a:r>
            <a:endParaRPr lang="en-GB" sz="1800" dirty="0">
              <a:solidFill>
                <a:srgbClr val="000000"/>
              </a:solidFill>
              <a:latin typeface="Trebuchet MS"/>
              <a:ea typeface="Arial" charset="0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6BA8A3C-7F0E-B940-9556-AEC4C9F1D14C}" type="slidenum">
              <a:rPr lang="en-US" sz="1200">
                <a:solidFill>
                  <a:srgbClr val="09213B"/>
                </a:solidFill>
              </a:rPr>
              <a:pPr/>
              <a:t>20</a:t>
            </a:fld>
            <a:endParaRPr lang="en-US" sz="1200">
              <a:solidFill>
                <a:srgbClr val="09213B"/>
              </a:solidFill>
            </a:endParaRPr>
          </a:p>
        </p:txBody>
      </p:sp>
      <p:pic>
        <p:nvPicPr>
          <p:cNvPr id="12" name="Picture 2" descr="CERN_picture_sky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533400" y="1701800"/>
            <a:ext cx="3241675" cy="1727200"/>
            <a:chOff x="336" y="1072"/>
            <a:chExt cx="2042" cy="1088"/>
          </a:xfrm>
        </p:grpSpPr>
        <p:sp>
          <p:nvSpPr>
            <p:cNvPr id="16" name="Line 7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Line 7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7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pic>
          <p:nvPicPr>
            <p:cNvPr id="19" name="Picture 73" descr="bul-pho-2007-07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66700" dist="38100" dir="270000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74"/>
            <p:cNvSpPr txBox="1">
              <a:spLocks noChangeArrowheads="1"/>
            </p:cNvSpPr>
            <p:nvPr/>
          </p:nvSpPr>
          <p:spPr bwMode="auto">
            <a:xfrm>
              <a:off x="1588" y="1072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smtClean="0">
                  <a:solidFill>
                    <a:prstClr val="white"/>
                  </a:solidFill>
                  <a:latin typeface="Century Gothic" charset="0"/>
                </a:rPr>
                <a:t>CMS</a:t>
              </a:r>
              <a:endParaRPr lang="de-CH" sz="2000" b="1" dirty="0" smtClean="0">
                <a:solidFill>
                  <a:prstClr val="white"/>
                </a:solidFill>
                <a:latin typeface="Tahoma" charset="0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152400" y="4483100"/>
            <a:ext cx="2286000" cy="1462088"/>
            <a:chOff x="96" y="2824"/>
            <a:chExt cx="1440" cy="921"/>
          </a:xfrm>
        </p:grpSpPr>
        <p:sp>
          <p:nvSpPr>
            <p:cNvPr id="22" name="Oval 7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3" name="Line 7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Line 7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25" name="Picture 79" descr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blurRad="266700" dist="38100" dir="270000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80"/>
            <p:cNvSpPr txBox="1">
              <a:spLocks noChangeArrowheads="1"/>
            </p:cNvSpPr>
            <p:nvPr/>
          </p:nvSpPr>
          <p:spPr bwMode="auto">
            <a:xfrm>
              <a:off x="864" y="2824"/>
              <a:ext cx="4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smtClean="0">
                  <a:solidFill>
                    <a:prstClr val="white"/>
                  </a:solidFill>
                  <a:latin typeface="Century Gothic" charset="0"/>
                </a:rPr>
                <a:t>ALICE</a:t>
              </a:r>
              <a:endParaRPr lang="de-CH" sz="2000" b="1" dirty="0" smtClean="0">
                <a:solidFill>
                  <a:prstClr val="white"/>
                </a:solidFill>
                <a:latin typeface="Tahoma" charset="0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6705600" y="1720850"/>
            <a:ext cx="2244725" cy="1978025"/>
            <a:chOff x="4224" y="1084"/>
            <a:chExt cx="1414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1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32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34" name="Picture 86" descr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266700" dist="38100" dir="270000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30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err="1" smtClean="0">
                  <a:solidFill>
                    <a:prstClr val="white"/>
                  </a:solidFill>
                  <a:latin typeface="Century Gothic" charset="0"/>
                </a:rPr>
                <a:t>LHCb</a:t>
              </a:r>
              <a:endParaRPr lang="de-CH" sz="2000" b="1" dirty="0" smtClean="0">
                <a:solidFill>
                  <a:prstClr val="white"/>
                </a:solidFill>
                <a:latin typeface="Tahoma" charset="0"/>
              </a:endParaRP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5715000" y="4724400"/>
            <a:ext cx="3119438" cy="1695450"/>
            <a:chOff x="3600" y="2976"/>
            <a:chExt cx="1965" cy="1068"/>
          </a:xfrm>
        </p:grpSpPr>
        <p:grpSp>
          <p:nvGrpSpPr>
            <p:cNvPr id="7" name="Group 9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39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40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pic>
            <p:nvPicPr>
              <p:cNvPr id="42" name="Picture 94" descr="0511013_0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266700" dist="38100" dir="270000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Rectangle 9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38" name="Text Box 96"/>
            <p:cNvSpPr txBox="1">
              <a:spLocks noChangeArrowheads="1"/>
            </p:cNvSpPr>
            <p:nvPr/>
          </p:nvSpPr>
          <p:spPr bwMode="auto">
            <a:xfrm>
              <a:off x="5082" y="3832"/>
              <a:ext cx="4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de-CH" b="1" dirty="0" smtClean="0">
                  <a:solidFill>
                    <a:prstClr val="white"/>
                  </a:solidFill>
                  <a:latin typeface="Century Gothic" charset="0"/>
                </a:rPr>
                <a:t>ATLAS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6963280" y="4344927"/>
            <a:ext cx="18994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Blunt extrapolation for 2011</a:t>
            </a:r>
            <a:endParaRPr lang="en-GB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6BA8A3C-7F0E-B940-9556-AEC4C9F1D14C}" type="slidenum">
              <a:rPr lang="en-US" sz="1200">
                <a:solidFill>
                  <a:srgbClr val="09213B"/>
                </a:solidFill>
              </a:rPr>
              <a:pPr/>
              <a:t>21</a:t>
            </a:fld>
            <a:endParaRPr lang="en-US" sz="1200">
              <a:solidFill>
                <a:srgbClr val="09213B"/>
              </a:solidFill>
            </a:endParaRPr>
          </a:p>
        </p:txBody>
      </p:sp>
      <p:pic>
        <p:nvPicPr>
          <p:cNvPr id="12" name="Picture 2" descr="CERN_picture_sky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99"/>
          <p:cNvGrpSpPr>
            <a:grpSpLocks/>
          </p:cNvGrpSpPr>
          <p:nvPr/>
        </p:nvGrpSpPr>
        <p:grpSpPr bwMode="auto">
          <a:xfrm>
            <a:off x="339725" y="1219200"/>
            <a:ext cx="8507413" cy="4338638"/>
            <a:chOff x="214" y="816"/>
            <a:chExt cx="5359" cy="2733"/>
          </a:xfrm>
        </p:grpSpPr>
        <p:grpSp>
          <p:nvGrpSpPr>
            <p:cNvPr id="36" name="Group 100"/>
            <p:cNvGrpSpPr>
              <a:grpSpLocks/>
            </p:cNvGrpSpPr>
            <p:nvPr/>
          </p:nvGrpSpPr>
          <p:grpSpPr bwMode="auto">
            <a:xfrm>
              <a:off x="214" y="816"/>
              <a:ext cx="5359" cy="2733"/>
              <a:chOff x="214" y="913"/>
              <a:chExt cx="5359" cy="2494"/>
            </a:xfrm>
          </p:grpSpPr>
          <p:sp>
            <p:nvSpPr>
              <p:cNvPr id="44" name="Rectangle 101"/>
              <p:cNvSpPr>
                <a:spLocks noChangeArrowheads="1"/>
              </p:cNvSpPr>
              <p:nvPr/>
            </p:nvSpPr>
            <p:spPr bwMode="auto">
              <a:xfrm>
                <a:off x="214" y="913"/>
                <a:ext cx="5359" cy="2494"/>
              </a:xfrm>
              <a:prstGeom prst="rect">
                <a:avLst/>
              </a:prstGeom>
              <a:solidFill>
                <a:srgbClr val="339966"/>
              </a:solidFill>
              <a:ln w="63500">
                <a:solidFill>
                  <a:srgbClr val="CCFF33"/>
                </a:solidFill>
                <a:miter lim="800000"/>
                <a:headEnd/>
                <a:tailEnd/>
              </a:ln>
              <a:effectLst>
                <a:outerShdw blurRad="355600" dist="107763" dir="2700000" algn="ctr" rotWithShape="0">
                  <a:sysClr val="windowText" lastClr="000000">
                    <a:alpha val="50000"/>
                  </a:sysClr>
                </a:outerShdw>
              </a:effectLst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defTabSz="914400">
                  <a:defRPr/>
                </a:pPr>
                <a:endParaRPr lang="en-GB" sz="1800" kern="0" smtClea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45" name="Picture 102" descr="Atlas_Gold_1024x768"/>
              <p:cNvPicPr>
                <a:picLocks noChangeAspect="1"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613" y="983"/>
                <a:ext cx="2209" cy="1461"/>
              </a:xfrm>
              <a:prstGeom prst="rect">
                <a:avLst/>
              </a:prstGeom>
              <a:noFill/>
            </p:spPr>
          </p:pic>
          <p:pic>
            <p:nvPicPr>
              <p:cNvPr id="46" name="Picture 103" descr="ATLAS_White_560x720_01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75000"/>
              </a:blip>
              <a:srcRect/>
              <a:stretch>
                <a:fillRect/>
              </a:stretch>
            </p:blipFill>
            <p:spPr bwMode="auto">
              <a:xfrm>
                <a:off x="329" y="1139"/>
                <a:ext cx="287" cy="369"/>
              </a:xfrm>
              <a:prstGeom prst="rect">
                <a:avLst/>
              </a:prstGeom>
              <a:solidFill>
                <a:sysClr val="window" lastClr="FFFFFF">
                  <a:alpha val="75000"/>
                </a:sysClr>
              </a:solidFill>
              <a:ln w="9525">
                <a:solidFill>
                  <a:srgbClr val="9BDEFF"/>
                </a:solidFill>
                <a:miter lim="800000"/>
                <a:headEnd/>
                <a:tailEnd/>
              </a:ln>
            </p:spPr>
          </p:pic>
          <p:sp>
            <p:nvSpPr>
              <p:cNvPr id="47" name="Text Box 104"/>
              <p:cNvSpPr txBox="1">
                <a:spLocks noChangeArrowheads="1"/>
              </p:cNvSpPr>
              <p:nvPr/>
            </p:nvSpPr>
            <p:spPr bwMode="auto">
              <a:xfrm>
                <a:off x="3192" y="2383"/>
                <a:ext cx="2069" cy="527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>
                  <a:defRPr/>
                </a:pPr>
                <a:r>
                  <a:rPr lang="en-GB" sz="1800" b="1" kern="0" dirty="0">
                    <a:solidFill>
                      <a:srgbClr val="FFABAB"/>
                    </a:solidFill>
                    <a:latin typeface="Trebuchet MS"/>
                    <a:cs typeface="Trebuchet MS"/>
                  </a:rPr>
                  <a:t>CMS:</a:t>
                </a:r>
                <a:r>
                  <a:rPr lang="en-GB" sz="1800" b="1" kern="0" dirty="0">
                    <a:solidFill>
                      <a:prstClr val="white"/>
                    </a:solidFill>
                    <a:latin typeface="Trebuchet MS"/>
                    <a:cs typeface="Trebuchet MS"/>
                  </a:rPr>
                  <a:t> </a:t>
                </a:r>
                <a:r>
                  <a:rPr lang="en-GB" sz="1800" kern="0" dirty="0">
                    <a:solidFill>
                      <a:prstClr val="white"/>
                    </a:solidFill>
                    <a:latin typeface="Trebuchet MS"/>
                    <a:cs typeface="Trebuchet MS"/>
                  </a:rPr>
                  <a:t>emphasis on excellent electron/photon and tracking (muon) resolution</a:t>
                </a:r>
              </a:p>
            </p:txBody>
          </p:sp>
          <p:sp>
            <p:nvSpPr>
              <p:cNvPr id="49" name="Rectangle 105"/>
              <p:cNvSpPr>
                <a:spLocks noChangeArrowheads="1"/>
              </p:cNvSpPr>
              <p:nvPr/>
            </p:nvSpPr>
            <p:spPr bwMode="auto">
              <a:xfrm>
                <a:off x="754" y="2383"/>
                <a:ext cx="2211" cy="685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>
                  <a:defRPr/>
                </a:pPr>
                <a:r>
                  <a:rPr lang="en-GB" sz="1800" b="1" kern="0" dirty="0">
                    <a:solidFill>
                      <a:srgbClr val="BDDEFF"/>
                    </a:solidFill>
                    <a:latin typeface="Trebuchet MS"/>
                    <a:cs typeface="Trebuchet MS"/>
                  </a:rPr>
                  <a:t>ATLAS:</a:t>
                </a:r>
                <a:r>
                  <a:rPr lang="en-GB" sz="1800" b="1" kern="0" dirty="0">
                    <a:solidFill>
                      <a:prstClr val="white"/>
                    </a:solidFill>
                    <a:latin typeface="Trebuchet MS"/>
                    <a:cs typeface="Trebuchet MS"/>
                  </a:rPr>
                  <a:t> </a:t>
                </a:r>
                <a:r>
                  <a:rPr lang="en-GB" sz="1800" kern="0" dirty="0">
                    <a:solidFill>
                      <a:prstClr val="white"/>
                    </a:solidFill>
                    <a:latin typeface="Trebuchet MS"/>
                    <a:cs typeface="Trebuchet MS"/>
                  </a:rPr>
                  <a:t>emphasis on excellent jet and missing-</a:t>
                </a:r>
                <a:r>
                  <a:rPr lang="en-GB" sz="1800" i="1" kern="0" dirty="0">
                    <a:solidFill>
                      <a:prstClr val="white"/>
                    </a:solidFill>
                    <a:latin typeface="Trebuchet MS"/>
                    <a:cs typeface="Trebuchet MS"/>
                  </a:rPr>
                  <a:t>E</a:t>
                </a:r>
                <a:r>
                  <a:rPr lang="en-GB" sz="1800" i="1" kern="0" baseline="-25000" dirty="0">
                    <a:solidFill>
                      <a:prstClr val="white"/>
                    </a:solidFill>
                    <a:latin typeface="Trebuchet MS"/>
                    <a:cs typeface="Trebuchet MS"/>
                  </a:rPr>
                  <a:t>T</a:t>
                </a:r>
                <a:r>
                  <a:rPr lang="en-GB" sz="1800" kern="0" dirty="0">
                    <a:solidFill>
                      <a:prstClr val="white"/>
                    </a:solidFill>
                    <a:latin typeface="Trebuchet MS"/>
                    <a:cs typeface="Trebuchet MS"/>
                  </a:rPr>
                  <a:t> resolution, particle identification, and standalone muon measurement</a:t>
                </a:r>
              </a:p>
            </p:txBody>
          </p:sp>
          <p:pic>
            <p:nvPicPr>
              <p:cNvPr id="50" name="Picture 106" descr="Slice_black_hires"/>
              <p:cNvPicPr>
                <a:picLocks noChangeAspect="1" noChangeArrowheads="1"/>
              </p:cNvPicPr>
              <p:nvPr/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3065" y="1130"/>
                <a:ext cx="1797" cy="1156"/>
              </a:xfrm>
              <a:prstGeom prst="rect">
                <a:avLst/>
              </a:prstGeom>
              <a:noFill/>
            </p:spPr>
          </p:pic>
          <p:pic>
            <p:nvPicPr>
              <p:cNvPr id="51" name="Picture 107" descr="cms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006" y="1168"/>
                <a:ext cx="283" cy="283"/>
              </a:xfrm>
              <a:prstGeom prst="rect">
                <a:avLst/>
              </a:prstGeom>
              <a:noFill/>
              <a:ln w="9525">
                <a:solidFill>
                  <a:srgbClr val="CCFF33"/>
                </a:solidFill>
                <a:miter lim="800000"/>
                <a:headEnd/>
                <a:tailEnd/>
              </a:ln>
            </p:spPr>
          </p:pic>
        </p:grpSp>
        <p:sp>
          <p:nvSpPr>
            <p:cNvPr id="43" name="Text Box 108"/>
            <p:cNvSpPr txBox="1">
              <a:spLocks noChangeArrowheads="1"/>
            </p:cNvSpPr>
            <p:nvPr/>
          </p:nvSpPr>
          <p:spPr bwMode="auto">
            <a:xfrm>
              <a:off x="1344" y="3216"/>
              <a:ext cx="32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>
                <a:defRPr/>
              </a:pPr>
              <a:r>
                <a:rPr lang="en-GB" sz="1800" b="1" kern="0">
                  <a:solidFill>
                    <a:prstClr val="white"/>
                  </a:solidFill>
                  <a:latin typeface="Trebuchet MS"/>
                  <a:cs typeface="Trebuchet MS"/>
                </a:rPr>
                <a:t>Both</a:t>
              </a:r>
              <a:r>
                <a:rPr lang="en-GB" sz="1800" kern="0">
                  <a:solidFill>
                    <a:prstClr val="white"/>
                  </a:solidFill>
                  <a:latin typeface="Trebuchet MS"/>
                  <a:cs typeface="Trebuchet MS"/>
                </a:rPr>
                <a:t>: excellent hermeticity – very few “cracks” 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lum bright="17000"/>
          </a:blip>
          <a:srcRect l="1057" r="33753" b="789"/>
          <a:stretch>
            <a:fillRect/>
          </a:stretch>
        </p:blipFill>
        <p:spPr>
          <a:xfrm>
            <a:off x="1905054" y="2259107"/>
            <a:ext cx="5402859" cy="4299589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2661549"/>
            <a:ext cx="9144000" cy="538851"/>
          </a:xfrm>
          <a:prstGeom prst="rect">
            <a:avLst/>
          </a:prstGeom>
          <a:solidFill>
            <a:srgbClr val="FFFFFF">
              <a:alpha val="7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The LHC proton—proton physics </a:t>
            </a:r>
            <a:r>
              <a:rPr lang="en-US" sz="2800" b="1" dirty="0" err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217333"/>
            <a:ext cx="9144000" cy="3355207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2772267"/>
            <a:ext cx="7239000" cy="3704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719138" indent="-454025" defTabSz="914400">
              <a:lnSpc>
                <a:spcPct val="110000"/>
              </a:lnSpc>
              <a:spcBef>
                <a:spcPts val="600"/>
              </a:spcBef>
            </a:pPr>
            <a:endParaRPr lang="en-GB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719138" indent="-454025" defTabSz="914400">
              <a:lnSpc>
                <a:spcPct val="110000"/>
              </a:lnSpc>
              <a:spcBef>
                <a:spcPts val="600"/>
              </a:spcBef>
              <a:buFontTx/>
              <a:buAutoNum type="arabicPeriod"/>
            </a:pPr>
            <a:r>
              <a:rPr lang="en-GB" sz="18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Mass and electroweak symmetry breaking</a:t>
            </a:r>
          </a:p>
          <a:p>
            <a:pPr marL="1262063" lvl="2" indent="-444500" defTabSz="914400">
              <a:lnSpc>
                <a:spcPct val="110000"/>
              </a:lnSpc>
              <a:spcBef>
                <a:spcPts val="600"/>
              </a:spcBef>
              <a:buFont typeface="Arial" charset="0"/>
              <a:buChar char="―"/>
            </a:pPr>
            <a:r>
              <a:rPr lang="en-GB" sz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Search for the Higgs Boson, measurement of its properties</a:t>
            </a:r>
          </a:p>
          <a:p>
            <a:pPr marL="719138" indent="-454025" defTabSz="9144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8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Hierarchy in the </a:t>
            </a:r>
            <a:r>
              <a:rPr lang="en-GB" sz="1800" b="1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TeV</a:t>
            </a:r>
            <a:r>
              <a:rPr lang="en-GB" sz="18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domain</a:t>
            </a:r>
            <a:r>
              <a:rPr lang="en-GB" sz="14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</a:t>
            </a:r>
          </a:p>
          <a:p>
            <a:pPr marL="1262063" lvl="2" indent="-444500" defTabSz="914400">
              <a:lnSpc>
                <a:spcPct val="110000"/>
              </a:lnSpc>
              <a:spcBef>
                <a:spcPts val="600"/>
              </a:spcBef>
              <a:buFont typeface="Arial" charset="0"/>
              <a:buChar char="―"/>
            </a:pPr>
            <a:r>
              <a:rPr lang="en-GB" sz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Search for new phenomena moderating the hierarchy problem</a:t>
            </a:r>
          </a:p>
          <a:p>
            <a:pPr marL="1262063" lvl="2" indent="-444500" defTabSz="914400">
              <a:lnSpc>
                <a:spcPct val="110000"/>
              </a:lnSpc>
              <a:spcBef>
                <a:spcPts val="600"/>
              </a:spcBef>
              <a:buFont typeface="Arial" charset="0"/>
              <a:buChar char="―"/>
            </a:pPr>
            <a:r>
              <a:rPr lang="en-GB" sz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Search for the unexpected at the high-energy frontier</a:t>
            </a:r>
          </a:p>
          <a:p>
            <a:pPr marL="719138" indent="-454025" defTabSz="9144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8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Electroweak unification and strong interactions</a:t>
            </a:r>
            <a:r>
              <a:rPr lang="en-GB" sz="14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</a:t>
            </a:r>
          </a:p>
          <a:p>
            <a:pPr marL="1262063" lvl="2" indent="-444500" defTabSz="914400">
              <a:lnSpc>
                <a:spcPct val="110000"/>
              </a:lnSpc>
              <a:spcBef>
                <a:spcPts val="600"/>
              </a:spcBef>
              <a:buFont typeface="Arial" charset="0"/>
              <a:buChar char="―"/>
            </a:pPr>
            <a:r>
              <a:rPr lang="en-GB" sz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Precision measurements and tests of the Standard Model</a:t>
            </a:r>
          </a:p>
          <a:p>
            <a:pPr marL="1262063" lvl="2" indent="-444500" defTabSz="914400">
              <a:lnSpc>
                <a:spcPct val="110000"/>
              </a:lnSpc>
              <a:spcBef>
                <a:spcPts val="600"/>
              </a:spcBef>
              <a:buFont typeface="Arial" charset="0"/>
              <a:buChar char="―"/>
            </a:pPr>
            <a:r>
              <a:rPr lang="en-GB" sz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Tests of perturbative QCD at the high-energy frontier</a:t>
            </a:r>
          </a:p>
          <a:p>
            <a:pPr marL="719138" indent="-454025" defTabSz="9144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8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Flavour</a:t>
            </a:r>
            <a:r>
              <a:rPr lang="en-GB" sz="14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</a:t>
            </a:r>
          </a:p>
          <a:p>
            <a:pPr marL="1262063" lvl="2" indent="-444500" defTabSz="914400">
              <a:lnSpc>
                <a:spcPct val="110000"/>
              </a:lnSpc>
              <a:spcBef>
                <a:spcPts val="600"/>
              </a:spcBef>
              <a:buFont typeface="Arial" charset="0"/>
              <a:buChar char="―"/>
            </a:pPr>
            <a:r>
              <a:rPr lang="en-GB" sz="12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B, D</a:t>
            </a:r>
            <a:r>
              <a:rPr lang="en-GB" sz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 mixing, rare decays and </a:t>
            </a:r>
            <a:r>
              <a:rPr lang="en-GB" sz="12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CP</a:t>
            </a:r>
            <a:r>
              <a:rPr lang="en-GB" sz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 violation as tests of the Standard Model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257174" y="1066901"/>
            <a:ext cx="8505826" cy="6971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/>
              <a:buChar char="•"/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For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proton−proton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collisions, cross section is convolution of Parton Density Functions (PDF) with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parton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scattering Matrix Element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Proton–Proton Collisions</a:t>
            </a:r>
            <a:endParaRPr lang="en-GB" sz="2800" b="1" dirty="0">
              <a:solidFill>
                <a:srgbClr val="E12B0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111"/>
          <p:cNvGrpSpPr/>
          <p:nvPr/>
        </p:nvGrpSpPr>
        <p:grpSpPr>
          <a:xfrm>
            <a:off x="838200" y="1981200"/>
            <a:ext cx="3200400" cy="492443"/>
            <a:chOff x="838200" y="3850957"/>
            <a:chExt cx="3196910" cy="492443"/>
          </a:xfrm>
        </p:grpSpPr>
        <p:sp>
          <p:nvSpPr>
            <p:cNvPr id="64" name="TextBox 63"/>
            <p:cNvSpPr txBox="1"/>
            <p:nvPr/>
          </p:nvSpPr>
          <p:spPr>
            <a:xfrm>
              <a:off x="838200" y="3850957"/>
              <a:ext cx="2380304" cy="49244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140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Parton distribution functions</a:t>
              </a:r>
            </a:p>
            <a:p>
              <a:r>
                <a:rPr lang="en-GB" sz="120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Representing structure of proton</a:t>
              </a:r>
              <a:endParaRPr lang="en-GB" sz="1100" dirty="0">
                <a:solidFill>
                  <a:srgbClr val="D00209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66" name="Curved Connector 65"/>
            <p:cNvCxnSpPr>
              <a:stCxn id="64" idx="3"/>
            </p:cNvCxnSpPr>
            <p:nvPr/>
          </p:nvCxnSpPr>
          <p:spPr>
            <a:xfrm>
              <a:off x="3218503" y="4097179"/>
              <a:ext cx="816607" cy="170021"/>
            </a:xfrm>
            <a:prstGeom prst="curvedConnector2">
              <a:avLst/>
            </a:prstGeom>
            <a:ln w="635" cap="flat" cmpd="sng" algn="ctr">
              <a:solidFill>
                <a:srgbClr val="D00209"/>
              </a:solidFill>
              <a:prstDash val="sysDash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111331"/>
            <a:ext cx="2003469" cy="2003469"/>
          </a:xfrm>
          <a:prstGeom prst="rect">
            <a:avLst/>
          </a:prstGeom>
        </p:spPr>
      </p:pic>
      <p:cxnSp>
        <p:nvCxnSpPr>
          <p:cNvPr id="69" name="Straight Connector 68"/>
          <p:cNvCxnSpPr/>
          <p:nvPr/>
        </p:nvCxnSpPr>
        <p:spPr>
          <a:xfrm rot="5400000" flipH="1" flipV="1">
            <a:off x="4062343" y="2543192"/>
            <a:ext cx="1292450" cy="1143001"/>
          </a:xfrm>
          <a:prstGeom prst="line">
            <a:avLst/>
          </a:prstGeom>
          <a:ln>
            <a:solidFill>
              <a:srgbClr val="D002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72"/>
          <p:cNvGrpSpPr/>
          <p:nvPr/>
        </p:nvGrpSpPr>
        <p:grpSpPr>
          <a:xfrm>
            <a:off x="5556699" y="2395217"/>
            <a:ext cx="2009370" cy="1510468"/>
            <a:chOff x="5556699" y="2395217"/>
            <a:chExt cx="2009370" cy="151046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5296" y="2395217"/>
              <a:ext cx="1570773" cy="1510468"/>
            </a:xfrm>
            <a:prstGeom prst="rect">
              <a:avLst/>
            </a:prstGeom>
          </p:spPr>
        </p:pic>
        <p:sp>
          <p:nvSpPr>
            <p:cNvPr id="70" name="Right Arrow 69"/>
            <p:cNvSpPr/>
            <p:nvPr/>
          </p:nvSpPr>
          <p:spPr>
            <a:xfrm>
              <a:off x="5556699" y="2980701"/>
              <a:ext cx="377421" cy="261150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cxnSp>
        <p:nvCxnSpPr>
          <p:cNvPr id="71" name="Straight Connector 70"/>
          <p:cNvCxnSpPr/>
          <p:nvPr/>
        </p:nvCxnSpPr>
        <p:spPr>
          <a:xfrm rot="16200000" flipV="1">
            <a:off x="4062343" y="2543192"/>
            <a:ext cx="1292450" cy="1143001"/>
          </a:xfrm>
          <a:prstGeom prst="line">
            <a:avLst/>
          </a:prstGeom>
          <a:ln>
            <a:solidFill>
              <a:srgbClr val="D002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5407" r="6721"/>
          <a:stretch>
            <a:fillRect/>
          </a:stretch>
        </p:blipFill>
        <p:spPr>
          <a:xfrm>
            <a:off x="3276600" y="4419600"/>
            <a:ext cx="5619044" cy="1985332"/>
          </a:xfrm>
          <a:prstGeom prst="rect">
            <a:avLst/>
          </a:prstGeom>
          <a:effectLst>
            <a:outerShdw blurRad="393700" dist="38100" dir="2700000">
              <a:srgbClr val="000000">
                <a:alpha val="46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l="872" t="1584" r="1168" b="1533"/>
          <a:stretch>
            <a:fillRect/>
          </a:stretch>
        </p:blipFill>
        <p:spPr>
          <a:xfrm>
            <a:off x="206675" y="4419600"/>
            <a:ext cx="2917525" cy="1990510"/>
          </a:xfrm>
          <a:prstGeom prst="rect">
            <a:avLst/>
          </a:prstGeom>
          <a:effectLst>
            <a:outerShdw blurRad="393700" dist="38100" dir="2700000">
              <a:srgbClr val="000000">
                <a:alpha val="46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276600" y="4419600"/>
            <a:ext cx="124906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Hadron</a:t>
            </a:r>
            <a:r>
              <a:rPr lang="en-GB" sz="1200" dirty="0" smtClean="0">
                <a:solidFill>
                  <a:prstClr val="black"/>
                </a:solidFill>
                <a:latin typeface="Trebuchet MS"/>
                <a:cs typeface="Trebuchet MS"/>
              </a:rPr>
              <a:t> collider</a:t>
            </a:r>
            <a:endParaRPr lang="en-GB" sz="12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61581" y="4419600"/>
            <a:ext cx="105203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200" i="1" dirty="0" err="1" smtClean="0">
                <a:solidFill>
                  <a:prstClr val="black"/>
                </a:solidFill>
              </a:rPr>
              <a:t>e</a:t>
            </a:r>
            <a:r>
              <a:rPr lang="en-GB" sz="1200" baseline="30000" dirty="0" err="1" smtClean="0">
                <a:solidFill>
                  <a:prstClr val="black"/>
                </a:solidFill>
              </a:rPr>
              <a:t>+</a:t>
            </a:r>
            <a:r>
              <a:rPr lang="en-GB" sz="1200" i="1" dirty="0" err="1" smtClean="0">
                <a:solidFill>
                  <a:prstClr val="black"/>
                </a:solidFill>
              </a:rPr>
              <a:t>e</a:t>
            </a:r>
            <a:r>
              <a:rPr lang="en-GB" sz="1200" baseline="30000" dirty="0" smtClean="0">
                <a:solidFill>
                  <a:prstClr val="black"/>
                </a:solidFill>
              </a:rPr>
              <a:t>–</a:t>
            </a:r>
            <a:r>
              <a:rPr lang="en-GB" sz="1200" dirty="0" smtClean="0">
                <a:solidFill>
                  <a:prstClr val="black"/>
                </a:solidFill>
              </a:rPr>
              <a:t> </a:t>
            </a:r>
            <a:r>
              <a:rPr lang="en-GB" sz="1200" dirty="0" smtClean="0">
                <a:solidFill>
                  <a:prstClr val="black"/>
                </a:solidFill>
                <a:latin typeface="Trebuchet MS"/>
                <a:cs typeface="Trebuchet MS"/>
              </a:rPr>
              <a:t>collider</a:t>
            </a:r>
            <a:endParaRPr lang="en-GB" sz="12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257174" y="1066901"/>
            <a:ext cx="8505826" cy="6971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/>
              <a:buChar char="•"/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For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proton−proton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collisions, cross section is convolution of Parton Density Functions (PDF) with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parton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scattering Matrix Element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Proton–Proton Collisions</a:t>
            </a:r>
            <a:endParaRPr lang="en-GB" sz="2800" b="1" dirty="0">
              <a:solidFill>
                <a:srgbClr val="E12B0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110"/>
          <p:cNvGrpSpPr/>
          <p:nvPr/>
        </p:nvGrpSpPr>
        <p:grpSpPr>
          <a:xfrm>
            <a:off x="4603564" y="1981200"/>
            <a:ext cx="4235636" cy="1070480"/>
            <a:chOff x="4603564" y="3850957"/>
            <a:chExt cx="4235636" cy="1070480"/>
          </a:xfrm>
        </p:grpSpPr>
        <p:sp>
          <p:nvSpPr>
            <p:cNvPr id="82" name="TextBox 81"/>
            <p:cNvSpPr txBox="1"/>
            <p:nvPr/>
          </p:nvSpPr>
          <p:spPr>
            <a:xfrm>
              <a:off x="5943600" y="3850957"/>
              <a:ext cx="28956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B400">
                      <a:lumMod val="75000"/>
                    </a:srgbClr>
                  </a:solidFill>
                  <a:latin typeface="Trebuchet MS"/>
                  <a:cs typeface="Trebuchet MS"/>
                </a:rPr>
                <a:t>Hard scatter </a:t>
              </a:r>
              <a:r>
                <a:rPr lang="en-GB" sz="1400" dirty="0" err="1" smtClean="0">
                  <a:solidFill>
                    <a:srgbClr val="FFB400">
                      <a:lumMod val="75000"/>
                    </a:srgbClr>
                  </a:solidFill>
                  <a:latin typeface="Trebuchet MS"/>
                  <a:cs typeface="Trebuchet MS"/>
                </a:rPr>
                <a:t>parton</a:t>
              </a:r>
              <a:r>
                <a:rPr lang="en-GB" sz="1400" dirty="0" smtClean="0">
                  <a:solidFill>
                    <a:srgbClr val="FFB400">
                      <a:lumMod val="75000"/>
                    </a:srgbClr>
                  </a:solidFill>
                  <a:latin typeface="Trebuchet MS"/>
                  <a:cs typeface="Trebuchet MS"/>
                </a:rPr>
                <a:t> cross section </a:t>
              </a:r>
            </a:p>
            <a:p>
              <a:r>
                <a:rPr lang="en-GB" sz="1200" dirty="0" smtClean="0">
                  <a:solidFill>
                    <a:srgbClr val="FFB400">
                      <a:lumMod val="75000"/>
                    </a:srgbClr>
                  </a:solidFill>
                  <a:latin typeface="Trebuchet MS"/>
                  <a:cs typeface="Trebuchet MS"/>
                </a:rPr>
                <a:t>Higher order </a:t>
              </a:r>
              <a:r>
                <a:rPr lang="en-GB" sz="1200" dirty="0" err="1" smtClean="0">
                  <a:solidFill>
                    <a:srgbClr val="FFB400">
                      <a:lumMod val="75000"/>
                    </a:srgbClr>
                  </a:solidFill>
                  <a:latin typeface="Trebuchet MS"/>
                  <a:cs typeface="Trebuchet MS"/>
                </a:rPr>
                <a:t>pQCD</a:t>
              </a:r>
              <a:r>
                <a:rPr lang="en-GB" sz="1200" dirty="0" smtClean="0">
                  <a:solidFill>
                    <a:srgbClr val="FFB400">
                      <a:lumMod val="75000"/>
                    </a:srgbClr>
                  </a:solidFill>
                  <a:latin typeface="Trebuchet MS"/>
                  <a:cs typeface="Trebuchet MS"/>
                </a:rPr>
                <a:t> correction; accompanying radiation, jets, …</a:t>
              </a:r>
              <a:endParaRPr lang="en-GB" sz="1200" dirty="0">
                <a:solidFill>
                  <a:srgbClr val="FFB400">
                    <a:lumMod val="75000"/>
                  </a:srgbClr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83" name="Curved Connector 65"/>
            <p:cNvCxnSpPr>
              <a:stCxn id="82" idx="1"/>
              <a:endCxn id="53" idx="7"/>
            </p:cNvCxnSpPr>
            <p:nvPr/>
          </p:nvCxnSpPr>
          <p:spPr>
            <a:xfrm rot="10800000" flipV="1">
              <a:off x="4603564" y="4189511"/>
              <a:ext cx="1340037" cy="731926"/>
            </a:xfrm>
            <a:prstGeom prst="curvedConnector2">
              <a:avLst/>
            </a:prstGeom>
            <a:ln w="635" cap="flat" cmpd="sng" algn="ctr">
              <a:solidFill>
                <a:srgbClr val="FF8000"/>
              </a:solidFill>
              <a:prstDash val="sysDash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59"/>
          <p:cNvGrpSpPr/>
          <p:nvPr/>
        </p:nvGrpSpPr>
        <p:grpSpPr>
          <a:xfrm>
            <a:off x="3135808" y="2397443"/>
            <a:ext cx="5805566" cy="1447800"/>
            <a:chOff x="3135808" y="2397443"/>
            <a:chExt cx="5805566" cy="1447800"/>
          </a:xfrm>
        </p:grpSpPr>
        <p:sp>
          <p:nvSpPr>
            <p:cNvPr id="62" name="TextBox 61"/>
            <p:cNvSpPr txBox="1"/>
            <p:nvPr/>
          </p:nvSpPr>
          <p:spPr>
            <a:xfrm>
              <a:off x="3135808" y="2397443"/>
              <a:ext cx="380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i="1" dirty="0" err="1" smtClean="0">
                  <a:solidFill>
                    <a:prstClr val="black"/>
                  </a:solidFill>
                </a:rPr>
                <a:t>p</a:t>
              </a:r>
              <a:endParaRPr lang="en-GB" sz="1800" b="1" i="1" dirty="0">
                <a:solidFill>
                  <a:prstClr val="black"/>
                </a:solidFill>
              </a:endParaRPr>
            </a:p>
          </p:txBody>
        </p:sp>
        <p:grpSp>
          <p:nvGrpSpPr>
            <p:cNvPr id="5" name="Group 109"/>
            <p:cNvGrpSpPr/>
            <p:nvPr/>
          </p:nvGrpSpPr>
          <p:grpSpPr>
            <a:xfrm>
              <a:off x="3135808" y="2473643"/>
              <a:ext cx="5805566" cy="1371600"/>
              <a:chOff x="3135808" y="4343400"/>
              <a:chExt cx="5805566" cy="137160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3429000" y="4495800"/>
                <a:ext cx="457200" cy="158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3886200" y="4343400"/>
                <a:ext cx="304800" cy="304800"/>
              </a:xfrm>
              <a:prstGeom prst="ellipse">
                <a:avLst/>
              </a:prstGeom>
              <a:solidFill>
                <a:srgbClr val="D00209">
                  <a:alpha val="82000"/>
                </a:srgbClr>
              </a:solidFill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3429000" y="5562600"/>
                <a:ext cx="457200" cy="158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3886200" y="5410200"/>
                <a:ext cx="304800" cy="304800"/>
              </a:xfrm>
              <a:prstGeom prst="ellipse">
                <a:avLst/>
              </a:prstGeom>
              <a:solidFill>
                <a:srgbClr val="D00209">
                  <a:alpha val="82000"/>
                </a:srgbClr>
              </a:solidFill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4191000" y="5564188"/>
                <a:ext cx="457200" cy="158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4191000" y="5490633"/>
                <a:ext cx="455083" cy="71967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191000" y="5566833"/>
                <a:ext cx="455083" cy="71967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191000" y="4493155"/>
                <a:ext cx="457200" cy="158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4191000" y="4419600"/>
                <a:ext cx="455083" cy="71967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4191000" y="4495800"/>
                <a:ext cx="455083" cy="71967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endCxn id="53" idx="4"/>
              </p:cNvCxnSpPr>
              <p:nvPr/>
            </p:nvCxnSpPr>
            <p:spPr>
              <a:xfrm rot="5400000" flipH="1" flipV="1">
                <a:off x="4152900" y="5219700"/>
                <a:ext cx="381000" cy="304800"/>
              </a:xfrm>
              <a:prstGeom prst="line">
                <a:avLst/>
              </a:prstGeom>
              <a:ln>
                <a:solidFill>
                  <a:srgbClr val="D0020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53" idx="0"/>
              </p:cNvCxnSpPr>
              <p:nvPr/>
            </p:nvCxnSpPr>
            <p:spPr>
              <a:xfrm rot="16200000" flipV="1">
                <a:off x="4152900" y="4533900"/>
                <a:ext cx="381000" cy="304800"/>
              </a:xfrm>
              <a:prstGeom prst="line">
                <a:avLst/>
              </a:prstGeom>
              <a:ln>
                <a:solidFill>
                  <a:srgbClr val="D0020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>
                <a:off x="4343400" y="4876800"/>
                <a:ext cx="304800" cy="3048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135808" y="5334000"/>
                <a:ext cx="380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i="1" dirty="0" err="1" smtClean="0">
                    <a:solidFill>
                      <a:prstClr val="black"/>
                    </a:solidFill>
                  </a:rPr>
                  <a:t>p</a:t>
                </a:r>
                <a:endParaRPr lang="en-GB" sz="1800" b="1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724400" y="5407223"/>
                <a:ext cx="15568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008000"/>
                    </a:solidFill>
                    <a:latin typeface="Trebuchet MS"/>
                    <a:cs typeface="Trebuchet MS"/>
                  </a:rPr>
                  <a:t>Underlying event</a:t>
                </a:r>
                <a:endParaRPr lang="en-GB" sz="1400" dirty="0">
                  <a:solidFill>
                    <a:srgbClr val="008000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 flipV="1">
                <a:off x="4648200" y="4953000"/>
                <a:ext cx="455083" cy="71967"/>
              </a:xfrm>
              <a:prstGeom prst="line">
                <a:avLst/>
              </a:prstGeom>
              <a:ln>
                <a:solidFill>
                  <a:srgbClr val="3F8DE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4648200" y="5029200"/>
                <a:ext cx="455083" cy="71967"/>
              </a:xfrm>
              <a:prstGeom prst="line">
                <a:avLst/>
              </a:prstGeom>
              <a:ln>
                <a:solidFill>
                  <a:srgbClr val="3F8DE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4648200" y="5029200"/>
                <a:ext cx="1143000" cy="1588"/>
              </a:xfrm>
              <a:prstGeom prst="line">
                <a:avLst/>
              </a:prstGeom>
              <a:ln w="508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5801782" y="4842932"/>
                <a:ext cx="3139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60363"/>
                <a:r>
                  <a:rPr lang="en-GB" sz="1800" b="1" i="1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X</a:t>
                </a:r>
                <a:r>
                  <a:rPr lang="en-GB" sz="1400" b="1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 </a:t>
                </a:r>
                <a:r>
                  <a:rPr lang="en-GB" sz="1400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= 	jets, </a:t>
                </a:r>
                <a:r>
                  <a:rPr lang="en-GB" sz="1400" i="1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W</a:t>
                </a:r>
                <a:r>
                  <a:rPr lang="en-GB" sz="1400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, </a:t>
                </a:r>
                <a:r>
                  <a:rPr lang="en-GB" sz="1400" i="1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Z</a:t>
                </a:r>
                <a:r>
                  <a:rPr lang="en-GB" sz="1400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, top, Higgs, SUSY, … </a:t>
                </a:r>
                <a:endParaRPr lang="en-GB" sz="140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648200" y="4604266"/>
                <a:ext cx="1059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i="1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Q</a:t>
                </a:r>
                <a:r>
                  <a:rPr lang="en-GB" sz="600" i="1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 </a:t>
                </a:r>
                <a:r>
                  <a:rPr lang="en-GB" sz="1800" baseline="30000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2 </a:t>
                </a:r>
                <a:r>
                  <a:rPr lang="en-GB" sz="1800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= </a:t>
                </a:r>
                <a:r>
                  <a:rPr lang="en-GB" sz="1800" i="1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M</a:t>
                </a:r>
                <a:r>
                  <a:rPr lang="en-GB" sz="1800" i="1" baseline="-25000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X</a:t>
                </a:r>
                <a:r>
                  <a:rPr lang="en-GB" sz="1800" i="1" baseline="30000" dirty="0" smtClean="0">
                    <a:solidFill>
                      <a:srgbClr val="09213B">
                        <a:lumMod val="75000"/>
                        <a:lumOff val="25000"/>
                      </a:srgbClr>
                    </a:solidFill>
                    <a:latin typeface="Trebuchet MS"/>
                    <a:cs typeface="Trebuchet MS"/>
                  </a:rPr>
                  <a:t>2</a:t>
                </a:r>
                <a:endParaRPr lang="en-GB" sz="1800" i="1" baseline="3000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Trebuchet MS"/>
                  <a:cs typeface="Trebuchet MS"/>
                </a:endParaRPr>
              </a:p>
            </p:txBody>
          </p:sp>
          <p:graphicFrame>
            <p:nvGraphicFramePr>
              <p:cNvPr id="1762307" name="Object 3"/>
              <p:cNvGraphicFramePr>
                <a:graphicFrameLocks noChangeAspect="1"/>
              </p:cNvGraphicFramePr>
              <p:nvPr/>
            </p:nvGraphicFramePr>
            <p:xfrm>
              <a:off x="3877207" y="4635498"/>
              <a:ext cx="478895" cy="315666"/>
            </p:xfrm>
            <a:graphic>
              <a:graphicData uri="http://schemas.openxmlformats.org/presentationml/2006/ole">
                <p:oleObj spid="_x0000_s5424130" name="Equation" r:id="rId3" imgW="406400" imgH="266700" progId="Equation.DSMT4">
                  <p:embed/>
                </p:oleObj>
              </a:graphicData>
            </a:graphic>
          </p:graphicFrame>
          <p:graphicFrame>
            <p:nvGraphicFramePr>
              <p:cNvPr id="1762308" name="Object 4"/>
              <p:cNvGraphicFramePr>
                <a:graphicFrameLocks noChangeAspect="1"/>
              </p:cNvGraphicFramePr>
              <p:nvPr/>
            </p:nvGraphicFramePr>
            <p:xfrm>
              <a:off x="3870326" y="5081057"/>
              <a:ext cx="493713" cy="315913"/>
            </p:xfrm>
            <a:graphic>
              <a:graphicData uri="http://schemas.openxmlformats.org/presentationml/2006/ole">
                <p:oleObj spid="_x0000_s5424131" name="Equation" r:id="rId4" imgW="419100" imgH="266700" progId="Equation.DSMT4">
                  <p:embed/>
                </p:oleObj>
              </a:graphicData>
            </a:graphic>
          </p:graphicFrame>
        </p:grpSp>
      </p:grpSp>
      <p:grpSp>
        <p:nvGrpSpPr>
          <p:cNvPr id="6" name="Group 111"/>
          <p:cNvGrpSpPr/>
          <p:nvPr/>
        </p:nvGrpSpPr>
        <p:grpSpPr>
          <a:xfrm>
            <a:off x="838200" y="1981200"/>
            <a:ext cx="3200400" cy="492443"/>
            <a:chOff x="838200" y="3850957"/>
            <a:chExt cx="3196910" cy="492443"/>
          </a:xfrm>
        </p:grpSpPr>
        <p:sp>
          <p:nvSpPr>
            <p:cNvPr id="64" name="TextBox 63"/>
            <p:cNvSpPr txBox="1"/>
            <p:nvPr/>
          </p:nvSpPr>
          <p:spPr>
            <a:xfrm>
              <a:off x="838200" y="3850957"/>
              <a:ext cx="2380303" cy="49244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140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Parton distribution functions</a:t>
              </a:r>
            </a:p>
            <a:p>
              <a:r>
                <a:rPr lang="en-GB" sz="120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Representing structure of proton</a:t>
              </a:r>
              <a:endParaRPr lang="en-GB" sz="1100" dirty="0">
                <a:solidFill>
                  <a:srgbClr val="D00209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66" name="Curved Connector 65"/>
            <p:cNvCxnSpPr>
              <a:stCxn id="64" idx="3"/>
              <a:endCxn id="33" idx="0"/>
            </p:cNvCxnSpPr>
            <p:nvPr/>
          </p:nvCxnSpPr>
          <p:spPr>
            <a:xfrm>
              <a:off x="3218503" y="4097179"/>
              <a:ext cx="816607" cy="246221"/>
            </a:xfrm>
            <a:prstGeom prst="curvedConnector2">
              <a:avLst/>
            </a:prstGeom>
            <a:ln w="635" cap="flat" cmpd="sng" algn="ctr">
              <a:solidFill>
                <a:srgbClr val="D00209"/>
              </a:solidFill>
              <a:prstDash val="sysDash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257174" y="4800600"/>
            <a:ext cx="8582026" cy="14824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/>
              <a:buChar char="•"/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The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parton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density functions rise dramatically towards low </a:t>
            </a:r>
            <a:r>
              <a:rPr lang="en-GB" sz="1800" i="1" dirty="0" err="1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x</a:t>
            </a:r>
            <a:r>
              <a:rPr lang="en-GB" sz="1800" i="1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:</a:t>
            </a:r>
          </a:p>
          <a:p>
            <a:pPr marL="800100" lvl="1" indent="-342900">
              <a:lnSpc>
                <a:spcPct val="110000"/>
              </a:lnSpc>
              <a:spcBef>
                <a:spcPct val="50000"/>
              </a:spcBef>
              <a:buFont typeface="Wingdings" charset="2"/>
              <a:buChar char="à"/>
            </a:pPr>
            <a:r>
              <a:rPr lang="en-US" sz="1600" dirty="0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Higher cross section at higher </a:t>
            </a:r>
            <a:r>
              <a:rPr lang="en-US" sz="1600" dirty="0" err="1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proton−proton</a:t>
            </a:r>
            <a:r>
              <a:rPr lang="en-US" sz="1600" dirty="0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 collision energy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Font typeface="Wingdings" charset="2"/>
              <a:buChar char="à"/>
            </a:pPr>
            <a:r>
              <a:rPr lang="en-US" sz="1600" dirty="0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More luminosity also achieves higher effective energy 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Font typeface="Wingdings" charset="2"/>
              <a:buChar char="à"/>
            </a:pPr>
            <a:r>
              <a:rPr lang="en-US" sz="1600" dirty="0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Low-</a:t>
            </a:r>
            <a:r>
              <a:rPr lang="en-US" sz="1600" i="1" dirty="0" err="1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x</a:t>
            </a:r>
            <a:r>
              <a:rPr lang="en-US" sz="1600" dirty="0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 (</a:t>
            </a:r>
            <a:r>
              <a:rPr lang="en-US" sz="1600" dirty="0" err="1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eg</a:t>
            </a:r>
            <a:r>
              <a:rPr lang="en-US" sz="1600" dirty="0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, Higgs) dominated by </a:t>
            </a:r>
            <a:r>
              <a:rPr lang="en-US" sz="1600" dirty="0" err="1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gluon−gluon</a:t>
            </a:r>
            <a:r>
              <a:rPr lang="en-US" sz="1600" dirty="0" smtClean="0">
                <a:solidFill>
                  <a:srgbClr val="C90202"/>
                </a:solidFill>
                <a:latin typeface="Trebuchet MS"/>
                <a:ea typeface="Arial" charset="0"/>
                <a:cs typeface="Trebuchet MS"/>
                <a:sym typeface="Wingdings"/>
              </a:rPr>
              <a:t> collisions: “gluon collider” </a:t>
            </a:r>
            <a:endParaRPr lang="en-GB" sz="1600" dirty="0" smtClean="0">
              <a:solidFill>
                <a:srgbClr val="C90202"/>
              </a:solidFill>
              <a:latin typeface="Trebuchet MS"/>
              <a:ea typeface="Arial" charset="0"/>
              <a:cs typeface="Trebuchet MS"/>
            </a:endParaRPr>
          </a:p>
        </p:txBody>
      </p:sp>
      <p:grpSp>
        <p:nvGrpSpPr>
          <p:cNvPr id="7" name="Group 66"/>
          <p:cNvGrpSpPr/>
          <p:nvPr/>
        </p:nvGrpSpPr>
        <p:grpSpPr>
          <a:xfrm>
            <a:off x="257173" y="4343400"/>
            <a:ext cx="5674397" cy="437387"/>
            <a:chOff x="257173" y="4343400"/>
            <a:chExt cx="5674397" cy="437387"/>
          </a:xfrm>
        </p:grpSpPr>
        <p:sp>
          <p:nvSpPr>
            <p:cNvPr id="61" name="Text Box 25"/>
            <p:cNvSpPr txBox="1">
              <a:spLocks noChangeArrowheads="1"/>
            </p:cNvSpPr>
            <p:nvPr/>
          </p:nvSpPr>
          <p:spPr bwMode="auto">
            <a:xfrm>
              <a:off x="257173" y="4343400"/>
              <a:ext cx="4106865" cy="392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110000"/>
                </a:lnSpc>
                <a:spcBef>
                  <a:spcPct val="50000"/>
                </a:spcBef>
                <a:buFont typeface="Arial"/>
                <a:buChar char="•"/>
              </a:pPr>
              <a:r>
                <a:rPr lang="en-US" sz="18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CM energy of </a:t>
              </a:r>
              <a:r>
                <a:rPr lang="en-US" sz="1800" dirty="0" err="1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parton</a:t>
              </a:r>
              <a:r>
                <a:rPr lang="en-US" sz="18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collision:</a:t>
              </a:r>
            </a:p>
          </p:txBody>
        </p:sp>
        <p:graphicFrame>
          <p:nvGraphicFramePr>
            <p:cNvPr id="65" name="Object 2"/>
            <p:cNvGraphicFramePr>
              <a:graphicFrameLocks noChangeAspect="1"/>
            </p:cNvGraphicFramePr>
            <p:nvPr/>
          </p:nvGraphicFramePr>
          <p:xfrm>
            <a:off x="3865550" y="4367232"/>
            <a:ext cx="2066020" cy="413555"/>
          </p:xfrm>
          <a:graphic>
            <a:graphicData uri="http://schemas.openxmlformats.org/presentationml/2006/ole">
              <p:oleObj spid="_x0000_s5424132" name="Equation" r:id="rId5" imgW="1346200" imgH="266700" progId="Equation.DSMT4">
                <p:embed/>
              </p:oleObj>
            </a:graphicData>
          </a:graphic>
        </p:graphicFrame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Recorded Luminosity in 2011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Luminosity is key quantity: </a:t>
            </a:r>
            <a:r>
              <a:rPr lang="en-US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rate = cross section × efficiency × luminosity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24000"/>
            <a:ext cx="91440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4" name="Picture 13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r="921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rcRect r="9215"/>
              <a:stretch>
                <a:fillRect/>
              </a:stretch>
            </p:blipFill>
          </mc:Fallback>
        </mc:AlternateContent>
        <p:spPr>
          <a:xfrm>
            <a:off x="3259667" y="1549638"/>
            <a:ext cx="5790124" cy="45781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88508" y="3691860"/>
            <a:ext cx="28109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D00209"/>
                </a:solidFill>
              </a:rPr>
              <a:t>Peak</a:t>
            </a:r>
            <a:r>
              <a:rPr lang="en-GB" sz="1400" i="1" dirty="0" smtClean="0">
                <a:solidFill>
                  <a:srgbClr val="D00209"/>
                </a:solidFill>
              </a:rPr>
              <a:t> L </a:t>
            </a:r>
            <a:r>
              <a:rPr lang="en-GB" sz="1400" dirty="0" smtClean="0">
                <a:solidFill>
                  <a:srgbClr val="D00209"/>
                </a:solidFill>
              </a:rPr>
              <a:t>= 3.6×10</a:t>
            </a:r>
            <a:r>
              <a:rPr lang="en-GB" sz="1400" baseline="30000" dirty="0" smtClean="0">
                <a:solidFill>
                  <a:srgbClr val="D00209"/>
                </a:solidFill>
              </a:rPr>
              <a:t>33</a:t>
            </a:r>
            <a:r>
              <a:rPr lang="en-GB" sz="1400" dirty="0" smtClean="0">
                <a:solidFill>
                  <a:srgbClr val="D00209"/>
                </a:solidFill>
              </a:rPr>
              <a:t> </a:t>
            </a:r>
            <a:r>
              <a:rPr lang="en-GB" sz="1400" dirty="0" err="1" smtClean="0">
                <a:solidFill>
                  <a:srgbClr val="D00209"/>
                </a:solidFill>
              </a:rPr>
              <a:t>s</a:t>
            </a:r>
            <a:r>
              <a:rPr lang="en-GB" sz="1400" baseline="30000" dirty="0" smtClean="0">
                <a:solidFill>
                  <a:srgbClr val="D00209"/>
                </a:solidFill>
              </a:rPr>
              <a:t>–1</a:t>
            </a:r>
            <a:r>
              <a:rPr lang="en-GB" sz="1400" dirty="0" smtClean="0">
                <a:solidFill>
                  <a:srgbClr val="D00209"/>
                </a:solidFill>
              </a:rPr>
              <a:t>cm</a:t>
            </a:r>
            <a:r>
              <a:rPr lang="en-GB" sz="1400" baseline="30000" dirty="0" smtClean="0">
                <a:solidFill>
                  <a:srgbClr val="D00209"/>
                </a:solidFill>
              </a:rPr>
              <a:t>–2</a:t>
            </a:r>
          </a:p>
          <a:p>
            <a:pPr>
              <a:spcBef>
                <a:spcPts val="600"/>
              </a:spcBef>
            </a:pPr>
            <a:r>
              <a:rPr lang="en-GB" sz="1400" dirty="0" smtClean="0">
                <a:solidFill>
                  <a:srgbClr val="D00209"/>
                </a:solidFill>
              </a:rPr>
              <a:t>Max </a:t>
            </a:r>
            <a:r>
              <a:rPr lang="en-GB" sz="1400" i="1" dirty="0" smtClean="0">
                <a:solidFill>
                  <a:srgbClr val="D00209"/>
                </a:solidFill>
              </a:rPr>
              <a:t>L</a:t>
            </a:r>
            <a:r>
              <a:rPr lang="en-GB" sz="1400" dirty="0" smtClean="0">
                <a:solidFill>
                  <a:srgbClr val="D00209"/>
                </a:solidFill>
              </a:rPr>
              <a:t> per week = 0.58 </a:t>
            </a:r>
            <a:r>
              <a:rPr lang="en-GB" sz="1400" dirty="0" err="1" smtClean="0">
                <a:solidFill>
                  <a:srgbClr val="D00209"/>
                </a:solidFill>
              </a:rPr>
              <a:t>fb</a:t>
            </a:r>
            <a:r>
              <a:rPr lang="en-GB" sz="1400" baseline="30000" dirty="0" smtClean="0">
                <a:solidFill>
                  <a:srgbClr val="D00209"/>
                </a:solidFill>
              </a:rPr>
              <a:t>–1</a:t>
            </a:r>
            <a:endParaRPr lang="en-GB" sz="1400" dirty="0" smtClean="0">
              <a:solidFill>
                <a:srgbClr val="D00209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400" dirty="0" smtClean="0">
                <a:solidFill>
                  <a:srgbClr val="D00209"/>
                </a:solidFill>
              </a:rPr>
              <a:t>Max </a:t>
            </a:r>
            <a:r>
              <a:rPr lang="en-GB" sz="1400" i="1" dirty="0" err="1" smtClean="0">
                <a:solidFill>
                  <a:srgbClr val="D00209"/>
                </a:solidFill>
              </a:rPr>
              <a:t>N</a:t>
            </a:r>
            <a:r>
              <a:rPr lang="en-GB" sz="1400" baseline="-25000" dirty="0" err="1" smtClean="0">
                <a:solidFill>
                  <a:srgbClr val="D00209"/>
                </a:solidFill>
              </a:rPr>
              <a:t>coll</a:t>
            </a:r>
            <a:r>
              <a:rPr lang="en-GB" sz="1400" baseline="-25000" dirty="0" smtClean="0">
                <a:solidFill>
                  <a:srgbClr val="D00209"/>
                </a:solidFill>
              </a:rPr>
              <a:t>-bunch</a:t>
            </a:r>
            <a:r>
              <a:rPr lang="en-GB" sz="1400" dirty="0" smtClean="0">
                <a:solidFill>
                  <a:srgbClr val="D00209"/>
                </a:solidFill>
              </a:rPr>
              <a:t> = </a:t>
            </a:r>
            <a:r>
              <a:rPr lang="en-US" sz="1400" dirty="0" smtClean="0">
                <a:solidFill>
                  <a:srgbClr val="D00209"/>
                </a:solidFill>
              </a:rPr>
              <a:t>1331 </a:t>
            </a:r>
            <a:r>
              <a:rPr lang="en-US" sz="1100" dirty="0" smtClean="0">
                <a:solidFill>
                  <a:srgbClr val="D00209"/>
                </a:solidFill>
              </a:rPr>
              <a:t>(</a:t>
            </a:r>
            <a:r>
              <a:rPr lang="en-US" sz="1100" dirty="0" err="1" smtClean="0">
                <a:solidFill>
                  <a:srgbClr val="D00209"/>
                </a:solidFill>
                <a:latin typeface="Symbol" charset="2"/>
                <a:cs typeface="Symbol" charset="2"/>
              </a:rPr>
              <a:t>D</a:t>
            </a:r>
            <a:r>
              <a:rPr lang="en-US" sz="1100" i="1" dirty="0" err="1" smtClean="0">
                <a:solidFill>
                  <a:srgbClr val="D00209"/>
                </a:solidFill>
              </a:rPr>
              <a:t>t</a:t>
            </a:r>
            <a:r>
              <a:rPr lang="en-US" sz="1100" dirty="0" smtClean="0">
                <a:solidFill>
                  <a:srgbClr val="D00209"/>
                </a:solidFill>
              </a:rPr>
              <a:t> = 50 ns)</a:t>
            </a:r>
            <a:r>
              <a:rPr lang="en-GB" sz="1100" dirty="0" smtClean="0">
                <a:solidFill>
                  <a:srgbClr val="D00209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91582" y="1560493"/>
            <a:ext cx="1052418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D00209"/>
                </a:solidFill>
                <a:latin typeface="Trebuchet MS"/>
                <a:cs typeface="Trebuchet MS"/>
              </a:rPr>
              <a:t>Surpassed Tevatron record of </a:t>
            </a:r>
            <a:r>
              <a:rPr lang="en-GB" sz="1400" i="1" dirty="0" smtClean="0">
                <a:solidFill>
                  <a:srgbClr val="D00209"/>
                </a:solidFill>
                <a:latin typeface="Trebuchet MS"/>
                <a:cs typeface="Trebuchet MS"/>
              </a:rPr>
              <a:t>4.1</a:t>
            </a:r>
            <a:r>
              <a:rPr lang="en-GB" sz="1400" dirty="0" smtClean="0">
                <a:solidFill>
                  <a:srgbClr val="D00209"/>
                </a:solidFill>
              </a:rPr>
              <a:t>×</a:t>
            </a:r>
            <a:r>
              <a:rPr lang="en-GB" sz="1400" i="1" dirty="0" smtClean="0">
                <a:solidFill>
                  <a:srgbClr val="D00209"/>
                </a:solidFill>
                <a:latin typeface="Trebuchet MS"/>
                <a:cs typeface="Trebuchet MS"/>
              </a:rPr>
              <a:t>10</a:t>
            </a:r>
            <a:r>
              <a:rPr lang="en-GB" sz="1400" i="1" baseline="30000" dirty="0" smtClean="0">
                <a:solidFill>
                  <a:srgbClr val="D00209"/>
                </a:solidFill>
                <a:latin typeface="Trebuchet MS"/>
                <a:cs typeface="Trebuchet MS"/>
              </a:rPr>
              <a:t>32</a:t>
            </a:r>
            <a:r>
              <a:rPr lang="en-GB" sz="1400" i="1" dirty="0" smtClean="0">
                <a:solidFill>
                  <a:srgbClr val="D00209"/>
                </a:solidFill>
                <a:latin typeface="Trebuchet MS"/>
                <a:cs typeface="Trebuchet MS"/>
              </a:rPr>
              <a:t> </a:t>
            </a:r>
            <a:endParaRPr lang="en-GB" sz="1400" i="1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441" y="2616165"/>
            <a:ext cx="1021100" cy="825049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252458" y="2816429"/>
            <a:ext cx="2362200" cy="727147"/>
          </a:xfrm>
          <a:prstGeom prst="ellips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9181" y="1676400"/>
            <a:ext cx="2946239" cy="106695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ATLAS integrated luminosity in 2011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(in 2010: 0.04 fb</a:t>
            </a:r>
            <a:r>
              <a:rPr lang="en-US" sz="1600" baseline="30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−1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 collected)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Recorded Luminosity in 2012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Luminosity is key quantity: </a:t>
            </a:r>
            <a:r>
              <a:rPr lang="en-US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rate = cross section × efficiency × luminosity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24000"/>
            <a:ext cx="91440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4" name="Picture 13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2197" r="854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2197" r="8547"/>
              <a:stretch>
                <a:fillRect/>
              </a:stretch>
            </p:blipFill>
          </mc:Fallback>
        </mc:AlternateContent>
        <p:spPr>
          <a:xfrm>
            <a:off x="3256507" y="1648752"/>
            <a:ext cx="5838664" cy="44820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62600" y="3810000"/>
            <a:ext cx="1447800" cy="8382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388508" y="3691860"/>
            <a:ext cx="2810933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D00209"/>
                </a:solidFill>
              </a:rPr>
              <a:t>Peak</a:t>
            </a:r>
            <a:r>
              <a:rPr lang="en-GB" sz="1400" i="1" dirty="0" smtClean="0">
                <a:solidFill>
                  <a:srgbClr val="D00209"/>
                </a:solidFill>
              </a:rPr>
              <a:t> L </a:t>
            </a:r>
            <a:r>
              <a:rPr lang="en-GB" sz="1400" dirty="0" smtClean="0">
                <a:solidFill>
                  <a:srgbClr val="D00209"/>
                </a:solidFill>
              </a:rPr>
              <a:t>= 7.7×10</a:t>
            </a:r>
            <a:r>
              <a:rPr lang="en-GB" sz="1400" baseline="30000" dirty="0" smtClean="0">
                <a:solidFill>
                  <a:srgbClr val="D00209"/>
                </a:solidFill>
              </a:rPr>
              <a:t>33</a:t>
            </a:r>
            <a:r>
              <a:rPr lang="en-GB" sz="1400" dirty="0" smtClean="0">
                <a:solidFill>
                  <a:srgbClr val="D00209"/>
                </a:solidFill>
              </a:rPr>
              <a:t> </a:t>
            </a:r>
            <a:r>
              <a:rPr lang="en-GB" sz="1400" dirty="0" err="1" smtClean="0">
                <a:solidFill>
                  <a:srgbClr val="D00209"/>
                </a:solidFill>
              </a:rPr>
              <a:t>s</a:t>
            </a:r>
            <a:r>
              <a:rPr lang="en-GB" sz="1400" baseline="30000" dirty="0" smtClean="0">
                <a:solidFill>
                  <a:srgbClr val="D00209"/>
                </a:solidFill>
              </a:rPr>
              <a:t>–1</a:t>
            </a:r>
            <a:r>
              <a:rPr lang="en-GB" sz="1400" dirty="0" smtClean="0">
                <a:solidFill>
                  <a:srgbClr val="D00209"/>
                </a:solidFill>
              </a:rPr>
              <a:t>cm</a:t>
            </a:r>
            <a:r>
              <a:rPr lang="en-GB" sz="1400" baseline="30000" dirty="0" smtClean="0">
                <a:solidFill>
                  <a:srgbClr val="D00209"/>
                </a:solidFill>
              </a:rPr>
              <a:t>–2</a:t>
            </a:r>
          </a:p>
          <a:p>
            <a:pPr>
              <a:spcBef>
                <a:spcPts val="600"/>
              </a:spcBef>
            </a:pPr>
            <a:r>
              <a:rPr lang="en-GB" sz="1400" dirty="0" smtClean="0">
                <a:solidFill>
                  <a:srgbClr val="D00209"/>
                </a:solidFill>
              </a:rPr>
              <a:t>Max </a:t>
            </a:r>
            <a:r>
              <a:rPr lang="en-GB" sz="1400" i="1" dirty="0" smtClean="0">
                <a:solidFill>
                  <a:srgbClr val="D00209"/>
                </a:solidFill>
              </a:rPr>
              <a:t>L</a:t>
            </a:r>
            <a:r>
              <a:rPr lang="en-GB" sz="1400" dirty="0" smtClean="0">
                <a:solidFill>
                  <a:srgbClr val="D00209"/>
                </a:solidFill>
              </a:rPr>
              <a:t> per week = 1.35 </a:t>
            </a:r>
            <a:r>
              <a:rPr lang="en-GB" sz="1400" dirty="0" err="1" smtClean="0">
                <a:solidFill>
                  <a:srgbClr val="D00209"/>
                </a:solidFill>
              </a:rPr>
              <a:t>fb</a:t>
            </a:r>
            <a:r>
              <a:rPr lang="en-GB" sz="1400" baseline="30000" dirty="0" smtClean="0">
                <a:solidFill>
                  <a:srgbClr val="D00209"/>
                </a:solidFill>
              </a:rPr>
              <a:t>–1</a:t>
            </a:r>
            <a:endParaRPr lang="en-GB" sz="1400" dirty="0" smtClean="0">
              <a:solidFill>
                <a:srgbClr val="D00209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400" dirty="0" smtClean="0">
                <a:solidFill>
                  <a:srgbClr val="D00209"/>
                </a:solidFill>
              </a:rPr>
              <a:t>Max </a:t>
            </a:r>
            <a:r>
              <a:rPr lang="en-GB" sz="1400" i="1" dirty="0" err="1" smtClean="0">
                <a:solidFill>
                  <a:srgbClr val="D00209"/>
                </a:solidFill>
              </a:rPr>
              <a:t>N</a:t>
            </a:r>
            <a:r>
              <a:rPr lang="en-GB" sz="1400" baseline="-25000" dirty="0" err="1" smtClean="0">
                <a:solidFill>
                  <a:srgbClr val="D00209"/>
                </a:solidFill>
              </a:rPr>
              <a:t>coll</a:t>
            </a:r>
            <a:r>
              <a:rPr lang="en-GB" sz="1400" baseline="-25000" dirty="0" smtClean="0">
                <a:solidFill>
                  <a:srgbClr val="D00209"/>
                </a:solidFill>
              </a:rPr>
              <a:t>-bunch</a:t>
            </a:r>
            <a:r>
              <a:rPr lang="en-GB" sz="1400" dirty="0" smtClean="0">
                <a:solidFill>
                  <a:srgbClr val="D00209"/>
                </a:solidFill>
              </a:rPr>
              <a:t> = </a:t>
            </a:r>
            <a:r>
              <a:rPr lang="en-US" sz="1400" dirty="0" smtClean="0">
                <a:solidFill>
                  <a:srgbClr val="D00209"/>
                </a:solidFill>
              </a:rPr>
              <a:t>1380 </a:t>
            </a:r>
            <a:r>
              <a:rPr lang="en-US" sz="1100" dirty="0" smtClean="0">
                <a:solidFill>
                  <a:srgbClr val="D00209"/>
                </a:solidFill>
              </a:rPr>
              <a:t>(</a:t>
            </a:r>
            <a:r>
              <a:rPr lang="en-US" sz="1100" dirty="0" err="1" smtClean="0">
                <a:solidFill>
                  <a:srgbClr val="D00209"/>
                </a:solidFill>
                <a:latin typeface="Symbol" charset="2"/>
                <a:cs typeface="Symbol" charset="2"/>
              </a:rPr>
              <a:t>D</a:t>
            </a:r>
            <a:r>
              <a:rPr lang="en-US" sz="1100" i="1" dirty="0" err="1" smtClean="0">
                <a:solidFill>
                  <a:srgbClr val="D00209"/>
                </a:solidFill>
              </a:rPr>
              <a:t>t</a:t>
            </a:r>
            <a:r>
              <a:rPr lang="en-US" sz="1100" dirty="0" smtClean="0">
                <a:solidFill>
                  <a:srgbClr val="D00209"/>
                </a:solidFill>
              </a:rPr>
              <a:t> = 50 ns)</a:t>
            </a:r>
            <a:r>
              <a:rPr lang="en-GB" sz="1100" dirty="0" smtClean="0">
                <a:solidFill>
                  <a:srgbClr val="D00209"/>
                </a:solidFill>
              </a:rPr>
              <a:t> </a:t>
            </a:r>
          </a:p>
          <a:p>
            <a:pPr>
              <a:spcBef>
                <a:spcPts val="900"/>
              </a:spcBef>
            </a:pPr>
            <a:r>
              <a:rPr lang="en-GB" sz="900" dirty="0" smtClean="0">
                <a:solidFill>
                  <a:srgbClr val="D00209"/>
                </a:solidFill>
              </a:rPr>
              <a:t>Status: </a:t>
            </a:r>
            <a:r>
              <a:rPr lang="en-US" sz="900" dirty="0" smtClean="0">
                <a:solidFill>
                  <a:srgbClr val="D00209"/>
                </a:solidFill>
              </a:rPr>
              <a:t>10 Sep 2012</a:t>
            </a:r>
            <a:endParaRPr lang="en-GB" sz="1050" dirty="0" smtClean="0">
              <a:solidFill>
                <a:srgbClr val="D00209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52458" y="2816429"/>
            <a:ext cx="2362200" cy="727147"/>
          </a:xfrm>
          <a:prstGeom prst="ellips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9181" y="1676400"/>
            <a:ext cx="2946239" cy="67197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New records in 2012 at 8 </a:t>
            </a:r>
            <a:r>
              <a:rPr lang="en-US" sz="2000" dirty="0" err="1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TeV</a:t>
            </a: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 CM energy</a:t>
            </a:r>
            <a:endParaRPr lang="en-US" sz="1100" dirty="0" smtClean="0">
              <a:solidFill>
                <a:srgbClr val="D00209"/>
              </a:solidFill>
              <a:latin typeface="Trebuchet MS"/>
              <a:ea typeface="Arial" charset="0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Recorded Luminosity in 2011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Measured with forward detectors, calibrated with beam separation scans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24000"/>
            <a:ext cx="91440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5" name="Picture 14" descr="JiveXML_189280_1705325-YX-RZ-RZ-EventInfo-2011-09-19-17-55-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524000"/>
            <a:ext cx="4724400" cy="4724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15210" y="59506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Z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  <a:sym typeface="Wingdings"/>
              </a:rPr>
              <a:t>®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US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Wingdings"/>
              </a:rPr>
              <a:t> event in ATLAS with 20 reconstructed vertices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182" y="2057400"/>
            <a:ext cx="3570818" cy="368818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High luminosity comes at a price: probability of parasitic collisions in one bunch crossing (= </a:t>
            </a:r>
            <a:r>
              <a:rPr lang="en-US" sz="2000" i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pileup</a:t>
            </a: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) increases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Peak of up to 22 collisions per crossing reached (almost doubled in 2012)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Another price to pay: higher trigger thresholds </a:t>
            </a:r>
            <a:r>
              <a:rPr lang="en-US" sz="2000" dirty="0" err="1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  <a:sym typeface="Wingdings"/>
              </a:rPr>
              <a:t></a:t>
            </a: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 low-</a:t>
            </a:r>
            <a:r>
              <a:rPr lang="en-US" sz="2000" dirty="0" err="1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pT</a:t>
            </a: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 physics suffers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Recorded Luminosity in 2011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Measured with forward detectors, calibrated with beam separation scans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24000"/>
            <a:ext cx="91440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5" name="Picture 14" descr="JiveXML_189280_1705325-YX-RZ-RZ-EventInfo-2011-09-19-17-55-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524000"/>
            <a:ext cx="4724400" cy="4724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15210" y="59506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Z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  <a:sym typeface="Wingdings"/>
              </a:rPr>
              <a:t>®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US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Wingdings"/>
              </a:rPr>
              <a:t> event in ATLAS with 20 reconstructed vertices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182" y="2057400"/>
            <a:ext cx="3570818" cy="368818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High luminosity comes at a price: probability of parasitic collisions in one bunch crossing (= </a:t>
            </a:r>
            <a:r>
              <a:rPr lang="en-US" sz="2000" i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pileup</a:t>
            </a: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) increases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Peak of up to 22 collisions per crossing reached (almost doubled in 2012)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Another price to pay: higher trigger thresholds </a:t>
            </a:r>
            <a:r>
              <a:rPr lang="en-US" sz="2000" dirty="0" err="1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  <a:sym typeface="Wingdings"/>
              </a:rPr>
              <a:t></a:t>
            </a: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 low-</a:t>
            </a:r>
            <a:r>
              <a:rPr lang="en-US" sz="2000" dirty="0" err="1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pT</a:t>
            </a:r>
            <a:r>
              <a:rPr lang="en-US" sz="20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 physics suffers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524000"/>
            <a:ext cx="9144000" cy="470368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547746">
            <a:off x="302700" y="3198246"/>
            <a:ext cx="8545487" cy="1258491"/>
          </a:xfrm>
          <a:prstGeom prst="rect">
            <a:avLst/>
          </a:prstGeom>
          <a:solidFill>
            <a:srgbClr val="FFFF00"/>
          </a:solidFill>
          <a:effectLst>
            <a:glow rad="101600">
              <a:srgbClr val="FF0000">
                <a:alpha val="75000"/>
              </a:srgbClr>
            </a:glow>
            <a:outerShdw blurRad="317500" dist="38100" dir="2700000">
              <a:srgbClr val="000000">
                <a:alpha val="68000"/>
              </a:srgbClr>
            </a:outerShdw>
          </a:effectLst>
        </p:spPr>
        <p:txBody>
          <a:bodyPr wrap="square" lIns="108000" tIns="234000" rIns="108000" bIns="280800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Trebuchet MS"/>
                <a:cs typeface="Trebuchet MS"/>
              </a:rPr>
              <a:t>To search for “new” physics, we must make sure the “old” physics is well under control in our experiments</a:t>
            </a:r>
            <a:endParaRPr lang="en-GB" b="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989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ATLAS and CMS have Measured Inclusive and Exclusive Jet Cross Sections at never Explored Energies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24000"/>
            <a:ext cx="9144000" cy="434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96200" y="1308556"/>
            <a:ext cx="14478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 arXiv:1112.6297</a:t>
            </a:r>
          </a:p>
        </p:txBody>
      </p:sp>
      <p:pic>
        <p:nvPicPr>
          <p:cNvPr id="18" name="Picture 17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750952"/>
            <a:ext cx="4290489" cy="4116448"/>
          </a:xfrm>
          <a:prstGeom prst="rect">
            <a:avLst/>
          </a:prstGeom>
        </p:spPr>
      </p:pic>
      <p:pic>
        <p:nvPicPr>
          <p:cNvPr id="19" name="Picture 18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24911" y="1752600"/>
            <a:ext cx="4290489" cy="4116448"/>
          </a:xfrm>
          <a:prstGeom prst="rect">
            <a:avLst/>
          </a:prstGeom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41840" y="1625820"/>
            <a:ext cx="3352800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Trebuchet MS"/>
                <a:cs typeface="Trebuchet MS"/>
              </a:rPr>
              <a:t>Differential jet cross section versus jet </a:t>
            </a:r>
            <a:r>
              <a:rPr lang="en-US" sz="1200" i="1" dirty="0" err="1" smtClean="0">
                <a:solidFill>
                  <a:srgbClr val="595959"/>
                </a:solidFill>
                <a:latin typeface="Trebuchet MS"/>
                <a:cs typeface="Trebuchet MS"/>
              </a:rPr>
              <a:t>p</a:t>
            </a:r>
            <a:r>
              <a:rPr lang="en-US" sz="1200" i="1" baseline="-25000" dirty="0" err="1" smtClean="0">
                <a:solidFill>
                  <a:srgbClr val="595959"/>
                </a:solidFill>
                <a:latin typeface="Trebuchet MS"/>
                <a:cs typeface="Trebuchet MS"/>
              </a:rPr>
              <a:t>T</a:t>
            </a:r>
            <a:endParaRPr lang="en-GB" sz="1200" i="1" baseline="-25000" dirty="0">
              <a:solidFill>
                <a:srgbClr val="595959"/>
              </a:solidFill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214380" y="1625820"/>
            <a:ext cx="3699240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Trebuchet MS"/>
                <a:cs typeface="Trebuchet MS"/>
              </a:rPr>
              <a:t>Differential jet cross section versus </a:t>
            </a:r>
            <a:r>
              <a:rPr lang="en-US" sz="1200" dirty="0" err="1" smtClean="0">
                <a:solidFill>
                  <a:srgbClr val="595959"/>
                </a:solidFill>
                <a:latin typeface="Trebuchet MS"/>
                <a:cs typeface="Trebuchet MS"/>
              </a:rPr>
              <a:t>di</a:t>
            </a:r>
            <a:r>
              <a:rPr lang="en-US" sz="1200" dirty="0" smtClean="0">
                <a:solidFill>
                  <a:srgbClr val="595959"/>
                </a:solidFill>
                <a:latin typeface="Trebuchet MS"/>
                <a:cs typeface="Trebuchet MS"/>
              </a:rPr>
              <a:t>-jet mass</a:t>
            </a:r>
            <a:endParaRPr lang="en-GB" sz="1200" baseline="-25000" dirty="0">
              <a:solidFill>
                <a:srgbClr val="595959"/>
              </a:solidFill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" y="5830721"/>
            <a:ext cx="9144000" cy="417679"/>
          </a:xfrm>
          <a:prstGeom prst="rect">
            <a:avLst/>
          </a:prstGeom>
          <a:solidFill>
            <a:srgbClr val="C5FF25"/>
          </a:solidFill>
        </p:spPr>
        <p:txBody>
          <a:bodyPr wrap="square" bIns="93600" rtlCol="0">
            <a:spAutoFit/>
          </a:bodyPr>
          <a:lstStyle/>
          <a:p>
            <a:pPr algn="ctr"/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Agreement over many orders of magnitude gives confidence for new physics searches 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19600" y="3505200"/>
            <a:ext cx="4724400" cy="22098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20927" y="3635276"/>
            <a:ext cx="4523073" cy="191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Trebuchet MS"/>
                <a:cs typeface="Trebuchet MS"/>
              </a:rPr>
              <a:t>Mankind’s search for the </a:t>
            </a:r>
            <a:r>
              <a:rPr lang="en-US" sz="1800" b="1" dirty="0" smtClean="0">
                <a:latin typeface="Trebuchet MS"/>
                <a:cs typeface="Trebuchet MS"/>
              </a:rPr>
              <a:t>smallest unit of matter</a:t>
            </a:r>
            <a:r>
              <a:rPr lang="en-US" sz="1800" dirty="0" smtClean="0">
                <a:latin typeface="Trebuchet MS"/>
                <a:cs typeface="Trebuchet MS"/>
              </a:rPr>
              <a:t>, </a:t>
            </a:r>
            <a:r>
              <a:rPr lang="en-US" sz="1800" b="1" dirty="0" smtClean="0">
                <a:latin typeface="Trebuchet MS"/>
                <a:cs typeface="Trebuchet MS"/>
              </a:rPr>
              <a:t>its different forms, and the forces acting </a:t>
            </a:r>
            <a:r>
              <a:rPr lang="en-US" sz="1800" dirty="0" smtClean="0">
                <a:latin typeface="Trebuchet MS"/>
                <a:cs typeface="Trebuchet MS"/>
              </a:rPr>
              <a:t>is much, much older than </a:t>
            </a:r>
            <a:r>
              <a:rPr lang="en-US" sz="1800" b="1" i="1" dirty="0" smtClean="0">
                <a:latin typeface="Trebuchet MS"/>
                <a:cs typeface="Trebuchet MS"/>
              </a:rPr>
              <a:t>particle physics</a:t>
            </a:r>
            <a:endParaRPr lang="en-US" sz="1800" b="1" dirty="0" smtClean="0">
              <a:latin typeface="Trebuchet MS"/>
              <a:cs typeface="Trebuchet MS"/>
            </a:endParaRPr>
          </a:p>
          <a:p>
            <a:endParaRPr lang="en-US" sz="1050" dirty="0" smtClean="0">
              <a:latin typeface="Trebuchet MS"/>
              <a:cs typeface="Trebuchet MS"/>
            </a:endParaRPr>
          </a:p>
          <a:p>
            <a:r>
              <a:rPr lang="en-US" sz="1800" i="1" dirty="0" smtClean="0">
                <a:latin typeface="Trebuchet MS"/>
                <a:cs typeface="Trebuchet MS"/>
              </a:rPr>
              <a:t>Particle physics </a:t>
            </a:r>
            <a:r>
              <a:rPr lang="en-US" sz="1800" dirty="0" smtClean="0">
                <a:latin typeface="Trebuchet MS"/>
                <a:cs typeface="Trebuchet MS"/>
              </a:rPr>
              <a:t>is a term naming the </a:t>
            </a:r>
            <a:r>
              <a:rPr lang="en-US" sz="1800" b="1" dirty="0" smtClean="0">
                <a:latin typeface="Trebuchet MS"/>
                <a:cs typeface="Trebuchet MS"/>
              </a:rPr>
              <a:t>search for the ultimate laws of Nature</a:t>
            </a:r>
            <a:endParaRPr lang="en-US" sz="1800" b="1" dirty="0">
              <a:latin typeface="Trebuchet MS"/>
              <a:cs typeface="Trebuchet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5783" y="1600200"/>
            <a:ext cx="336761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“Can we truly grasp the magnitude of everything that has unfolded in the   natural universe between those first momentary particles and the present day ?”</a:t>
            </a:r>
          </a:p>
          <a:p>
            <a:pPr>
              <a:spcBef>
                <a:spcPts val="600"/>
              </a:spcBef>
            </a:pPr>
            <a:r>
              <a:rPr lang="en-US" sz="1000" i="1" dirty="0" smtClean="0">
                <a:solidFill>
                  <a:schemeClr val="bg1"/>
                </a:solidFill>
                <a:latin typeface="Trebuchet MS"/>
                <a:cs typeface="Trebuchet MS"/>
              </a:rPr>
              <a:t>Brian Watson in The Salem News (Aug 16, 2012)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885642"/>
            <a:ext cx="3505200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sz="20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“</a:t>
            </a:r>
            <a:r>
              <a:rPr lang="en-US" sz="2000" b="1" i="1" dirty="0" smtClean="0">
                <a:solidFill>
                  <a:srgbClr val="FFFFFF"/>
                </a:solidFill>
                <a:latin typeface="Trebuchet MS"/>
                <a:cs typeface="Trebuchet MS"/>
              </a:rPr>
              <a:t>It’s all made of a handful of particles and forces”</a:t>
            </a:r>
            <a:endParaRPr lang="en-US" sz="2000" b="1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>
              <a:spcBef>
                <a:spcPts val="900"/>
              </a:spcBef>
            </a:pPr>
            <a:r>
              <a:rPr lang="en-US" sz="2000" b="1" i="1" dirty="0" smtClean="0">
                <a:solidFill>
                  <a:srgbClr val="FFFFFF"/>
                </a:solidFill>
                <a:latin typeface="Trebuchet MS"/>
                <a:cs typeface="Trebuchet MS"/>
              </a:rPr>
              <a:t>“Through its relation with cosmology the study of particles and forces is also a journey back in time</a:t>
            </a:r>
            <a:r>
              <a:rPr lang="en-US" sz="20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”</a:t>
            </a:r>
            <a:endParaRPr lang="en-US" sz="2000" b="1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650"/>
            <a:ext cx="9144000" cy="478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4945"/>
            <a:ext cx="7298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A beautiful </a:t>
            </a:r>
            <a:r>
              <a:rPr lang="en-GB" sz="16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dijet</a:t>
            </a:r>
            <a:r>
              <a:rPr lang="en-GB" sz="16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 event from ATLAS: </a:t>
            </a:r>
            <a:r>
              <a:rPr lang="en-GB" sz="1600" i="1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m</a:t>
            </a:r>
            <a:r>
              <a:rPr lang="en-GB" sz="16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(jet</a:t>
            </a:r>
            <a:r>
              <a:rPr lang="en-GB" sz="16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-jet) = </a:t>
            </a:r>
            <a:r>
              <a:rPr lang="en-US" sz="16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1.9 </a:t>
            </a:r>
            <a:r>
              <a:rPr lang="en-US" sz="16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TeV</a:t>
            </a:r>
            <a:r>
              <a:rPr lang="en-US" sz="16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, </a:t>
            </a:r>
            <a:r>
              <a:rPr lang="en-US" sz="1600" i="1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p</a:t>
            </a:r>
            <a:r>
              <a:rPr lang="en-US" sz="1600" i="1" baseline="-250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T</a:t>
            </a:r>
            <a:r>
              <a:rPr lang="en-US" sz="16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 : 0.9 </a:t>
            </a:r>
            <a:r>
              <a:rPr lang="en-US" sz="16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TeV</a:t>
            </a:r>
            <a:r>
              <a:rPr lang="en-US" sz="16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, 0.8 </a:t>
            </a:r>
            <a:r>
              <a:rPr lang="en-US" sz="16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TeV</a:t>
            </a:r>
            <a:endParaRPr lang="en-GB" sz="1200" dirty="0">
              <a:solidFill>
                <a:prstClr val="white">
                  <a:lumMod val="9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76400"/>
            <a:ext cx="9144000" cy="449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High-energy jets probe new particles and interactions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Measure </a:t>
            </a:r>
            <a:r>
              <a:rPr lang="en-US" sz="2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di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-jet invariant mass and angular distributions</a:t>
            </a:r>
          </a:p>
        </p:txBody>
      </p:sp>
      <p:sp>
        <p:nvSpPr>
          <p:cNvPr id="38" name="Freeform 37"/>
          <p:cNvSpPr/>
          <p:nvPr/>
        </p:nvSpPr>
        <p:spPr>
          <a:xfrm>
            <a:off x="3801150" y="3737388"/>
            <a:ext cx="1970017" cy="12918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 flipV="1">
            <a:off x="3801150" y="2057400"/>
            <a:ext cx="1970017" cy="12918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 rot="21251877" flipH="1">
            <a:off x="6419083" y="3564920"/>
            <a:ext cx="1970017" cy="12918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 flipH="1" flipV="1">
            <a:off x="6326933" y="2057400"/>
            <a:ext cx="1970017" cy="12918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706150" y="3200400"/>
            <a:ext cx="685800" cy="588433"/>
          </a:xfrm>
          <a:prstGeom prst="ellipse">
            <a:avLst/>
          </a:prstGeom>
          <a:ln w="38100" cap="flat" cmpd="sng" algn="ctr">
            <a:solidFill>
              <a:srgbClr val="F4F7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flipH="1" flipV="1">
            <a:off x="5716733" y="3227273"/>
            <a:ext cx="217418" cy="3012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 flipH="1" flipV="1">
            <a:off x="5763302" y="3196167"/>
            <a:ext cx="292097" cy="421220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 flipH="1" flipV="1">
            <a:off x="5799288" y="3217333"/>
            <a:ext cx="351361" cy="499539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 flipH="1" flipV="1">
            <a:off x="5867024" y="3285069"/>
            <a:ext cx="351361" cy="499539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 flipH="1" flipV="1">
            <a:off x="5987675" y="3274481"/>
            <a:ext cx="351361" cy="499539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flipH="1" flipV="1">
            <a:off x="6087159" y="3418416"/>
            <a:ext cx="264573" cy="368305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 flipH="1" flipV="1">
            <a:off x="6197226" y="3503082"/>
            <a:ext cx="175673" cy="251890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35100" y="17526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1F1F5"/>
                </a:solidFill>
                <a:latin typeface="Chalkduster"/>
                <a:cs typeface="Chalkduster"/>
              </a:rPr>
              <a:t>q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43950" y="46437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1F1F5"/>
                </a:solidFill>
                <a:latin typeface="Chalkduster"/>
                <a:cs typeface="Chalkduster"/>
              </a:rPr>
              <a:t>q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364300" y="16764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1F1F5"/>
                </a:solidFill>
                <a:latin typeface="Chalkduster"/>
                <a:cs typeface="Chalkduster"/>
              </a:rPr>
              <a:t>q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73150" y="42627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1F1F5"/>
                </a:solidFill>
                <a:latin typeface="Chalkduster"/>
                <a:cs typeface="Chalkduster"/>
              </a:rPr>
              <a:t>q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26855" y="2438400"/>
            <a:ext cx="412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1F1F5"/>
                </a:solidFill>
                <a:latin typeface="Chalkduster"/>
                <a:cs typeface="Chalkduster"/>
              </a:rPr>
              <a:t>?</a:t>
            </a:r>
            <a:endParaRPr lang="en-GB" sz="3600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43400" y="4956028"/>
            <a:ext cx="3967753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1800" dirty="0" smtClean="0">
                <a:solidFill>
                  <a:srgbClr val="F1F1F5"/>
                </a:solidFill>
                <a:latin typeface="Chalkduster"/>
                <a:cs typeface="Chalkduster"/>
              </a:rPr>
              <a:t>New, high-scale interaction ?</a:t>
            </a:r>
          </a:p>
          <a:p>
            <a:pPr>
              <a:spcBef>
                <a:spcPts val="300"/>
              </a:spcBef>
            </a:pPr>
            <a:r>
              <a:rPr lang="en-GB" sz="1800" dirty="0" smtClean="0">
                <a:solidFill>
                  <a:srgbClr val="F1F1F5"/>
                </a:solidFill>
                <a:latin typeface="Chalkduster"/>
                <a:cs typeface="Chalkduster"/>
              </a:rPr>
              <a:t>New bound state (particle) ?</a:t>
            </a:r>
          </a:p>
          <a:p>
            <a:pPr>
              <a:spcBef>
                <a:spcPts val="300"/>
              </a:spcBef>
            </a:pPr>
            <a:r>
              <a:rPr lang="en-GB" sz="1800" dirty="0" smtClean="0">
                <a:solidFill>
                  <a:srgbClr val="F1F1F5"/>
                </a:solidFill>
                <a:latin typeface="Chalkduster"/>
                <a:cs typeface="Chalkduster"/>
              </a:rPr>
              <a:t>Are quarks composites ?</a:t>
            </a:r>
            <a:endParaRPr lang="en-GB" sz="1800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152399" y="1905000"/>
            <a:ext cx="2743201" cy="58695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2 </a:t>
            </a:r>
            <a:r>
              <a:rPr lang="en-US" sz="1600" dirty="0" smtClean="0">
                <a:solidFill>
                  <a:srgbClr val="F1F1F5"/>
                </a:solidFill>
                <a:latin typeface="Symbol" charset="2"/>
                <a:cs typeface="Symbol" charset="2"/>
                <a:sym typeface="Symbol" charset="2"/>
              </a:rPr>
              <a:t>®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2 </a:t>
            </a:r>
            <a:r>
              <a:rPr lang="en-US" sz="16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parton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scattering to two jets described by QCD</a:t>
            </a:r>
          </a:p>
        </p:txBody>
      </p: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152400" y="2689643"/>
            <a:ext cx="2743201" cy="83317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Tends to scatter at smaller angles than if there were new particles produced</a:t>
            </a:r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152400" y="3721201"/>
            <a:ext cx="2743201" cy="10793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Recall atomic substructure discovery in Rutherford scattering: </a:t>
            </a:r>
            <a:r>
              <a:rPr lang="en-US" sz="1600" b="1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deflection at large angles !</a:t>
            </a:r>
          </a:p>
        </p:txBody>
      </p:sp>
      <p:sp>
        <p:nvSpPr>
          <p:cNvPr id="27" name="Freeform 26"/>
          <p:cNvSpPr/>
          <p:nvPr/>
        </p:nvSpPr>
        <p:spPr>
          <a:xfrm rot="14667698" flipV="1">
            <a:off x="5582796" y="4163686"/>
            <a:ext cx="928950" cy="546967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dash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rcRect t="50123"/>
          <a:stretch>
            <a:fillRect/>
          </a:stretch>
        </p:blipFill>
        <p:spPr>
          <a:xfrm>
            <a:off x="1137278" y="4896188"/>
            <a:ext cx="1086217" cy="824565"/>
          </a:xfrm>
          <a:prstGeom prst="rect">
            <a:avLst/>
          </a:prstGeom>
          <a:effectLst>
            <a:outerShdw blurRad="88900" dist="38100" dir="2700000">
              <a:srgbClr val="000000">
                <a:alpha val="68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82" y="4896187"/>
            <a:ext cx="659652" cy="824565"/>
          </a:xfrm>
          <a:prstGeom prst="rect">
            <a:avLst/>
          </a:prstGeom>
          <a:effectLst>
            <a:outerShdw blurRad="88900" dist="38100" dir="270000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High-energy jets probe new particles and interactions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Measure </a:t>
            </a:r>
            <a:r>
              <a:rPr lang="en-US" sz="2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di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-jet invariant mass and angular distributions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1" name="Picture 10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857711"/>
            <a:ext cx="4417481" cy="4238289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67632" y="1752600"/>
            <a:ext cx="3568169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Trebuchet MS"/>
                <a:cs typeface="Trebuchet MS"/>
              </a:rPr>
              <a:t>Observed and fitted </a:t>
            </a:r>
            <a:r>
              <a:rPr lang="en-US" sz="1200" b="1" i="1" dirty="0" err="1" smtClean="0">
                <a:solidFill>
                  <a:srgbClr val="595959"/>
                </a:solidFill>
                <a:latin typeface="Trebuchet MS"/>
                <a:cs typeface="Trebuchet MS"/>
              </a:rPr>
              <a:t>m</a:t>
            </a:r>
            <a:r>
              <a:rPr lang="en-US" sz="1200" b="1" dirty="0" err="1" smtClean="0">
                <a:solidFill>
                  <a:srgbClr val="595959"/>
                </a:solidFill>
                <a:latin typeface="Trebuchet MS"/>
                <a:cs typeface="Trebuchet MS"/>
              </a:rPr>
              <a:t>(jet</a:t>
            </a:r>
            <a:r>
              <a:rPr lang="en-US" sz="12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-jet) </a:t>
            </a:r>
            <a:r>
              <a:rPr lang="en-US" sz="1200" dirty="0" smtClean="0">
                <a:solidFill>
                  <a:srgbClr val="595959"/>
                </a:solidFill>
                <a:latin typeface="Trebuchet MS"/>
                <a:cs typeface="Trebuchet MS"/>
              </a:rPr>
              <a:t>distributions</a:t>
            </a:r>
            <a:endParaRPr lang="en-GB" sz="1200" baseline="-25000" dirty="0">
              <a:solidFill>
                <a:srgbClr val="595959"/>
              </a:solidFill>
              <a:latin typeface="Trebuchet MS"/>
              <a:cs typeface="Trebuchet MS"/>
              <a:sym typeface="Symbol" charset="2"/>
            </a:endParaRPr>
          </a:p>
        </p:txBody>
      </p:sp>
      <p:pic>
        <p:nvPicPr>
          <p:cNvPr id="13" name="Picture 12" descr="fig_03-8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b="126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rcRect b="1269"/>
              <a:stretch>
                <a:fillRect/>
              </a:stretch>
            </p:blipFill>
          </mc:Fallback>
        </mc:AlternateContent>
        <p:spPr>
          <a:xfrm>
            <a:off x="4495800" y="1823816"/>
            <a:ext cx="4521200" cy="4282767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194831" y="1752600"/>
            <a:ext cx="3568169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Trebuchet MS"/>
                <a:cs typeface="Trebuchet MS"/>
              </a:rPr>
              <a:t>Centrality versus </a:t>
            </a:r>
            <a:r>
              <a:rPr lang="en-US" sz="1200" b="1" i="1" dirty="0" err="1" smtClean="0">
                <a:solidFill>
                  <a:srgbClr val="595959"/>
                </a:solidFill>
                <a:latin typeface="Trebuchet MS"/>
                <a:cs typeface="Trebuchet MS"/>
              </a:rPr>
              <a:t>m</a:t>
            </a:r>
            <a:r>
              <a:rPr lang="en-US" sz="1200" b="1" dirty="0" err="1" smtClean="0">
                <a:solidFill>
                  <a:srgbClr val="595959"/>
                </a:solidFill>
                <a:latin typeface="Trebuchet MS"/>
                <a:cs typeface="Trebuchet MS"/>
              </a:rPr>
              <a:t>(jet</a:t>
            </a:r>
            <a:r>
              <a:rPr lang="en-US" sz="12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-jet)</a:t>
            </a:r>
            <a:endParaRPr lang="en-GB" sz="1200" baseline="-25000" dirty="0">
              <a:solidFill>
                <a:srgbClr val="595959"/>
              </a:solidFill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2167" y="1460956"/>
            <a:ext cx="3661833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US" sz="800" b="1" kern="0" dirty="0" smtClean="0">
                <a:solidFill>
                  <a:srgbClr val="FFFFFF"/>
                </a:solidFill>
              </a:rPr>
              <a:t>ATLAS-CONF-2012-038, ATLAS-CONF-2012-088, CMS PAS EXO-12-016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1333118" y="3081669"/>
            <a:ext cx="343282" cy="368513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                                                           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6209918" y="3310269"/>
            <a:ext cx="1003476" cy="650015"/>
          </a:xfrm>
          <a:prstGeom prst="rightArrow">
            <a:avLst>
              <a:gd name="adj1" fmla="val 53256"/>
              <a:gd name="adj2" fmla="val 53256"/>
            </a:avLst>
          </a:prstGeom>
          <a:solidFill>
            <a:srgbClr val="ECF0F3"/>
          </a:solidFill>
          <a:ln>
            <a:solidFill>
              <a:srgbClr val="E12B0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432" y="3487659"/>
            <a:ext cx="1111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7F7F7F"/>
                </a:solidFill>
                <a:latin typeface="Trebuchet MS"/>
                <a:cs typeface="Trebuchet MS"/>
              </a:rPr>
              <a:t>Non-resonant</a:t>
            </a:r>
            <a:endParaRPr lang="en-GB" sz="1200" dirty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sp>
        <p:nvSpPr>
          <p:cNvPr id="27" name="Pentagon 26"/>
          <p:cNvSpPr/>
          <p:nvPr/>
        </p:nvSpPr>
        <p:spPr>
          <a:xfrm flipH="1">
            <a:off x="1333118" y="3450166"/>
            <a:ext cx="343282" cy="368513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                                                           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" y="3112395"/>
            <a:ext cx="952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7F7F7F"/>
                </a:solidFill>
                <a:latin typeface="Trebuchet MS"/>
                <a:cs typeface="Trebuchet MS"/>
              </a:rPr>
              <a:t>Resonant</a:t>
            </a:r>
            <a:endParaRPr lang="en-GB" sz="1200" dirty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600200" y="2497879"/>
          <a:ext cx="472440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607393"/>
                <a:gridCol w="346137"/>
                <a:gridCol w="95147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Benchmark model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Observed</a:t>
                      </a:r>
                      <a:r>
                        <a:rPr lang="en-GB" sz="1600" baseline="0" dirty="0" smtClean="0">
                          <a:latin typeface="Trebuchet MS"/>
                          <a:cs typeface="Trebuchet MS"/>
                        </a:rPr>
                        <a:t> limit </a:t>
                      </a:r>
                    </a:p>
                    <a:p>
                      <a:pPr algn="ctr"/>
                      <a:r>
                        <a:rPr lang="en-GB" sz="1600" baseline="0" dirty="0" smtClean="0">
                          <a:latin typeface="Trebuchet MS"/>
                          <a:cs typeface="Trebuchet MS"/>
                        </a:rPr>
                        <a:t>at 95% CL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i="0" dirty="0" smtClean="0">
                          <a:latin typeface="Trebuchet MS"/>
                          <a:cs typeface="Trebuchet MS"/>
                        </a:rPr>
                        <a:t>Excited quarks</a:t>
                      </a:r>
                      <a:endParaRPr lang="en-GB" sz="1600" i="0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i="1" dirty="0" err="1" smtClean="0">
                          <a:latin typeface="Trebuchet MS"/>
                          <a:cs typeface="Trebuchet MS"/>
                        </a:rPr>
                        <a:t>m</a:t>
                      </a:r>
                      <a:r>
                        <a:rPr lang="en-GB" sz="1600" i="0" dirty="0" err="1" smtClean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lang="en-GB" sz="1600" i="1" dirty="0" err="1" smtClean="0">
                          <a:latin typeface="Trebuchet MS"/>
                          <a:cs typeface="Trebuchet MS"/>
                        </a:rPr>
                        <a:t>q</a:t>
                      </a:r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*)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 marR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&gt;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3.4 </a:t>
                      </a:r>
                      <a:r>
                        <a:rPr lang="en-GB" sz="1600" dirty="0" err="1" smtClean="0">
                          <a:latin typeface="Trebuchet MS"/>
                          <a:cs typeface="Trebuchet MS"/>
                        </a:rPr>
                        <a:t>TeV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 marL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4-quark contact</a:t>
                      </a:r>
                      <a:r>
                        <a:rPr lang="en-GB" sz="1600" baseline="0" dirty="0" smtClean="0">
                          <a:latin typeface="Trebuchet MS"/>
                          <a:cs typeface="Trebuchet MS"/>
                        </a:rPr>
                        <a:t> interactions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endParaRPr lang="en-GB" sz="1600" dirty="0">
                        <a:latin typeface="Symbol" charset="2"/>
                        <a:cs typeface="Symbol" charset="2"/>
                      </a:endParaRPr>
                    </a:p>
                  </a:txBody>
                  <a:tcPr marR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&gt;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7.8</a:t>
                      </a:r>
                      <a:r>
                        <a:rPr lang="en-GB" sz="1600" baseline="0" dirty="0" smtClean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GB" sz="1600" baseline="0" dirty="0" err="1" smtClean="0">
                          <a:latin typeface="Trebuchet MS"/>
                          <a:cs typeface="Trebuchet MS"/>
                        </a:rPr>
                        <a:t>TeV</a:t>
                      </a:r>
                      <a:endParaRPr lang="en-GB" sz="1600" baseline="30000" dirty="0">
                        <a:solidFill>
                          <a:srgbClr val="7F7F7F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0"/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High-energy jets probe new particles and interactions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Measure </a:t>
            </a:r>
            <a:r>
              <a:rPr lang="en-US" sz="2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di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-jet invariant mass and angular distributions</a:t>
            </a:r>
          </a:p>
        </p:txBody>
      </p:sp>
      <p:grpSp>
        <p:nvGrpSpPr>
          <p:cNvPr id="2" name="Group 28"/>
          <p:cNvGrpSpPr/>
          <p:nvPr/>
        </p:nvGrpSpPr>
        <p:grpSpPr>
          <a:xfrm>
            <a:off x="0" y="3450166"/>
            <a:ext cx="8987432" cy="3026834"/>
            <a:chOff x="0" y="2611966"/>
            <a:chExt cx="8987432" cy="3026834"/>
          </a:xfrm>
        </p:grpSpPr>
        <p:pic>
          <p:nvPicPr>
            <p:cNvPr id="31" name="Picture 7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943" t="26376" r="7489" b="36444"/>
            <a:stretch>
              <a:fillRect/>
            </a:stretch>
          </p:blipFill>
          <p:spPr bwMode="auto">
            <a:xfrm>
              <a:off x="0" y="3124200"/>
              <a:ext cx="8937625" cy="190182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outerShdw blurRad="177800" dist="38100" dir="2700000">
                <a:srgbClr val="000000">
                  <a:alpha val="11000"/>
                </a:srgbClr>
              </a:outerShdw>
            </a:effectLst>
          </p:spPr>
        </p:pic>
        <p:pic>
          <p:nvPicPr>
            <p:cNvPr id="32" name="Picture 7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943" t="60701" r="81857" b="24683"/>
            <a:stretch>
              <a:fillRect/>
            </a:stretch>
          </p:blipFill>
          <p:spPr bwMode="auto">
            <a:xfrm>
              <a:off x="1588" y="4891088"/>
              <a:ext cx="1169987" cy="7477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</p:pic>
        <p:sp>
          <p:nvSpPr>
            <p:cNvPr id="33" name="Text Box 80"/>
            <p:cNvSpPr txBox="1">
              <a:spLocks noChangeArrowheads="1"/>
            </p:cNvSpPr>
            <p:nvPr/>
          </p:nvSpPr>
          <p:spPr bwMode="auto">
            <a:xfrm>
              <a:off x="2551113" y="3624263"/>
              <a:ext cx="1076325" cy="27463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200">
                  <a:solidFill>
                    <a:prstClr val="black"/>
                  </a:solidFill>
                </a:rPr>
                <a:t>10</a:t>
              </a:r>
              <a:r>
                <a:rPr lang="en-GB" sz="1200" baseline="30000">
                  <a:solidFill>
                    <a:prstClr val="black"/>
                  </a:solidFill>
                  <a:ea typeface="Arial" charset="0"/>
                  <a:cs typeface="Arial" charset="0"/>
                </a:rPr>
                <a:t>–9</a:t>
              </a:r>
              <a:r>
                <a:rPr lang="en-GB" sz="1200">
                  <a:solidFill>
                    <a:prstClr val="black"/>
                  </a:solidFill>
                  <a:ea typeface="Arial" charset="0"/>
                  <a:cs typeface="Arial" charset="0"/>
                </a:rPr>
                <a:t>–10</a:t>
              </a:r>
              <a:r>
                <a:rPr lang="en-GB" sz="1200" baseline="30000">
                  <a:solidFill>
                    <a:prstClr val="black"/>
                  </a:solidFill>
                  <a:ea typeface="Arial" charset="0"/>
                  <a:cs typeface="Arial" charset="0"/>
                </a:rPr>
                <a:t>–8</a:t>
              </a:r>
              <a:r>
                <a:rPr lang="en-GB" sz="1200">
                  <a:solidFill>
                    <a:prstClr val="black"/>
                  </a:solidFill>
                  <a:ea typeface="Arial" charset="0"/>
                  <a:cs typeface="Arial" charset="0"/>
                </a:rPr>
                <a:t> cm</a:t>
              </a:r>
            </a:p>
          </p:txBody>
        </p:sp>
        <p:sp>
          <p:nvSpPr>
            <p:cNvPr id="34" name="Text Box 81"/>
            <p:cNvSpPr txBox="1">
              <a:spLocks noChangeArrowheads="1"/>
            </p:cNvSpPr>
            <p:nvPr/>
          </p:nvSpPr>
          <p:spPr bwMode="auto">
            <a:xfrm>
              <a:off x="3986213" y="3403600"/>
              <a:ext cx="766762" cy="27463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200">
                  <a:solidFill>
                    <a:prstClr val="black"/>
                  </a:solidFill>
                </a:rPr>
                <a:t>10</a:t>
              </a:r>
              <a:r>
                <a:rPr lang="en-GB" sz="1200" baseline="30000">
                  <a:solidFill>
                    <a:prstClr val="black"/>
                  </a:solidFill>
                  <a:ea typeface="Arial" charset="0"/>
                  <a:cs typeface="Arial" charset="0"/>
                </a:rPr>
                <a:t>–13</a:t>
              </a:r>
              <a:r>
                <a:rPr lang="en-GB" sz="1200">
                  <a:solidFill>
                    <a:prstClr val="black"/>
                  </a:solidFill>
                  <a:ea typeface="Arial" charset="0"/>
                  <a:cs typeface="Arial" charset="0"/>
                </a:rPr>
                <a:t> cm</a:t>
              </a:r>
            </a:p>
          </p:txBody>
        </p:sp>
        <p:sp>
          <p:nvSpPr>
            <p:cNvPr id="35" name="Text Box 82"/>
            <p:cNvSpPr txBox="1">
              <a:spLocks noChangeArrowheads="1"/>
            </p:cNvSpPr>
            <p:nvPr/>
          </p:nvSpPr>
          <p:spPr bwMode="auto">
            <a:xfrm>
              <a:off x="5649913" y="3133725"/>
              <a:ext cx="766762" cy="27463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200">
                  <a:solidFill>
                    <a:prstClr val="black"/>
                  </a:solidFill>
                </a:rPr>
                <a:t>10</a:t>
              </a:r>
              <a:r>
                <a:rPr lang="en-GB" sz="1200" baseline="30000">
                  <a:solidFill>
                    <a:prstClr val="black"/>
                  </a:solidFill>
                  <a:ea typeface="Arial" charset="0"/>
                  <a:cs typeface="Arial" charset="0"/>
                </a:rPr>
                <a:t>–14</a:t>
              </a:r>
              <a:r>
                <a:rPr lang="en-GB" sz="1200">
                  <a:solidFill>
                    <a:prstClr val="black"/>
                  </a:solidFill>
                  <a:ea typeface="Arial" charset="0"/>
                  <a:cs typeface="Arial" charset="0"/>
                </a:rPr>
                <a:t> cm</a:t>
              </a:r>
            </a:p>
          </p:txBody>
        </p:sp>
        <p:sp>
          <p:nvSpPr>
            <p:cNvPr id="36" name="Text Box 83"/>
            <p:cNvSpPr txBox="1">
              <a:spLocks noChangeArrowheads="1"/>
            </p:cNvSpPr>
            <p:nvPr/>
          </p:nvSpPr>
          <p:spPr bwMode="auto">
            <a:xfrm>
              <a:off x="7270547" y="2611966"/>
              <a:ext cx="1716885" cy="34073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600" b="1" i="1" dirty="0" smtClean="0">
                  <a:solidFill>
                    <a:srgbClr val="E12B0D"/>
                  </a:solidFill>
                  <a:latin typeface="Trebuchet MS"/>
                  <a:cs typeface="Trebuchet MS"/>
                </a:rPr>
                <a:t>&lt; ~2 </a:t>
              </a:r>
              <a:r>
                <a:rPr lang="en-GB" sz="1600" i="1" dirty="0" smtClean="0">
                  <a:solidFill>
                    <a:srgbClr val="E12B0D"/>
                  </a:solidFill>
                  <a:latin typeface="Trebuchet MS"/>
                  <a:cs typeface="Trebuchet MS"/>
                </a:rPr>
                <a:t>× </a:t>
              </a:r>
              <a:r>
                <a:rPr lang="en-GB" sz="1600" b="1" i="1" dirty="0" smtClean="0">
                  <a:solidFill>
                    <a:srgbClr val="E12B0D"/>
                  </a:solidFill>
                  <a:latin typeface="Trebuchet MS"/>
                  <a:cs typeface="Trebuchet MS"/>
                </a:rPr>
                <a:t>10</a:t>
              </a:r>
              <a:r>
                <a:rPr lang="en-GB" sz="700" b="1" i="1" dirty="0" smtClean="0">
                  <a:solidFill>
                    <a:srgbClr val="E12B0D"/>
                  </a:solidFill>
                  <a:latin typeface="Trebuchet MS"/>
                  <a:cs typeface="Trebuchet MS"/>
                </a:rPr>
                <a:t> </a:t>
              </a:r>
              <a:r>
                <a:rPr lang="en-GB" sz="1600" b="1" i="1" baseline="30000" dirty="0" smtClean="0">
                  <a:solidFill>
                    <a:srgbClr val="E12B0D"/>
                  </a:solidFill>
                  <a:latin typeface="Symbol" charset="2"/>
                  <a:ea typeface="Arial" charset="0"/>
                  <a:cs typeface="Symbol" charset="2"/>
                </a:rPr>
                <a:t>–</a:t>
              </a:r>
              <a:r>
                <a:rPr lang="en-GB" sz="1600" b="1" i="1" baseline="30000" dirty="0" smtClean="0">
                  <a:solidFill>
                    <a:srgbClr val="E12B0D"/>
                  </a:solidFill>
                  <a:latin typeface="Trebuchet MS"/>
                  <a:ea typeface="Arial" charset="0"/>
                  <a:cs typeface="Trebuchet MS"/>
                </a:rPr>
                <a:t>18</a:t>
              </a:r>
              <a:r>
                <a:rPr lang="en-GB" sz="1600" b="1" i="1" dirty="0" smtClean="0">
                  <a:solidFill>
                    <a:srgbClr val="E12B0D"/>
                  </a:solidFill>
                  <a:latin typeface="Trebuchet MS"/>
                  <a:ea typeface="Arial" charset="0"/>
                  <a:cs typeface="Trebuchet MS"/>
                </a:rPr>
                <a:t> cm</a:t>
              </a:r>
              <a:endParaRPr lang="en-GB" sz="1600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7" name="Text Box 84"/>
            <p:cNvSpPr txBox="1">
              <a:spLocks noChangeArrowheads="1"/>
            </p:cNvSpPr>
            <p:nvPr/>
          </p:nvSpPr>
          <p:spPr bwMode="auto">
            <a:xfrm>
              <a:off x="1381125" y="3830638"/>
              <a:ext cx="1076325" cy="27463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200">
                  <a:solidFill>
                    <a:prstClr val="black"/>
                  </a:solidFill>
                </a:rPr>
                <a:t>10</a:t>
              </a:r>
              <a:r>
                <a:rPr lang="en-GB" sz="1200" baseline="30000">
                  <a:solidFill>
                    <a:prstClr val="black"/>
                  </a:solidFill>
                  <a:ea typeface="Arial" charset="0"/>
                  <a:cs typeface="Arial" charset="0"/>
                </a:rPr>
                <a:t>–9</a:t>
              </a:r>
              <a:r>
                <a:rPr lang="en-GB" sz="1200">
                  <a:solidFill>
                    <a:prstClr val="black"/>
                  </a:solidFill>
                  <a:ea typeface="Arial" charset="0"/>
                  <a:cs typeface="Arial" charset="0"/>
                </a:rPr>
                <a:t>–10</a:t>
              </a:r>
              <a:r>
                <a:rPr lang="en-GB" sz="1200" baseline="30000">
                  <a:solidFill>
                    <a:prstClr val="black"/>
                  </a:solidFill>
                  <a:ea typeface="Arial" charset="0"/>
                  <a:cs typeface="Arial" charset="0"/>
                </a:rPr>
                <a:t>–7</a:t>
              </a:r>
              <a:r>
                <a:rPr lang="en-GB" sz="1200">
                  <a:solidFill>
                    <a:prstClr val="black"/>
                  </a:solidFill>
                  <a:ea typeface="Arial" charset="0"/>
                  <a:cs typeface="Arial" charset="0"/>
                </a:rPr>
                <a:t> cm</a:t>
              </a:r>
            </a:p>
          </p:txBody>
        </p:sp>
      </p:grpSp>
      <p:sp>
        <p:nvSpPr>
          <p:cNvPr id="40" name="Text Box 83"/>
          <p:cNvSpPr txBox="1">
            <a:spLocks noChangeArrowheads="1"/>
          </p:cNvSpPr>
          <p:nvPr/>
        </p:nvSpPr>
        <p:spPr bwMode="auto">
          <a:xfrm>
            <a:off x="7598834" y="4612265"/>
            <a:ext cx="751978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600" b="1" i="1" dirty="0" smtClean="0">
                <a:solidFill>
                  <a:srgbClr val="E12B0D"/>
                </a:solidFill>
                <a:effectLst>
                  <a:glow rad="177800">
                    <a:prstClr val="white"/>
                  </a:glow>
                </a:effectLst>
                <a:latin typeface="Trebuchet MS"/>
                <a:cs typeface="Trebuchet MS"/>
              </a:rPr>
              <a:t>quark</a:t>
            </a:r>
            <a:endParaRPr lang="en-GB" sz="1600" b="1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" y="1809690"/>
            <a:ext cx="75268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No deviations from SM seen </a:t>
            </a:r>
            <a:r>
              <a:rPr lang="en-US" sz="2000" dirty="0" err="1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20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set limits on new phenomena:</a:t>
            </a:r>
            <a:endParaRPr lang="en-US" sz="2000" dirty="0" smtClean="0">
              <a:solidFill>
                <a:srgbClr val="D00209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2167" y="1460956"/>
            <a:ext cx="3661833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US" sz="800" b="1" kern="0" dirty="0" smtClean="0">
                <a:solidFill>
                  <a:srgbClr val="FFFFFF"/>
                </a:solidFill>
              </a:rPr>
              <a:t>ATLAS-CONF-2012-038, ATLAS-CONF-2012-088, CMS PAS EXO-12-016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76400"/>
            <a:ext cx="9144000" cy="449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989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Leptons are pure SM and new physics probes with much reduced strong-interactions background  </a:t>
            </a:r>
          </a:p>
        </p:txBody>
      </p:sp>
      <p:sp>
        <p:nvSpPr>
          <p:cNvPr id="38" name="Freeform 37"/>
          <p:cNvSpPr/>
          <p:nvPr/>
        </p:nvSpPr>
        <p:spPr>
          <a:xfrm>
            <a:off x="2295219" y="3429000"/>
            <a:ext cx="1532849" cy="12918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 flipV="1">
            <a:off x="2295219" y="2133600"/>
            <a:ext cx="1532849" cy="12918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 rot="21251877" flipH="1">
            <a:off x="5424115" y="3346974"/>
            <a:ext cx="1457740" cy="12918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 flipH="1" flipV="1">
            <a:off x="5333277" y="2133600"/>
            <a:ext cx="1457740" cy="12918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29168" y="18288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1F1F5"/>
                </a:solidFill>
                <a:latin typeface="Chalkduster"/>
                <a:cs typeface="Chalkduster"/>
              </a:rPr>
              <a:t>q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37582" y="4267200"/>
            <a:ext cx="601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1F1F5"/>
                </a:solidFill>
                <a:latin typeface="Chalkduster"/>
                <a:cs typeface="Chalkduster"/>
              </a:rPr>
              <a:t>q</a:t>
            </a:r>
            <a:r>
              <a:rPr lang="en-GB" sz="1800" baseline="30000" dirty="0" smtClean="0">
                <a:solidFill>
                  <a:srgbClr val="F1F1F5"/>
                </a:solidFill>
                <a:latin typeface="Chalkduster"/>
                <a:cs typeface="Chalkduster"/>
              </a:rPr>
              <a:t>(</a:t>
            </a:r>
            <a:r>
              <a:rPr lang="en-GB" sz="1800" dirty="0" smtClean="0">
                <a:solidFill>
                  <a:srgbClr val="F1F1F5"/>
                </a:solidFill>
                <a:latin typeface="Chalkduster"/>
                <a:cs typeface="Chalkduster"/>
              </a:rPr>
              <a:t>‘</a:t>
            </a:r>
            <a:r>
              <a:rPr lang="en-GB" sz="1800" baseline="30000" dirty="0" smtClean="0">
                <a:solidFill>
                  <a:srgbClr val="F1F1F5"/>
                </a:solidFill>
                <a:latin typeface="Chalkduster"/>
                <a:cs typeface="Chalkduster"/>
              </a:rPr>
              <a:t>)</a:t>
            </a:r>
            <a:endParaRPr lang="en-GB" baseline="30000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58368" y="17526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1F1F5"/>
                </a:solidFill>
                <a:latin typeface="Chalkduster"/>
                <a:cs typeface="Chalkduster"/>
              </a:rPr>
              <a:t>e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43418" y="4262735"/>
            <a:ext cx="752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1F1F5"/>
                </a:solidFill>
                <a:latin typeface="Chalkduster"/>
                <a:cs typeface="Chalkduster"/>
              </a:rPr>
              <a:t>e/</a:t>
            </a:r>
            <a:r>
              <a:rPr lang="en-GB" dirty="0" err="1" smtClean="0">
                <a:solidFill>
                  <a:srgbClr val="F1F1F5"/>
                </a:solidFill>
                <a:latin typeface="Symbol" charset="2"/>
                <a:cs typeface="Symbol" charset="2"/>
              </a:rPr>
              <a:t>n</a:t>
            </a:r>
            <a:endParaRPr lang="en-GB" dirty="0">
              <a:solidFill>
                <a:srgbClr val="F1F1F5"/>
              </a:solidFill>
              <a:latin typeface="Symbol" charset="2"/>
              <a:cs typeface="Symbol" charset="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28068" y="2738735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1F1F5"/>
                </a:solidFill>
                <a:latin typeface="Chalkduster"/>
                <a:cs typeface="Chalkduster"/>
              </a:rPr>
              <a:t>Z</a:t>
            </a:r>
            <a:r>
              <a:rPr lang="en-GB" baseline="30000" dirty="0" smtClean="0">
                <a:solidFill>
                  <a:srgbClr val="F1F1F5"/>
                </a:solidFill>
                <a:latin typeface="Chalkduster"/>
                <a:cs typeface="Chalkduster"/>
              </a:rPr>
              <a:t>0</a:t>
            </a:r>
            <a:r>
              <a:rPr lang="en-GB" dirty="0" smtClean="0">
                <a:solidFill>
                  <a:srgbClr val="F1F1F5"/>
                </a:solidFill>
                <a:latin typeface="Chalkduster"/>
                <a:cs typeface="Chalkduster"/>
              </a:rPr>
              <a:t> / W</a:t>
            </a:r>
            <a:r>
              <a:rPr lang="en-GB" baseline="30000" dirty="0" smtClean="0">
                <a:solidFill>
                  <a:srgbClr val="F1F1F5"/>
                </a:solidFill>
                <a:latin typeface="Chalkduster"/>
                <a:cs typeface="Chalkduster"/>
              </a:rPr>
              <a:t>±</a:t>
            </a:r>
            <a:endParaRPr lang="en-GB" baseline="30000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48368" y="4542472"/>
            <a:ext cx="3752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1600" dirty="0" smtClean="0">
                <a:solidFill>
                  <a:srgbClr val="F1F1F5"/>
                </a:solidFill>
                <a:latin typeface="Chalkduster"/>
                <a:cs typeface="Chalkduster"/>
              </a:rPr>
              <a:t>Unification of forces ?</a:t>
            </a:r>
          </a:p>
          <a:p>
            <a:pPr>
              <a:spcBef>
                <a:spcPts val="300"/>
              </a:spcBef>
            </a:pPr>
            <a:r>
              <a:rPr lang="en-GB" sz="1600" dirty="0" smtClean="0">
                <a:solidFill>
                  <a:srgbClr val="F1F1F5"/>
                </a:solidFill>
                <a:latin typeface="Chalkduster"/>
                <a:cs typeface="Chalkduster"/>
              </a:rPr>
              <a:t>Left-right symmetric models ?</a:t>
            </a:r>
          </a:p>
          <a:p>
            <a:pPr>
              <a:spcBef>
                <a:spcPts val="300"/>
              </a:spcBef>
            </a:pPr>
            <a:r>
              <a:rPr lang="en-GB" sz="1600" dirty="0" smtClean="0">
                <a:solidFill>
                  <a:srgbClr val="F1F1F5"/>
                </a:solidFill>
                <a:latin typeface="Chalkduster"/>
                <a:cs typeface="Chalkduster"/>
              </a:rPr>
              <a:t>Compact extra dimensions ?</a:t>
            </a:r>
          </a:p>
          <a:p>
            <a:pPr>
              <a:spcBef>
                <a:spcPts val="300"/>
              </a:spcBef>
            </a:pPr>
            <a:r>
              <a:rPr lang="en-GB" sz="1600" dirty="0" err="1" smtClean="0">
                <a:solidFill>
                  <a:srgbClr val="F1F1F5"/>
                </a:solidFill>
                <a:latin typeface="Chalkduster"/>
                <a:cs typeface="Chalkduster"/>
              </a:rPr>
              <a:t>Technicolour</a:t>
            </a:r>
            <a:r>
              <a:rPr lang="en-GB" sz="1600" dirty="0" smtClean="0">
                <a:solidFill>
                  <a:srgbClr val="F1F1F5"/>
                </a:solidFill>
                <a:latin typeface="Chalkduster"/>
                <a:cs typeface="Chalkduster"/>
              </a:rPr>
              <a:t> ?</a:t>
            </a:r>
          </a:p>
          <a:p>
            <a:pPr>
              <a:spcBef>
                <a:spcPts val="300"/>
              </a:spcBef>
            </a:pPr>
            <a:r>
              <a:rPr lang="en-GB" sz="1600" dirty="0" smtClean="0">
                <a:solidFill>
                  <a:srgbClr val="F1F1F5"/>
                </a:solidFill>
                <a:latin typeface="Chalkduster"/>
                <a:cs typeface="Chalkduster"/>
              </a:rPr>
              <a:t>Higgs extensions ?</a:t>
            </a:r>
            <a:endParaRPr lang="en-GB" sz="1600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806901" y="3312583"/>
            <a:ext cx="1545167" cy="211667"/>
          </a:xfrm>
          <a:custGeom>
            <a:avLst/>
            <a:gdLst>
              <a:gd name="connsiteX0" fmla="*/ 0 w 1545167"/>
              <a:gd name="connsiteY0" fmla="*/ 116417 h 211667"/>
              <a:gd name="connsiteX1" fmla="*/ 84667 w 1545167"/>
              <a:gd name="connsiteY1" fmla="*/ 42334 h 211667"/>
              <a:gd name="connsiteX2" fmla="*/ 116417 w 1545167"/>
              <a:gd name="connsiteY2" fmla="*/ 21167 h 211667"/>
              <a:gd name="connsiteX3" fmla="*/ 158750 w 1545167"/>
              <a:gd name="connsiteY3" fmla="*/ 52917 h 211667"/>
              <a:gd name="connsiteX4" fmla="*/ 190500 w 1545167"/>
              <a:gd name="connsiteY4" fmla="*/ 116417 h 211667"/>
              <a:gd name="connsiteX5" fmla="*/ 254000 w 1545167"/>
              <a:gd name="connsiteY5" fmla="*/ 158750 h 211667"/>
              <a:gd name="connsiteX6" fmla="*/ 285750 w 1545167"/>
              <a:gd name="connsiteY6" fmla="*/ 148167 h 211667"/>
              <a:gd name="connsiteX7" fmla="*/ 306917 w 1545167"/>
              <a:gd name="connsiteY7" fmla="*/ 116417 h 211667"/>
              <a:gd name="connsiteX8" fmla="*/ 338667 w 1545167"/>
              <a:gd name="connsiteY8" fmla="*/ 84667 h 211667"/>
              <a:gd name="connsiteX9" fmla="*/ 370417 w 1545167"/>
              <a:gd name="connsiteY9" fmla="*/ 21167 h 211667"/>
              <a:gd name="connsiteX10" fmla="*/ 402167 w 1545167"/>
              <a:gd name="connsiteY10" fmla="*/ 0 h 211667"/>
              <a:gd name="connsiteX11" fmla="*/ 433917 w 1545167"/>
              <a:gd name="connsiteY11" fmla="*/ 21167 h 211667"/>
              <a:gd name="connsiteX12" fmla="*/ 476250 w 1545167"/>
              <a:gd name="connsiteY12" fmla="*/ 31750 h 211667"/>
              <a:gd name="connsiteX13" fmla="*/ 518584 w 1545167"/>
              <a:gd name="connsiteY13" fmla="*/ 95250 h 211667"/>
              <a:gd name="connsiteX14" fmla="*/ 529167 w 1545167"/>
              <a:gd name="connsiteY14" fmla="*/ 127000 h 211667"/>
              <a:gd name="connsiteX15" fmla="*/ 592667 w 1545167"/>
              <a:gd name="connsiteY15" fmla="*/ 158750 h 211667"/>
              <a:gd name="connsiteX16" fmla="*/ 624417 w 1545167"/>
              <a:gd name="connsiteY16" fmla="*/ 148167 h 211667"/>
              <a:gd name="connsiteX17" fmla="*/ 645584 w 1545167"/>
              <a:gd name="connsiteY17" fmla="*/ 84667 h 211667"/>
              <a:gd name="connsiteX18" fmla="*/ 656167 w 1545167"/>
              <a:gd name="connsiteY18" fmla="*/ 52917 h 211667"/>
              <a:gd name="connsiteX19" fmla="*/ 719667 w 1545167"/>
              <a:gd name="connsiteY19" fmla="*/ 21167 h 211667"/>
              <a:gd name="connsiteX20" fmla="*/ 793750 w 1545167"/>
              <a:gd name="connsiteY20" fmla="*/ 52917 h 211667"/>
              <a:gd name="connsiteX21" fmla="*/ 814917 w 1545167"/>
              <a:gd name="connsiteY21" fmla="*/ 116417 h 211667"/>
              <a:gd name="connsiteX22" fmla="*/ 825500 w 1545167"/>
              <a:gd name="connsiteY22" fmla="*/ 158750 h 211667"/>
              <a:gd name="connsiteX23" fmla="*/ 889000 w 1545167"/>
              <a:gd name="connsiteY23" fmla="*/ 190500 h 211667"/>
              <a:gd name="connsiteX24" fmla="*/ 931334 w 1545167"/>
              <a:gd name="connsiteY24" fmla="*/ 169334 h 211667"/>
              <a:gd name="connsiteX25" fmla="*/ 941917 w 1545167"/>
              <a:gd name="connsiteY25" fmla="*/ 137584 h 211667"/>
              <a:gd name="connsiteX26" fmla="*/ 963084 w 1545167"/>
              <a:gd name="connsiteY26" fmla="*/ 105834 h 211667"/>
              <a:gd name="connsiteX27" fmla="*/ 1016000 w 1545167"/>
              <a:gd name="connsiteY27" fmla="*/ 21167 h 211667"/>
              <a:gd name="connsiteX28" fmla="*/ 1111250 w 1545167"/>
              <a:gd name="connsiteY28" fmla="*/ 52917 h 211667"/>
              <a:gd name="connsiteX29" fmla="*/ 1121834 w 1545167"/>
              <a:gd name="connsiteY29" fmla="*/ 84667 h 211667"/>
              <a:gd name="connsiteX30" fmla="*/ 1143000 w 1545167"/>
              <a:gd name="connsiteY30" fmla="*/ 116417 h 211667"/>
              <a:gd name="connsiteX31" fmla="*/ 1153584 w 1545167"/>
              <a:gd name="connsiteY31" fmla="*/ 148167 h 211667"/>
              <a:gd name="connsiteX32" fmla="*/ 1206500 w 1545167"/>
              <a:gd name="connsiteY32" fmla="*/ 211667 h 211667"/>
              <a:gd name="connsiteX33" fmla="*/ 1312334 w 1545167"/>
              <a:gd name="connsiteY33" fmla="*/ 179917 h 211667"/>
              <a:gd name="connsiteX34" fmla="*/ 1365250 w 1545167"/>
              <a:gd name="connsiteY34" fmla="*/ 137584 h 211667"/>
              <a:gd name="connsiteX35" fmla="*/ 1397000 w 1545167"/>
              <a:gd name="connsiteY35" fmla="*/ 95250 h 211667"/>
              <a:gd name="connsiteX36" fmla="*/ 1407584 w 1545167"/>
              <a:gd name="connsiteY36" fmla="*/ 63500 h 211667"/>
              <a:gd name="connsiteX37" fmla="*/ 1428750 w 1545167"/>
              <a:gd name="connsiteY37" fmla="*/ 31750 h 211667"/>
              <a:gd name="connsiteX38" fmla="*/ 1502834 w 1545167"/>
              <a:gd name="connsiteY38" fmla="*/ 42334 h 211667"/>
              <a:gd name="connsiteX39" fmla="*/ 1513417 w 1545167"/>
              <a:gd name="connsiteY39" fmla="*/ 74084 h 211667"/>
              <a:gd name="connsiteX40" fmla="*/ 1534584 w 1545167"/>
              <a:gd name="connsiteY40" fmla="*/ 105834 h 211667"/>
              <a:gd name="connsiteX41" fmla="*/ 1545167 w 1545167"/>
              <a:gd name="connsiteY41" fmla="*/ 127000 h 21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45167" h="211667">
                <a:moveTo>
                  <a:pt x="0" y="116417"/>
                </a:moveTo>
                <a:cubicBezTo>
                  <a:pt x="35278" y="63500"/>
                  <a:pt x="10583" y="91723"/>
                  <a:pt x="84667" y="42334"/>
                </a:cubicBezTo>
                <a:lnTo>
                  <a:pt x="116417" y="21167"/>
                </a:lnTo>
                <a:cubicBezTo>
                  <a:pt x="130528" y="31750"/>
                  <a:pt x="146277" y="40444"/>
                  <a:pt x="158750" y="52917"/>
                </a:cubicBezTo>
                <a:cubicBezTo>
                  <a:pt x="208711" y="102878"/>
                  <a:pt x="156068" y="64769"/>
                  <a:pt x="190500" y="116417"/>
                </a:cubicBezTo>
                <a:cubicBezTo>
                  <a:pt x="213150" y="150393"/>
                  <a:pt x="220713" y="147655"/>
                  <a:pt x="254000" y="158750"/>
                </a:cubicBezTo>
                <a:cubicBezTo>
                  <a:pt x="264583" y="155222"/>
                  <a:pt x="277039" y="155136"/>
                  <a:pt x="285750" y="148167"/>
                </a:cubicBezTo>
                <a:cubicBezTo>
                  <a:pt x="295682" y="140221"/>
                  <a:pt x="298774" y="126188"/>
                  <a:pt x="306917" y="116417"/>
                </a:cubicBezTo>
                <a:cubicBezTo>
                  <a:pt x="316499" y="104919"/>
                  <a:pt x="328084" y="95250"/>
                  <a:pt x="338667" y="84667"/>
                </a:cubicBezTo>
                <a:cubicBezTo>
                  <a:pt x="347275" y="58843"/>
                  <a:pt x="349900" y="41684"/>
                  <a:pt x="370417" y="21167"/>
                </a:cubicBezTo>
                <a:cubicBezTo>
                  <a:pt x="379411" y="12173"/>
                  <a:pt x="391584" y="7056"/>
                  <a:pt x="402167" y="0"/>
                </a:cubicBezTo>
                <a:cubicBezTo>
                  <a:pt x="412750" y="7056"/>
                  <a:pt x="422226" y="16156"/>
                  <a:pt x="433917" y="21167"/>
                </a:cubicBezTo>
                <a:cubicBezTo>
                  <a:pt x="447286" y="26897"/>
                  <a:pt x="465304" y="22172"/>
                  <a:pt x="476250" y="31750"/>
                </a:cubicBezTo>
                <a:cubicBezTo>
                  <a:pt x="495395" y="48502"/>
                  <a:pt x="518584" y="95250"/>
                  <a:pt x="518584" y="95250"/>
                </a:cubicBezTo>
                <a:cubicBezTo>
                  <a:pt x="522112" y="105833"/>
                  <a:pt x="522198" y="118289"/>
                  <a:pt x="529167" y="127000"/>
                </a:cubicBezTo>
                <a:cubicBezTo>
                  <a:pt x="544088" y="145652"/>
                  <a:pt x="571751" y="151778"/>
                  <a:pt x="592667" y="158750"/>
                </a:cubicBezTo>
                <a:cubicBezTo>
                  <a:pt x="603250" y="155222"/>
                  <a:pt x="617933" y="157245"/>
                  <a:pt x="624417" y="148167"/>
                </a:cubicBezTo>
                <a:cubicBezTo>
                  <a:pt x="637385" y="130011"/>
                  <a:pt x="638528" y="105834"/>
                  <a:pt x="645584" y="84667"/>
                </a:cubicBezTo>
                <a:cubicBezTo>
                  <a:pt x="649112" y="74084"/>
                  <a:pt x="646885" y="59105"/>
                  <a:pt x="656167" y="52917"/>
                </a:cubicBezTo>
                <a:cubicBezTo>
                  <a:pt x="697199" y="25562"/>
                  <a:pt x="675850" y="35772"/>
                  <a:pt x="719667" y="21167"/>
                </a:cubicBezTo>
                <a:cubicBezTo>
                  <a:pt x="739671" y="26168"/>
                  <a:pt x="780215" y="31261"/>
                  <a:pt x="793750" y="52917"/>
                </a:cubicBezTo>
                <a:cubicBezTo>
                  <a:pt x="805575" y="71837"/>
                  <a:pt x="809506" y="94771"/>
                  <a:pt x="814917" y="116417"/>
                </a:cubicBezTo>
                <a:cubicBezTo>
                  <a:pt x="818445" y="130528"/>
                  <a:pt x="817432" y="146648"/>
                  <a:pt x="825500" y="158750"/>
                </a:cubicBezTo>
                <a:cubicBezTo>
                  <a:pt x="837224" y="176336"/>
                  <a:pt x="870888" y="184463"/>
                  <a:pt x="889000" y="190500"/>
                </a:cubicBezTo>
                <a:cubicBezTo>
                  <a:pt x="903111" y="183445"/>
                  <a:pt x="920178" y="180490"/>
                  <a:pt x="931334" y="169334"/>
                </a:cubicBezTo>
                <a:cubicBezTo>
                  <a:pt x="939222" y="161446"/>
                  <a:pt x="936928" y="147562"/>
                  <a:pt x="941917" y="137584"/>
                </a:cubicBezTo>
                <a:cubicBezTo>
                  <a:pt x="947605" y="126207"/>
                  <a:pt x="956028" y="116417"/>
                  <a:pt x="963084" y="105834"/>
                </a:cubicBezTo>
                <a:cubicBezTo>
                  <a:pt x="988272" y="30267"/>
                  <a:pt x="965686" y="54710"/>
                  <a:pt x="1016000" y="21167"/>
                </a:cubicBezTo>
                <a:cubicBezTo>
                  <a:pt x="1046987" y="26331"/>
                  <a:pt x="1088355" y="24298"/>
                  <a:pt x="1111250" y="52917"/>
                </a:cubicBezTo>
                <a:cubicBezTo>
                  <a:pt x="1118219" y="61628"/>
                  <a:pt x="1116845" y="74689"/>
                  <a:pt x="1121834" y="84667"/>
                </a:cubicBezTo>
                <a:cubicBezTo>
                  <a:pt x="1127522" y="96044"/>
                  <a:pt x="1137312" y="105040"/>
                  <a:pt x="1143000" y="116417"/>
                </a:cubicBezTo>
                <a:cubicBezTo>
                  <a:pt x="1147989" y="126395"/>
                  <a:pt x="1148595" y="138189"/>
                  <a:pt x="1153584" y="148167"/>
                </a:cubicBezTo>
                <a:cubicBezTo>
                  <a:pt x="1168319" y="177638"/>
                  <a:pt x="1183092" y="188259"/>
                  <a:pt x="1206500" y="211667"/>
                </a:cubicBezTo>
                <a:cubicBezTo>
                  <a:pt x="1243720" y="205464"/>
                  <a:pt x="1281570" y="205553"/>
                  <a:pt x="1312334" y="179917"/>
                </a:cubicBezTo>
                <a:cubicBezTo>
                  <a:pt x="1376161" y="126727"/>
                  <a:pt x="1289444" y="162852"/>
                  <a:pt x="1365250" y="137584"/>
                </a:cubicBezTo>
                <a:cubicBezTo>
                  <a:pt x="1375833" y="123473"/>
                  <a:pt x="1388249" y="110565"/>
                  <a:pt x="1397000" y="95250"/>
                </a:cubicBezTo>
                <a:cubicBezTo>
                  <a:pt x="1402535" y="85564"/>
                  <a:pt x="1402595" y="73478"/>
                  <a:pt x="1407584" y="63500"/>
                </a:cubicBezTo>
                <a:cubicBezTo>
                  <a:pt x="1413272" y="52123"/>
                  <a:pt x="1421695" y="42333"/>
                  <a:pt x="1428750" y="31750"/>
                </a:cubicBezTo>
                <a:cubicBezTo>
                  <a:pt x="1453445" y="35278"/>
                  <a:pt x="1480522" y="31178"/>
                  <a:pt x="1502834" y="42334"/>
                </a:cubicBezTo>
                <a:cubicBezTo>
                  <a:pt x="1512812" y="47323"/>
                  <a:pt x="1508428" y="64106"/>
                  <a:pt x="1513417" y="74084"/>
                </a:cubicBezTo>
                <a:cubicBezTo>
                  <a:pt x="1519105" y="85461"/>
                  <a:pt x="1528040" y="94927"/>
                  <a:pt x="1534584" y="105834"/>
                </a:cubicBezTo>
                <a:cubicBezTo>
                  <a:pt x="1538642" y="112598"/>
                  <a:pt x="1541639" y="119945"/>
                  <a:pt x="1545167" y="12700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10368" y="3729335"/>
            <a:ext cx="1671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EEDFD1"/>
                </a:solidFill>
                <a:latin typeface="Chalkduster"/>
                <a:cs typeface="Chalkduster"/>
              </a:rPr>
              <a:t>Z’ / W’ ?</a:t>
            </a:r>
            <a:endParaRPr lang="en-GB" baseline="30000" dirty="0">
              <a:solidFill>
                <a:srgbClr val="EEDFD1"/>
              </a:solidFill>
              <a:latin typeface="Chalkduster"/>
              <a:cs typeface="Chalkduster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76400"/>
            <a:ext cx="9144000" cy="449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989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Leptons are pure SM and new physics probes with much reduced strong-interactions background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48368" y="4542472"/>
            <a:ext cx="3752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1600" dirty="0" smtClean="0">
                <a:solidFill>
                  <a:srgbClr val="F1F1F5"/>
                </a:solidFill>
                <a:latin typeface="Chalkduster"/>
                <a:cs typeface="Chalkduster"/>
              </a:rPr>
              <a:t>Unification of forces ?</a:t>
            </a:r>
          </a:p>
          <a:p>
            <a:pPr>
              <a:spcBef>
                <a:spcPts val="300"/>
              </a:spcBef>
            </a:pPr>
            <a:r>
              <a:rPr lang="en-GB" sz="1600" dirty="0" smtClean="0">
                <a:solidFill>
                  <a:srgbClr val="F1F1F5"/>
                </a:solidFill>
                <a:latin typeface="Chalkduster"/>
                <a:cs typeface="Chalkduster"/>
              </a:rPr>
              <a:t>Left-right symmetric models ?</a:t>
            </a:r>
          </a:p>
          <a:p>
            <a:pPr>
              <a:spcBef>
                <a:spcPts val="300"/>
              </a:spcBef>
            </a:pPr>
            <a:r>
              <a:rPr lang="en-GB" sz="1600" dirty="0" smtClean="0">
                <a:solidFill>
                  <a:srgbClr val="F1F1F5"/>
                </a:solidFill>
                <a:latin typeface="Chalkduster"/>
                <a:cs typeface="Chalkduster"/>
              </a:rPr>
              <a:t>Compact extra dimensions ?</a:t>
            </a:r>
          </a:p>
          <a:p>
            <a:pPr>
              <a:spcBef>
                <a:spcPts val="300"/>
              </a:spcBef>
            </a:pPr>
            <a:r>
              <a:rPr lang="en-GB" sz="1600" dirty="0" err="1" smtClean="0">
                <a:solidFill>
                  <a:srgbClr val="F1F1F5"/>
                </a:solidFill>
                <a:latin typeface="Chalkduster"/>
                <a:cs typeface="Chalkduster"/>
              </a:rPr>
              <a:t>Technicolour</a:t>
            </a:r>
            <a:r>
              <a:rPr lang="en-GB" sz="1600" dirty="0" smtClean="0">
                <a:solidFill>
                  <a:srgbClr val="F1F1F5"/>
                </a:solidFill>
                <a:latin typeface="Chalkduster"/>
                <a:cs typeface="Chalkduster"/>
              </a:rPr>
              <a:t> ?</a:t>
            </a:r>
          </a:p>
          <a:p>
            <a:pPr>
              <a:spcBef>
                <a:spcPts val="300"/>
              </a:spcBef>
            </a:pPr>
            <a:r>
              <a:rPr lang="en-GB" sz="1600" dirty="0" smtClean="0">
                <a:solidFill>
                  <a:srgbClr val="F1F1F5"/>
                </a:solidFill>
                <a:latin typeface="Chalkduster"/>
                <a:cs typeface="Chalkduster"/>
              </a:rPr>
              <a:t>Higgs extensions ?</a:t>
            </a:r>
            <a:endParaRPr lang="en-GB" sz="1600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pic>
        <p:nvPicPr>
          <p:cNvPr id="17" name="Picture 16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752600"/>
            <a:ext cx="4670345" cy="2713672"/>
          </a:xfrm>
          <a:prstGeom prst="rect">
            <a:avLst/>
          </a:prstGeom>
          <a:effectLst>
            <a:outerShdw blurRad="304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4" name="Group 26"/>
          <p:cNvGrpSpPr/>
          <p:nvPr/>
        </p:nvGrpSpPr>
        <p:grpSpPr>
          <a:xfrm>
            <a:off x="6019800" y="2740679"/>
            <a:ext cx="1828800" cy="1503093"/>
            <a:chOff x="7391400" y="2740679"/>
            <a:chExt cx="1828800" cy="1503093"/>
          </a:xfrm>
        </p:grpSpPr>
        <p:sp>
          <p:nvSpPr>
            <p:cNvPr id="19" name="Oval 18"/>
            <p:cNvSpPr/>
            <p:nvPr/>
          </p:nvSpPr>
          <p:spPr>
            <a:xfrm>
              <a:off x="7391400" y="3514782"/>
              <a:ext cx="1143000" cy="728990"/>
            </a:xfrm>
            <a:prstGeom prst="ellipse">
              <a:avLst/>
            </a:prstGeom>
            <a:noFill/>
            <a:ln w="25400" cap="flat" cmpd="sng" algn="ctr">
              <a:solidFill>
                <a:srgbClr val="D0020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34299" y="2740679"/>
              <a:ext cx="1485901" cy="461665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What’s happening in this tail ?</a:t>
              </a:r>
              <a:endParaRPr lang="en-GB" sz="1200" dirty="0">
                <a:solidFill>
                  <a:srgbClr val="D00209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22" name="Straight Arrow Connector 21"/>
            <p:cNvCxnSpPr>
              <a:endCxn id="19" idx="0"/>
            </p:cNvCxnSpPr>
            <p:nvPr/>
          </p:nvCxnSpPr>
          <p:spPr>
            <a:xfrm rot="16200000" flipH="1">
              <a:off x="7805313" y="3357195"/>
              <a:ext cx="314380" cy="794"/>
            </a:xfrm>
            <a:prstGeom prst="straightConnector1">
              <a:avLst/>
            </a:prstGeom>
            <a:ln>
              <a:solidFill>
                <a:srgbClr val="D0020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Searches for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Z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’ and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r>
              <a:rPr lang="en-US" sz="1100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’resonances in decays to </a:t>
            </a:r>
            <a:r>
              <a:rPr lang="en-US" sz="2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US" sz="2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/</a:t>
            </a:r>
            <a:r>
              <a:rPr lang="en-US" sz="28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endParaRPr lang="en-US" sz="2800" i="1" dirty="0" smtClean="0">
              <a:solidFill>
                <a:prstClr val="black"/>
              </a:solidFill>
              <a:latin typeface="Symbol" charset="2"/>
              <a:cs typeface="Symbol" charset="2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Use </a:t>
            </a:r>
            <a:r>
              <a:rPr lang="en-US" sz="2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dilepton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 / transverse</a:t>
            </a:r>
            <a:r>
              <a:rPr lang="en-US" sz="11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mass to search for excess over SM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55626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95% CL lower limit:  </a:t>
            </a:r>
            <a:r>
              <a:rPr lang="en-US" sz="1600" i="1" dirty="0" err="1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m</a:t>
            </a:r>
            <a:r>
              <a:rPr lang="en-US" sz="1600" dirty="0" err="1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(</a:t>
            </a:r>
            <a:r>
              <a:rPr lang="en-US" sz="1600" i="1" dirty="0" err="1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Z</a:t>
            </a:r>
            <a:r>
              <a:rPr lang="en-US" sz="400" i="1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’</a:t>
            </a:r>
            <a:r>
              <a:rPr lang="en-US" sz="1600" baseline="-250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SSM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) &gt; 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2.5 </a:t>
            </a:r>
            <a:r>
              <a:rPr lang="en-US" sz="1600" dirty="0" err="1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TeV</a:t>
            </a:r>
            <a:endParaRPr lang="en-US" sz="1600" baseline="30000" dirty="0" smtClean="0">
              <a:solidFill>
                <a:srgbClr val="D00209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800" y="1460956"/>
            <a:ext cx="16002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ATLAS-CONF-2012-129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11685" y="6138332"/>
            <a:ext cx="24111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800"/>
              </a:spcBef>
            </a:pPr>
            <a:r>
              <a:rPr lang="en-US" sz="1050" baseline="300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(</a:t>
            </a:r>
            <a:r>
              <a:rPr lang="en-US" sz="105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*</a:t>
            </a:r>
            <a:r>
              <a:rPr lang="en-US" sz="1050" baseline="300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)</a:t>
            </a:r>
            <a:r>
              <a:rPr lang="en-US" sz="105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Constructive interference model</a:t>
            </a:r>
            <a:endParaRPr lang="en-US" sz="1050" baseline="30000" dirty="0" smtClean="0">
              <a:solidFill>
                <a:srgbClr val="D00209"/>
              </a:solidFill>
              <a:latin typeface="Trebuchet MS"/>
              <a:ea typeface="Arial" charset="0"/>
              <a:cs typeface="Trebuchet MS"/>
            </a:endParaRPr>
          </a:p>
        </p:txBody>
      </p:sp>
      <p:pic>
        <p:nvPicPr>
          <p:cNvPr id="11" name="Picture 10" descr="fig_01-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2981" r="387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2981" r="3872"/>
              <a:stretch>
                <a:fillRect/>
              </a:stretch>
            </p:blipFill>
          </mc:Fallback>
        </mc:AlternateContent>
        <p:spPr>
          <a:xfrm>
            <a:off x="56311" y="2372106"/>
            <a:ext cx="4493979" cy="3114294"/>
          </a:xfrm>
          <a:prstGeom prst="rect">
            <a:avLst/>
          </a:prstGeom>
        </p:spPr>
      </p:pic>
      <p:pic>
        <p:nvPicPr>
          <p:cNvPr id="13" name="Picture 12" descr="fig_02-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2667" r="373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2667" r="3736"/>
              <a:stretch>
                <a:fillRect/>
              </a:stretch>
            </p:blipFill>
          </mc:Fallback>
        </mc:AlternateContent>
        <p:spPr>
          <a:xfrm>
            <a:off x="4548255" y="2372106"/>
            <a:ext cx="4515689" cy="3114294"/>
          </a:xfrm>
          <a:prstGeom prst="rect">
            <a:avLst/>
          </a:prstGeom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57200" y="1822154"/>
            <a:ext cx="4616182" cy="46384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Trebuchet MS"/>
                <a:cs typeface="Trebuchet MS"/>
              </a:rPr>
              <a:t>Observed and predicted </a:t>
            </a:r>
            <a:r>
              <a:rPr lang="en-US" sz="1200" b="1" dirty="0" err="1" smtClean="0">
                <a:solidFill>
                  <a:srgbClr val="595959"/>
                </a:solidFill>
                <a:latin typeface="Trebuchet MS"/>
                <a:cs typeface="Trebuchet MS"/>
              </a:rPr>
              <a:t>dielectron</a:t>
            </a:r>
            <a:r>
              <a:rPr lang="en-US" sz="12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 mass spectrum</a:t>
            </a:r>
          </a:p>
          <a:p>
            <a:r>
              <a:rPr lang="en-US" sz="1200" b="1" dirty="0" err="1" smtClean="0">
                <a:solidFill>
                  <a:srgbClr val="A90109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200" b="1" dirty="0" smtClean="0">
                <a:solidFill>
                  <a:srgbClr val="A90109"/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US" sz="1200" b="1" dirty="0" smtClean="0">
                <a:solidFill>
                  <a:srgbClr val="A90109"/>
                </a:solidFill>
                <a:latin typeface="Trebuchet MS"/>
                <a:cs typeface="Trebuchet MS"/>
              </a:rPr>
              <a:t>Search for bumps</a:t>
            </a:r>
            <a:endParaRPr lang="en-GB" sz="1200" b="1" baseline="-25000" dirty="0">
              <a:solidFill>
                <a:srgbClr val="A90109"/>
              </a:solidFill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257800" y="1822154"/>
            <a:ext cx="3697926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Trebuchet MS"/>
                <a:cs typeface="Trebuchet MS"/>
              </a:rPr>
              <a:t>Observed and predicted </a:t>
            </a:r>
            <a:r>
              <a:rPr lang="en-US" sz="1200" b="1" dirty="0" err="1" smtClean="0">
                <a:solidFill>
                  <a:srgbClr val="595959"/>
                </a:solidFill>
                <a:latin typeface="Trebuchet MS"/>
                <a:cs typeface="Trebuchet MS"/>
              </a:rPr>
              <a:t>dimuon</a:t>
            </a:r>
            <a:r>
              <a:rPr lang="en-US" sz="12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 mass spectrum</a:t>
            </a:r>
            <a:endParaRPr lang="en-GB" sz="1200" b="1" baseline="-25000" dirty="0">
              <a:solidFill>
                <a:srgbClr val="595959"/>
              </a:solidFill>
              <a:latin typeface="Trebuchet MS"/>
              <a:cs typeface="Trebuchet MS"/>
              <a:sym typeface="Symbol" charset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1524000"/>
            <a:ext cx="9144000" cy="464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  <p:pic>
        <p:nvPicPr>
          <p:cNvPr id="8" name="Picture 7" descr="summaryPlotICHEP2012-v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5763" y="1690954"/>
            <a:ext cx="6578144" cy="4443439"/>
          </a:xfrm>
          <a:prstGeom prst="rect">
            <a:avLst/>
          </a:prstGeom>
        </p:spPr>
      </p:pic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576915" y="1600200"/>
            <a:ext cx="615846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Trebuchet MS"/>
                <a:cs typeface="Trebuchet MS"/>
              </a:rPr>
              <a:t>Summary of weak boson and top cross section measurements vs. theory</a:t>
            </a:r>
            <a:endParaRPr lang="en-US" sz="1400" baseline="300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1524000"/>
            <a:ext cx="9144000" cy="464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 descr="summaryPlotICHEP2012-v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5763" y="1690954"/>
            <a:ext cx="6578144" cy="44434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576915" y="1600200"/>
            <a:ext cx="615846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Trebuchet MS"/>
                <a:cs typeface="Trebuchet MS"/>
              </a:rPr>
              <a:t>Summary of weak boson and top cross section measurements vs. theory</a:t>
            </a:r>
            <a:endParaRPr lang="en-US" sz="1400" baseline="300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910157"/>
            <a:ext cx="3274481" cy="2128443"/>
          </a:xfrm>
          <a:prstGeom prst="rect">
            <a:avLst/>
          </a:prstGeom>
          <a:solidFill>
            <a:sysClr val="window" lastClr="FFFFFF"/>
          </a:solidFill>
          <a:ln w="63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st="38100" dir="2700000">
              <a:srgbClr val="000000">
                <a:alpha val="31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0" y="1905000"/>
            <a:ext cx="3124199" cy="1896035"/>
            <a:chOff x="152401" y="3590365"/>
            <a:chExt cx="3124199" cy="18960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0" y="4123765"/>
              <a:ext cx="1447800" cy="1362635"/>
            </a:xfrm>
            <a:prstGeom prst="rect">
              <a:avLst/>
            </a:prstGeom>
            <a:effectLst>
              <a:outerShdw blurRad="203200" dist="38100" dir="2700000">
                <a:srgbClr val="000000">
                  <a:alpha val="18000"/>
                </a:srgbClr>
              </a:outerShdw>
            </a:effectLst>
          </p:spPr>
        </p:pic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152401" y="3590365"/>
              <a:ext cx="1981200" cy="34073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600" dirty="0" smtClean="0">
                  <a:solidFill>
                    <a:prstClr val="black"/>
                  </a:solidFill>
                  <a:latin typeface="Trebuchet MS"/>
                  <a:cs typeface="Trebuchet MS"/>
                  <a:sym typeface="Symbol" charset="2"/>
                </a:rPr>
                <a:t>LHC is </a:t>
              </a:r>
              <a:r>
                <a:rPr lang="en-US" sz="1600" b="1" dirty="0" smtClean="0">
                  <a:solidFill>
                    <a:prstClr val="black"/>
                  </a:solidFill>
                  <a:latin typeface="Trebuchet MS"/>
                  <a:cs typeface="Trebuchet MS"/>
                  <a:sym typeface="Symbol" charset="2"/>
                </a:rPr>
                <a:t>top factory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cs typeface="Trebuchet MS"/>
                  <a:sym typeface="Symbol" charset="2"/>
                </a:rPr>
                <a:t>: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4519" y="4025205"/>
              <a:ext cx="1521881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ts val="1200"/>
                </a:spcBef>
              </a:pPr>
              <a:r>
                <a:rPr lang="en-US" sz="1400" dirty="0" smtClean="0">
                  <a:solidFill>
                    <a:prstClr val="black"/>
                  </a:solidFill>
                  <a:latin typeface="Trebuchet MS"/>
                  <a:cs typeface="Trebuchet MS"/>
                  <a:sym typeface="Symbol" charset="2"/>
                </a:rPr>
                <a:t>At 7 </a:t>
              </a:r>
              <a:r>
                <a:rPr lang="en-US" sz="1400" dirty="0" err="1" smtClean="0">
                  <a:solidFill>
                    <a:prstClr val="black"/>
                  </a:solidFill>
                  <a:latin typeface="Trebuchet MS"/>
                  <a:cs typeface="Trebuchet MS"/>
                  <a:sym typeface="Symbol" charset="2"/>
                </a:rPr>
                <a:t>TeV</a:t>
              </a:r>
              <a:r>
                <a:rPr lang="en-US" sz="1400" dirty="0" smtClean="0">
                  <a:solidFill>
                    <a:prstClr val="black"/>
                  </a:solidFill>
                  <a:latin typeface="Trebuchet MS"/>
                  <a:cs typeface="Trebuchet MS"/>
                  <a:sym typeface="Symbol" charset="2"/>
                </a:rPr>
                <a:t> CM energy: ~25 times larger cross section than at Tevatron</a:t>
              </a:r>
              <a:endParaRPr lang="en-US" sz="1400" dirty="0" smtClean="0">
                <a:solidFill>
                  <a:srgbClr val="D00209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54583" cy="6561667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487320"/>
            <a:ext cx="9144000" cy="47610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104773" y="1769261"/>
            <a:ext cx="8810627" cy="4294990"/>
            <a:chOff x="104773" y="1769261"/>
            <a:chExt cx="8810627" cy="4294990"/>
          </a:xfrm>
        </p:grpSpPr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104773" y="1769261"/>
              <a:ext cx="8810627" cy="392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0000"/>
                </a:lnSpc>
                <a:spcBef>
                  <a:spcPct val="50000"/>
                </a:spcBef>
              </a:pPr>
              <a:r>
                <a:rPr lang="en-US" sz="1800" b="1" dirty="0" smtClean="0">
                  <a:solidFill>
                    <a:prstClr val="black"/>
                  </a:solidFill>
                  <a:effectLst>
                    <a:glow rad="228600">
                      <a:prstClr val="white">
                        <a:alpha val="85000"/>
                      </a:prstClr>
                    </a:glow>
                  </a:effectLst>
                  <a:latin typeface="Trebuchet MS"/>
                  <a:ea typeface="Arial" charset="0"/>
                  <a:cs typeface="Trebuchet MS"/>
                </a:rPr>
                <a:t>The top quark is the heaviest known elementary particle</a:t>
              </a:r>
              <a:endParaRPr lang="en-US" sz="1800" b="1" i="1" baseline="-25000" dirty="0" smtClean="0">
                <a:solidFill>
                  <a:srgbClr val="D00209"/>
                </a:solidFill>
                <a:effectLst>
                  <a:glow rad="228600">
                    <a:prstClr val="white">
                      <a:alpha val="85000"/>
                    </a:prstClr>
                  </a:glow>
                </a:effectLst>
                <a:latin typeface="Trebuchet MS"/>
                <a:ea typeface="Arial" charset="0"/>
                <a:cs typeface="Trebuchet M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2400" y="2264236"/>
              <a:ext cx="5181600" cy="3800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7663" indent="-347663">
                <a:lnSpc>
                  <a:spcPct val="110000"/>
                </a:lnSpc>
                <a:spcBef>
                  <a:spcPts val="1560"/>
                </a:spcBef>
                <a:buFont typeface="Lucida Grande"/>
                <a:buChar char="﹣"/>
              </a:pP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Almost as heavy as a gold atom…</a:t>
              </a:r>
            </a:p>
            <a:p>
              <a:pPr marL="347663" indent="-347663">
                <a:lnSpc>
                  <a:spcPct val="110000"/>
                </a:lnSpc>
                <a:spcBef>
                  <a:spcPts val="900"/>
                </a:spcBef>
                <a:buFont typeface="Lucida Grande"/>
                <a:buChar char="﹣"/>
              </a:pP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It is that heavy that it decays to </a:t>
              </a:r>
              <a:r>
                <a:rPr lang="en-US" sz="1600" i="1" dirty="0" err="1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bW</a:t>
              </a:r>
              <a:r>
                <a:rPr lang="en-US" sz="800" i="1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</a:t>
              </a:r>
              <a:r>
                <a:rPr lang="en-US" sz="1600" baseline="300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+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before it can form hadrons: its lifetime of 5×10</a:t>
              </a:r>
              <a:r>
                <a:rPr lang="en-US" sz="1600" baseline="300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–25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</a:t>
              </a:r>
              <a:r>
                <a:rPr lang="en-US" sz="1600" dirty="0" err="1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s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(half a </a:t>
              </a:r>
              <a:r>
                <a:rPr lang="en-US" sz="1600" i="1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yoctosecond</a:t>
              </a:r>
              <a:r>
                <a:rPr lang="en-US" sz="1600" i="1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, </a:t>
              </a:r>
              <a:r>
                <a:rPr lang="en-US" sz="1600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i="1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t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 ≈ 1.5 GeV) 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is smaller than </a:t>
              </a:r>
              <a:r>
                <a:rPr lang="en-US" sz="1600" dirty="0" err="1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hadronization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time: 1/</a:t>
              </a:r>
              <a:r>
                <a:rPr lang="en-US" sz="1600" dirty="0" smtClean="0">
                  <a:solidFill>
                    <a:prstClr val="black"/>
                  </a:solidFill>
                  <a:latin typeface="Symbol" charset="2"/>
                  <a:ea typeface="Arial" charset="0"/>
                  <a:cs typeface="Symbol" charset="2"/>
                </a:rPr>
                <a:t>L</a:t>
              </a:r>
              <a:r>
                <a:rPr lang="en-US" sz="1600" baseline="-250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QCD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~ 3×10</a:t>
              </a:r>
              <a:r>
                <a:rPr lang="en-US" sz="1600" baseline="300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–24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</a:t>
              </a:r>
              <a:r>
                <a:rPr lang="en-US" sz="1600" dirty="0" err="1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s</a:t>
              </a:r>
              <a:endParaRPr lang="en-US" sz="16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endParaRPr>
            </a:p>
            <a:p>
              <a:pPr marL="347663" indent="-347663">
                <a:lnSpc>
                  <a:spcPct val="110000"/>
                </a:lnSpc>
                <a:spcBef>
                  <a:spcPts val="900"/>
                </a:spcBef>
                <a:buFont typeface="Lucida Grande"/>
                <a:buChar char="﹣"/>
              </a:pP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When a top</a:t>
              </a:r>
              <a:r>
                <a:rPr lang="en-US" sz="1600" i="1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pair is produced at LHC, it can only fly ~0.1 fm within its lifetime, but the typical </a:t>
              </a:r>
              <a:r>
                <a:rPr lang="en-US" sz="1600" dirty="0" err="1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hadron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size is 1 fm. At 0.1 fm, QCD is weak due to asymptotic freedom</a:t>
              </a:r>
            </a:p>
            <a:p>
              <a:pPr marL="347663" indent="-347663">
                <a:lnSpc>
                  <a:spcPct val="110000"/>
                </a:lnSpc>
                <a:spcBef>
                  <a:spcPts val="900"/>
                </a:spcBef>
                <a:buFont typeface="Lucida Grande"/>
                <a:buChar char="﹣"/>
              </a:pP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There are thus no </a:t>
              </a:r>
              <a:r>
                <a:rPr lang="en-US" sz="1600" dirty="0" err="1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topponium</a:t>
              </a:r>
              <a:r>
                <a:rPr lang="en-US" sz="1600" dirty="0" smtClean="0">
                  <a:solidFill>
                    <a:prstClr val="black"/>
                  </a:solidFill>
                  <a:latin typeface="Trebuchet MS"/>
                  <a:ea typeface="Arial" charset="0"/>
                  <a:cs typeface="Trebuchet MS"/>
                </a:rPr>
                <a:t> bound states</a:t>
              </a:r>
            </a:p>
            <a:p>
              <a:pPr marL="347663" indent="-347663">
                <a:lnSpc>
                  <a:spcPct val="110000"/>
                </a:lnSpc>
                <a:spcBef>
                  <a:spcPts val="900"/>
                </a:spcBef>
                <a:buFont typeface="Lucida Grande"/>
                <a:buChar char="﹣"/>
              </a:pPr>
              <a:r>
                <a:rPr lang="en-US" sz="1600" dirty="0" smtClean="0">
                  <a:solidFill>
                    <a:srgbClr val="D00209"/>
                  </a:solidFill>
                  <a:sym typeface="Symbol" charset="2"/>
                </a:rPr>
                <a:t>Top is believed to be preferably involved in reactions with </a:t>
              </a:r>
              <a:r>
                <a:rPr lang="en-US" sz="1600" b="1" dirty="0" smtClean="0">
                  <a:solidFill>
                    <a:srgbClr val="D00209"/>
                  </a:solidFill>
                  <a:sym typeface="Symbol" charset="2"/>
                </a:rPr>
                <a:t>heavy new physics particles</a:t>
              </a:r>
              <a:endParaRPr lang="en-GB" sz="1600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385815"/>
            <a:ext cx="3308350" cy="3113741"/>
          </a:xfrm>
          <a:prstGeom prst="rect">
            <a:avLst/>
          </a:prstGeom>
          <a:effectLst>
            <a:outerShdw blurRad="203200" dist="38100" dir="2700000">
              <a:srgbClr val="000000">
                <a:alpha val="18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7010400" y="5499556"/>
            <a:ext cx="20569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© Kurt </a:t>
            </a:r>
            <a:r>
              <a:rPr lang="en-US" sz="8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Riesselmann</a:t>
            </a: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, Symmetry 04-05-07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19600" y="3506360"/>
            <a:ext cx="4724400" cy="2515557"/>
            <a:chOff x="4419600" y="3657600"/>
            <a:chExt cx="4724400" cy="2515557"/>
          </a:xfrm>
        </p:grpSpPr>
        <p:sp>
          <p:nvSpPr>
            <p:cNvPr id="6" name="Rectangle 5"/>
            <p:cNvSpPr/>
            <p:nvPr/>
          </p:nvSpPr>
          <p:spPr>
            <a:xfrm>
              <a:off x="4419600" y="3657600"/>
              <a:ext cx="4724400" cy="2515557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0927" y="3787676"/>
              <a:ext cx="4470153" cy="2231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800" b="1" dirty="0" smtClean="0">
                  <a:latin typeface="Trebuchet MS"/>
                  <a:cs typeface="Trebuchet MS"/>
                </a:rPr>
                <a:t>The SM is </a:t>
              </a:r>
              <a:r>
                <a:rPr lang="en-US" sz="1800" b="1" i="1" dirty="0" smtClean="0">
                  <a:latin typeface="Trebuchet MS"/>
                  <a:cs typeface="Trebuchet MS"/>
                </a:rPr>
                <a:t>the </a:t>
              </a:r>
              <a:r>
                <a:rPr lang="en-US" sz="1800" b="1" dirty="0" smtClean="0">
                  <a:latin typeface="Trebuchet MS"/>
                  <a:cs typeface="Trebuchet MS"/>
                </a:rPr>
                <a:t>legacy of 20</a:t>
              </a:r>
              <a:r>
                <a:rPr lang="en-US" sz="1800" b="1" baseline="30000" dirty="0" smtClean="0">
                  <a:latin typeface="Trebuchet MS"/>
                  <a:cs typeface="Trebuchet MS"/>
                </a:rPr>
                <a:t>th</a:t>
              </a:r>
              <a:r>
                <a:rPr lang="en-US" sz="1800" b="1" dirty="0" smtClean="0">
                  <a:latin typeface="Trebuchet MS"/>
                  <a:cs typeface="Trebuchet MS"/>
                </a:rPr>
                <a:t> century particle physics</a:t>
              </a:r>
            </a:p>
            <a:p>
              <a:pPr marL="266700" indent="-266700">
                <a:spcBef>
                  <a:spcPts val="1200"/>
                </a:spcBef>
                <a:buFont typeface="Lucida Grande"/>
                <a:buChar char="-"/>
              </a:pPr>
              <a:r>
                <a:rPr lang="en-US" sz="1400" b="1" i="1" dirty="0" smtClean="0">
                  <a:latin typeface="Trebuchet MS"/>
                  <a:cs typeface="Trebuchet MS"/>
                </a:rPr>
                <a:t>It unifies quantum mechanics, special relativity and field theory</a:t>
              </a:r>
            </a:p>
            <a:p>
              <a:pPr marL="266700" indent="-266700">
                <a:spcBef>
                  <a:spcPts val="600"/>
                </a:spcBef>
                <a:buFont typeface="Lucida Grande"/>
                <a:buChar char="-"/>
              </a:pPr>
              <a:r>
                <a:rPr lang="en-US" sz="1400" b="1" i="1" dirty="0" smtClean="0">
                  <a:latin typeface="Trebuchet MS"/>
                  <a:cs typeface="Trebuchet MS"/>
                </a:rPr>
                <a:t>It describes ~ all laboratory data</a:t>
              </a:r>
            </a:p>
            <a:p>
              <a:pPr>
                <a:spcBef>
                  <a:spcPts val="1200"/>
                </a:spcBef>
              </a:pPr>
              <a:r>
                <a:rPr lang="en-US" sz="1800" b="1" dirty="0" smtClean="0">
                  <a:latin typeface="Trebuchet MS"/>
                  <a:cs typeface="Trebuchet MS"/>
                </a:rPr>
                <a:t>Is the SM the theory of everything?      Or rather of </a:t>
              </a:r>
              <a:r>
                <a:rPr lang="en-US" sz="1800" b="1" i="1" dirty="0" smtClean="0">
                  <a:latin typeface="Trebuchet MS"/>
                  <a:cs typeface="Trebuchet MS"/>
                </a:rPr>
                <a:t>almost </a:t>
              </a:r>
              <a:r>
                <a:rPr lang="en-US" sz="1800" b="1" dirty="0" smtClean="0">
                  <a:latin typeface="Trebuchet MS"/>
                  <a:cs typeface="Trebuchet MS"/>
                </a:rPr>
                <a:t>everything? Or …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066800" y="838200"/>
            <a:ext cx="335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b="1" i="1" kern="0" dirty="0" smtClean="0">
                <a:solidFill>
                  <a:schemeClr val="bg1"/>
                </a:solidFill>
                <a:latin typeface="Trebuchet MS"/>
                <a:ea typeface="Arial" charset="0"/>
                <a:cs typeface="Trebuchet MS"/>
              </a:rPr>
              <a:t>Everyday life, and particle physics, are described by the Standard Model (SM)</a:t>
            </a:r>
            <a:endParaRPr lang="en-GB" b="1" i="1" kern="0" dirty="0">
              <a:solidFill>
                <a:schemeClr val="bg1"/>
              </a:solidFill>
              <a:latin typeface="Trebuchet MS"/>
              <a:ea typeface="Arial" charset="0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1524000"/>
            <a:ext cx="9144000" cy="464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6" name="Picture 65" descr="summaryPlotICHEP2012-v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15763" y="1690954"/>
            <a:ext cx="6578144" cy="44434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576915" y="1600200"/>
            <a:ext cx="615846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Trebuchet MS"/>
                <a:cs typeface="Trebuchet MS"/>
              </a:rPr>
              <a:t>Summary of weak boson and top cross section measurements vs. theory</a:t>
            </a:r>
            <a:endParaRPr lang="en-US" sz="1400" baseline="300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910157"/>
            <a:ext cx="3274481" cy="4262043"/>
          </a:xfrm>
          <a:prstGeom prst="rect">
            <a:avLst/>
          </a:prstGeom>
          <a:solidFill>
            <a:sysClr val="window" lastClr="FFFFFF"/>
          </a:solidFill>
          <a:ln w="63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st="38100" dir="2700000">
              <a:srgbClr val="000000">
                <a:alpha val="31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0" y="1905000"/>
            <a:ext cx="1981200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  <a:sym typeface="Symbol" charset="2"/>
              </a:rPr>
              <a:t>LHC is </a:t>
            </a:r>
            <a:r>
              <a:rPr lang="en-US" sz="1600" b="1" dirty="0" smtClean="0">
                <a:solidFill>
                  <a:prstClr val="black"/>
                </a:solidFill>
                <a:latin typeface="Trebuchet MS"/>
                <a:cs typeface="Trebuchet MS"/>
                <a:sym typeface="Symbol" charset="2"/>
              </a:rPr>
              <a:t>top factory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  <a:sym typeface="Symbol" charset="2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583" y="3251537"/>
            <a:ext cx="806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Semi-leptonic </a:t>
            </a:r>
            <a:r>
              <a:rPr lang="en-US" sz="12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tt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 decay (~30%, </a:t>
            </a:r>
            <a:r>
              <a:rPr lang="en-US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lep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=</a:t>
            </a:r>
            <a:r>
              <a:rPr lang="en-US" sz="12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e,</a:t>
            </a:r>
            <a:r>
              <a:rPr lang="en-US" sz="12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  <a:sym typeface="Symbol" charset="2"/>
              </a:rPr>
              <a:t>m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)</a:t>
            </a: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37064" y="2586038"/>
            <a:ext cx="2830513" cy="3281362"/>
            <a:chOff x="2682" y="1720"/>
            <a:chExt cx="1783" cy="2067"/>
          </a:xfrm>
        </p:grpSpPr>
        <p:sp>
          <p:nvSpPr>
            <p:cNvPr id="19" name="Line 34"/>
            <p:cNvSpPr>
              <a:spLocks noChangeShapeType="1"/>
            </p:cNvSpPr>
            <p:nvPr/>
          </p:nvSpPr>
          <p:spPr bwMode="auto">
            <a:xfrm rot="2822672" flipV="1">
              <a:off x="4218" y="2380"/>
              <a:ext cx="175" cy="3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" name="Line 35"/>
            <p:cNvSpPr>
              <a:spLocks noChangeShapeType="1"/>
            </p:cNvSpPr>
            <p:nvPr/>
          </p:nvSpPr>
          <p:spPr bwMode="auto">
            <a:xfrm flipV="1">
              <a:off x="3475" y="2812"/>
              <a:ext cx="255" cy="312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1" name="Line 36"/>
            <p:cNvSpPr>
              <a:spLocks noChangeShapeType="1"/>
            </p:cNvSpPr>
            <p:nvPr/>
          </p:nvSpPr>
          <p:spPr bwMode="auto">
            <a:xfrm flipV="1">
              <a:off x="3730" y="2472"/>
              <a:ext cx="86" cy="3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2" name="Line 37"/>
            <p:cNvSpPr>
              <a:spLocks noChangeShapeType="1"/>
            </p:cNvSpPr>
            <p:nvPr/>
          </p:nvSpPr>
          <p:spPr bwMode="auto">
            <a:xfrm flipH="1" flipV="1">
              <a:off x="3617" y="2103"/>
              <a:ext cx="199" cy="340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3" name="Line 38"/>
            <p:cNvSpPr>
              <a:spLocks noChangeShapeType="1"/>
            </p:cNvSpPr>
            <p:nvPr/>
          </p:nvSpPr>
          <p:spPr bwMode="auto">
            <a:xfrm flipV="1">
              <a:off x="3815" y="2103"/>
              <a:ext cx="199" cy="369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4" name="Line 39"/>
            <p:cNvSpPr>
              <a:spLocks noChangeShapeType="1"/>
            </p:cNvSpPr>
            <p:nvPr/>
          </p:nvSpPr>
          <p:spPr bwMode="auto">
            <a:xfrm rot="-862005" flipH="1" flipV="1">
              <a:off x="3587" y="1816"/>
              <a:ext cx="2" cy="2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5" name="Line 40"/>
            <p:cNvSpPr>
              <a:spLocks noChangeShapeType="1"/>
            </p:cNvSpPr>
            <p:nvPr/>
          </p:nvSpPr>
          <p:spPr bwMode="auto">
            <a:xfrm rot="20729990" flipV="1">
              <a:off x="3560" y="1720"/>
              <a:ext cx="104" cy="3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6" name="Line 41"/>
            <p:cNvSpPr>
              <a:spLocks noChangeShapeType="1"/>
            </p:cNvSpPr>
            <p:nvPr/>
          </p:nvSpPr>
          <p:spPr bwMode="auto">
            <a:xfrm rot="-862783" flipH="1" flipV="1">
              <a:off x="3521" y="1733"/>
              <a:ext cx="38" cy="3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7" name="Line 42"/>
            <p:cNvSpPr>
              <a:spLocks noChangeShapeType="1"/>
            </p:cNvSpPr>
            <p:nvPr/>
          </p:nvSpPr>
          <p:spPr bwMode="auto">
            <a:xfrm rot="-866724" flipH="1" flipV="1">
              <a:off x="3439" y="1768"/>
              <a:ext cx="116" cy="3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8" name="Line 43"/>
            <p:cNvSpPr>
              <a:spLocks noChangeShapeType="1"/>
            </p:cNvSpPr>
            <p:nvPr/>
          </p:nvSpPr>
          <p:spPr bwMode="auto">
            <a:xfrm flipV="1">
              <a:off x="4004" y="1877"/>
              <a:ext cx="170" cy="2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 flipV="1">
              <a:off x="4004" y="1735"/>
              <a:ext cx="142" cy="3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0" name="Line 45"/>
            <p:cNvSpPr>
              <a:spLocks noChangeShapeType="1"/>
            </p:cNvSpPr>
            <p:nvPr/>
          </p:nvSpPr>
          <p:spPr bwMode="auto">
            <a:xfrm flipV="1">
              <a:off x="4004" y="1763"/>
              <a:ext cx="85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1" name="Line 46"/>
            <p:cNvSpPr>
              <a:spLocks noChangeShapeType="1"/>
            </p:cNvSpPr>
            <p:nvPr/>
          </p:nvSpPr>
          <p:spPr bwMode="auto">
            <a:xfrm flipV="1">
              <a:off x="4004" y="1735"/>
              <a:ext cx="28" cy="3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2" name="Line 47"/>
            <p:cNvSpPr>
              <a:spLocks noChangeShapeType="1"/>
            </p:cNvSpPr>
            <p:nvPr/>
          </p:nvSpPr>
          <p:spPr bwMode="auto">
            <a:xfrm flipV="1">
              <a:off x="3730" y="2585"/>
              <a:ext cx="397" cy="22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4" name="Line 48"/>
            <p:cNvSpPr>
              <a:spLocks noChangeShapeType="1"/>
            </p:cNvSpPr>
            <p:nvPr/>
          </p:nvSpPr>
          <p:spPr bwMode="auto">
            <a:xfrm rot="2822672" flipV="1">
              <a:off x="4216" y="2360"/>
              <a:ext cx="100" cy="2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6" name="Line 49"/>
            <p:cNvSpPr>
              <a:spLocks noChangeShapeType="1"/>
            </p:cNvSpPr>
            <p:nvPr/>
          </p:nvSpPr>
          <p:spPr bwMode="auto">
            <a:xfrm rot="2822433" flipV="1">
              <a:off x="4244" y="2260"/>
              <a:ext cx="29" cy="3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7" name="Line 50"/>
            <p:cNvSpPr>
              <a:spLocks noChangeShapeType="1"/>
            </p:cNvSpPr>
            <p:nvPr/>
          </p:nvSpPr>
          <p:spPr bwMode="auto">
            <a:xfrm rot="2824369" flipH="1" flipV="1">
              <a:off x="4209" y="2290"/>
              <a:ext cx="42" cy="3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8" name="Line 51"/>
            <p:cNvSpPr>
              <a:spLocks noChangeShapeType="1"/>
            </p:cNvSpPr>
            <p:nvPr/>
          </p:nvSpPr>
          <p:spPr bwMode="auto">
            <a:xfrm rot="2819366" flipH="1" flipV="1">
              <a:off x="4145" y="2245"/>
              <a:ext cx="113" cy="3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9" name="Oval 52"/>
            <p:cNvSpPr>
              <a:spLocks noChangeArrowheads="1"/>
            </p:cNvSpPr>
            <p:nvPr/>
          </p:nvSpPr>
          <p:spPr bwMode="auto">
            <a:xfrm>
              <a:off x="4099" y="2553"/>
              <a:ext cx="57" cy="5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0" name="Oval 53"/>
            <p:cNvSpPr>
              <a:spLocks noChangeArrowheads="1"/>
            </p:cNvSpPr>
            <p:nvPr/>
          </p:nvSpPr>
          <p:spPr bwMode="auto">
            <a:xfrm rot="-872067">
              <a:off x="3589" y="2068"/>
              <a:ext cx="57" cy="57"/>
            </a:xfrm>
            <a:prstGeom prst="ellipse">
              <a:avLst/>
            </a:prstGeom>
            <a:solidFill>
              <a:srgbClr val="3333CC"/>
            </a:solidFill>
            <a:ln w="317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" name="Oval 54"/>
            <p:cNvSpPr>
              <a:spLocks noChangeArrowheads="1"/>
            </p:cNvSpPr>
            <p:nvPr/>
          </p:nvSpPr>
          <p:spPr bwMode="auto">
            <a:xfrm>
              <a:off x="3989" y="2067"/>
              <a:ext cx="57" cy="57"/>
            </a:xfrm>
            <a:prstGeom prst="ellipse">
              <a:avLst/>
            </a:prstGeom>
            <a:solidFill>
              <a:srgbClr val="3333CC"/>
            </a:solidFill>
            <a:ln w="317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2" name="Line 55"/>
            <p:cNvSpPr>
              <a:spLocks noChangeShapeType="1"/>
            </p:cNvSpPr>
            <p:nvPr/>
          </p:nvSpPr>
          <p:spPr bwMode="auto">
            <a:xfrm flipV="1">
              <a:off x="3135" y="3124"/>
              <a:ext cx="341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3" name="Line 56"/>
            <p:cNvSpPr>
              <a:spLocks noChangeShapeType="1"/>
            </p:cNvSpPr>
            <p:nvPr/>
          </p:nvSpPr>
          <p:spPr bwMode="auto">
            <a:xfrm>
              <a:off x="3475" y="3124"/>
              <a:ext cx="114" cy="3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4" name="Line 57"/>
            <p:cNvSpPr>
              <a:spLocks noChangeShapeType="1"/>
            </p:cNvSpPr>
            <p:nvPr/>
          </p:nvSpPr>
          <p:spPr bwMode="auto">
            <a:xfrm rot="2822672">
              <a:off x="3483" y="3492"/>
              <a:ext cx="212" cy="2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5" name="Line 58"/>
            <p:cNvSpPr>
              <a:spLocks noChangeShapeType="1"/>
            </p:cNvSpPr>
            <p:nvPr/>
          </p:nvSpPr>
          <p:spPr bwMode="auto">
            <a:xfrm rot="2822672">
              <a:off x="3487" y="3535"/>
              <a:ext cx="253" cy="1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6" name="Line 59"/>
            <p:cNvSpPr>
              <a:spLocks noChangeShapeType="1"/>
            </p:cNvSpPr>
            <p:nvPr/>
          </p:nvSpPr>
          <p:spPr bwMode="auto">
            <a:xfrm rot="2822672">
              <a:off x="3510" y="3555"/>
              <a:ext cx="279" cy="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7" name="Line 60"/>
            <p:cNvSpPr>
              <a:spLocks noChangeShapeType="1"/>
            </p:cNvSpPr>
            <p:nvPr/>
          </p:nvSpPr>
          <p:spPr bwMode="auto">
            <a:xfrm rot="2822672">
              <a:off x="3509" y="3580"/>
              <a:ext cx="351" cy="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8" name="Oval 61"/>
            <p:cNvSpPr>
              <a:spLocks noChangeArrowheads="1"/>
            </p:cNvSpPr>
            <p:nvPr/>
          </p:nvSpPr>
          <p:spPr bwMode="auto">
            <a:xfrm>
              <a:off x="3560" y="3436"/>
              <a:ext cx="57" cy="5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9" name="Line 62"/>
            <p:cNvSpPr>
              <a:spLocks noChangeShapeType="1"/>
            </p:cNvSpPr>
            <p:nvPr/>
          </p:nvSpPr>
          <p:spPr bwMode="auto">
            <a:xfrm flipH="1" flipV="1">
              <a:off x="2682" y="3266"/>
              <a:ext cx="481" cy="2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0" name="Line 63"/>
            <p:cNvSpPr>
              <a:spLocks noChangeShapeType="1"/>
            </p:cNvSpPr>
            <p:nvPr/>
          </p:nvSpPr>
          <p:spPr bwMode="auto">
            <a:xfrm flipH="1">
              <a:off x="2852" y="3294"/>
              <a:ext cx="283" cy="283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prstDash val="sysDot"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1" name="Oval 64"/>
            <p:cNvSpPr>
              <a:spLocks noChangeArrowheads="1"/>
            </p:cNvSpPr>
            <p:nvPr/>
          </p:nvSpPr>
          <p:spPr bwMode="auto">
            <a:xfrm>
              <a:off x="3795" y="2415"/>
              <a:ext cx="57" cy="57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2" name="Oval 65"/>
            <p:cNvSpPr>
              <a:spLocks noChangeArrowheads="1"/>
            </p:cNvSpPr>
            <p:nvPr/>
          </p:nvSpPr>
          <p:spPr bwMode="auto">
            <a:xfrm>
              <a:off x="3123" y="3261"/>
              <a:ext cx="57" cy="57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3" name="Oval 66"/>
            <p:cNvSpPr>
              <a:spLocks noChangeArrowheads="1"/>
            </p:cNvSpPr>
            <p:nvPr/>
          </p:nvSpPr>
          <p:spPr bwMode="auto">
            <a:xfrm>
              <a:off x="3710" y="2784"/>
              <a:ext cx="57" cy="57"/>
            </a:xfrm>
            <a:prstGeom prst="ellipse">
              <a:avLst/>
            </a:prstGeom>
            <a:solidFill>
              <a:srgbClr val="008000"/>
            </a:solidFill>
            <a:ln w="31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4" name="Oval 67"/>
            <p:cNvSpPr>
              <a:spLocks noChangeArrowheads="1"/>
            </p:cNvSpPr>
            <p:nvPr/>
          </p:nvSpPr>
          <p:spPr bwMode="auto">
            <a:xfrm>
              <a:off x="3451" y="3099"/>
              <a:ext cx="57" cy="57"/>
            </a:xfrm>
            <a:prstGeom prst="ellipse">
              <a:avLst/>
            </a:prstGeom>
            <a:solidFill>
              <a:srgbClr val="008000"/>
            </a:solidFill>
            <a:ln w="31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pic>
          <p:nvPicPr>
            <p:cNvPr id="55" name="Picture 68" descr="dd00942_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20" y="2861"/>
              <a:ext cx="226" cy="174"/>
            </a:xfrm>
            <a:prstGeom prst="rect">
              <a:avLst/>
            </a:prstGeom>
            <a:noFill/>
          </p:spPr>
        </p:pic>
        <p:graphicFrame>
          <p:nvGraphicFramePr>
            <p:cNvPr id="56" name="Object 69"/>
            <p:cNvGraphicFramePr>
              <a:graphicFrameLocks noChangeAspect="1"/>
            </p:cNvGraphicFramePr>
            <p:nvPr/>
          </p:nvGraphicFramePr>
          <p:xfrm>
            <a:off x="3534" y="2190"/>
            <a:ext cx="131" cy="167"/>
          </p:xfrm>
          <a:graphic>
            <a:graphicData uri="http://schemas.openxmlformats.org/presentationml/2006/ole">
              <p:oleObj spid="_x0000_s5450754" name="Equation" r:id="rId6" imgW="139680" imgH="177480" progId="Equation.DSMT4">
                <p:embed/>
              </p:oleObj>
            </a:graphicData>
          </a:graphic>
        </p:graphicFrame>
        <p:graphicFrame>
          <p:nvGraphicFramePr>
            <p:cNvPr id="57" name="Object 70"/>
            <p:cNvGraphicFramePr>
              <a:graphicFrameLocks noChangeAspect="1"/>
            </p:cNvGraphicFramePr>
            <p:nvPr/>
          </p:nvGraphicFramePr>
          <p:xfrm>
            <a:off x="3968" y="2191"/>
            <a:ext cx="131" cy="167"/>
          </p:xfrm>
          <a:graphic>
            <a:graphicData uri="http://schemas.openxmlformats.org/presentationml/2006/ole">
              <p:oleObj spid="_x0000_s5450755" name="Equation" r:id="rId7" imgW="139680" imgH="177480" progId="Equation.DSMT4">
                <p:embed/>
              </p:oleObj>
            </a:graphicData>
          </a:graphic>
        </p:graphicFrame>
        <p:graphicFrame>
          <p:nvGraphicFramePr>
            <p:cNvPr id="58" name="Object 71"/>
            <p:cNvGraphicFramePr>
              <a:graphicFrameLocks noChangeAspect="1"/>
            </p:cNvGraphicFramePr>
            <p:nvPr/>
          </p:nvGraphicFramePr>
          <p:xfrm>
            <a:off x="4031" y="2645"/>
            <a:ext cx="119" cy="167"/>
          </p:xfrm>
          <a:graphic>
            <a:graphicData uri="http://schemas.openxmlformats.org/presentationml/2006/ole">
              <p:oleObj spid="_x0000_s5450756" name="Equation" r:id="rId8" imgW="126720" imgH="177480" progId="Equation.DSMT4">
                <p:embed/>
              </p:oleObj>
            </a:graphicData>
          </a:graphic>
        </p:graphicFrame>
        <p:graphicFrame>
          <p:nvGraphicFramePr>
            <p:cNvPr id="59" name="Object 72"/>
            <p:cNvGraphicFramePr>
              <a:graphicFrameLocks noChangeAspect="1"/>
            </p:cNvGraphicFramePr>
            <p:nvPr/>
          </p:nvGraphicFramePr>
          <p:xfrm>
            <a:off x="3583" y="3237"/>
            <a:ext cx="119" cy="167"/>
          </p:xfrm>
          <a:graphic>
            <a:graphicData uri="http://schemas.openxmlformats.org/presentationml/2006/ole">
              <p:oleObj spid="_x0000_s5450757" name="Equation" r:id="rId9" imgW="126720" imgH="177480" progId="Equation.DSMT4">
                <p:embed/>
              </p:oleObj>
            </a:graphicData>
          </a:graphic>
        </p:graphicFrame>
        <p:graphicFrame>
          <p:nvGraphicFramePr>
            <p:cNvPr id="60" name="Object 73"/>
            <p:cNvGraphicFramePr>
              <a:graphicFrameLocks noChangeAspect="1"/>
            </p:cNvGraphicFramePr>
            <p:nvPr/>
          </p:nvGraphicFramePr>
          <p:xfrm>
            <a:off x="3581" y="2535"/>
            <a:ext cx="191" cy="155"/>
          </p:xfrm>
          <a:graphic>
            <a:graphicData uri="http://schemas.openxmlformats.org/presentationml/2006/ole">
              <p:oleObj spid="_x0000_s5450758" name="Equation" r:id="rId10" imgW="203040" imgH="164880" progId="Equation.DSMT4">
                <p:embed/>
              </p:oleObj>
            </a:graphicData>
          </a:graphic>
        </p:graphicFrame>
        <p:graphicFrame>
          <p:nvGraphicFramePr>
            <p:cNvPr id="61" name="Object 74"/>
            <p:cNvGraphicFramePr>
              <a:graphicFrameLocks noChangeAspect="1"/>
            </p:cNvGraphicFramePr>
            <p:nvPr/>
          </p:nvGraphicFramePr>
          <p:xfrm>
            <a:off x="3171" y="3039"/>
            <a:ext cx="191" cy="155"/>
          </p:xfrm>
          <a:graphic>
            <a:graphicData uri="http://schemas.openxmlformats.org/presentationml/2006/ole">
              <p:oleObj spid="_x0000_s5450759" name="Equation" r:id="rId11" imgW="203040" imgH="164880" progId="Equation.DSMT4">
                <p:embed/>
              </p:oleObj>
            </a:graphicData>
          </a:graphic>
        </p:graphicFrame>
        <p:graphicFrame>
          <p:nvGraphicFramePr>
            <p:cNvPr id="62" name="Object 75"/>
            <p:cNvGraphicFramePr>
              <a:graphicFrameLocks noChangeAspect="1"/>
            </p:cNvGraphicFramePr>
            <p:nvPr/>
          </p:nvGraphicFramePr>
          <p:xfrm>
            <a:off x="2781" y="3108"/>
            <a:ext cx="119" cy="143"/>
          </p:xfrm>
          <a:graphic>
            <a:graphicData uri="http://schemas.openxmlformats.org/presentationml/2006/ole">
              <p:oleObj spid="_x0000_s5450760" name="Equation" r:id="rId12" imgW="127000" imgH="152400" progId="Equation.DSMT4">
                <p:embed/>
              </p:oleObj>
            </a:graphicData>
          </a:graphic>
        </p:graphicFrame>
        <p:graphicFrame>
          <p:nvGraphicFramePr>
            <p:cNvPr id="63" name="Object 76"/>
            <p:cNvGraphicFramePr>
              <a:graphicFrameLocks noChangeAspect="1"/>
            </p:cNvGraphicFramePr>
            <p:nvPr/>
          </p:nvGraphicFramePr>
          <p:xfrm>
            <a:off x="2931" y="3532"/>
            <a:ext cx="119" cy="131"/>
          </p:xfrm>
          <a:graphic>
            <a:graphicData uri="http://schemas.openxmlformats.org/presentationml/2006/ole">
              <p:oleObj spid="_x0000_s5450761" name="Equation" r:id="rId13" imgW="126720" imgH="139680" progId="Equation.DSMT4">
                <p:embed/>
              </p:oleObj>
            </a:graphicData>
          </a:graphic>
        </p:graphicFrame>
        <p:graphicFrame>
          <p:nvGraphicFramePr>
            <p:cNvPr id="64" name="Object 77"/>
            <p:cNvGraphicFramePr>
              <a:graphicFrameLocks noChangeAspect="1"/>
            </p:cNvGraphicFramePr>
            <p:nvPr/>
          </p:nvGraphicFramePr>
          <p:xfrm>
            <a:off x="3597" y="2714"/>
            <a:ext cx="95" cy="167"/>
          </p:xfrm>
          <a:graphic>
            <a:graphicData uri="http://schemas.openxmlformats.org/presentationml/2006/ole">
              <p:oleObj spid="_x0000_s5450762" name="Equation" r:id="rId14" imgW="101520" imgH="177480" progId="Equation.DSMT4">
                <p:embed/>
              </p:oleObj>
            </a:graphicData>
          </a:graphic>
        </p:graphicFrame>
        <p:graphicFrame>
          <p:nvGraphicFramePr>
            <p:cNvPr id="65" name="Object 78"/>
            <p:cNvGraphicFramePr>
              <a:graphicFrameLocks noChangeAspect="1"/>
            </p:cNvGraphicFramePr>
            <p:nvPr/>
          </p:nvGraphicFramePr>
          <p:xfrm>
            <a:off x="3437" y="2925"/>
            <a:ext cx="95" cy="167"/>
          </p:xfrm>
          <a:graphic>
            <a:graphicData uri="http://schemas.openxmlformats.org/presentationml/2006/ole">
              <p:oleObj spid="_x0000_s5450763" name="Equation" r:id="rId15" imgW="101520" imgH="177480" progId="Equation.DSMT4">
                <p:embed/>
              </p:oleObj>
            </a:graphicData>
          </a:graphic>
        </p:graphicFrame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1524000"/>
            <a:ext cx="9144000" cy="464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 descr="summaryPlotICHEP2012-v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5763" y="1690954"/>
            <a:ext cx="6578144" cy="44434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576915" y="1600200"/>
            <a:ext cx="615846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Trebuchet MS"/>
                <a:cs typeface="Trebuchet MS"/>
              </a:rPr>
              <a:t>Summary of weak boson and top cross section measurements vs. theory</a:t>
            </a:r>
            <a:endParaRPr lang="en-US" sz="1400" baseline="300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05000"/>
            <a:ext cx="3274481" cy="4267199"/>
          </a:xfrm>
          <a:prstGeom prst="rect">
            <a:avLst/>
          </a:prstGeom>
          <a:solidFill>
            <a:sysClr val="window" lastClr="FFFFFF"/>
          </a:solidFill>
          <a:ln w="63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st="38100" dir="2700000">
              <a:srgbClr val="000000">
                <a:alpha val="31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7" name="Picture 6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1623" t="2030" r="162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rcRect l="1623" t="2030" r="1623"/>
              <a:stretch>
                <a:fillRect/>
              </a:stretch>
            </p:blipFill>
          </mc:Fallback>
        </mc:AlternateContent>
        <p:spPr>
          <a:xfrm>
            <a:off x="67731" y="1968500"/>
            <a:ext cx="3153833" cy="3063941"/>
          </a:xfrm>
          <a:prstGeom prst="rect">
            <a:avLst/>
          </a:prstGeom>
          <a:effectLst/>
        </p:spPr>
      </p:pic>
      <p:sp>
        <p:nvSpPr>
          <p:cNvPr id="10" name="Oval 9"/>
          <p:cNvSpPr/>
          <p:nvPr/>
        </p:nvSpPr>
        <p:spPr>
          <a:xfrm>
            <a:off x="3200400" y="3714747"/>
            <a:ext cx="914400" cy="914400"/>
          </a:xfrm>
          <a:prstGeom prst="ellipse">
            <a:avLst/>
          </a:prstGeom>
          <a:noFill/>
          <a:ln w="25400" cap="flat" cmpd="sng" algn="ctr">
            <a:solidFill>
              <a:srgbClr val="09213B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1" name="Curved Connector 17"/>
          <p:cNvCxnSpPr>
            <a:endCxn id="10" idx="0"/>
          </p:cNvCxnSpPr>
          <p:nvPr/>
        </p:nvCxnSpPr>
        <p:spPr>
          <a:xfrm>
            <a:off x="3274481" y="3340098"/>
            <a:ext cx="383119" cy="374649"/>
          </a:xfrm>
          <a:prstGeom prst="curvedConnector2">
            <a:avLst/>
          </a:prstGeom>
          <a:noFill/>
          <a:ln w="25400" cap="flat" cmpd="sng" algn="ctr">
            <a:solidFill>
              <a:srgbClr val="18579B"/>
            </a:solidFill>
            <a:prstDash val="solid"/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1750481" y="3207603"/>
            <a:ext cx="147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Clean top reconstruction </a:t>
            </a:r>
          </a:p>
          <a:p>
            <a:r>
              <a:rPr lang="en-GB" sz="1200" dirty="0" smtClean="0">
                <a:solidFill>
                  <a:srgbClr val="D00209"/>
                </a:solidFill>
                <a:latin typeface="Trebuchet MS"/>
                <a:cs typeface="Trebuchet MS"/>
              </a:rPr>
              <a:t>(here: hadronic top mass)</a:t>
            </a:r>
            <a:endParaRPr lang="en-GB" sz="1200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131273"/>
            <a:ext cx="3274481" cy="1040927"/>
          </a:xfrm>
          <a:prstGeom prst="rect">
            <a:avLst/>
          </a:prstGeom>
          <a:solidFill>
            <a:srgbClr val="C5FF25"/>
          </a:solidFill>
        </p:spPr>
        <p:txBody>
          <a:bodyPr wrap="square" bIns="93600" rtlCol="0">
            <a:spAutoFit/>
          </a:bodyPr>
          <a:lstStyle/>
          <a:p>
            <a:pPr marL="179388" indent="-179388">
              <a:buFont typeface="Arial"/>
              <a:buChar char="•"/>
            </a:pPr>
            <a:r>
              <a:rPr lang="en-GB" sz="1400" dirty="0" smtClean="0">
                <a:solidFill>
                  <a:prstClr val="black"/>
                </a:solidFill>
              </a:rPr>
              <a:t>First precision measurements of top cross section and mass at LHC</a:t>
            </a:r>
          </a:p>
          <a:p>
            <a:pPr marL="179388" indent="-179388">
              <a:spcBef>
                <a:spcPts val="300"/>
              </a:spcBef>
              <a:buFont typeface="Arial"/>
              <a:buChar char="•"/>
            </a:pPr>
            <a:r>
              <a:rPr lang="en-GB" sz="1400" dirty="0" smtClean="0">
                <a:solidFill>
                  <a:prstClr val="black"/>
                </a:solidFill>
              </a:rPr>
              <a:t>Searches for new physics in top production and decay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1524000"/>
            <a:ext cx="9144000" cy="464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 descr="summaryPlotICHEP2012-v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5763" y="1690954"/>
            <a:ext cx="6578144" cy="44434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576915" y="1600200"/>
            <a:ext cx="615846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Trebuchet MS"/>
                <a:cs typeface="Trebuchet MS"/>
              </a:rPr>
              <a:t>Summary of weak boson and top cross section measurements vs. theory</a:t>
            </a:r>
            <a:endParaRPr lang="en-US" sz="1400" baseline="300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05000"/>
            <a:ext cx="3274481" cy="4267199"/>
          </a:xfrm>
          <a:prstGeom prst="rect">
            <a:avLst/>
          </a:prstGeom>
          <a:solidFill>
            <a:sysClr val="window" lastClr="FFFFFF"/>
          </a:solidFill>
          <a:ln w="63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st="38100" dir="2700000">
              <a:srgbClr val="000000">
                <a:alpha val="31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200400" y="3714747"/>
            <a:ext cx="914400" cy="914400"/>
          </a:xfrm>
          <a:prstGeom prst="ellipse">
            <a:avLst/>
          </a:prstGeom>
          <a:noFill/>
          <a:ln w="25400" cap="flat" cmpd="sng" algn="ctr">
            <a:solidFill>
              <a:srgbClr val="09213B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1" name="Curved Connector 17"/>
          <p:cNvCxnSpPr>
            <a:endCxn id="10" idx="0"/>
          </p:cNvCxnSpPr>
          <p:nvPr/>
        </p:nvCxnSpPr>
        <p:spPr>
          <a:xfrm>
            <a:off x="3274481" y="3340098"/>
            <a:ext cx="383119" cy="374649"/>
          </a:xfrm>
          <a:prstGeom prst="curvedConnector2">
            <a:avLst/>
          </a:prstGeom>
          <a:noFill/>
          <a:ln w="25400" cap="flat" cmpd="sng" algn="ctr">
            <a:solidFill>
              <a:srgbClr val="18579B"/>
            </a:solidFill>
            <a:prstDash val="solid"/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0" y="5131273"/>
            <a:ext cx="3274481" cy="1040927"/>
          </a:xfrm>
          <a:prstGeom prst="rect">
            <a:avLst/>
          </a:prstGeom>
          <a:solidFill>
            <a:srgbClr val="C5FF25"/>
          </a:solidFill>
        </p:spPr>
        <p:txBody>
          <a:bodyPr wrap="square" bIns="93600" rtlCol="0">
            <a:spAutoFit/>
          </a:bodyPr>
          <a:lstStyle/>
          <a:p>
            <a:pPr marL="179388" indent="-179388">
              <a:buFont typeface="Arial"/>
              <a:buChar char="•"/>
            </a:pPr>
            <a:r>
              <a:rPr lang="en-GB" sz="1400" dirty="0" smtClean="0">
                <a:solidFill>
                  <a:prstClr val="black"/>
                </a:solidFill>
              </a:rPr>
              <a:t>First precision measurements of top cross section and mass at LHC</a:t>
            </a:r>
          </a:p>
          <a:p>
            <a:pPr marL="179388" indent="-179388">
              <a:spcBef>
                <a:spcPts val="300"/>
              </a:spcBef>
              <a:buFont typeface="Arial"/>
              <a:buChar char="•"/>
            </a:pPr>
            <a:r>
              <a:rPr lang="en-GB" sz="1400" dirty="0" smtClean="0">
                <a:solidFill>
                  <a:prstClr val="black"/>
                </a:solidFill>
              </a:rPr>
              <a:t>Searches for new physics in top production and decay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  <p:pic>
        <p:nvPicPr>
          <p:cNvPr id="19" name="Picture 18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1623" t="2030" r="162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rcRect l="1623" t="2030" r="1623"/>
              <a:stretch>
                <a:fillRect/>
              </a:stretch>
            </p:blipFill>
          </mc:Fallback>
        </mc:AlternateContent>
        <p:spPr>
          <a:xfrm>
            <a:off x="67731" y="1968500"/>
            <a:ext cx="3153833" cy="3063941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1750481" y="3207603"/>
            <a:ext cx="147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Clean top reconstruction </a:t>
            </a:r>
          </a:p>
          <a:p>
            <a:r>
              <a:rPr lang="en-GB" sz="1200" dirty="0" smtClean="0">
                <a:solidFill>
                  <a:srgbClr val="D00209"/>
                </a:solidFill>
                <a:latin typeface="Trebuchet MS"/>
                <a:cs typeface="Trebuchet MS"/>
              </a:rPr>
              <a:t>(here: hadronic top mass)</a:t>
            </a:r>
            <a:endParaRPr lang="en-GB" sz="1200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pic>
        <p:nvPicPr>
          <p:cNvPr id="18" name="Picture 17" descr="CMSCombinationTevatro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2827" r="258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l="2827" r="2582"/>
              <a:stretch>
                <a:fillRect/>
              </a:stretch>
            </p:blipFill>
          </mc:Fallback>
        </mc:AlternateContent>
        <p:spPr>
          <a:xfrm>
            <a:off x="3169667" y="2312234"/>
            <a:ext cx="5898070" cy="3859966"/>
          </a:xfrm>
          <a:prstGeom prst="rect">
            <a:avLst/>
          </a:prstGeom>
          <a:effectLst>
            <a:outerShdw blurRad="431800" dist="38100" dir="270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1524000"/>
            <a:ext cx="9144000" cy="464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 descr="summaryPlotICHEP2012-v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5763" y="1690954"/>
            <a:ext cx="6578144" cy="44434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576915" y="1600200"/>
            <a:ext cx="615846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Trebuchet MS"/>
                <a:cs typeface="Trebuchet MS"/>
              </a:rPr>
              <a:t>Summary of weak boson and top cross section measurements vs. theory</a:t>
            </a:r>
            <a:endParaRPr lang="en-US" sz="1400" baseline="300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05000"/>
            <a:ext cx="3274481" cy="4267199"/>
          </a:xfrm>
          <a:prstGeom prst="rect">
            <a:avLst/>
          </a:prstGeom>
          <a:solidFill>
            <a:sysClr val="window" lastClr="FFFFFF"/>
          </a:solidFill>
          <a:ln w="63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st="38100" dir="2700000">
              <a:srgbClr val="000000">
                <a:alpha val="31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200400" y="3714747"/>
            <a:ext cx="914400" cy="914400"/>
          </a:xfrm>
          <a:prstGeom prst="ellipse">
            <a:avLst/>
          </a:prstGeom>
          <a:noFill/>
          <a:ln w="25400" cap="flat" cmpd="sng" algn="ctr">
            <a:solidFill>
              <a:srgbClr val="09213B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1" name="Curved Connector 17"/>
          <p:cNvCxnSpPr>
            <a:endCxn id="10" idx="0"/>
          </p:cNvCxnSpPr>
          <p:nvPr/>
        </p:nvCxnSpPr>
        <p:spPr>
          <a:xfrm>
            <a:off x="3274481" y="3340098"/>
            <a:ext cx="383119" cy="374649"/>
          </a:xfrm>
          <a:prstGeom prst="curvedConnector2">
            <a:avLst/>
          </a:prstGeom>
          <a:noFill/>
          <a:ln w="25400" cap="flat" cmpd="sng" algn="ctr">
            <a:solidFill>
              <a:srgbClr val="18579B"/>
            </a:solidFill>
            <a:prstDash val="solid"/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0" y="5131273"/>
            <a:ext cx="3274481" cy="1040927"/>
          </a:xfrm>
          <a:prstGeom prst="rect">
            <a:avLst/>
          </a:prstGeom>
          <a:solidFill>
            <a:srgbClr val="C5FF25"/>
          </a:solidFill>
        </p:spPr>
        <p:txBody>
          <a:bodyPr wrap="square" bIns="93600" rtlCol="0">
            <a:spAutoFit/>
          </a:bodyPr>
          <a:lstStyle/>
          <a:p>
            <a:pPr marL="179388" indent="-179388">
              <a:buFont typeface="Arial"/>
              <a:buChar char="•"/>
            </a:pPr>
            <a:r>
              <a:rPr lang="en-GB" sz="1400" dirty="0" smtClean="0">
                <a:solidFill>
                  <a:prstClr val="black"/>
                </a:solidFill>
              </a:rPr>
              <a:t>First precision measurements of top cross section and mass at LHC</a:t>
            </a:r>
          </a:p>
          <a:p>
            <a:pPr marL="179388" indent="-179388">
              <a:spcBef>
                <a:spcPts val="300"/>
              </a:spcBef>
              <a:buFont typeface="Arial"/>
              <a:buChar char="•"/>
            </a:pPr>
            <a:r>
              <a:rPr lang="en-GB" sz="1400" dirty="0" smtClean="0">
                <a:solidFill>
                  <a:prstClr val="black"/>
                </a:solidFill>
              </a:rPr>
              <a:t>Searches for new physics in top production and decay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  <p:pic>
        <p:nvPicPr>
          <p:cNvPr id="19" name="Picture 18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1623" t="2030" r="162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rcRect l="1623" t="2030" r="1623"/>
              <a:stretch>
                <a:fillRect/>
              </a:stretch>
            </p:blipFill>
          </mc:Fallback>
        </mc:AlternateContent>
        <p:spPr>
          <a:xfrm>
            <a:off x="67731" y="1968500"/>
            <a:ext cx="3153833" cy="3063941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1750481" y="3207603"/>
            <a:ext cx="147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Clean top reconstruction </a:t>
            </a:r>
          </a:p>
          <a:p>
            <a:r>
              <a:rPr lang="en-GB" sz="1200" dirty="0" smtClean="0">
                <a:solidFill>
                  <a:srgbClr val="D00209"/>
                </a:solidFill>
                <a:latin typeface="Trebuchet MS"/>
                <a:cs typeface="Trebuchet MS"/>
              </a:rPr>
              <a:t>(here: hadronic top mass)</a:t>
            </a:r>
            <a:endParaRPr lang="en-GB" sz="1200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pic>
        <p:nvPicPr>
          <p:cNvPr id="17" name="Picture 16" descr="TopSca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t="281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t="2812"/>
              <a:stretch>
                <a:fillRect/>
              </a:stretch>
            </p:blipFill>
          </mc:Fallback>
        </mc:AlternateContent>
        <p:spPr>
          <a:xfrm>
            <a:off x="3169667" y="2312234"/>
            <a:ext cx="5898069" cy="3859966"/>
          </a:xfrm>
          <a:prstGeom prst="rect">
            <a:avLst/>
          </a:prstGeom>
          <a:effectLst>
            <a:outerShdw blurRad="431800" dist="38100" dir="2700000">
              <a:srgbClr val="000000">
                <a:alpha val="6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167620" y="5924188"/>
            <a:ext cx="12654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Gfitter</a:t>
            </a:r>
            <a:r>
              <a:rPr lang="en-GB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arXiv</a:t>
            </a:r>
            <a:r>
              <a:rPr lang="en-GB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: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1209.2716 </a:t>
            </a:r>
            <a:endParaRPr lang="en-GB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24000"/>
            <a:ext cx="9144000" cy="464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summaryPlotICHEP2012-v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5763" y="1690954"/>
            <a:ext cx="6578144" cy="4443439"/>
          </a:xfrm>
          <a:prstGeom prst="rect">
            <a:avLst/>
          </a:prstGeom>
        </p:spPr>
      </p:pic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576915" y="1600200"/>
            <a:ext cx="615846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Trebuchet MS"/>
                <a:cs typeface="Trebuchet MS"/>
              </a:rPr>
              <a:t>Summary of weak boson and top cross section measurements vs. theory</a:t>
            </a:r>
            <a:endParaRPr lang="en-US" sz="1400" baseline="300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1905000"/>
            <a:ext cx="3869267" cy="2764367"/>
          </a:xfrm>
          <a:prstGeom prst="rect">
            <a:avLst/>
          </a:prstGeom>
          <a:solidFill>
            <a:sysClr val="window" lastClr="FFFFFF"/>
          </a:solidFill>
          <a:ln w="63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st="38100" dir="2700000">
              <a:srgbClr val="000000">
                <a:alpha val="31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7" name="Picture 36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79781" y="2819400"/>
            <a:ext cx="1355454" cy="107995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3853635" y="4027536"/>
            <a:ext cx="914400" cy="914400"/>
          </a:xfrm>
          <a:prstGeom prst="ellipse">
            <a:avLst/>
          </a:prstGeom>
          <a:noFill/>
          <a:ln w="25400" cap="flat" cmpd="sng" algn="ctr">
            <a:solidFill>
              <a:srgbClr val="09213B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9" name="Picture 38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398" y="1935071"/>
            <a:ext cx="3784601" cy="2716636"/>
          </a:xfrm>
          <a:prstGeom prst="rect">
            <a:avLst/>
          </a:prstGeom>
        </p:spPr>
      </p:pic>
      <p:cxnSp>
        <p:nvCxnSpPr>
          <p:cNvPr id="40" name="Curved Connector 17"/>
          <p:cNvCxnSpPr>
            <a:stCxn id="36" idx="3"/>
            <a:endCxn id="38" idx="0"/>
          </p:cNvCxnSpPr>
          <p:nvPr/>
        </p:nvCxnSpPr>
        <p:spPr>
          <a:xfrm>
            <a:off x="3869267" y="3287184"/>
            <a:ext cx="441568" cy="740352"/>
          </a:xfrm>
          <a:prstGeom prst="curvedConnector2">
            <a:avLst/>
          </a:prstGeom>
          <a:noFill/>
          <a:ln w="25400" cap="flat" cmpd="sng" algn="ctr">
            <a:solidFill>
              <a:srgbClr val="18579B"/>
            </a:solidFill>
            <a:prstDash val="solid"/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41" name="TextBox 40"/>
          <p:cNvSpPr txBox="1"/>
          <p:nvPr/>
        </p:nvSpPr>
        <p:spPr>
          <a:xfrm>
            <a:off x="7696200" y="3934219"/>
            <a:ext cx="1142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 err="1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t</a:t>
            </a:r>
            <a:r>
              <a:rPr lang="en-GB" sz="14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-channel dominates single-top production</a:t>
            </a:r>
            <a:endParaRPr lang="en-GB" sz="14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Trebuchet MS"/>
              <a:cs typeface="Trebuchet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96200" y="49530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Expected cross sections for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 err="1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t</a:t>
            </a:r>
            <a:r>
              <a:rPr lang="en-GB" sz="14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, </a:t>
            </a:r>
            <a:r>
              <a:rPr lang="en-GB" sz="1400" i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Wt</a:t>
            </a:r>
            <a:r>
              <a:rPr lang="en-GB" sz="14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, </a:t>
            </a:r>
            <a:r>
              <a:rPr lang="en-GB" sz="1400" kern="0" dirty="0" err="1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s</a:t>
            </a:r>
            <a:r>
              <a:rPr lang="en-GB" sz="14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 </a:t>
            </a:r>
            <a:r>
              <a:rPr lang="en-GB" sz="1400" kern="0" dirty="0" err="1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chans</a:t>
            </a:r>
            <a:r>
              <a:rPr lang="en-GB" sz="1400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.: 65, 16, 4.6 </a:t>
            </a:r>
            <a:r>
              <a:rPr lang="en-GB" sz="1400" kern="0" dirty="0" err="1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  <a:cs typeface="Trebuchet MS"/>
              </a:rPr>
              <a:t>pb</a:t>
            </a:r>
            <a:endParaRPr lang="en-GB" sz="14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Trebuchet MS"/>
              <a:cs typeface="Trebuchet MS"/>
            </a:endParaRPr>
          </a:p>
        </p:txBody>
      </p:sp>
      <p:pic>
        <p:nvPicPr>
          <p:cNvPr id="43" name="Picture 42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 r="29371" b="815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9"/>
              <a:srcRect r="29371" b="8155"/>
              <a:stretch>
                <a:fillRect/>
              </a:stretch>
            </p:blipFill>
          </mc:Fallback>
        </mc:AlternateContent>
        <p:spPr>
          <a:xfrm>
            <a:off x="2400300" y="2332443"/>
            <a:ext cx="1174750" cy="109655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4816" y="4441221"/>
            <a:ext cx="13716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 smtClean="0">
                <a:solidFill>
                  <a:srgbClr val="FFFFFF"/>
                </a:solidFill>
              </a:rPr>
              <a:t>ATLAS-CONF-2011-101</a:t>
            </a:r>
            <a:endParaRPr lang="en-US" sz="800" kern="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24000"/>
            <a:ext cx="9144000" cy="464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summaryPlotICHEP2012-v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5763" y="1690954"/>
            <a:ext cx="6578144" cy="4443439"/>
          </a:xfrm>
          <a:prstGeom prst="rect">
            <a:avLst/>
          </a:prstGeom>
        </p:spPr>
      </p:pic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576915" y="1600200"/>
            <a:ext cx="615846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Trebuchet MS"/>
                <a:cs typeface="Trebuchet MS"/>
              </a:rPr>
              <a:t>Summary of weak boson and top cross section measurements vs. theory</a:t>
            </a:r>
            <a:endParaRPr lang="en-US" sz="1400" baseline="300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9333" y="1905000"/>
            <a:ext cx="4859867" cy="3429000"/>
          </a:xfrm>
          <a:prstGeom prst="rect">
            <a:avLst/>
          </a:prstGeom>
          <a:solidFill>
            <a:sysClr val="window" lastClr="FFFFFF"/>
          </a:solidFill>
          <a:ln w="63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st="38100" dir="2700000">
              <a:srgbClr val="000000">
                <a:alpha val="31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  <p:pic>
        <p:nvPicPr>
          <p:cNvPr id="18" name="Picture 17" descr="template_mttbar_after_htlep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4233" t="3758" r="9391" b="2684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rcRect l="4233" t="3758" r="9391" b="26843"/>
              <a:stretch>
                <a:fillRect/>
              </a:stretch>
            </p:blipFill>
          </mc:Fallback>
        </mc:AlternateContent>
        <p:spPr>
          <a:xfrm>
            <a:off x="213144" y="1964437"/>
            <a:ext cx="4739856" cy="321716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84693" y="5097117"/>
            <a:ext cx="13716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 smtClean="0">
                <a:solidFill>
                  <a:srgbClr val="FFFFFF"/>
                </a:solidFill>
              </a:rPr>
              <a:t>CMS PAS EXO-11-092</a:t>
            </a:r>
            <a:endParaRPr lang="en-US" sz="800" kern="0" dirty="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166532" y="5334000"/>
            <a:ext cx="914400" cy="914400"/>
          </a:xfrm>
          <a:prstGeom prst="ellipse">
            <a:avLst/>
          </a:prstGeom>
          <a:noFill/>
          <a:ln w="25400" cap="flat" cmpd="sng" algn="ctr">
            <a:solidFill>
              <a:srgbClr val="09213B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0" name="Curved Connector 17"/>
          <p:cNvCxnSpPr>
            <a:endCxn id="19" idx="0"/>
          </p:cNvCxnSpPr>
          <p:nvPr/>
        </p:nvCxnSpPr>
        <p:spPr>
          <a:xfrm rot="16200000" flipH="1">
            <a:off x="3505290" y="5215557"/>
            <a:ext cx="236883" cy="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18579B"/>
            </a:solidFill>
            <a:prstDash val="solid"/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grpSp>
        <p:nvGrpSpPr>
          <p:cNvPr id="38" name="Group 37"/>
          <p:cNvGrpSpPr/>
          <p:nvPr/>
        </p:nvGrpSpPr>
        <p:grpSpPr>
          <a:xfrm>
            <a:off x="4572828" y="2743200"/>
            <a:ext cx="3056170" cy="1691299"/>
            <a:chOff x="2362200" y="2652101"/>
            <a:chExt cx="3056170" cy="1691299"/>
          </a:xfrm>
        </p:grpSpPr>
        <p:grpSp>
          <p:nvGrpSpPr>
            <p:cNvPr id="14" name="Group 13"/>
            <p:cNvGrpSpPr/>
            <p:nvPr/>
          </p:nvGrpSpPr>
          <p:grpSpPr>
            <a:xfrm>
              <a:off x="2362200" y="2652101"/>
              <a:ext cx="3056170" cy="1691299"/>
              <a:chOff x="1524000" y="1590351"/>
              <a:chExt cx="6172200" cy="36589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4000" y="1608664"/>
                <a:ext cx="6172200" cy="3640667"/>
              </a:xfrm>
              <a:prstGeom prst="rect">
                <a:avLst/>
              </a:prstGeom>
              <a:effectLst>
                <a:outerShdw blurRad="266700" dist="38100" dir="2700000">
                  <a:srgbClr val="000000">
                    <a:alpha val="62000"/>
                  </a:srgbClr>
                </a:outerShdw>
              </a:effectLst>
            </p:spPr>
          </p:pic>
          <p:sp>
            <p:nvSpPr>
              <p:cNvPr id="21" name="Freeform 20"/>
              <p:cNvSpPr/>
              <p:nvPr/>
            </p:nvSpPr>
            <p:spPr>
              <a:xfrm>
                <a:off x="2295219" y="3429000"/>
                <a:ext cx="1532849" cy="1291812"/>
              </a:xfrm>
              <a:custGeom>
                <a:avLst/>
                <a:gdLst>
                  <a:gd name="connsiteX0" fmla="*/ 0 w 2246990"/>
                  <a:gd name="connsiteY0" fmla="*/ 1541489 h 1541489"/>
                  <a:gd name="connsiteX1" fmla="*/ 716431 w 2246990"/>
                  <a:gd name="connsiteY1" fmla="*/ 1107267 h 1541489"/>
                  <a:gd name="connsiteX2" fmla="*/ 987807 w 2246990"/>
                  <a:gd name="connsiteY2" fmla="*/ 922722 h 1541489"/>
                  <a:gd name="connsiteX3" fmla="*/ 1465428 w 2246990"/>
                  <a:gd name="connsiteY3" fmla="*/ 651333 h 1541489"/>
                  <a:gd name="connsiteX4" fmla="*/ 1921339 w 2246990"/>
                  <a:gd name="connsiteY4" fmla="*/ 293100 h 1541489"/>
                  <a:gd name="connsiteX5" fmla="*/ 2029889 w 2246990"/>
                  <a:gd name="connsiteY5" fmla="*/ 195400 h 1541489"/>
                  <a:gd name="connsiteX6" fmla="*/ 2160150 w 2246990"/>
                  <a:gd name="connsiteY6" fmla="*/ 86844 h 1541489"/>
                  <a:gd name="connsiteX7" fmla="*/ 2203570 w 2246990"/>
                  <a:gd name="connsiteY7" fmla="*/ 54277 h 1541489"/>
                  <a:gd name="connsiteX8" fmla="*/ 2246990 w 2246990"/>
                  <a:gd name="connsiteY8" fmla="*/ 0 h 1541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6990" h="1541489">
                    <a:moveTo>
                      <a:pt x="0" y="1541489"/>
                    </a:moveTo>
                    <a:lnTo>
                      <a:pt x="716431" y="1107267"/>
                    </a:lnTo>
                    <a:cubicBezTo>
                      <a:pt x="806890" y="1045752"/>
                      <a:pt x="894365" y="979603"/>
                      <a:pt x="987807" y="922722"/>
                    </a:cubicBezTo>
                    <a:cubicBezTo>
                      <a:pt x="1144220" y="827509"/>
                      <a:pt x="1320111" y="762748"/>
                      <a:pt x="1465428" y="651333"/>
                    </a:cubicBezTo>
                    <a:cubicBezTo>
                      <a:pt x="1657944" y="503730"/>
                      <a:pt x="1759549" y="432834"/>
                      <a:pt x="1921339" y="293100"/>
                    </a:cubicBezTo>
                    <a:cubicBezTo>
                      <a:pt x="1958181" y="261280"/>
                      <a:pt x="1995468" y="229824"/>
                      <a:pt x="2029889" y="195400"/>
                    </a:cubicBezTo>
                    <a:cubicBezTo>
                      <a:pt x="2125327" y="99956"/>
                      <a:pt x="2059395" y="157375"/>
                      <a:pt x="2160150" y="86844"/>
                    </a:cubicBezTo>
                    <a:cubicBezTo>
                      <a:pt x="2174971" y="76469"/>
                      <a:pt x="2190777" y="67070"/>
                      <a:pt x="2203570" y="54277"/>
                    </a:cubicBezTo>
                    <a:cubicBezTo>
                      <a:pt x="2219953" y="37894"/>
                      <a:pt x="2246990" y="0"/>
                      <a:pt x="2246990" y="0"/>
                    </a:cubicBezTo>
                  </a:path>
                </a:pathLst>
              </a:custGeom>
              <a:ln w="38100" cap="flat" cmpd="sng" algn="ctr">
                <a:solidFill>
                  <a:srgbClr val="F1F1F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 flipV="1">
                <a:off x="2295219" y="2133600"/>
                <a:ext cx="1532849" cy="1291812"/>
              </a:xfrm>
              <a:custGeom>
                <a:avLst/>
                <a:gdLst>
                  <a:gd name="connsiteX0" fmla="*/ 0 w 2246990"/>
                  <a:gd name="connsiteY0" fmla="*/ 1541489 h 1541489"/>
                  <a:gd name="connsiteX1" fmla="*/ 716431 w 2246990"/>
                  <a:gd name="connsiteY1" fmla="*/ 1107267 h 1541489"/>
                  <a:gd name="connsiteX2" fmla="*/ 987807 w 2246990"/>
                  <a:gd name="connsiteY2" fmla="*/ 922722 h 1541489"/>
                  <a:gd name="connsiteX3" fmla="*/ 1465428 w 2246990"/>
                  <a:gd name="connsiteY3" fmla="*/ 651333 h 1541489"/>
                  <a:gd name="connsiteX4" fmla="*/ 1921339 w 2246990"/>
                  <a:gd name="connsiteY4" fmla="*/ 293100 h 1541489"/>
                  <a:gd name="connsiteX5" fmla="*/ 2029889 w 2246990"/>
                  <a:gd name="connsiteY5" fmla="*/ 195400 h 1541489"/>
                  <a:gd name="connsiteX6" fmla="*/ 2160150 w 2246990"/>
                  <a:gd name="connsiteY6" fmla="*/ 86844 h 1541489"/>
                  <a:gd name="connsiteX7" fmla="*/ 2203570 w 2246990"/>
                  <a:gd name="connsiteY7" fmla="*/ 54277 h 1541489"/>
                  <a:gd name="connsiteX8" fmla="*/ 2246990 w 2246990"/>
                  <a:gd name="connsiteY8" fmla="*/ 0 h 1541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6990" h="1541489">
                    <a:moveTo>
                      <a:pt x="0" y="1541489"/>
                    </a:moveTo>
                    <a:lnTo>
                      <a:pt x="716431" y="1107267"/>
                    </a:lnTo>
                    <a:cubicBezTo>
                      <a:pt x="806890" y="1045752"/>
                      <a:pt x="894365" y="979603"/>
                      <a:pt x="987807" y="922722"/>
                    </a:cubicBezTo>
                    <a:cubicBezTo>
                      <a:pt x="1144220" y="827509"/>
                      <a:pt x="1320111" y="762748"/>
                      <a:pt x="1465428" y="651333"/>
                    </a:cubicBezTo>
                    <a:cubicBezTo>
                      <a:pt x="1657944" y="503730"/>
                      <a:pt x="1759549" y="432834"/>
                      <a:pt x="1921339" y="293100"/>
                    </a:cubicBezTo>
                    <a:cubicBezTo>
                      <a:pt x="1958181" y="261280"/>
                      <a:pt x="1995468" y="229824"/>
                      <a:pt x="2029889" y="195400"/>
                    </a:cubicBezTo>
                    <a:cubicBezTo>
                      <a:pt x="2125327" y="99956"/>
                      <a:pt x="2059395" y="157375"/>
                      <a:pt x="2160150" y="86844"/>
                    </a:cubicBezTo>
                    <a:cubicBezTo>
                      <a:pt x="2174971" y="76469"/>
                      <a:pt x="2190777" y="67070"/>
                      <a:pt x="2203570" y="54277"/>
                    </a:cubicBezTo>
                    <a:cubicBezTo>
                      <a:pt x="2219953" y="37894"/>
                      <a:pt x="2246990" y="0"/>
                      <a:pt x="2246990" y="0"/>
                    </a:cubicBezTo>
                  </a:path>
                </a:pathLst>
              </a:custGeom>
              <a:ln w="38100" cap="flat" cmpd="sng" algn="ctr">
                <a:solidFill>
                  <a:srgbClr val="F1F1F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21251877" flipH="1">
                <a:off x="5424115" y="3346974"/>
                <a:ext cx="1457740" cy="1291812"/>
              </a:xfrm>
              <a:custGeom>
                <a:avLst/>
                <a:gdLst>
                  <a:gd name="connsiteX0" fmla="*/ 0 w 2246990"/>
                  <a:gd name="connsiteY0" fmla="*/ 1541489 h 1541489"/>
                  <a:gd name="connsiteX1" fmla="*/ 716431 w 2246990"/>
                  <a:gd name="connsiteY1" fmla="*/ 1107267 h 1541489"/>
                  <a:gd name="connsiteX2" fmla="*/ 987807 w 2246990"/>
                  <a:gd name="connsiteY2" fmla="*/ 922722 h 1541489"/>
                  <a:gd name="connsiteX3" fmla="*/ 1465428 w 2246990"/>
                  <a:gd name="connsiteY3" fmla="*/ 651333 h 1541489"/>
                  <a:gd name="connsiteX4" fmla="*/ 1921339 w 2246990"/>
                  <a:gd name="connsiteY4" fmla="*/ 293100 h 1541489"/>
                  <a:gd name="connsiteX5" fmla="*/ 2029889 w 2246990"/>
                  <a:gd name="connsiteY5" fmla="*/ 195400 h 1541489"/>
                  <a:gd name="connsiteX6" fmla="*/ 2160150 w 2246990"/>
                  <a:gd name="connsiteY6" fmla="*/ 86844 h 1541489"/>
                  <a:gd name="connsiteX7" fmla="*/ 2203570 w 2246990"/>
                  <a:gd name="connsiteY7" fmla="*/ 54277 h 1541489"/>
                  <a:gd name="connsiteX8" fmla="*/ 2246990 w 2246990"/>
                  <a:gd name="connsiteY8" fmla="*/ 0 h 1541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6990" h="1541489">
                    <a:moveTo>
                      <a:pt x="0" y="1541489"/>
                    </a:moveTo>
                    <a:lnTo>
                      <a:pt x="716431" y="1107267"/>
                    </a:lnTo>
                    <a:cubicBezTo>
                      <a:pt x="806890" y="1045752"/>
                      <a:pt x="894365" y="979603"/>
                      <a:pt x="987807" y="922722"/>
                    </a:cubicBezTo>
                    <a:cubicBezTo>
                      <a:pt x="1144220" y="827509"/>
                      <a:pt x="1320111" y="762748"/>
                      <a:pt x="1465428" y="651333"/>
                    </a:cubicBezTo>
                    <a:cubicBezTo>
                      <a:pt x="1657944" y="503730"/>
                      <a:pt x="1759549" y="432834"/>
                      <a:pt x="1921339" y="293100"/>
                    </a:cubicBezTo>
                    <a:cubicBezTo>
                      <a:pt x="1958181" y="261280"/>
                      <a:pt x="1995468" y="229824"/>
                      <a:pt x="2029889" y="195400"/>
                    </a:cubicBezTo>
                    <a:cubicBezTo>
                      <a:pt x="2125327" y="99956"/>
                      <a:pt x="2059395" y="157375"/>
                      <a:pt x="2160150" y="86844"/>
                    </a:cubicBezTo>
                    <a:cubicBezTo>
                      <a:pt x="2174971" y="76469"/>
                      <a:pt x="2190777" y="67070"/>
                      <a:pt x="2203570" y="54277"/>
                    </a:cubicBezTo>
                    <a:cubicBezTo>
                      <a:pt x="2219953" y="37894"/>
                      <a:pt x="2246990" y="0"/>
                      <a:pt x="2246990" y="0"/>
                    </a:cubicBezTo>
                  </a:path>
                </a:pathLst>
              </a:custGeom>
              <a:ln w="38100" cap="flat" cmpd="sng" algn="ctr">
                <a:solidFill>
                  <a:srgbClr val="F1F1F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 flipH="1" flipV="1">
                <a:off x="5333277" y="2133600"/>
                <a:ext cx="1457740" cy="1291812"/>
              </a:xfrm>
              <a:custGeom>
                <a:avLst/>
                <a:gdLst>
                  <a:gd name="connsiteX0" fmla="*/ 0 w 2246990"/>
                  <a:gd name="connsiteY0" fmla="*/ 1541489 h 1541489"/>
                  <a:gd name="connsiteX1" fmla="*/ 716431 w 2246990"/>
                  <a:gd name="connsiteY1" fmla="*/ 1107267 h 1541489"/>
                  <a:gd name="connsiteX2" fmla="*/ 987807 w 2246990"/>
                  <a:gd name="connsiteY2" fmla="*/ 922722 h 1541489"/>
                  <a:gd name="connsiteX3" fmla="*/ 1465428 w 2246990"/>
                  <a:gd name="connsiteY3" fmla="*/ 651333 h 1541489"/>
                  <a:gd name="connsiteX4" fmla="*/ 1921339 w 2246990"/>
                  <a:gd name="connsiteY4" fmla="*/ 293100 h 1541489"/>
                  <a:gd name="connsiteX5" fmla="*/ 2029889 w 2246990"/>
                  <a:gd name="connsiteY5" fmla="*/ 195400 h 1541489"/>
                  <a:gd name="connsiteX6" fmla="*/ 2160150 w 2246990"/>
                  <a:gd name="connsiteY6" fmla="*/ 86844 h 1541489"/>
                  <a:gd name="connsiteX7" fmla="*/ 2203570 w 2246990"/>
                  <a:gd name="connsiteY7" fmla="*/ 54277 h 1541489"/>
                  <a:gd name="connsiteX8" fmla="*/ 2246990 w 2246990"/>
                  <a:gd name="connsiteY8" fmla="*/ 0 h 1541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6990" h="1541489">
                    <a:moveTo>
                      <a:pt x="0" y="1541489"/>
                    </a:moveTo>
                    <a:lnTo>
                      <a:pt x="716431" y="1107267"/>
                    </a:lnTo>
                    <a:cubicBezTo>
                      <a:pt x="806890" y="1045752"/>
                      <a:pt x="894365" y="979603"/>
                      <a:pt x="987807" y="922722"/>
                    </a:cubicBezTo>
                    <a:cubicBezTo>
                      <a:pt x="1144220" y="827509"/>
                      <a:pt x="1320111" y="762748"/>
                      <a:pt x="1465428" y="651333"/>
                    </a:cubicBezTo>
                    <a:cubicBezTo>
                      <a:pt x="1657944" y="503730"/>
                      <a:pt x="1759549" y="432834"/>
                      <a:pt x="1921339" y="293100"/>
                    </a:cubicBezTo>
                    <a:cubicBezTo>
                      <a:pt x="1958181" y="261280"/>
                      <a:pt x="1995468" y="229824"/>
                      <a:pt x="2029889" y="195400"/>
                    </a:cubicBezTo>
                    <a:cubicBezTo>
                      <a:pt x="2125327" y="99956"/>
                      <a:pt x="2059395" y="157375"/>
                      <a:pt x="2160150" y="86844"/>
                    </a:cubicBezTo>
                    <a:cubicBezTo>
                      <a:pt x="2174971" y="76469"/>
                      <a:pt x="2190777" y="67070"/>
                      <a:pt x="2203570" y="54277"/>
                    </a:cubicBezTo>
                    <a:cubicBezTo>
                      <a:pt x="2219953" y="37894"/>
                      <a:pt x="2246990" y="0"/>
                      <a:pt x="2246990" y="0"/>
                    </a:cubicBezTo>
                  </a:path>
                </a:pathLst>
              </a:custGeom>
              <a:ln w="38100" cap="flat" cmpd="sng" algn="ctr">
                <a:solidFill>
                  <a:srgbClr val="F1F1F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677892" y="1590351"/>
                <a:ext cx="389851" cy="113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err="1" smtClean="0">
                    <a:solidFill>
                      <a:srgbClr val="F1F1F5"/>
                    </a:solidFill>
                    <a:latin typeface="Chalkduster"/>
                    <a:cs typeface="Chalkduster"/>
                  </a:rPr>
                  <a:t>q</a:t>
                </a:r>
                <a:endParaRPr lang="en-GB" sz="1400" dirty="0">
                  <a:solidFill>
                    <a:srgbClr val="F1F1F5"/>
                  </a:solidFill>
                  <a:latin typeface="Chalkduster"/>
                  <a:cs typeface="Chalkduste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677892" y="4227985"/>
                <a:ext cx="383271" cy="976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err="1" smtClean="0">
                    <a:solidFill>
                      <a:srgbClr val="F1F1F5"/>
                    </a:solidFill>
                    <a:latin typeface="Chalkduster"/>
                    <a:cs typeface="Chalkduster"/>
                  </a:rPr>
                  <a:t>q</a:t>
                </a:r>
                <a:endParaRPr lang="en-GB" sz="1400" baseline="30000" dirty="0">
                  <a:solidFill>
                    <a:srgbClr val="F1F1F5"/>
                  </a:solidFill>
                  <a:latin typeface="Chalkduster"/>
                  <a:cs typeface="Chalkduster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858368" y="1755203"/>
                <a:ext cx="325117" cy="665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err="1" smtClean="0">
                    <a:solidFill>
                      <a:srgbClr val="F1F1F5"/>
                    </a:solidFill>
                    <a:latin typeface="Chalkduster"/>
                    <a:cs typeface="Chalkduster"/>
                  </a:rPr>
                  <a:t>t</a:t>
                </a:r>
                <a:endParaRPr lang="en-GB" sz="1400" dirty="0">
                  <a:solidFill>
                    <a:srgbClr val="F1F1F5"/>
                  </a:solidFill>
                  <a:latin typeface="Chalkduster"/>
                  <a:cs typeface="Chalkduste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943419" y="4221545"/>
                <a:ext cx="325117" cy="665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err="1" smtClean="0">
                    <a:solidFill>
                      <a:srgbClr val="F1F1F5"/>
                    </a:solidFill>
                    <a:latin typeface="Chalkduster"/>
                    <a:cs typeface="Chalkduster"/>
                  </a:rPr>
                  <a:t>t</a:t>
                </a:r>
                <a:endParaRPr lang="en-GB" sz="1400" dirty="0">
                  <a:solidFill>
                    <a:srgbClr val="F1F1F5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294063" y="2579464"/>
                <a:ext cx="799387" cy="665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F1F1F5"/>
                    </a:solidFill>
                    <a:latin typeface="Chalkduster"/>
                    <a:cs typeface="Chalkduster"/>
                  </a:rPr>
                  <a:t>Z</a:t>
                </a:r>
                <a:r>
                  <a:rPr lang="en-GB" sz="1400" baseline="30000" dirty="0" smtClean="0">
                    <a:solidFill>
                      <a:srgbClr val="F1F1F5"/>
                    </a:solidFill>
                    <a:latin typeface="Chalkduster"/>
                    <a:cs typeface="Chalkduster"/>
                  </a:rPr>
                  <a:t>’</a:t>
                </a:r>
                <a:endParaRPr lang="en-GB" sz="1400" baseline="30000" dirty="0">
                  <a:solidFill>
                    <a:srgbClr val="F1F1F5"/>
                  </a:solidFill>
                  <a:latin typeface="Chalkduster"/>
                  <a:cs typeface="Chalkduster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3806901" y="3312583"/>
                <a:ext cx="1545167" cy="211667"/>
              </a:xfrm>
              <a:custGeom>
                <a:avLst/>
                <a:gdLst>
                  <a:gd name="connsiteX0" fmla="*/ 0 w 1545167"/>
                  <a:gd name="connsiteY0" fmla="*/ 116417 h 211667"/>
                  <a:gd name="connsiteX1" fmla="*/ 84667 w 1545167"/>
                  <a:gd name="connsiteY1" fmla="*/ 42334 h 211667"/>
                  <a:gd name="connsiteX2" fmla="*/ 116417 w 1545167"/>
                  <a:gd name="connsiteY2" fmla="*/ 21167 h 211667"/>
                  <a:gd name="connsiteX3" fmla="*/ 158750 w 1545167"/>
                  <a:gd name="connsiteY3" fmla="*/ 52917 h 211667"/>
                  <a:gd name="connsiteX4" fmla="*/ 190500 w 1545167"/>
                  <a:gd name="connsiteY4" fmla="*/ 116417 h 211667"/>
                  <a:gd name="connsiteX5" fmla="*/ 254000 w 1545167"/>
                  <a:gd name="connsiteY5" fmla="*/ 158750 h 211667"/>
                  <a:gd name="connsiteX6" fmla="*/ 285750 w 1545167"/>
                  <a:gd name="connsiteY6" fmla="*/ 148167 h 211667"/>
                  <a:gd name="connsiteX7" fmla="*/ 306917 w 1545167"/>
                  <a:gd name="connsiteY7" fmla="*/ 116417 h 211667"/>
                  <a:gd name="connsiteX8" fmla="*/ 338667 w 1545167"/>
                  <a:gd name="connsiteY8" fmla="*/ 84667 h 211667"/>
                  <a:gd name="connsiteX9" fmla="*/ 370417 w 1545167"/>
                  <a:gd name="connsiteY9" fmla="*/ 21167 h 211667"/>
                  <a:gd name="connsiteX10" fmla="*/ 402167 w 1545167"/>
                  <a:gd name="connsiteY10" fmla="*/ 0 h 211667"/>
                  <a:gd name="connsiteX11" fmla="*/ 433917 w 1545167"/>
                  <a:gd name="connsiteY11" fmla="*/ 21167 h 211667"/>
                  <a:gd name="connsiteX12" fmla="*/ 476250 w 1545167"/>
                  <a:gd name="connsiteY12" fmla="*/ 31750 h 211667"/>
                  <a:gd name="connsiteX13" fmla="*/ 518584 w 1545167"/>
                  <a:gd name="connsiteY13" fmla="*/ 95250 h 211667"/>
                  <a:gd name="connsiteX14" fmla="*/ 529167 w 1545167"/>
                  <a:gd name="connsiteY14" fmla="*/ 127000 h 211667"/>
                  <a:gd name="connsiteX15" fmla="*/ 592667 w 1545167"/>
                  <a:gd name="connsiteY15" fmla="*/ 158750 h 211667"/>
                  <a:gd name="connsiteX16" fmla="*/ 624417 w 1545167"/>
                  <a:gd name="connsiteY16" fmla="*/ 148167 h 211667"/>
                  <a:gd name="connsiteX17" fmla="*/ 645584 w 1545167"/>
                  <a:gd name="connsiteY17" fmla="*/ 84667 h 211667"/>
                  <a:gd name="connsiteX18" fmla="*/ 656167 w 1545167"/>
                  <a:gd name="connsiteY18" fmla="*/ 52917 h 211667"/>
                  <a:gd name="connsiteX19" fmla="*/ 719667 w 1545167"/>
                  <a:gd name="connsiteY19" fmla="*/ 21167 h 211667"/>
                  <a:gd name="connsiteX20" fmla="*/ 793750 w 1545167"/>
                  <a:gd name="connsiteY20" fmla="*/ 52917 h 211667"/>
                  <a:gd name="connsiteX21" fmla="*/ 814917 w 1545167"/>
                  <a:gd name="connsiteY21" fmla="*/ 116417 h 211667"/>
                  <a:gd name="connsiteX22" fmla="*/ 825500 w 1545167"/>
                  <a:gd name="connsiteY22" fmla="*/ 158750 h 211667"/>
                  <a:gd name="connsiteX23" fmla="*/ 889000 w 1545167"/>
                  <a:gd name="connsiteY23" fmla="*/ 190500 h 211667"/>
                  <a:gd name="connsiteX24" fmla="*/ 931334 w 1545167"/>
                  <a:gd name="connsiteY24" fmla="*/ 169334 h 211667"/>
                  <a:gd name="connsiteX25" fmla="*/ 941917 w 1545167"/>
                  <a:gd name="connsiteY25" fmla="*/ 137584 h 211667"/>
                  <a:gd name="connsiteX26" fmla="*/ 963084 w 1545167"/>
                  <a:gd name="connsiteY26" fmla="*/ 105834 h 211667"/>
                  <a:gd name="connsiteX27" fmla="*/ 1016000 w 1545167"/>
                  <a:gd name="connsiteY27" fmla="*/ 21167 h 211667"/>
                  <a:gd name="connsiteX28" fmla="*/ 1111250 w 1545167"/>
                  <a:gd name="connsiteY28" fmla="*/ 52917 h 211667"/>
                  <a:gd name="connsiteX29" fmla="*/ 1121834 w 1545167"/>
                  <a:gd name="connsiteY29" fmla="*/ 84667 h 211667"/>
                  <a:gd name="connsiteX30" fmla="*/ 1143000 w 1545167"/>
                  <a:gd name="connsiteY30" fmla="*/ 116417 h 211667"/>
                  <a:gd name="connsiteX31" fmla="*/ 1153584 w 1545167"/>
                  <a:gd name="connsiteY31" fmla="*/ 148167 h 211667"/>
                  <a:gd name="connsiteX32" fmla="*/ 1206500 w 1545167"/>
                  <a:gd name="connsiteY32" fmla="*/ 211667 h 211667"/>
                  <a:gd name="connsiteX33" fmla="*/ 1312334 w 1545167"/>
                  <a:gd name="connsiteY33" fmla="*/ 179917 h 211667"/>
                  <a:gd name="connsiteX34" fmla="*/ 1365250 w 1545167"/>
                  <a:gd name="connsiteY34" fmla="*/ 137584 h 211667"/>
                  <a:gd name="connsiteX35" fmla="*/ 1397000 w 1545167"/>
                  <a:gd name="connsiteY35" fmla="*/ 95250 h 211667"/>
                  <a:gd name="connsiteX36" fmla="*/ 1407584 w 1545167"/>
                  <a:gd name="connsiteY36" fmla="*/ 63500 h 211667"/>
                  <a:gd name="connsiteX37" fmla="*/ 1428750 w 1545167"/>
                  <a:gd name="connsiteY37" fmla="*/ 31750 h 211667"/>
                  <a:gd name="connsiteX38" fmla="*/ 1502834 w 1545167"/>
                  <a:gd name="connsiteY38" fmla="*/ 42334 h 211667"/>
                  <a:gd name="connsiteX39" fmla="*/ 1513417 w 1545167"/>
                  <a:gd name="connsiteY39" fmla="*/ 74084 h 211667"/>
                  <a:gd name="connsiteX40" fmla="*/ 1534584 w 1545167"/>
                  <a:gd name="connsiteY40" fmla="*/ 105834 h 211667"/>
                  <a:gd name="connsiteX41" fmla="*/ 1545167 w 1545167"/>
                  <a:gd name="connsiteY41" fmla="*/ 127000 h 21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45167" h="211667">
                    <a:moveTo>
                      <a:pt x="0" y="116417"/>
                    </a:moveTo>
                    <a:cubicBezTo>
                      <a:pt x="35278" y="63500"/>
                      <a:pt x="10583" y="91723"/>
                      <a:pt x="84667" y="42334"/>
                    </a:cubicBezTo>
                    <a:lnTo>
                      <a:pt x="116417" y="21167"/>
                    </a:lnTo>
                    <a:cubicBezTo>
                      <a:pt x="130528" y="31750"/>
                      <a:pt x="146277" y="40444"/>
                      <a:pt x="158750" y="52917"/>
                    </a:cubicBezTo>
                    <a:cubicBezTo>
                      <a:pt x="208711" y="102878"/>
                      <a:pt x="156068" y="64769"/>
                      <a:pt x="190500" y="116417"/>
                    </a:cubicBezTo>
                    <a:cubicBezTo>
                      <a:pt x="213150" y="150393"/>
                      <a:pt x="220713" y="147655"/>
                      <a:pt x="254000" y="158750"/>
                    </a:cubicBezTo>
                    <a:cubicBezTo>
                      <a:pt x="264583" y="155222"/>
                      <a:pt x="277039" y="155136"/>
                      <a:pt x="285750" y="148167"/>
                    </a:cubicBezTo>
                    <a:cubicBezTo>
                      <a:pt x="295682" y="140221"/>
                      <a:pt x="298774" y="126188"/>
                      <a:pt x="306917" y="116417"/>
                    </a:cubicBezTo>
                    <a:cubicBezTo>
                      <a:pt x="316499" y="104919"/>
                      <a:pt x="328084" y="95250"/>
                      <a:pt x="338667" y="84667"/>
                    </a:cubicBezTo>
                    <a:cubicBezTo>
                      <a:pt x="347275" y="58843"/>
                      <a:pt x="349900" y="41684"/>
                      <a:pt x="370417" y="21167"/>
                    </a:cubicBezTo>
                    <a:cubicBezTo>
                      <a:pt x="379411" y="12173"/>
                      <a:pt x="391584" y="7056"/>
                      <a:pt x="402167" y="0"/>
                    </a:cubicBezTo>
                    <a:cubicBezTo>
                      <a:pt x="412750" y="7056"/>
                      <a:pt x="422226" y="16156"/>
                      <a:pt x="433917" y="21167"/>
                    </a:cubicBezTo>
                    <a:cubicBezTo>
                      <a:pt x="447286" y="26897"/>
                      <a:pt x="465304" y="22172"/>
                      <a:pt x="476250" y="31750"/>
                    </a:cubicBezTo>
                    <a:cubicBezTo>
                      <a:pt x="495395" y="48502"/>
                      <a:pt x="518584" y="95250"/>
                      <a:pt x="518584" y="95250"/>
                    </a:cubicBezTo>
                    <a:cubicBezTo>
                      <a:pt x="522112" y="105833"/>
                      <a:pt x="522198" y="118289"/>
                      <a:pt x="529167" y="127000"/>
                    </a:cubicBezTo>
                    <a:cubicBezTo>
                      <a:pt x="544088" y="145652"/>
                      <a:pt x="571751" y="151778"/>
                      <a:pt x="592667" y="158750"/>
                    </a:cubicBezTo>
                    <a:cubicBezTo>
                      <a:pt x="603250" y="155222"/>
                      <a:pt x="617933" y="157245"/>
                      <a:pt x="624417" y="148167"/>
                    </a:cubicBezTo>
                    <a:cubicBezTo>
                      <a:pt x="637385" y="130011"/>
                      <a:pt x="638528" y="105834"/>
                      <a:pt x="645584" y="84667"/>
                    </a:cubicBezTo>
                    <a:cubicBezTo>
                      <a:pt x="649112" y="74084"/>
                      <a:pt x="646885" y="59105"/>
                      <a:pt x="656167" y="52917"/>
                    </a:cubicBezTo>
                    <a:cubicBezTo>
                      <a:pt x="697199" y="25562"/>
                      <a:pt x="675850" y="35772"/>
                      <a:pt x="719667" y="21167"/>
                    </a:cubicBezTo>
                    <a:cubicBezTo>
                      <a:pt x="739671" y="26168"/>
                      <a:pt x="780215" y="31261"/>
                      <a:pt x="793750" y="52917"/>
                    </a:cubicBezTo>
                    <a:cubicBezTo>
                      <a:pt x="805575" y="71837"/>
                      <a:pt x="809506" y="94771"/>
                      <a:pt x="814917" y="116417"/>
                    </a:cubicBezTo>
                    <a:cubicBezTo>
                      <a:pt x="818445" y="130528"/>
                      <a:pt x="817432" y="146648"/>
                      <a:pt x="825500" y="158750"/>
                    </a:cubicBezTo>
                    <a:cubicBezTo>
                      <a:pt x="837224" y="176336"/>
                      <a:pt x="870888" y="184463"/>
                      <a:pt x="889000" y="190500"/>
                    </a:cubicBezTo>
                    <a:cubicBezTo>
                      <a:pt x="903111" y="183445"/>
                      <a:pt x="920178" y="180490"/>
                      <a:pt x="931334" y="169334"/>
                    </a:cubicBezTo>
                    <a:cubicBezTo>
                      <a:pt x="939222" y="161446"/>
                      <a:pt x="936928" y="147562"/>
                      <a:pt x="941917" y="137584"/>
                    </a:cubicBezTo>
                    <a:cubicBezTo>
                      <a:pt x="947605" y="126207"/>
                      <a:pt x="956028" y="116417"/>
                      <a:pt x="963084" y="105834"/>
                    </a:cubicBezTo>
                    <a:cubicBezTo>
                      <a:pt x="988272" y="30267"/>
                      <a:pt x="965686" y="54710"/>
                      <a:pt x="1016000" y="21167"/>
                    </a:cubicBezTo>
                    <a:cubicBezTo>
                      <a:pt x="1046987" y="26331"/>
                      <a:pt x="1088355" y="24298"/>
                      <a:pt x="1111250" y="52917"/>
                    </a:cubicBezTo>
                    <a:cubicBezTo>
                      <a:pt x="1118219" y="61628"/>
                      <a:pt x="1116845" y="74689"/>
                      <a:pt x="1121834" y="84667"/>
                    </a:cubicBezTo>
                    <a:cubicBezTo>
                      <a:pt x="1127522" y="96044"/>
                      <a:pt x="1137312" y="105040"/>
                      <a:pt x="1143000" y="116417"/>
                    </a:cubicBezTo>
                    <a:cubicBezTo>
                      <a:pt x="1147989" y="126395"/>
                      <a:pt x="1148595" y="138189"/>
                      <a:pt x="1153584" y="148167"/>
                    </a:cubicBezTo>
                    <a:cubicBezTo>
                      <a:pt x="1168319" y="177638"/>
                      <a:pt x="1183092" y="188259"/>
                      <a:pt x="1206500" y="211667"/>
                    </a:cubicBezTo>
                    <a:cubicBezTo>
                      <a:pt x="1243720" y="205464"/>
                      <a:pt x="1281570" y="205553"/>
                      <a:pt x="1312334" y="179917"/>
                    </a:cubicBezTo>
                    <a:cubicBezTo>
                      <a:pt x="1376161" y="126727"/>
                      <a:pt x="1289444" y="162852"/>
                      <a:pt x="1365250" y="137584"/>
                    </a:cubicBezTo>
                    <a:cubicBezTo>
                      <a:pt x="1375833" y="123473"/>
                      <a:pt x="1388249" y="110565"/>
                      <a:pt x="1397000" y="95250"/>
                    </a:cubicBezTo>
                    <a:cubicBezTo>
                      <a:pt x="1402535" y="85564"/>
                      <a:pt x="1402595" y="73478"/>
                      <a:pt x="1407584" y="63500"/>
                    </a:cubicBezTo>
                    <a:cubicBezTo>
                      <a:pt x="1413272" y="52123"/>
                      <a:pt x="1421695" y="42333"/>
                      <a:pt x="1428750" y="31750"/>
                    </a:cubicBezTo>
                    <a:cubicBezTo>
                      <a:pt x="1453445" y="35278"/>
                      <a:pt x="1480522" y="31178"/>
                      <a:pt x="1502834" y="42334"/>
                    </a:cubicBezTo>
                    <a:cubicBezTo>
                      <a:pt x="1512812" y="47323"/>
                      <a:pt x="1508428" y="64106"/>
                      <a:pt x="1513417" y="74084"/>
                    </a:cubicBezTo>
                    <a:cubicBezTo>
                      <a:pt x="1519105" y="85461"/>
                      <a:pt x="1528040" y="94927"/>
                      <a:pt x="1534584" y="105834"/>
                    </a:cubicBezTo>
                    <a:cubicBezTo>
                      <a:pt x="1538642" y="112598"/>
                      <a:pt x="1541639" y="119945"/>
                      <a:pt x="1545167" y="127000"/>
                    </a:cubicBezTo>
                  </a:path>
                </a:pathLst>
              </a:custGeom>
              <a:ln w="38100" cap="flat" cmpd="sng" algn="ctr">
                <a:solidFill>
                  <a:srgbClr val="F1F1F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912827" y="3891490"/>
                <a:ext cx="370689" cy="665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F1F1F5"/>
                    </a:solidFill>
                    <a:latin typeface="Chalkduster"/>
                    <a:cs typeface="Chalkduster"/>
                  </a:rPr>
                  <a:t>-</a:t>
                </a:r>
                <a:endParaRPr lang="en-GB" sz="1400" dirty="0">
                  <a:solidFill>
                    <a:srgbClr val="F1F1F5"/>
                  </a:solidFill>
                  <a:latin typeface="Symbol" charset="2"/>
                  <a:cs typeface="Symbol" charset="2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459566" y="3776132"/>
              <a:ext cx="183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-</a:t>
              </a:r>
              <a:endParaRPr lang="en-GB" sz="1400" dirty="0">
                <a:solidFill>
                  <a:srgbClr val="F1F1F5"/>
                </a:solidFill>
                <a:latin typeface="Symbol" charset="2"/>
                <a:cs typeface="Symbol" charset="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1524000"/>
            <a:ext cx="9144000" cy="464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summaryPlotICHEP2012-v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5763" y="1690954"/>
            <a:ext cx="6578144" cy="4443439"/>
          </a:xfrm>
          <a:prstGeom prst="rect">
            <a:avLst/>
          </a:prstGeom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576915" y="1600200"/>
            <a:ext cx="615846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Trebuchet MS"/>
                <a:cs typeface="Trebuchet MS"/>
              </a:rPr>
              <a:t>Summary of weak boson and top cross section measurements vs. theory</a:t>
            </a:r>
            <a:endParaRPr lang="en-US" sz="1400" baseline="300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43400" y="4038600"/>
            <a:ext cx="3352800" cy="2286000"/>
          </a:xfrm>
          <a:prstGeom prst="ellipse">
            <a:avLst/>
          </a:prstGeom>
          <a:noFill/>
          <a:ln w="25400" cap="flat" cmpd="sng" algn="ctr">
            <a:solidFill>
              <a:srgbClr val="D0020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1524000"/>
            <a:ext cx="9144000" cy="4648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23" descr="summaryPlotICHEP2012-v5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5763" y="1690954"/>
            <a:ext cx="6578144" cy="4443439"/>
          </a:xfrm>
          <a:prstGeom prst="rect">
            <a:avLst/>
          </a:prstGeom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576915" y="1600200"/>
            <a:ext cx="615846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rgbClr val="595959"/>
                </a:solidFill>
                <a:latin typeface="Trebuchet MS"/>
                <a:cs typeface="Trebuchet MS"/>
              </a:rPr>
              <a:t>Summary of weak boson and top cross section measurements vs. theory</a:t>
            </a:r>
            <a:endParaRPr lang="en-US" sz="1400" baseline="300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7558360" y="1859340"/>
            <a:ext cx="1526114" cy="4312860"/>
            <a:chOff x="7558360" y="1859340"/>
            <a:chExt cx="1526114" cy="4312860"/>
          </a:xfrm>
        </p:grpSpPr>
        <p:sp>
          <p:nvSpPr>
            <p:cNvPr id="39" name="TextBox 38"/>
            <p:cNvSpPr txBox="1"/>
            <p:nvPr/>
          </p:nvSpPr>
          <p:spPr>
            <a:xfrm>
              <a:off x="7619999" y="1859340"/>
              <a:ext cx="14264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kern="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The long road to measuring  electroweak symmetry breaking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619999" y="5973964"/>
              <a:ext cx="609601" cy="45836"/>
            </a:xfrm>
            <a:prstGeom prst="rect">
              <a:avLst/>
            </a:prstGeom>
            <a:solidFill>
              <a:srgbClr val="FF9416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58360" y="5694178"/>
              <a:ext cx="14228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i="1" kern="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H</a:t>
              </a:r>
              <a:r>
                <a:rPr lang="en-GB" sz="1200" kern="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(130 GeV) </a:t>
              </a:r>
              <a:r>
                <a:rPr lang="en-GB" sz="1200" kern="0" dirty="0" smtClean="0">
                  <a:solidFill>
                    <a:srgbClr val="D00209"/>
                  </a:solidFill>
                  <a:latin typeface="Symbol" charset="2"/>
                  <a:cs typeface="Symbol" charset="2"/>
                </a:rPr>
                <a:t>®</a:t>
              </a:r>
              <a:r>
                <a:rPr lang="en-GB" sz="1200" kern="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 </a:t>
              </a:r>
              <a:r>
                <a:rPr lang="en-GB" sz="1200" i="1" kern="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ZZ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630409" y="5327365"/>
              <a:ext cx="609601" cy="45836"/>
            </a:xfrm>
            <a:prstGeom prst="rect">
              <a:avLst/>
            </a:prstGeom>
            <a:solidFill>
              <a:srgbClr val="FF9416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68770" y="5050366"/>
              <a:ext cx="15157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i="1" kern="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H</a:t>
              </a:r>
              <a:r>
                <a:rPr lang="en-GB" sz="1200" kern="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(130 GeV) </a:t>
              </a:r>
              <a:r>
                <a:rPr lang="en-GB" sz="1200" kern="0" dirty="0" smtClean="0">
                  <a:solidFill>
                    <a:srgbClr val="D00209"/>
                  </a:solidFill>
                  <a:latin typeface="Symbol" charset="2"/>
                  <a:cs typeface="Symbol" charset="2"/>
                </a:rPr>
                <a:t>®</a:t>
              </a:r>
              <a:r>
                <a:rPr lang="en-GB" sz="1200" kern="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 </a:t>
              </a:r>
              <a:r>
                <a:rPr lang="en-GB" sz="1200" i="1" kern="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WW</a:t>
              </a:r>
            </a:p>
          </p:txBody>
        </p:sp>
        <p:sp>
          <p:nvSpPr>
            <p:cNvPr id="44" name="Down Arrow 43"/>
            <p:cNvSpPr/>
            <p:nvPr/>
          </p:nvSpPr>
          <p:spPr>
            <a:xfrm>
              <a:off x="7850052" y="3508381"/>
              <a:ext cx="452418" cy="1444620"/>
            </a:xfrm>
            <a:prstGeom prst="downArrow">
              <a:avLst/>
            </a:prstGeom>
            <a:gradFill flip="none" rotWithShape="1">
              <a:gsLst>
                <a:gs pos="0">
                  <a:srgbClr val="C00000">
                    <a:lumMod val="75000"/>
                    <a:alpha val="43000"/>
                  </a:srgbClr>
                </a:gs>
                <a:gs pos="100000">
                  <a:srgbClr val="C00000">
                    <a:lumMod val="20000"/>
                    <a:lumOff val="80000"/>
                    <a:alpha val="43000"/>
                  </a:srgb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206315" y="5252550"/>
              <a:ext cx="584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rgbClr val="FFA200"/>
                  </a:solidFill>
                  <a:latin typeface="Trebuchet MS"/>
                  <a:cs typeface="Trebuchet MS"/>
                </a:rPr>
                <a:t>4.9 </a:t>
              </a:r>
              <a:r>
                <a:rPr lang="en-GB" sz="1100" dirty="0" err="1" smtClean="0">
                  <a:solidFill>
                    <a:srgbClr val="FFA200"/>
                  </a:solidFill>
                  <a:latin typeface="Trebuchet MS"/>
                  <a:cs typeface="Trebuchet MS"/>
                </a:rPr>
                <a:t>pb</a:t>
              </a:r>
              <a:endParaRPr lang="en-GB" sz="1100" dirty="0" smtClean="0">
                <a:solidFill>
                  <a:srgbClr val="FFA2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206315" y="5910590"/>
              <a:ext cx="658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rgbClr val="FFA200"/>
                  </a:solidFill>
                  <a:latin typeface="Trebuchet MS"/>
                  <a:cs typeface="Trebuchet MS"/>
                </a:rPr>
                <a:t>0.65 </a:t>
              </a:r>
              <a:r>
                <a:rPr lang="en-GB" sz="1100" dirty="0" err="1" smtClean="0">
                  <a:solidFill>
                    <a:srgbClr val="FFA200"/>
                  </a:solidFill>
                  <a:latin typeface="Trebuchet MS"/>
                  <a:cs typeface="Trebuchet MS"/>
                </a:rPr>
                <a:t>pb</a:t>
              </a:r>
              <a:endParaRPr lang="en-GB" sz="1100" dirty="0" smtClean="0">
                <a:solidFill>
                  <a:srgbClr val="FFA200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2326218" y="3048000"/>
            <a:ext cx="2702982" cy="2527299"/>
            <a:chOff x="2711451" y="1600200"/>
            <a:chExt cx="2702982" cy="2527299"/>
          </a:xfrm>
        </p:grpSpPr>
        <p:sp>
          <p:nvSpPr>
            <p:cNvPr id="20" name="Rectangle 19"/>
            <p:cNvSpPr/>
            <p:nvPr/>
          </p:nvSpPr>
          <p:spPr>
            <a:xfrm>
              <a:off x="2711451" y="1600200"/>
              <a:ext cx="2702982" cy="2527299"/>
            </a:xfrm>
            <a:prstGeom prst="rect">
              <a:avLst/>
            </a:prstGeom>
            <a:solidFill>
              <a:sysClr val="window" lastClr="FFFFFF"/>
            </a:solidFill>
            <a:ln w="63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st="38100" dir="2700000">
                <a:srgbClr val="000000">
                  <a:alpha val="31000"/>
                </a:srgbClr>
              </a:outerShdw>
            </a:effectLst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7" name="Picture 16" descr="untitled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2885017" y="1640316"/>
              <a:ext cx="2507176" cy="2405474"/>
            </a:xfrm>
            <a:prstGeom prst="rect">
              <a:avLst/>
            </a:prstGeom>
          </p:spPr>
        </p:pic>
      </p:grpSp>
      <p:sp>
        <p:nvSpPr>
          <p:cNvPr id="22" name="Oval 21"/>
          <p:cNvSpPr/>
          <p:nvPr/>
        </p:nvSpPr>
        <p:spPr>
          <a:xfrm>
            <a:off x="6705600" y="4690532"/>
            <a:ext cx="914400" cy="914400"/>
          </a:xfrm>
          <a:prstGeom prst="ellipse">
            <a:avLst/>
          </a:prstGeom>
          <a:noFill/>
          <a:ln w="25400" cap="flat" cmpd="sng" algn="ctr">
            <a:solidFill>
              <a:srgbClr val="09213B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3" name="Curved Connector 17"/>
          <p:cNvCxnSpPr>
            <a:endCxn id="22" idx="2"/>
          </p:cNvCxnSpPr>
          <p:nvPr/>
        </p:nvCxnSpPr>
        <p:spPr>
          <a:xfrm>
            <a:off x="5029200" y="5147732"/>
            <a:ext cx="1676400" cy="158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18579B"/>
            </a:solidFill>
            <a:prstDash val="solid"/>
            <a:tailEnd type="arrow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21" name="TextBox 20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QCD and electroweak measurements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With more luminosity we are sensitive to ever smaller cross sections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49"/>
            <a:ext cx="9144000" cy="60007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76200"/>
            <a:ext cx="883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A 4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 event seen in ATLAS </a:t>
            </a:r>
            <a:endParaRPr lang="en-GB" sz="1600" dirty="0">
              <a:solidFill>
                <a:schemeClr val="bg1">
                  <a:lumMod val="95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30"/>
            <a:ext cx="9144000" cy="6666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3600" y="76200"/>
            <a:ext cx="2971800" cy="338554"/>
          </a:xfrm>
          <a:prstGeom prst="rect">
            <a:avLst/>
          </a:prstGeom>
          <a:solidFill>
            <a:srgbClr val="000000">
              <a:alpha val="75000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A 2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2e event seen in ATLAS </a:t>
            </a:r>
            <a:endParaRPr lang="en-GB" sz="1600" dirty="0">
              <a:solidFill>
                <a:schemeClr val="bg1">
                  <a:lumMod val="95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22"/>
          <p:cNvPicPr>
            <a:picLocks noChangeAspect="1"/>
          </p:cNvPicPr>
          <p:nvPr/>
        </p:nvPicPr>
        <p:blipFill>
          <a:blip r:embed="rId2">
            <a:grayscl/>
            <a:alphaModFix/>
            <a:lum bright="55000"/>
          </a:blip>
          <a:srcRect b="29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81"/>
          <p:cNvSpPr/>
          <p:nvPr/>
        </p:nvSpPr>
        <p:spPr>
          <a:xfrm>
            <a:off x="1143000" y="1064004"/>
            <a:ext cx="426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b="1" i="1" kern="0" dirty="0" smtClean="0">
                <a:solidFill>
                  <a:schemeClr val="bg1"/>
                </a:solidFill>
                <a:latin typeface="Trebuchet MS"/>
                <a:ea typeface="Arial" charset="0"/>
                <a:cs typeface="Trebuchet MS"/>
              </a:rPr>
              <a:t>The scales of particle physics …</a:t>
            </a:r>
            <a:endParaRPr lang="en-GB" b="1" i="1" kern="0" dirty="0">
              <a:solidFill>
                <a:schemeClr val="bg1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7" name="Rectangle 145"/>
          <p:cNvSpPr>
            <a:spLocks noChangeArrowheads="1"/>
          </p:cNvSpPr>
          <p:nvPr/>
        </p:nvSpPr>
        <p:spPr bwMode="auto">
          <a:xfrm>
            <a:off x="304800" y="679534"/>
            <a:ext cx="8530277" cy="5815027"/>
          </a:xfrm>
          <a:prstGeom prst="rect">
            <a:avLst/>
          </a:prstGeom>
          <a:solidFill>
            <a:srgbClr val="FFFFFF">
              <a:alpha val="91000"/>
            </a:srgbClr>
          </a:solidFill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AutoShape 146"/>
          <p:cNvSpPr>
            <a:spLocks noChangeArrowheads="1"/>
          </p:cNvSpPr>
          <p:nvPr/>
        </p:nvSpPr>
        <p:spPr bwMode="auto">
          <a:xfrm>
            <a:off x="3588165" y="2406650"/>
            <a:ext cx="4005263" cy="951053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31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 Box 147"/>
          <p:cNvSpPr txBox="1">
            <a:spLocks noChangeArrowheads="1"/>
          </p:cNvSpPr>
          <p:nvPr/>
        </p:nvSpPr>
        <p:spPr bwMode="auto">
          <a:xfrm>
            <a:off x="6436140" y="2112963"/>
            <a:ext cx="1079702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400" b="1" dirty="0">
                <a:solidFill>
                  <a:srgbClr val="D00209"/>
                </a:solidFill>
              </a:rPr>
              <a:t>LHC reach</a:t>
            </a:r>
          </a:p>
        </p:txBody>
      </p:sp>
      <p:grpSp>
        <p:nvGrpSpPr>
          <p:cNvPr id="14" name="Group 149"/>
          <p:cNvGrpSpPr>
            <a:grpSpLocks/>
          </p:cNvGrpSpPr>
          <p:nvPr/>
        </p:nvGrpSpPr>
        <p:grpSpPr bwMode="auto">
          <a:xfrm>
            <a:off x="3832640" y="942975"/>
            <a:ext cx="4176714" cy="5130800"/>
            <a:chOff x="1758" y="686"/>
            <a:chExt cx="2631" cy="3232"/>
          </a:xfrm>
        </p:grpSpPr>
        <p:sp>
          <p:nvSpPr>
            <p:cNvPr id="15" name="Line 150"/>
            <p:cNvSpPr>
              <a:spLocks noChangeShapeType="1"/>
            </p:cNvSpPr>
            <p:nvPr/>
          </p:nvSpPr>
          <p:spPr bwMode="auto">
            <a:xfrm flipV="1">
              <a:off x="2653" y="686"/>
              <a:ext cx="0" cy="320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stealth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Line 151"/>
            <p:cNvSpPr>
              <a:spLocks noChangeShapeType="1"/>
            </p:cNvSpPr>
            <p:nvPr/>
          </p:nvSpPr>
          <p:spPr bwMode="auto">
            <a:xfrm>
              <a:off x="2428" y="3396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Line 152"/>
            <p:cNvSpPr>
              <a:spLocks noChangeShapeType="1"/>
            </p:cNvSpPr>
            <p:nvPr/>
          </p:nvSpPr>
          <p:spPr bwMode="auto">
            <a:xfrm>
              <a:off x="2428" y="3254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Line 153"/>
            <p:cNvSpPr>
              <a:spLocks noChangeShapeType="1"/>
            </p:cNvSpPr>
            <p:nvPr/>
          </p:nvSpPr>
          <p:spPr bwMode="auto">
            <a:xfrm>
              <a:off x="2428" y="3112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Line 154"/>
            <p:cNvSpPr>
              <a:spLocks noChangeShapeType="1"/>
            </p:cNvSpPr>
            <p:nvPr/>
          </p:nvSpPr>
          <p:spPr bwMode="auto">
            <a:xfrm>
              <a:off x="2428" y="2971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Line 155"/>
            <p:cNvSpPr>
              <a:spLocks noChangeShapeType="1"/>
            </p:cNvSpPr>
            <p:nvPr/>
          </p:nvSpPr>
          <p:spPr bwMode="auto">
            <a:xfrm>
              <a:off x="2428" y="2829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Line 156"/>
            <p:cNvSpPr>
              <a:spLocks noChangeShapeType="1"/>
            </p:cNvSpPr>
            <p:nvPr/>
          </p:nvSpPr>
          <p:spPr bwMode="auto">
            <a:xfrm>
              <a:off x="2428" y="2687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Line 157"/>
            <p:cNvSpPr>
              <a:spLocks noChangeShapeType="1"/>
            </p:cNvSpPr>
            <p:nvPr/>
          </p:nvSpPr>
          <p:spPr bwMode="auto">
            <a:xfrm>
              <a:off x="2428" y="2545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Line 158"/>
            <p:cNvSpPr>
              <a:spLocks noChangeShapeType="1"/>
            </p:cNvSpPr>
            <p:nvPr/>
          </p:nvSpPr>
          <p:spPr bwMode="auto">
            <a:xfrm>
              <a:off x="2428" y="2404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4" name="Line 159"/>
            <p:cNvSpPr>
              <a:spLocks noChangeShapeType="1"/>
            </p:cNvSpPr>
            <p:nvPr/>
          </p:nvSpPr>
          <p:spPr bwMode="auto">
            <a:xfrm>
              <a:off x="2428" y="2262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5" name="Line 160"/>
            <p:cNvSpPr>
              <a:spLocks noChangeShapeType="1"/>
            </p:cNvSpPr>
            <p:nvPr/>
          </p:nvSpPr>
          <p:spPr bwMode="auto">
            <a:xfrm>
              <a:off x="2428" y="2120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6" name="Line 161"/>
            <p:cNvSpPr>
              <a:spLocks noChangeShapeType="1"/>
            </p:cNvSpPr>
            <p:nvPr/>
          </p:nvSpPr>
          <p:spPr bwMode="auto">
            <a:xfrm>
              <a:off x="2428" y="1978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Line 162"/>
            <p:cNvSpPr>
              <a:spLocks noChangeShapeType="1"/>
            </p:cNvSpPr>
            <p:nvPr/>
          </p:nvSpPr>
          <p:spPr bwMode="auto">
            <a:xfrm>
              <a:off x="2428" y="1837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8" name="Line 163"/>
            <p:cNvSpPr>
              <a:spLocks noChangeShapeType="1"/>
            </p:cNvSpPr>
            <p:nvPr/>
          </p:nvSpPr>
          <p:spPr bwMode="auto">
            <a:xfrm>
              <a:off x="2428" y="1695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9" name="Text Box 164"/>
            <p:cNvSpPr txBox="1">
              <a:spLocks noChangeArrowheads="1"/>
            </p:cNvSpPr>
            <p:nvPr/>
          </p:nvSpPr>
          <p:spPr bwMode="auto">
            <a:xfrm>
              <a:off x="1952" y="3283"/>
              <a:ext cx="448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 dirty="0">
                  <a:solidFill>
                    <a:srgbClr val="000000"/>
                  </a:solidFill>
                </a:rPr>
                <a:t>10 </a:t>
              </a:r>
              <a:r>
                <a:rPr lang="en-GB" sz="1600" dirty="0" err="1">
                  <a:solidFill>
                    <a:srgbClr val="000000"/>
                  </a:solidFill>
                </a:rPr>
                <a:t>eV</a:t>
              </a:r>
              <a:endParaRPr lang="en-GB" sz="1600">
                <a:solidFill>
                  <a:srgbClr val="000000"/>
                </a:solidFill>
              </a:endParaRPr>
            </a:p>
          </p:txBody>
        </p:sp>
        <p:sp>
          <p:nvSpPr>
            <p:cNvPr id="30" name="Text Box 165"/>
            <p:cNvSpPr txBox="1">
              <a:spLocks noChangeArrowheads="1"/>
            </p:cNvSpPr>
            <p:nvPr/>
          </p:nvSpPr>
          <p:spPr bwMode="auto">
            <a:xfrm>
              <a:off x="1879" y="3141"/>
              <a:ext cx="519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100 eV</a:t>
              </a:r>
            </a:p>
          </p:txBody>
        </p:sp>
        <p:sp>
          <p:nvSpPr>
            <p:cNvPr id="31" name="Text Box 166"/>
            <p:cNvSpPr txBox="1">
              <a:spLocks noChangeArrowheads="1"/>
            </p:cNvSpPr>
            <p:nvPr/>
          </p:nvSpPr>
          <p:spPr bwMode="auto">
            <a:xfrm>
              <a:off x="1957" y="3000"/>
              <a:ext cx="441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 keV</a:t>
              </a:r>
            </a:p>
          </p:txBody>
        </p:sp>
        <p:sp>
          <p:nvSpPr>
            <p:cNvPr id="32" name="Text Box 167"/>
            <p:cNvSpPr txBox="1">
              <a:spLocks noChangeArrowheads="1"/>
            </p:cNvSpPr>
            <p:nvPr/>
          </p:nvSpPr>
          <p:spPr bwMode="auto">
            <a:xfrm>
              <a:off x="1888" y="2858"/>
              <a:ext cx="512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10 keV</a:t>
              </a:r>
            </a:p>
          </p:txBody>
        </p:sp>
        <p:sp>
          <p:nvSpPr>
            <p:cNvPr id="33" name="Text Box 168"/>
            <p:cNvSpPr txBox="1">
              <a:spLocks noChangeArrowheads="1"/>
            </p:cNvSpPr>
            <p:nvPr/>
          </p:nvSpPr>
          <p:spPr bwMode="auto">
            <a:xfrm>
              <a:off x="1817" y="2716"/>
              <a:ext cx="583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100 keV</a:t>
              </a:r>
            </a:p>
          </p:txBody>
        </p:sp>
        <p:sp>
          <p:nvSpPr>
            <p:cNvPr id="34" name="Text Box 169"/>
            <p:cNvSpPr txBox="1">
              <a:spLocks noChangeArrowheads="1"/>
            </p:cNvSpPr>
            <p:nvPr/>
          </p:nvSpPr>
          <p:spPr bwMode="auto">
            <a:xfrm>
              <a:off x="1914" y="2574"/>
              <a:ext cx="484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 MeV</a:t>
              </a:r>
            </a:p>
          </p:txBody>
        </p:sp>
        <p:sp>
          <p:nvSpPr>
            <p:cNvPr id="35" name="Text Box 170"/>
            <p:cNvSpPr txBox="1">
              <a:spLocks noChangeArrowheads="1"/>
            </p:cNvSpPr>
            <p:nvPr/>
          </p:nvSpPr>
          <p:spPr bwMode="auto">
            <a:xfrm>
              <a:off x="1843" y="2433"/>
              <a:ext cx="555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10 MeV</a:t>
              </a:r>
            </a:p>
          </p:txBody>
        </p:sp>
        <p:sp>
          <p:nvSpPr>
            <p:cNvPr id="36" name="Text Box 171"/>
            <p:cNvSpPr txBox="1">
              <a:spLocks noChangeArrowheads="1"/>
            </p:cNvSpPr>
            <p:nvPr/>
          </p:nvSpPr>
          <p:spPr bwMode="auto">
            <a:xfrm>
              <a:off x="1774" y="2291"/>
              <a:ext cx="626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 dirty="0">
                  <a:solidFill>
                    <a:srgbClr val="000000"/>
                  </a:solidFill>
                </a:rPr>
                <a:t>100 </a:t>
              </a:r>
              <a:r>
                <a:rPr lang="en-GB" sz="1600" dirty="0" err="1">
                  <a:solidFill>
                    <a:srgbClr val="000000"/>
                  </a:solidFill>
                </a:rPr>
                <a:t>MeV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 Box 172"/>
            <p:cNvSpPr txBox="1">
              <a:spLocks noChangeArrowheads="1"/>
            </p:cNvSpPr>
            <p:nvPr/>
          </p:nvSpPr>
          <p:spPr bwMode="auto">
            <a:xfrm>
              <a:off x="1923" y="2136"/>
              <a:ext cx="477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 GeV</a:t>
              </a:r>
            </a:p>
          </p:txBody>
        </p:sp>
        <p:sp>
          <p:nvSpPr>
            <p:cNvPr id="38" name="Text Box 173"/>
            <p:cNvSpPr txBox="1">
              <a:spLocks noChangeArrowheads="1"/>
            </p:cNvSpPr>
            <p:nvPr/>
          </p:nvSpPr>
          <p:spPr bwMode="auto">
            <a:xfrm>
              <a:off x="1850" y="1994"/>
              <a:ext cx="548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10 GeV</a:t>
              </a:r>
            </a:p>
          </p:txBody>
        </p:sp>
        <p:sp>
          <p:nvSpPr>
            <p:cNvPr id="39" name="Text Box 174"/>
            <p:cNvSpPr txBox="1">
              <a:spLocks noChangeArrowheads="1"/>
            </p:cNvSpPr>
            <p:nvPr/>
          </p:nvSpPr>
          <p:spPr bwMode="auto">
            <a:xfrm>
              <a:off x="1779" y="1853"/>
              <a:ext cx="619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100 GeV</a:t>
              </a:r>
            </a:p>
          </p:txBody>
        </p:sp>
        <p:sp>
          <p:nvSpPr>
            <p:cNvPr id="40" name="Text Box 175"/>
            <p:cNvSpPr txBox="1">
              <a:spLocks noChangeArrowheads="1"/>
            </p:cNvSpPr>
            <p:nvPr/>
          </p:nvSpPr>
          <p:spPr bwMode="auto">
            <a:xfrm>
              <a:off x="1945" y="1711"/>
              <a:ext cx="455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 TeV</a:t>
              </a:r>
            </a:p>
          </p:txBody>
        </p:sp>
        <p:sp>
          <p:nvSpPr>
            <p:cNvPr id="41" name="Text Box 176"/>
            <p:cNvSpPr txBox="1">
              <a:spLocks noChangeArrowheads="1"/>
            </p:cNvSpPr>
            <p:nvPr/>
          </p:nvSpPr>
          <p:spPr bwMode="auto">
            <a:xfrm>
              <a:off x="1875" y="1582"/>
              <a:ext cx="526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10 TeV</a:t>
              </a:r>
            </a:p>
          </p:txBody>
        </p:sp>
        <p:sp>
          <p:nvSpPr>
            <p:cNvPr id="42" name="Text Box 177"/>
            <p:cNvSpPr txBox="1">
              <a:spLocks noChangeArrowheads="1"/>
            </p:cNvSpPr>
            <p:nvPr/>
          </p:nvSpPr>
          <p:spPr bwMode="auto">
            <a:xfrm>
              <a:off x="2995" y="1866"/>
              <a:ext cx="1143" cy="21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600" i="1" dirty="0" err="1">
                  <a:solidFill>
                    <a:srgbClr val="000000"/>
                  </a:solidFill>
                </a:rPr>
                <a:t>t</a:t>
              </a:r>
              <a:r>
                <a:rPr lang="en-GB" sz="1600" dirty="0">
                  <a:solidFill>
                    <a:srgbClr val="000000"/>
                  </a:solidFill>
                </a:rPr>
                <a:t>, </a:t>
              </a:r>
              <a:r>
                <a:rPr lang="en-GB" sz="1600" i="1" dirty="0">
                  <a:solidFill>
                    <a:srgbClr val="000000"/>
                  </a:solidFill>
                </a:rPr>
                <a:t>Z</a:t>
              </a:r>
              <a:r>
                <a:rPr lang="en-GB" sz="1600" dirty="0">
                  <a:solidFill>
                    <a:srgbClr val="000000"/>
                  </a:solidFill>
                </a:rPr>
                <a:t>, </a:t>
              </a:r>
              <a:r>
                <a:rPr lang="en-GB" sz="1600" i="1" dirty="0">
                  <a:solidFill>
                    <a:srgbClr val="000000"/>
                  </a:solidFill>
                </a:rPr>
                <a:t>W</a:t>
              </a:r>
              <a:r>
                <a:rPr lang="en-GB" sz="1600" dirty="0">
                  <a:solidFill>
                    <a:srgbClr val="000000"/>
                  </a:solidFill>
                </a:rPr>
                <a:t>, </a:t>
              </a:r>
              <a:r>
                <a:rPr lang="en-GB" sz="1600" i="1" dirty="0">
                  <a:solidFill>
                    <a:srgbClr val="000000"/>
                  </a:solidFill>
                </a:rPr>
                <a:t>H</a:t>
              </a:r>
              <a:r>
                <a:rPr lang="en-GB" sz="1600" dirty="0">
                  <a:solidFill>
                    <a:srgbClr val="000000"/>
                  </a:solidFill>
                </a:rPr>
                <a:t>, </a:t>
              </a:r>
              <a:r>
                <a:rPr lang="en-GB" sz="1600" dirty="0" smtClean="0">
                  <a:solidFill>
                    <a:srgbClr val="000000"/>
                  </a:solidFill>
                </a:rPr>
                <a:t>EWSB</a:t>
              </a:r>
              <a:endParaRPr lang="en-GB" sz="1600" i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 Box 178"/>
            <p:cNvSpPr txBox="1">
              <a:spLocks noChangeArrowheads="1"/>
            </p:cNvSpPr>
            <p:nvPr/>
          </p:nvSpPr>
          <p:spPr bwMode="auto">
            <a:xfrm>
              <a:off x="2995" y="2006"/>
              <a:ext cx="680" cy="21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600" i="1" dirty="0" err="1" smtClean="0">
                  <a:solidFill>
                    <a:srgbClr val="000000"/>
                  </a:solidFill>
                  <a:sym typeface="Symbol" charset="2"/>
                </a:rPr>
                <a:t>ψ</a:t>
              </a:r>
              <a:r>
                <a:rPr lang="en-GB" sz="1600" dirty="0" smtClean="0">
                  <a:solidFill>
                    <a:srgbClr val="000000"/>
                  </a:solidFill>
                  <a:sym typeface="Symbol" charset="2"/>
                </a:rPr>
                <a:t>, </a:t>
              </a:r>
              <a:r>
                <a:rPr lang="en-GB" sz="1600" i="1" dirty="0" err="1" smtClean="0">
                  <a:solidFill>
                    <a:srgbClr val="000000"/>
                  </a:solidFill>
                  <a:sym typeface="Symbol" charset="2"/>
                </a:rPr>
                <a:t>b</a:t>
              </a:r>
              <a:r>
                <a:rPr lang="en-GB" sz="1600" dirty="0" smtClean="0">
                  <a:solidFill>
                    <a:srgbClr val="000000"/>
                  </a:solidFill>
                  <a:sym typeface="Symbol" charset="2"/>
                </a:rPr>
                <a:t>, </a:t>
              </a:r>
              <a:r>
                <a:rPr lang="en-GB" sz="1600" i="1" dirty="0" err="1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charset="2"/>
                </a:rPr>
                <a:t>Υ</a:t>
              </a:r>
              <a:r>
                <a:rPr lang="en-GB" sz="1600" i="1" dirty="0" smtClean="0">
                  <a:solidFill>
                    <a:srgbClr val="000000"/>
                  </a:solidFill>
                  <a:sym typeface="Symbol" charset="2"/>
                </a:rPr>
                <a:t>, </a:t>
              </a:r>
              <a:r>
                <a:rPr lang="en-GB" sz="1600" i="1" dirty="0">
                  <a:solidFill>
                    <a:srgbClr val="000000"/>
                  </a:solidFill>
                  <a:sym typeface="Symbol" charset="2"/>
                </a:rPr>
                <a:t>B</a:t>
              </a:r>
              <a:endParaRPr lang="en-GB" sz="1600" dirty="0">
                <a:solidFill>
                  <a:srgbClr val="000000"/>
                </a:solidFill>
                <a:sym typeface="Symbol" charset="2"/>
              </a:endParaRPr>
            </a:p>
          </p:txBody>
        </p:sp>
        <p:sp>
          <p:nvSpPr>
            <p:cNvPr id="44" name="Text Box 179"/>
            <p:cNvSpPr txBox="1">
              <a:spLocks noChangeArrowheads="1"/>
            </p:cNvSpPr>
            <p:nvPr/>
          </p:nvSpPr>
          <p:spPr bwMode="auto">
            <a:xfrm>
              <a:off x="2995" y="2136"/>
              <a:ext cx="915" cy="21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600" i="1" dirty="0" err="1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charset="2"/>
                </a:rPr>
                <a:t>τ</a:t>
              </a:r>
              <a:r>
                <a:rPr lang="en-GB" sz="1600" i="1" dirty="0" smtClean="0">
                  <a:solidFill>
                    <a:srgbClr val="000000"/>
                  </a:solidFill>
                  <a:sym typeface="Symbol" charset="2"/>
                </a:rPr>
                <a:t>, </a:t>
              </a:r>
              <a:r>
                <a:rPr lang="en-GB" sz="1600" i="1" dirty="0" err="1" smtClean="0">
                  <a:solidFill>
                    <a:srgbClr val="000000"/>
                  </a:solidFill>
                  <a:sym typeface="Symbol" charset="2"/>
                </a:rPr>
                <a:t>c</a:t>
              </a:r>
              <a:r>
                <a:rPr lang="en-GB" sz="1600" i="1" dirty="0" smtClean="0">
                  <a:solidFill>
                    <a:srgbClr val="000000"/>
                  </a:solidFill>
                  <a:sym typeface="Symbol" charset="2"/>
                </a:rPr>
                <a:t>, </a:t>
              </a:r>
              <a:r>
                <a:rPr lang="en-GB" sz="1600" i="1" dirty="0" err="1" smtClean="0">
                  <a:solidFill>
                    <a:srgbClr val="000000"/>
                  </a:solidFill>
                  <a:sym typeface="Symbol" charset="2"/>
                </a:rPr>
                <a:t>n</a:t>
              </a:r>
              <a:r>
                <a:rPr lang="en-GB" sz="1600" i="1" dirty="0">
                  <a:solidFill>
                    <a:srgbClr val="000000"/>
                  </a:solidFill>
                  <a:sym typeface="Symbol" charset="2"/>
                </a:rPr>
                <a:t>, </a:t>
              </a:r>
              <a:r>
                <a:rPr lang="en-GB" sz="1600" i="1" dirty="0" err="1">
                  <a:solidFill>
                    <a:srgbClr val="000000"/>
                  </a:solidFill>
                  <a:sym typeface="Symbol" charset="2"/>
                </a:rPr>
                <a:t>p</a:t>
              </a:r>
              <a:r>
                <a:rPr lang="en-GB" sz="1600" i="1" dirty="0">
                  <a:solidFill>
                    <a:srgbClr val="000000"/>
                  </a:solidFill>
                  <a:sym typeface="Symbol" charset="2"/>
                </a:rPr>
                <a:t>,</a:t>
              </a:r>
              <a:r>
                <a:rPr lang="en-GB" sz="1600" i="1" dirty="0" smtClean="0">
                  <a:solidFill>
                    <a:srgbClr val="000000"/>
                  </a:solidFill>
                  <a:sym typeface="Symbol" charset="2"/>
                </a:rPr>
                <a:t> </a:t>
              </a:r>
              <a:r>
                <a:rPr lang="en-GB" sz="1600" i="1" dirty="0" err="1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charset="2"/>
                </a:rPr>
                <a:t>ρ</a:t>
              </a:r>
              <a:r>
                <a:rPr lang="en-GB" sz="1600" i="1" dirty="0" smtClean="0">
                  <a:solidFill>
                    <a:srgbClr val="000000"/>
                  </a:solidFill>
                  <a:sym typeface="Symbol" charset="2"/>
                </a:rPr>
                <a:t>, </a:t>
              </a:r>
              <a:r>
                <a:rPr lang="en-GB" sz="1600" i="1" dirty="0" err="1" smtClean="0">
                  <a:solidFill>
                    <a:srgbClr val="000000"/>
                  </a:solidFill>
                  <a:latin typeface="Symbol" charset="2"/>
                  <a:ea typeface="Lucida Grande"/>
                  <a:cs typeface="Symbol" charset="2"/>
                  <a:sym typeface="Symbol" charset="2"/>
                </a:rPr>
                <a:t>f</a:t>
              </a:r>
              <a:endParaRPr lang="en-GB" sz="1600" i="1" dirty="0">
                <a:solidFill>
                  <a:srgbClr val="000000"/>
                </a:solidFill>
                <a:latin typeface="Symbol" charset="2"/>
                <a:cs typeface="Symbol" charset="2"/>
                <a:sym typeface="Symbol" charset="2"/>
              </a:endParaRPr>
            </a:p>
          </p:txBody>
        </p:sp>
        <p:sp>
          <p:nvSpPr>
            <p:cNvPr id="45" name="Text Box 180"/>
            <p:cNvSpPr txBox="1">
              <a:spLocks noChangeArrowheads="1"/>
            </p:cNvSpPr>
            <p:nvPr/>
          </p:nvSpPr>
          <p:spPr bwMode="auto">
            <a:xfrm>
              <a:off x="2995" y="2277"/>
              <a:ext cx="830" cy="21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600" i="1" dirty="0" err="1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charset="2"/>
                </a:rPr>
                <a:t>m</a:t>
              </a:r>
              <a:r>
                <a:rPr lang="en-GB" sz="1600" i="1" dirty="0" smtClean="0">
                  <a:solidFill>
                    <a:srgbClr val="000000"/>
                  </a:solidFill>
                  <a:sym typeface="Symbol" charset="2"/>
                </a:rPr>
                <a:t>, </a:t>
              </a:r>
              <a:r>
                <a:rPr lang="en-GB" sz="1600" i="1" dirty="0" err="1" smtClean="0">
                  <a:solidFill>
                    <a:srgbClr val="000000"/>
                  </a:solidFill>
                  <a:sym typeface="Symbol" charset="2"/>
                </a:rPr>
                <a:t>s</a:t>
              </a:r>
              <a:r>
                <a:rPr lang="en-GB" sz="1600" i="1" dirty="0" smtClean="0">
                  <a:solidFill>
                    <a:srgbClr val="000000"/>
                  </a:solidFill>
                  <a:sym typeface="Symbol" charset="2"/>
                </a:rPr>
                <a:t>, </a:t>
              </a:r>
              <a:r>
                <a:rPr lang="en-GB" sz="1600" i="1" dirty="0" err="1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charset="2"/>
                </a:rPr>
                <a:t>π</a:t>
              </a:r>
              <a:r>
                <a:rPr lang="en-GB" sz="1600" i="1" dirty="0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charset="2"/>
                </a:rPr>
                <a:t>, </a:t>
              </a:r>
              <a:r>
                <a:rPr lang="en-GB" sz="1600" dirty="0" smtClean="0">
                  <a:solidFill>
                    <a:srgbClr val="000000"/>
                  </a:solidFill>
                  <a:latin typeface="Arial"/>
                  <a:cs typeface="Arial"/>
                  <a:sym typeface="Symbol" charset="2"/>
                </a:rPr>
                <a:t>QCD</a:t>
              </a:r>
              <a:endParaRPr lang="en-GB" sz="1600" dirty="0">
                <a:solidFill>
                  <a:srgbClr val="000000"/>
                </a:solidFill>
                <a:latin typeface="Arial"/>
                <a:cs typeface="Arial"/>
                <a:sym typeface="Symbol" charset="2"/>
              </a:endParaRPr>
            </a:p>
          </p:txBody>
        </p:sp>
        <p:sp>
          <p:nvSpPr>
            <p:cNvPr id="46" name="Text Box 181"/>
            <p:cNvSpPr txBox="1">
              <a:spLocks noChangeArrowheads="1"/>
            </p:cNvSpPr>
            <p:nvPr/>
          </p:nvSpPr>
          <p:spPr bwMode="auto">
            <a:xfrm>
              <a:off x="2995" y="2419"/>
              <a:ext cx="1394" cy="21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600" i="1" dirty="0" err="1" smtClean="0">
                  <a:solidFill>
                    <a:srgbClr val="000000"/>
                  </a:solidFill>
                  <a:sym typeface="Symbol" charset="2"/>
                </a:rPr>
                <a:t>u</a:t>
              </a:r>
              <a:r>
                <a:rPr lang="en-GB" sz="1600" dirty="0" smtClean="0">
                  <a:solidFill>
                    <a:srgbClr val="000000"/>
                  </a:solidFill>
                  <a:sym typeface="Symbol" charset="2"/>
                </a:rPr>
                <a:t>, </a:t>
              </a:r>
              <a:r>
                <a:rPr lang="en-GB" sz="1600" i="1" dirty="0" err="1" smtClean="0">
                  <a:solidFill>
                    <a:srgbClr val="000000"/>
                  </a:solidFill>
                  <a:sym typeface="Symbol" charset="2"/>
                </a:rPr>
                <a:t>d</a:t>
              </a:r>
              <a:r>
                <a:rPr lang="en-GB" sz="1600" dirty="0" smtClean="0">
                  <a:solidFill>
                    <a:srgbClr val="000000"/>
                  </a:solidFill>
                  <a:sym typeface="Symbol" charset="2"/>
                </a:rPr>
                <a:t>, nuclear </a:t>
              </a:r>
              <a:r>
                <a:rPr lang="en-GB" sz="1600" dirty="0">
                  <a:solidFill>
                    <a:srgbClr val="000000"/>
                  </a:solidFill>
                  <a:sym typeface="Symbol" charset="2"/>
                </a:rPr>
                <a:t>binding </a:t>
              </a:r>
              <a:r>
                <a:rPr lang="en-GB" sz="1600" i="1" dirty="0">
                  <a:solidFill>
                    <a:srgbClr val="000000"/>
                  </a:solidFill>
                  <a:sym typeface="Symbol" charset="2"/>
                </a:rPr>
                <a:t>E</a:t>
              </a:r>
            </a:p>
          </p:txBody>
        </p:sp>
        <p:sp>
          <p:nvSpPr>
            <p:cNvPr id="47" name="Text Box 182"/>
            <p:cNvSpPr txBox="1">
              <a:spLocks noChangeArrowheads="1"/>
            </p:cNvSpPr>
            <p:nvPr/>
          </p:nvSpPr>
          <p:spPr bwMode="auto">
            <a:xfrm>
              <a:off x="2995" y="2548"/>
              <a:ext cx="185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600" i="1" dirty="0" err="1">
                  <a:solidFill>
                    <a:srgbClr val="000000"/>
                  </a:solidFill>
                  <a:sym typeface="Symbol" charset="2"/>
                </a:rPr>
                <a:t>e</a:t>
              </a:r>
              <a:endParaRPr lang="en-GB" sz="1600" dirty="0">
                <a:solidFill>
                  <a:srgbClr val="000000"/>
                </a:solidFill>
                <a:sym typeface="Symbol" charset="2"/>
              </a:endParaRPr>
            </a:p>
          </p:txBody>
        </p:sp>
        <p:sp>
          <p:nvSpPr>
            <p:cNvPr id="48" name="Text Box 183"/>
            <p:cNvSpPr txBox="1">
              <a:spLocks noChangeArrowheads="1"/>
            </p:cNvSpPr>
            <p:nvPr/>
          </p:nvSpPr>
          <p:spPr bwMode="auto">
            <a:xfrm>
              <a:off x="2995" y="3270"/>
              <a:ext cx="1059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sym typeface="Symbol" charset="2"/>
                </a:rPr>
                <a:t>atomic binding </a:t>
              </a:r>
              <a:r>
                <a:rPr lang="en-GB" sz="1600" i="1">
                  <a:solidFill>
                    <a:srgbClr val="000000"/>
                  </a:solidFill>
                  <a:sym typeface="Symbol" charset="2"/>
                </a:rPr>
                <a:t>E</a:t>
              </a:r>
            </a:p>
          </p:txBody>
        </p:sp>
        <p:sp>
          <p:nvSpPr>
            <p:cNvPr id="49" name="Text Box 184"/>
            <p:cNvSpPr txBox="1">
              <a:spLocks noChangeArrowheads="1"/>
            </p:cNvSpPr>
            <p:nvPr/>
          </p:nvSpPr>
          <p:spPr bwMode="auto">
            <a:xfrm>
              <a:off x="2998" y="1659"/>
              <a:ext cx="1219" cy="18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spcBef>
                  <a:spcPct val="15000"/>
                </a:spcBef>
                <a:spcAft>
                  <a:spcPct val="15000"/>
                </a:spcAft>
              </a:pPr>
              <a:r>
                <a:rPr lang="en-GB" sz="1600">
                  <a:solidFill>
                    <a:srgbClr val="000000"/>
                  </a:solidFill>
                </a:rPr>
                <a:t>New Physics ? </a:t>
              </a:r>
            </a:p>
          </p:txBody>
        </p:sp>
        <p:sp>
          <p:nvSpPr>
            <p:cNvPr id="50" name="AutoShape 185"/>
            <p:cNvSpPr>
              <a:spLocks/>
            </p:cNvSpPr>
            <p:nvPr/>
          </p:nvSpPr>
          <p:spPr bwMode="auto">
            <a:xfrm>
              <a:off x="2965" y="1627"/>
              <a:ext cx="56" cy="255"/>
            </a:xfrm>
            <a:prstGeom prst="rightBrace">
              <a:avLst>
                <a:gd name="adj1" fmla="val 37946"/>
                <a:gd name="adj2" fmla="val 50000"/>
              </a:avLst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1" name="Line 186"/>
            <p:cNvSpPr>
              <a:spLocks noChangeShapeType="1"/>
            </p:cNvSpPr>
            <p:nvPr/>
          </p:nvSpPr>
          <p:spPr bwMode="auto">
            <a:xfrm>
              <a:off x="2426" y="1270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2" name="Line 187"/>
            <p:cNvSpPr>
              <a:spLocks noChangeShapeType="1"/>
            </p:cNvSpPr>
            <p:nvPr/>
          </p:nvSpPr>
          <p:spPr bwMode="auto">
            <a:xfrm flipV="1">
              <a:off x="2653" y="1339"/>
              <a:ext cx="0" cy="283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sysDot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3" name="Line 188"/>
            <p:cNvSpPr>
              <a:spLocks noChangeShapeType="1"/>
            </p:cNvSpPr>
            <p:nvPr/>
          </p:nvSpPr>
          <p:spPr bwMode="auto">
            <a:xfrm flipV="1">
              <a:off x="2653" y="1056"/>
              <a:ext cx="0" cy="169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sysDot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4" name="Line 189"/>
            <p:cNvSpPr>
              <a:spLocks noChangeShapeType="1"/>
            </p:cNvSpPr>
            <p:nvPr/>
          </p:nvSpPr>
          <p:spPr bwMode="auto">
            <a:xfrm>
              <a:off x="2426" y="1055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5" name="Line 190"/>
            <p:cNvSpPr>
              <a:spLocks noChangeShapeType="1"/>
            </p:cNvSpPr>
            <p:nvPr/>
          </p:nvSpPr>
          <p:spPr bwMode="auto">
            <a:xfrm flipV="1">
              <a:off x="2653" y="882"/>
              <a:ext cx="0" cy="169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sysDot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6" name="Line 191"/>
            <p:cNvSpPr>
              <a:spLocks noChangeShapeType="1"/>
            </p:cNvSpPr>
            <p:nvPr/>
          </p:nvSpPr>
          <p:spPr bwMode="auto">
            <a:xfrm>
              <a:off x="2426" y="857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57" name="Text Box 192"/>
            <p:cNvSpPr txBox="1">
              <a:spLocks noChangeArrowheads="1"/>
            </p:cNvSpPr>
            <p:nvPr/>
          </p:nvSpPr>
          <p:spPr bwMode="auto">
            <a:xfrm>
              <a:off x="2993" y="970"/>
              <a:ext cx="1219" cy="181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600">
                  <a:solidFill>
                    <a:srgbClr val="000000"/>
                  </a:solidFill>
                </a:rPr>
                <a:t>GUT ?</a:t>
              </a:r>
            </a:p>
          </p:txBody>
        </p:sp>
        <p:sp>
          <p:nvSpPr>
            <p:cNvPr id="58" name="Text Box 193"/>
            <p:cNvSpPr txBox="1">
              <a:spLocks noChangeArrowheads="1"/>
            </p:cNvSpPr>
            <p:nvPr/>
          </p:nvSpPr>
          <p:spPr bwMode="auto">
            <a:xfrm>
              <a:off x="2993" y="772"/>
              <a:ext cx="1162" cy="18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600" dirty="0">
                  <a:solidFill>
                    <a:srgbClr val="000000"/>
                  </a:solidFill>
                </a:rPr>
                <a:t>Planck</a:t>
              </a:r>
              <a:r>
                <a:rPr lang="en-GB" sz="1600" dirty="0" smtClean="0">
                  <a:solidFill>
                    <a:srgbClr val="000000"/>
                  </a:solidFill>
                </a:rPr>
                <a:t> scale (</a:t>
              </a:r>
              <a:r>
                <a:rPr lang="en-GB" sz="1600" i="1" dirty="0" err="1">
                  <a:solidFill>
                    <a:srgbClr val="000000"/>
                  </a:solidFill>
                </a:rPr>
                <a:t>M</a:t>
              </a:r>
              <a:r>
                <a:rPr lang="en-GB" sz="1600" baseline="-25000" dirty="0" err="1">
                  <a:solidFill>
                    <a:srgbClr val="000000"/>
                  </a:solidFill>
                </a:rPr>
                <a:t>Pl</a:t>
              </a:r>
              <a:r>
                <a:rPr lang="en-GB" sz="16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59" name="Text Box 194"/>
            <p:cNvSpPr txBox="1">
              <a:spLocks noChangeArrowheads="1"/>
            </p:cNvSpPr>
            <p:nvPr/>
          </p:nvSpPr>
          <p:spPr bwMode="auto">
            <a:xfrm>
              <a:off x="3000" y="1172"/>
              <a:ext cx="1219" cy="18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600" dirty="0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charset="2"/>
                </a:rPr>
                <a:t>ν</a:t>
              </a:r>
              <a:r>
                <a:rPr lang="en-GB" sz="1600" i="1" baseline="-25000" dirty="0" smtClean="0">
                  <a:solidFill>
                    <a:srgbClr val="000000"/>
                  </a:solidFill>
                  <a:sym typeface="Symbol" charset="2"/>
                </a:rPr>
                <a:t>R</a:t>
              </a:r>
              <a:r>
                <a:rPr lang="en-GB" sz="1600" dirty="0" smtClean="0">
                  <a:solidFill>
                    <a:srgbClr val="000000"/>
                  </a:solidFill>
                  <a:sym typeface="Symbol" charset="2"/>
                </a:rPr>
                <a:t> </a:t>
              </a:r>
              <a:r>
                <a:rPr lang="en-GB" sz="1600" dirty="0">
                  <a:solidFill>
                    <a:srgbClr val="000000"/>
                  </a:solidFill>
                  <a:sym typeface="Symbol" charset="2"/>
                </a:rPr>
                <a:t>?</a:t>
              </a:r>
              <a:endParaRPr lang="en-GB" sz="1600" i="1" baseline="-25000" dirty="0">
                <a:solidFill>
                  <a:srgbClr val="000000"/>
                </a:solidFill>
                <a:sym typeface="Symbol" charset="2"/>
              </a:endParaRPr>
            </a:p>
          </p:txBody>
        </p:sp>
        <p:sp>
          <p:nvSpPr>
            <p:cNvPr id="60" name="Text Box 195"/>
            <p:cNvSpPr txBox="1">
              <a:spLocks noChangeArrowheads="1"/>
            </p:cNvSpPr>
            <p:nvPr/>
          </p:nvSpPr>
          <p:spPr bwMode="auto">
            <a:xfrm>
              <a:off x="1761" y="1155"/>
              <a:ext cx="646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10</a:t>
              </a:r>
              <a:r>
                <a:rPr lang="en-GB" sz="1600" baseline="30000">
                  <a:solidFill>
                    <a:srgbClr val="000000"/>
                  </a:solidFill>
                </a:rPr>
                <a:t>14</a:t>
              </a:r>
              <a:r>
                <a:rPr lang="en-GB" sz="1600">
                  <a:solidFill>
                    <a:srgbClr val="000000"/>
                  </a:solidFill>
                </a:rPr>
                <a:t> GeV</a:t>
              </a:r>
            </a:p>
          </p:txBody>
        </p:sp>
        <p:sp>
          <p:nvSpPr>
            <p:cNvPr id="61" name="Text Box 196"/>
            <p:cNvSpPr txBox="1">
              <a:spLocks noChangeArrowheads="1"/>
            </p:cNvSpPr>
            <p:nvPr/>
          </p:nvSpPr>
          <p:spPr bwMode="auto">
            <a:xfrm>
              <a:off x="1758" y="941"/>
              <a:ext cx="646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10</a:t>
              </a:r>
              <a:r>
                <a:rPr lang="en-GB" sz="1600" baseline="30000">
                  <a:solidFill>
                    <a:srgbClr val="000000"/>
                  </a:solidFill>
                </a:rPr>
                <a:t>16</a:t>
              </a:r>
              <a:r>
                <a:rPr lang="en-GB" sz="1600">
                  <a:solidFill>
                    <a:srgbClr val="000000"/>
                  </a:solidFill>
                </a:rPr>
                <a:t> GeV</a:t>
              </a:r>
            </a:p>
          </p:txBody>
        </p:sp>
        <p:sp>
          <p:nvSpPr>
            <p:cNvPr id="62" name="Text Box 197"/>
            <p:cNvSpPr txBox="1">
              <a:spLocks noChangeArrowheads="1"/>
            </p:cNvSpPr>
            <p:nvPr/>
          </p:nvSpPr>
          <p:spPr bwMode="auto">
            <a:xfrm>
              <a:off x="1758" y="742"/>
              <a:ext cx="646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 dirty="0">
                  <a:solidFill>
                    <a:srgbClr val="000000"/>
                  </a:solidFill>
                </a:rPr>
                <a:t>10</a:t>
              </a:r>
              <a:r>
                <a:rPr lang="en-GB" sz="1600" baseline="30000" dirty="0">
                  <a:solidFill>
                    <a:srgbClr val="000000"/>
                  </a:solidFill>
                </a:rPr>
                <a:t>19</a:t>
              </a:r>
              <a:r>
                <a:rPr lang="en-GB" sz="1600" dirty="0">
                  <a:solidFill>
                    <a:srgbClr val="000000"/>
                  </a:solidFill>
                </a:rPr>
                <a:t> GeV</a:t>
              </a:r>
            </a:p>
          </p:txBody>
        </p:sp>
        <p:sp>
          <p:nvSpPr>
            <p:cNvPr id="63" name="Line 198"/>
            <p:cNvSpPr>
              <a:spLocks noChangeShapeType="1"/>
            </p:cNvSpPr>
            <p:nvPr/>
          </p:nvSpPr>
          <p:spPr bwMode="auto">
            <a:xfrm>
              <a:off x="2428" y="3819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" name="Line 199"/>
            <p:cNvSpPr>
              <a:spLocks noChangeShapeType="1"/>
            </p:cNvSpPr>
            <p:nvPr/>
          </p:nvSpPr>
          <p:spPr bwMode="auto">
            <a:xfrm>
              <a:off x="2428" y="3677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5" name="Line 200"/>
            <p:cNvSpPr>
              <a:spLocks noChangeShapeType="1"/>
            </p:cNvSpPr>
            <p:nvPr/>
          </p:nvSpPr>
          <p:spPr bwMode="auto">
            <a:xfrm>
              <a:off x="2428" y="3536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6" name="Text Box 201"/>
            <p:cNvSpPr txBox="1">
              <a:spLocks noChangeArrowheads="1"/>
            </p:cNvSpPr>
            <p:nvPr/>
          </p:nvSpPr>
          <p:spPr bwMode="auto">
            <a:xfrm>
              <a:off x="1845" y="3706"/>
              <a:ext cx="555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 dirty="0">
                  <a:solidFill>
                    <a:srgbClr val="000000"/>
                  </a:solidFill>
                </a:rPr>
                <a:t>10 </a:t>
              </a:r>
              <a:r>
                <a:rPr lang="en-GB" sz="1600" dirty="0" err="1">
                  <a:solidFill>
                    <a:srgbClr val="000000"/>
                  </a:solidFill>
                </a:rPr>
                <a:t>meV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  <p:sp>
          <p:nvSpPr>
            <p:cNvPr id="67" name="Text Box 202"/>
            <p:cNvSpPr txBox="1">
              <a:spLocks noChangeArrowheads="1"/>
            </p:cNvSpPr>
            <p:nvPr/>
          </p:nvSpPr>
          <p:spPr bwMode="auto">
            <a:xfrm>
              <a:off x="1776" y="3565"/>
              <a:ext cx="626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100 meV</a:t>
              </a:r>
            </a:p>
          </p:txBody>
        </p:sp>
        <p:sp>
          <p:nvSpPr>
            <p:cNvPr id="68" name="Text Box 203"/>
            <p:cNvSpPr txBox="1">
              <a:spLocks noChangeArrowheads="1"/>
            </p:cNvSpPr>
            <p:nvPr/>
          </p:nvSpPr>
          <p:spPr bwMode="auto">
            <a:xfrm>
              <a:off x="2023" y="3423"/>
              <a:ext cx="377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>
                  <a:solidFill>
                    <a:srgbClr val="000000"/>
                  </a:solidFill>
                </a:rPr>
                <a:t>1 eV</a:t>
              </a:r>
            </a:p>
          </p:txBody>
        </p:sp>
        <p:sp>
          <p:nvSpPr>
            <p:cNvPr id="69" name="Text Box 204"/>
            <p:cNvSpPr txBox="1">
              <a:spLocks noChangeArrowheads="1"/>
            </p:cNvSpPr>
            <p:nvPr/>
          </p:nvSpPr>
          <p:spPr bwMode="auto">
            <a:xfrm>
              <a:off x="2995" y="3407"/>
              <a:ext cx="278" cy="21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600" dirty="0" err="1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charset="2"/>
                </a:rPr>
                <a:t>ν</a:t>
              </a:r>
              <a:r>
                <a:rPr lang="en-GB" sz="1600" dirty="0" err="1" smtClean="0">
                  <a:solidFill>
                    <a:srgbClr val="000000"/>
                  </a:solidFill>
                  <a:sym typeface="Symbol" charset="2"/>
                </a:rPr>
                <a:t>’s</a:t>
              </a:r>
              <a:endParaRPr lang="en-GB" sz="1600" dirty="0">
                <a:solidFill>
                  <a:srgbClr val="000000"/>
                </a:solidFill>
                <a:sym typeface="Symbol" charset="2"/>
              </a:endParaRPr>
            </a:p>
          </p:txBody>
        </p:sp>
        <p:sp>
          <p:nvSpPr>
            <p:cNvPr id="70" name="Line 205"/>
            <p:cNvSpPr>
              <a:spLocks noChangeShapeType="1"/>
            </p:cNvSpPr>
            <p:nvPr/>
          </p:nvSpPr>
          <p:spPr bwMode="auto">
            <a:xfrm flipH="1">
              <a:off x="3135" y="3621"/>
              <a:ext cx="2" cy="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squar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" name="Line 206"/>
            <p:cNvSpPr>
              <a:spLocks noChangeShapeType="1"/>
            </p:cNvSpPr>
            <p:nvPr/>
          </p:nvSpPr>
          <p:spPr bwMode="auto">
            <a:xfrm>
              <a:off x="3475" y="3480"/>
              <a:ext cx="0" cy="3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2" name="Text Box 207"/>
            <p:cNvSpPr txBox="1">
              <a:spLocks noChangeArrowheads="1"/>
            </p:cNvSpPr>
            <p:nvPr/>
          </p:nvSpPr>
          <p:spPr bwMode="auto">
            <a:xfrm>
              <a:off x="3149" y="3635"/>
              <a:ext cx="185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  <a:sym typeface="Symbol" charset="2"/>
                </a:rPr>
                <a:t>?</a:t>
              </a:r>
            </a:p>
          </p:txBody>
        </p:sp>
        <p:sp>
          <p:nvSpPr>
            <p:cNvPr id="73" name="Line 208"/>
            <p:cNvSpPr>
              <a:spLocks noChangeShapeType="1"/>
            </p:cNvSpPr>
            <p:nvPr/>
          </p:nvSpPr>
          <p:spPr bwMode="auto">
            <a:xfrm>
              <a:off x="3475" y="2642"/>
              <a:ext cx="0" cy="3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74" name="Text Box 182"/>
          <p:cNvSpPr txBox="1">
            <a:spLocks noChangeArrowheads="1"/>
          </p:cNvSpPr>
          <p:nvPr/>
        </p:nvSpPr>
        <p:spPr bwMode="auto">
          <a:xfrm>
            <a:off x="5796827" y="4591960"/>
            <a:ext cx="1231124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sym typeface="Symbol" charset="2"/>
              </a:rPr>
              <a:t>core of Sun</a:t>
            </a:r>
            <a:endParaRPr lang="en-GB" sz="1600" dirty="0">
              <a:solidFill>
                <a:srgbClr val="000000"/>
              </a:solidFill>
              <a:sym typeface="Symbol" charset="2"/>
            </a:endParaRPr>
          </a:p>
        </p:txBody>
      </p:sp>
      <p:grpSp>
        <p:nvGrpSpPr>
          <p:cNvPr id="75" name="Group 79"/>
          <p:cNvGrpSpPr/>
          <p:nvPr/>
        </p:nvGrpSpPr>
        <p:grpSpPr>
          <a:xfrm>
            <a:off x="1383561" y="942973"/>
            <a:ext cx="2152369" cy="5084763"/>
            <a:chOff x="341746" y="1089023"/>
            <a:chExt cx="2152369" cy="5084763"/>
          </a:xfrm>
        </p:grpSpPr>
        <p:sp>
          <p:nvSpPr>
            <p:cNvPr id="76" name="Up Arrow 75"/>
            <p:cNvSpPr/>
            <p:nvPr/>
          </p:nvSpPr>
          <p:spPr>
            <a:xfrm flipV="1">
              <a:off x="1046315" y="1089023"/>
              <a:ext cx="1447800" cy="5084763"/>
            </a:xfrm>
            <a:prstGeom prst="upArrow">
              <a:avLst/>
            </a:prstGeom>
            <a:solidFill>
              <a:schemeClr val="tx1">
                <a:lumMod val="50000"/>
                <a:lumOff val="50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7" name="Text Box 171"/>
            <p:cNvSpPr txBox="1">
              <a:spLocks noChangeArrowheads="1"/>
            </p:cNvSpPr>
            <p:nvPr/>
          </p:nvSpPr>
          <p:spPr bwMode="auto">
            <a:xfrm>
              <a:off x="592682" y="3636092"/>
              <a:ext cx="1617118" cy="34073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 i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L</a:t>
              </a:r>
              <a:r>
                <a:rPr lang="en-GB" sz="1600" baseline="-25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strong</a:t>
              </a:r>
              <a:r>
                <a:rPr lang="en-GB" sz="1600" dirty="0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~ </a:t>
              </a:r>
              <a:r>
                <a:rPr lang="en-GB" sz="1600" dirty="0" smtClean="0">
                  <a:solidFill>
                    <a:srgbClr val="FFFFFF"/>
                  </a:solidFill>
                </a:rPr>
                <a:t>10</a:t>
              </a:r>
              <a:r>
                <a:rPr lang="en-GB" sz="1600" baseline="30000" dirty="0" smtClean="0">
                  <a:solidFill>
                    <a:srgbClr val="FFFFFF"/>
                  </a:solidFill>
                </a:rPr>
                <a:t>−15</a:t>
              </a:r>
              <a:r>
                <a:rPr lang="en-GB" sz="1600" dirty="0" smtClean="0">
                  <a:solidFill>
                    <a:srgbClr val="FFFFFF"/>
                  </a:solidFill>
                </a:rPr>
                <a:t> </a:t>
              </a:r>
              <a:r>
                <a:rPr lang="en-GB" sz="1600" dirty="0" err="1" smtClean="0">
                  <a:solidFill>
                    <a:srgbClr val="FFFFFF"/>
                  </a:solidFill>
                </a:rPr>
                <a:t>m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78" name="Text Box 171"/>
            <p:cNvSpPr txBox="1">
              <a:spLocks noChangeArrowheads="1"/>
            </p:cNvSpPr>
            <p:nvPr/>
          </p:nvSpPr>
          <p:spPr bwMode="auto">
            <a:xfrm>
              <a:off x="569972" y="5425475"/>
              <a:ext cx="1639828" cy="34073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 i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L</a:t>
              </a:r>
              <a:r>
                <a:rPr lang="en-GB" sz="1600" baseline="-25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atomic</a:t>
              </a:r>
              <a:r>
                <a:rPr lang="en-GB" sz="1600" dirty="0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</a:t>
              </a:r>
              <a:r>
                <a:rPr lang="en-GB" sz="1600" dirty="0" smtClean="0">
                  <a:solidFill>
                    <a:prstClr val="white"/>
                  </a:solidFill>
                </a:rPr>
                <a:t>~ 10</a:t>
              </a:r>
              <a:r>
                <a:rPr lang="en-GB" sz="1600" baseline="30000" dirty="0" smtClean="0">
                  <a:solidFill>
                    <a:prstClr val="white"/>
                  </a:solidFill>
                </a:rPr>
                <a:t>−10</a:t>
              </a:r>
              <a:r>
                <a:rPr lang="en-GB" sz="1600" dirty="0" smtClean="0">
                  <a:solidFill>
                    <a:prstClr val="white"/>
                  </a:solidFill>
                </a:rPr>
                <a:t> </a:t>
              </a:r>
              <a:r>
                <a:rPr lang="en-GB" sz="1600" dirty="0" err="1" smtClean="0">
                  <a:solidFill>
                    <a:prstClr val="white"/>
                  </a:solidFill>
                </a:rPr>
                <a:t>m</a:t>
              </a:r>
              <a:endParaRPr lang="en-GB" sz="1600" dirty="0">
                <a:solidFill>
                  <a:prstClr val="white"/>
                </a:solidFill>
              </a:endParaRPr>
            </a:p>
          </p:txBody>
        </p:sp>
        <p:sp>
          <p:nvSpPr>
            <p:cNvPr id="79" name="Text Box 171"/>
            <p:cNvSpPr txBox="1">
              <a:spLocks noChangeArrowheads="1"/>
            </p:cNvSpPr>
            <p:nvPr/>
          </p:nvSpPr>
          <p:spPr bwMode="auto">
            <a:xfrm>
              <a:off x="653529" y="2925623"/>
              <a:ext cx="1556271" cy="34073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 i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L</a:t>
              </a:r>
              <a:r>
                <a:rPr lang="en-GB" sz="1600" baseline="-25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weak</a:t>
              </a:r>
              <a:r>
                <a:rPr lang="en-GB" sz="1600" dirty="0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~ </a:t>
              </a:r>
              <a:r>
                <a:rPr lang="en-GB" sz="1600" dirty="0" smtClean="0">
                  <a:solidFill>
                    <a:srgbClr val="FFFFFF"/>
                  </a:solidFill>
                </a:rPr>
                <a:t>10</a:t>
              </a:r>
              <a:r>
                <a:rPr lang="en-GB" sz="1600" baseline="30000" dirty="0" smtClean="0">
                  <a:solidFill>
                    <a:srgbClr val="FFFFFF"/>
                  </a:solidFill>
                </a:rPr>
                <a:t>−18</a:t>
              </a:r>
              <a:r>
                <a:rPr lang="en-GB" sz="1600" dirty="0" smtClean="0">
                  <a:solidFill>
                    <a:srgbClr val="FFFFFF"/>
                  </a:solidFill>
                </a:rPr>
                <a:t> </a:t>
              </a:r>
              <a:r>
                <a:rPr lang="en-GB" sz="1600" dirty="0" err="1" smtClean="0">
                  <a:solidFill>
                    <a:srgbClr val="FFFFFF"/>
                  </a:solidFill>
                </a:rPr>
                <a:t>m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80" name="Text Box 171"/>
            <p:cNvSpPr txBox="1">
              <a:spLocks noChangeArrowheads="1"/>
            </p:cNvSpPr>
            <p:nvPr/>
          </p:nvSpPr>
          <p:spPr bwMode="auto">
            <a:xfrm>
              <a:off x="341746" y="1183968"/>
              <a:ext cx="1868054" cy="34073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1600" i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L</a:t>
              </a:r>
              <a:r>
                <a:rPr lang="en-GB" sz="1600" baseline="-250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gravitation</a:t>
              </a:r>
              <a:r>
                <a:rPr lang="en-GB" sz="1600" dirty="0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~ </a:t>
              </a:r>
              <a:r>
                <a:rPr lang="en-GB" sz="1600" dirty="0" smtClean="0">
                  <a:solidFill>
                    <a:srgbClr val="FFFFFF"/>
                  </a:solidFill>
                </a:rPr>
                <a:t>10</a:t>
              </a:r>
              <a:r>
                <a:rPr lang="en-GB" sz="1600" baseline="30000" dirty="0" smtClean="0">
                  <a:solidFill>
                    <a:srgbClr val="FFFFFF"/>
                  </a:solidFill>
                </a:rPr>
                <a:t>−35</a:t>
              </a:r>
              <a:r>
                <a:rPr lang="en-GB" sz="1600" dirty="0" smtClean="0">
                  <a:solidFill>
                    <a:srgbClr val="FFFFFF"/>
                  </a:solidFill>
                </a:rPr>
                <a:t> </a:t>
              </a:r>
              <a:r>
                <a:rPr lang="en-GB" sz="1600" dirty="0" err="1" smtClean="0">
                  <a:solidFill>
                    <a:srgbClr val="FFFFFF"/>
                  </a:solidFill>
                </a:rPr>
                <a:t>m</a:t>
              </a:r>
              <a:endParaRPr lang="en-GB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7560771" y="2553469"/>
            <a:ext cx="10498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rgbClr val="D00209"/>
                </a:solidFill>
              </a:rPr>
              <a:t>…probing </a:t>
            </a:r>
            <a:r>
              <a:rPr lang="en-GB" sz="1050" dirty="0" err="1" smtClean="0">
                <a:solidFill>
                  <a:srgbClr val="D00209"/>
                </a:solidFill>
              </a:rPr>
              <a:t>attometer</a:t>
            </a:r>
            <a:r>
              <a:rPr lang="en-GB" sz="1050" dirty="0" smtClean="0">
                <a:solidFill>
                  <a:srgbClr val="D00209"/>
                </a:solidFill>
              </a:rPr>
              <a:t> scales</a:t>
            </a:r>
            <a:endParaRPr lang="en-GB" sz="1050" dirty="0">
              <a:solidFill>
                <a:srgbClr val="D00209"/>
              </a:solidFill>
            </a:endParaRPr>
          </a:p>
        </p:txBody>
      </p:sp>
      <p:sp>
        <p:nvSpPr>
          <p:cNvPr id="87" name="Text Box 201"/>
          <p:cNvSpPr txBox="1">
            <a:spLocks noChangeArrowheads="1"/>
          </p:cNvSpPr>
          <p:nvPr/>
        </p:nvSpPr>
        <p:spPr bwMode="auto">
          <a:xfrm>
            <a:off x="5114754" y="5996180"/>
            <a:ext cx="295872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GB" sz="1600" dirty="0" smtClean="0">
                <a:solidFill>
                  <a:srgbClr val="000000"/>
                </a:solidFill>
              </a:rPr>
              <a:t>0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88" name="Text Box 204"/>
          <p:cNvSpPr txBox="1">
            <a:spLocks noChangeArrowheads="1"/>
          </p:cNvSpPr>
          <p:nvPr/>
        </p:nvSpPr>
        <p:spPr bwMode="auto">
          <a:xfrm>
            <a:off x="5791200" y="5970917"/>
            <a:ext cx="482822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60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GB" sz="1600" dirty="0" smtClean="0">
                <a:solidFill>
                  <a:srgbClr val="000000"/>
                </a:solidFill>
                <a:latin typeface="Symbol" charset="2"/>
                <a:cs typeface="Symbol" charset="2"/>
                <a:sym typeface="Symbol" charset="2"/>
              </a:rPr>
              <a:t>, </a:t>
            </a:r>
            <a:r>
              <a:rPr lang="en-GB" sz="1600" dirty="0" err="1" smtClean="0">
                <a:solidFill>
                  <a:srgbClr val="000000"/>
                </a:solidFill>
                <a:latin typeface="Aial"/>
                <a:cs typeface="Aial"/>
                <a:sym typeface="Symbol" charset="2"/>
              </a:rPr>
              <a:t>g</a:t>
            </a:r>
            <a:endParaRPr lang="en-GB" sz="1600" dirty="0">
              <a:solidFill>
                <a:srgbClr val="000000"/>
              </a:solidFill>
              <a:latin typeface="Aial"/>
              <a:cs typeface="Aial"/>
              <a:sym typeface="Symbol" charset="2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457200" y="838200"/>
            <a:ext cx="926361" cy="4779076"/>
            <a:chOff x="457200" y="838200"/>
            <a:chExt cx="926361" cy="4779076"/>
          </a:xfrm>
        </p:grpSpPr>
        <p:sp>
          <p:nvSpPr>
            <p:cNvPr id="104" name="TextBox 103"/>
            <p:cNvSpPr txBox="1"/>
            <p:nvPr/>
          </p:nvSpPr>
          <p:spPr>
            <a:xfrm>
              <a:off x="457200" y="5278722"/>
              <a:ext cx="7657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rebuchet MS"/>
                  <a:cs typeface="Trebuchet MS"/>
                </a:rPr>
                <a:t>~1900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57200" y="3494438"/>
              <a:ext cx="7657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rebuchet MS"/>
                  <a:cs typeface="Trebuchet MS"/>
                </a:rPr>
                <a:t>~1970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57200" y="2590800"/>
              <a:ext cx="7657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rebuchet MS"/>
                  <a:cs typeface="Trebuchet MS"/>
                </a:rPr>
                <a:t>~2010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57200" y="838200"/>
              <a:ext cx="9263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rebuchet MS"/>
                  <a:cs typeface="Trebuchet MS"/>
                </a:rPr>
                <a:t>Year when energy reached in labs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7" grpId="0" animBg="1"/>
      <p:bldP spid="12" grpId="0" animBg="1"/>
      <p:bldP spid="13" grpId="0"/>
      <p:bldP spid="74" grpId="0"/>
      <p:bldP spid="8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rgbClr val="E7E7E7"/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lum bright="20000"/>
          </a:blip>
          <a:stretch>
            <a:fillRect/>
          </a:stretch>
        </p:blipFill>
        <p:spPr>
          <a:xfrm>
            <a:off x="1805515" y="2539424"/>
            <a:ext cx="5524109" cy="4032825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Hunting for the Higgs Boson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7875" y="6357777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P. Higgs at CMS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rgbClr val="E7E7E7"/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7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Hunting for the Higgs Boson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675" y="3505200"/>
            <a:ext cx="40709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The Higgs boson has been vainly searched for at many accelerators</a:t>
            </a:r>
          </a:p>
          <a:p>
            <a:pPr>
              <a:spcBef>
                <a:spcPts val="1200"/>
              </a:spcBef>
            </a:pP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Best non-LHC 95% CL limits from LEP </a:t>
            </a:r>
            <a:r>
              <a:rPr lang="en-GB" sz="1200" dirty="0" smtClean="0">
                <a:solidFill>
                  <a:prstClr val="black"/>
                </a:solidFill>
                <a:latin typeface="Trebuchet MS"/>
                <a:cs typeface="Trebuchet MS"/>
              </a:rPr>
              <a:t>(CERN, 1989—2000)</a:t>
            </a: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 and Tevatron </a:t>
            </a:r>
            <a:r>
              <a:rPr lang="en-GB" sz="1200" dirty="0" smtClean="0">
                <a:solidFill>
                  <a:prstClr val="black"/>
                </a:solidFill>
                <a:latin typeface="Trebuchet MS"/>
                <a:cs typeface="Trebuchet MS"/>
              </a:rPr>
              <a:t>(Fermilab, 1990—2011)</a:t>
            </a: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GB" sz="1600" i="1" dirty="0" smtClean="0">
                <a:solidFill>
                  <a:prstClr val="black"/>
                </a:solidFill>
                <a:latin typeface="Trebuchet MS"/>
                <a:cs typeface="Trebuchet MS"/>
              </a:rPr>
              <a:t>	</a:t>
            </a:r>
            <a:r>
              <a:rPr lang="en-GB" sz="1600" i="1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m</a:t>
            </a:r>
            <a:r>
              <a:rPr lang="en-GB" sz="1600" i="1" baseline="-25000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H</a:t>
            </a:r>
            <a:r>
              <a:rPr lang="en-GB" sz="1600" dirty="0" smtClean="0">
                <a:solidFill>
                  <a:srgbClr val="D00209"/>
                </a:solidFill>
                <a:latin typeface="Trebuchet MS"/>
                <a:cs typeface="Trebuchet MS"/>
              </a:rPr>
              <a:t> &gt; 114 GeV</a:t>
            </a:r>
          </a:p>
          <a:p>
            <a:pPr>
              <a:spcBef>
                <a:spcPts val="600"/>
              </a:spcBef>
            </a:pPr>
            <a:r>
              <a:rPr lang="en-GB" sz="1600" dirty="0" smtClean="0">
                <a:solidFill>
                  <a:srgbClr val="D00209"/>
                </a:solidFill>
                <a:latin typeface="Trebuchet MS"/>
                <a:cs typeface="Trebuchet MS"/>
              </a:rPr>
              <a:t>	147 GeV &lt; </a:t>
            </a:r>
            <a:r>
              <a:rPr lang="en-GB" sz="1600" i="1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m</a:t>
            </a:r>
            <a:r>
              <a:rPr lang="en-GB" sz="1600" i="1" baseline="-25000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H</a:t>
            </a:r>
            <a:r>
              <a:rPr lang="en-GB" sz="1600" i="1" dirty="0" smtClean="0">
                <a:solidFill>
                  <a:srgbClr val="D00209"/>
                </a:solidFill>
                <a:latin typeface="Trebuchet MS"/>
                <a:cs typeface="Trebuchet MS"/>
              </a:rPr>
              <a:t> </a:t>
            </a:r>
            <a:r>
              <a:rPr lang="en-GB" sz="1600" dirty="0" smtClean="0">
                <a:solidFill>
                  <a:srgbClr val="D00209"/>
                </a:solidFill>
                <a:latin typeface="Trebuchet MS"/>
                <a:cs typeface="Trebuchet MS"/>
              </a:rPr>
              <a:t>&lt; 179 GeV</a:t>
            </a:r>
            <a:endParaRPr lang="en-GB" sz="1600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>
                <a:grayscl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>
                <a:grayscl/>
              </a:blip>
              <a:stretch>
                <a:fillRect/>
              </a:stretch>
            </p:blipFill>
          </mc:Fallback>
        </mc:AlternateContent>
        <p:spPr>
          <a:xfrm>
            <a:off x="4491018" y="3352800"/>
            <a:ext cx="4500582" cy="30797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76400"/>
            <a:ext cx="9144000" cy="449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152398" y="1981200"/>
            <a:ext cx="7949908" cy="58695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At the LHC, the Higgs boson is produced dominantly via </a:t>
            </a:r>
            <a:r>
              <a:rPr lang="en-US" sz="1600" b="1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gluon fusion </a:t>
            </a:r>
          </a:p>
          <a:p>
            <a:r>
              <a:rPr lang="en-US" sz="1600" dirty="0" err="1" smtClean="0">
                <a:solidFill>
                  <a:srgbClr val="F1F1F5"/>
                </a:solidFill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en-US" sz="1600" i="1" baseline="-250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H</a:t>
            </a:r>
            <a:r>
              <a:rPr lang="en-US" sz="1600" baseline="-250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,total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~22 </a:t>
            </a:r>
            <a:r>
              <a:rPr lang="en-US" sz="16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pb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at 8 </a:t>
            </a:r>
            <a:r>
              <a:rPr lang="en-US" sz="16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TeV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for </a:t>
            </a:r>
            <a:r>
              <a:rPr lang="en-US" sz="1600" i="1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m</a:t>
            </a:r>
            <a:r>
              <a:rPr lang="en-US" sz="1600" i="1" baseline="-250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H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= 125 GeV </a:t>
            </a:r>
            <a:r>
              <a:rPr lang="en-US" sz="12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(~20 × Tevatron; &gt;200 × rate given luminosity)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Higgs boson searches at the LHC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Higgs production and decay probabilities predicted vs. Higgs mass by SM</a:t>
            </a:r>
          </a:p>
        </p:txBody>
      </p:sp>
      <p:grpSp>
        <p:nvGrpSpPr>
          <p:cNvPr id="117" name="Group 116"/>
          <p:cNvGrpSpPr/>
          <p:nvPr/>
        </p:nvGrpSpPr>
        <p:grpSpPr>
          <a:xfrm>
            <a:off x="980017" y="3177115"/>
            <a:ext cx="4140695" cy="1600200"/>
            <a:chOff x="980017" y="3177115"/>
            <a:chExt cx="4140695" cy="1600200"/>
          </a:xfrm>
        </p:grpSpPr>
        <p:sp>
          <p:nvSpPr>
            <p:cNvPr id="50" name="TextBox 49"/>
            <p:cNvSpPr txBox="1"/>
            <p:nvPr/>
          </p:nvSpPr>
          <p:spPr>
            <a:xfrm>
              <a:off x="4099693" y="3566470"/>
              <a:ext cx="3744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H</a:t>
              </a:r>
              <a:endParaRPr lang="en-GB" dirty="0">
                <a:solidFill>
                  <a:srgbClr val="F1F1F5"/>
                </a:solidFill>
                <a:latin typeface="Chalkduster"/>
                <a:cs typeface="Chalkduster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21414403">
              <a:off x="3552487" y="4001354"/>
              <a:ext cx="1568225" cy="147441"/>
            </a:xfrm>
            <a:custGeom>
              <a:avLst/>
              <a:gdLst>
                <a:gd name="connsiteX0" fmla="*/ 2201333 w 2316269"/>
                <a:gd name="connsiteY0" fmla="*/ 101020 h 107014"/>
                <a:gd name="connsiteX1" fmla="*/ 1259417 w 2316269"/>
                <a:gd name="connsiteY1" fmla="*/ 69270 h 107014"/>
                <a:gd name="connsiteX2" fmla="*/ 867833 w 2316269"/>
                <a:gd name="connsiteY2" fmla="*/ 48103 h 107014"/>
                <a:gd name="connsiteX3" fmla="*/ 698500 w 2316269"/>
                <a:gd name="connsiteY3" fmla="*/ 26936 h 107014"/>
                <a:gd name="connsiteX4" fmla="*/ 571500 w 2316269"/>
                <a:gd name="connsiteY4" fmla="*/ 5770 h 107014"/>
                <a:gd name="connsiteX5" fmla="*/ 0 w 2316269"/>
                <a:gd name="connsiteY5" fmla="*/ 5770 h 10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6269" h="107014">
                  <a:moveTo>
                    <a:pt x="2201333" y="101020"/>
                  </a:moveTo>
                  <a:cubicBezTo>
                    <a:pt x="1749202" y="68723"/>
                    <a:pt x="2316269" y="107014"/>
                    <a:pt x="1259417" y="69270"/>
                  </a:cubicBezTo>
                  <a:cubicBezTo>
                    <a:pt x="1128782" y="64604"/>
                    <a:pt x="867833" y="48103"/>
                    <a:pt x="867833" y="48103"/>
                  </a:cubicBezTo>
                  <a:lnTo>
                    <a:pt x="698500" y="26936"/>
                  </a:lnTo>
                  <a:cubicBezTo>
                    <a:pt x="656014" y="20867"/>
                    <a:pt x="614398" y="7070"/>
                    <a:pt x="571500" y="5770"/>
                  </a:cubicBezTo>
                  <a:cubicBezTo>
                    <a:pt x="381087" y="0"/>
                    <a:pt x="190500" y="5770"/>
                    <a:pt x="0" y="5770"/>
                  </a:cubicBezTo>
                </a:path>
              </a:pathLst>
            </a:custGeom>
            <a:ln w="38100" cap="flat" cmpd="sng" algn="ctr">
              <a:solidFill>
                <a:srgbClr val="F1F1F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flipH="1" flipV="1">
              <a:off x="2808816" y="4047201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381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flipH="1">
              <a:off x="2808817" y="3558115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381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 rot="3361181" flipH="1">
              <a:off x="2443691" y="3820514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381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1438469" y="3432965"/>
              <a:ext cx="1370347" cy="200518"/>
            </a:xfrm>
            <a:custGeom>
              <a:avLst/>
              <a:gdLst>
                <a:gd name="connsiteX0" fmla="*/ 0 w 1270077"/>
                <a:gd name="connsiteY0" fmla="*/ 66839 h 190959"/>
                <a:gd name="connsiteX1" fmla="*/ 33423 w 1270077"/>
                <a:gd name="connsiteY1" fmla="*/ 89119 h 190959"/>
                <a:gd name="connsiteX2" fmla="*/ 44564 w 1270077"/>
                <a:gd name="connsiteY2" fmla="*/ 122539 h 190959"/>
                <a:gd name="connsiteX3" fmla="*/ 111410 w 1270077"/>
                <a:gd name="connsiteY3" fmla="*/ 144819 h 190959"/>
                <a:gd name="connsiteX4" fmla="*/ 200538 w 1270077"/>
                <a:gd name="connsiteY4" fmla="*/ 133679 h 190959"/>
                <a:gd name="connsiteX5" fmla="*/ 200538 w 1270077"/>
                <a:gd name="connsiteY5" fmla="*/ 11140 h 190959"/>
                <a:gd name="connsiteX6" fmla="*/ 178256 w 1270077"/>
                <a:gd name="connsiteY6" fmla="*/ 133679 h 190959"/>
                <a:gd name="connsiteX7" fmla="*/ 245103 w 1270077"/>
                <a:gd name="connsiteY7" fmla="*/ 155959 h 190959"/>
                <a:gd name="connsiteX8" fmla="*/ 378795 w 1270077"/>
                <a:gd name="connsiteY8" fmla="*/ 122539 h 190959"/>
                <a:gd name="connsiteX9" fmla="*/ 389936 w 1270077"/>
                <a:gd name="connsiteY9" fmla="*/ 77979 h 190959"/>
                <a:gd name="connsiteX10" fmla="*/ 378795 w 1270077"/>
                <a:gd name="connsiteY10" fmla="*/ 33420 h 190959"/>
                <a:gd name="connsiteX11" fmla="*/ 311949 w 1270077"/>
                <a:gd name="connsiteY11" fmla="*/ 33420 h 190959"/>
                <a:gd name="connsiteX12" fmla="*/ 334231 w 1270077"/>
                <a:gd name="connsiteY12" fmla="*/ 122539 h 190959"/>
                <a:gd name="connsiteX13" fmla="*/ 367654 w 1270077"/>
                <a:gd name="connsiteY13" fmla="*/ 144819 h 190959"/>
                <a:gd name="connsiteX14" fmla="*/ 434500 w 1270077"/>
                <a:gd name="connsiteY14" fmla="*/ 167098 h 190959"/>
                <a:gd name="connsiteX15" fmla="*/ 545910 w 1270077"/>
                <a:gd name="connsiteY15" fmla="*/ 133679 h 190959"/>
                <a:gd name="connsiteX16" fmla="*/ 579333 w 1270077"/>
                <a:gd name="connsiteY16" fmla="*/ 122539 h 190959"/>
                <a:gd name="connsiteX17" fmla="*/ 568192 w 1270077"/>
                <a:gd name="connsiteY17" fmla="*/ 44560 h 190959"/>
                <a:gd name="connsiteX18" fmla="*/ 557051 w 1270077"/>
                <a:gd name="connsiteY18" fmla="*/ 11140 h 190959"/>
                <a:gd name="connsiteX19" fmla="*/ 479064 w 1270077"/>
                <a:gd name="connsiteY19" fmla="*/ 22280 h 190959"/>
                <a:gd name="connsiteX20" fmla="*/ 512487 w 1270077"/>
                <a:gd name="connsiteY20" fmla="*/ 144819 h 190959"/>
                <a:gd name="connsiteX21" fmla="*/ 557051 w 1270077"/>
                <a:gd name="connsiteY21" fmla="*/ 155959 h 190959"/>
                <a:gd name="connsiteX22" fmla="*/ 735308 w 1270077"/>
                <a:gd name="connsiteY22" fmla="*/ 144819 h 190959"/>
                <a:gd name="connsiteX23" fmla="*/ 757590 w 1270077"/>
                <a:gd name="connsiteY23" fmla="*/ 55700 h 190959"/>
                <a:gd name="connsiteX24" fmla="*/ 690744 w 1270077"/>
                <a:gd name="connsiteY24" fmla="*/ 11140 h 190959"/>
                <a:gd name="connsiteX25" fmla="*/ 690744 w 1270077"/>
                <a:gd name="connsiteY25" fmla="*/ 100259 h 190959"/>
                <a:gd name="connsiteX26" fmla="*/ 724167 w 1270077"/>
                <a:gd name="connsiteY26" fmla="*/ 111399 h 190959"/>
                <a:gd name="connsiteX27" fmla="*/ 757590 w 1270077"/>
                <a:gd name="connsiteY27" fmla="*/ 133679 h 190959"/>
                <a:gd name="connsiteX28" fmla="*/ 791013 w 1270077"/>
                <a:gd name="connsiteY28" fmla="*/ 144819 h 190959"/>
                <a:gd name="connsiteX29" fmla="*/ 857859 w 1270077"/>
                <a:gd name="connsiteY29" fmla="*/ 178238 h 190959"/>
                <a:gd name="connsiteX30" fmla="*/ 946987 w 1270077"/>
                <a:gd name="connsiteY30" fmla="*/ 122539 h 190959"/>
                <a:gd name="connsiteX31" fmla="*/ 958128 w 1270077"/>
                <a:gd name="connsiteY31" fmla="*/ 89119 h 190959"/>
                <a:gd name="connsiteX32" fmla="*/ 946987 w 1270077"/>
                <a:gd name="connsiteY32" fmla="*/ 44560 h 190959"/>
                <a:gd name="connsiteX33" fmla="*/ 869000 w 1270077"/>
                <a:gd name="connsiteY33" fmla="*/ 0 h 190959"/>
                <a:gd name="connsiteX34" fmla="*/ 857859 w 1270077"/>
                <a:gd name="connsiteY34" fmla="*/ 33420 h 190959"/>
                <a:gd name="connsiteX35" fmla="*/ 902423 w 1270077"/>
                <a:gd name="connsiteY35" fmla="*/ 133679 h 190959"/>
                <a:gd name="connsiteX36" fmla="*/ 969269 w 1270077"/>
                <a:gd name="connsiteY36" fmla="*/ 155959 h 190959"/>
                <a:gd name="connsiteX37" fmla="*/ 1147526 w 1270077"/>
                <a:gd name="connsiteY37" fmla="*/ 100259 h 190959"/>
                <a:gd name="connsiteX38" fmla="*/ 1158667 w 1270077"/>
                <a:gd name="connsiteY38" fmla="*/ 66839 h 190959"/>
                <a:gd name="connsiteX39" fmla="*/ 1136385 w 1270077"/>
                <a:gd name="connsiteY39" fmla="*/ 33420 h 190959"/>
                <a:gd name="connsiteX40" fmla="*/ 1069539 w 1270077"/>
                <a:gd name="connsiteY40" fmla="*/ 11140 h 190959"/>
                <a:gd name="connsiteX41" fmla="*/ 1080680 w 1270077"/>
                <a:gd name="connsiteY41" fmla="*/ 100259 h 190959"/>
                <a:gd name="connsiteX42" fmla="*/ 1091821 w 1270077"/>
                <a:gd name="connsiteY42" fmla="*/ 133679 h 190959"/>
                <a:gd name="connsiteX43" fmla="*/ 1158667 w 1270077"/>
                <a:gd name="connsiteY43" fmla="*/ 155959 h 190959"/>
                <a:gd name="connsiteX44" fmla="*/ 1270077 w 1270077"/>
                <a:gd name="connsiteY44" fmla="*/ 167098 h 190959"/>
                <a:gd name="connsiteX45" fmla="*/ 1270077 w 1270077"/>
                <a:gd name="connsiteY45" fmla="*/ 167098 h 19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0077" h="190959">
                  <a:moveTo>
                    <a:pt x="0" y="66839"/>
                  </a:moveTo>
                  <a:cubicBezTo>
                    <a:pt x="11141" y="74266"/>
                    <a:pt x="25058" y="78664"/>
                    <a:pt x="33423" y="89119"/>
                  </a:cubicBezTo>
                  <a:cubicBezTo>
                    <a:pt x="40759" y="98288"/>
                    <a:pt x="35008" y="115714"/>
                    <a:pt x="44564" y="122539"/>
                  </a:cubicBezTo>
                  <a:cubicBezTo>
                    <a:pt x="63677" y="136190"/>
                    <a:pt x="111410" y="144819"/>
                    <a:pt x="111410" y="144819"/>
                  </a:cubicBezTo>
                  <a:cubicBezTo>
                    <a:pt x="141119" y="141106"/>
                    <a:pt x="175625" y="150286"/>
                    <a:pt x="200538" y="133679"/>
                  </a:cubicBezTo>
                  <a:cubicBezTo>
                    <a:pt x="226230" y="116552"/>
                    <a:pt x="202718" y="24220"/>
                    <a:pt x="200538" y="11140"/>
                  </a:cubicBezTo>
                  <a:cubicBezTo>
                    <a:pt x="147387" y="28856"/>
                    <a:pt x="116135" y="27197"/>
                    <a:pt x="178256" y="133679"/>
                  </a:cubicBezTo>
                  <a:cubicBezTo>
                    <a:pt x="190092" y="153966"/>
                    <a:pt x="245103" y="155959"/>
                    <a:pt x="245103" y="155959"/>
                  </a:cubicBezTo>
                  <a:cubicBezTo>
                    <a:pt x="266146" y="153621"/>
                    <a:pt x="354233" y="159378"/>
                    <a:pt x="378795" y="122539"/>
                  </a:cubicBezTo>
                  <a:cubicBezTo>
                    <a:pt x="387288" y="109800"/>
                    <a:pt x="386222" y="92832"/>
                    <a:pt x="389936" y="77979"/>
                  </a:cubicBezTo>
                  <a:cubicBezTo>
                    <a:pt x="386222" y="63126"/>
                    <a:pt x="388360" y="45375"/>
                    <a:pt x="378795" y="33420"/>
                  </a:cubicBezTo>
                  <a:cubicBezTo>
                    <a:pt x="360031" y="9967"/>
                    <a:pt x="330713" y="27166"/>
                    <a:pt x="311949" y="33420"/>
                  </a:cubicBezTo>
                  <a:cubicBezTo>
                    <a:pt x="312504" y="36195"/>
                    <a:pt x="325096" y="111121"/>
                    <a:pt x="334231" y="122539"/>
                  </a:cubicBezTo>
                  <a:cubicBezTo>
                    <a:pt x="342596" y="132994"/>
                    <a:pt x="355418" y="139382"/>
                    <a:pt x="367654" y="144819"/>
                  </a:cubicBezTo>
                  <a:cubicBezTo>
                    <a:pt x="389117" y="154357"/>
                    <a:pt x="434500" y="167098"/>
                    <a:pt x="434500" y="167098"/>
                  </a:cubicBezTo>
                  <a:cubicBezTo>
                    <a:pt x="501850" y="150264"/>
                    <a:pt x="464538" y="160801"/>
                    <a:pt x="545910" y="133679"/>
                  </a:cubicBezTo>
                  <a:lnTo>
                    <a:pt x="579333" y="122539"/>
                  </a:lnTo>
                  <a:cubicBezTo>
                    <a:pt x="575619" y="96546"/>
                    <a:pt x="573342" y="70307"/>
                    <a:pt x="568192" y="44560"/>
                  </a:cubicBezTo>
                  <a:cubicBezTo>
                    <a:pt x="565889" y="33045"/>
                    <a:pt x="568443" y="13988"/>
                    <a:pt x="557051" y="11140"/>
                  </a:cubicBezTo>
                  <a:cubicBezTo>
                    <a:pt x="531575" y="4772"/>
                    <a:pt x="505060" y="18567"/>
                    <a:pt x="479064" y="22280"/>
                  </a:cubicBezTo>
                  <a:cubicBezTo>
                    <a:pt x="481984" y="45641"/>
                    <a:pt x="478017" y="121841"/>
                    <a:pt x="512487" y="144819"/>
                  </a:cubicBezTo>
                  <a:cubicBezTo>
                    <a:pt x="525228" y="153312"/>
                    <a:pt x="542196" y="152246"/>
                    <a:pt x="557051" y="155959"/>
                  </a:cubicBezTo>
                  <a:cubicBezTo>
                    <a:pt x="616470" y="152246"/>
                    <a:pt x="676501" y="154103"/>
                    <a:pt x="735308" y="144819"/>
                  </a:cubicBezTo>
                  <a:cubicBezTo>
                    <a:pt x="786241" y="136778"/>
                    <a:pt x="773099" y="90592"/>
                    <a:pt x="757590" y="55700"/>
                  </a:cubicBezTo>
                  <a:cubicBezTo>
                    <a:pt x="743076" y="23047"/>
                    <a:pt x="718829" y="20501"/>
                    <a:pt x="690744" y="11140"/>
                  </a:cubicBezTo>
                  <a:cubicBezTo>
                    <a:pt x="680100" y="43069"/>
                    <a:pt x="666843" y="64412"/>
                    <a:pt x="690744" y="100259"/>
                  </a:cubicBezTo>
                  <a:cubicBezTo>
                    <a:pt x="697259" y="110030"/>
                    <a:pt x="713663" y="106148"/>
                    <a:pt x="724167" y="111399"/>
                  </a:cubicBezTo>
                  <a:cubicBezTo>
                    <a:pt x="736143" y="117387"/>
                    <a:pt x="745614" y="127691"/>
                    <a:pt x="757590" y="133679"/>
                  </a:cubicBezTo>
                  <a:cubicBezTo>
                    <a:pt x="768094" y="138930"/>
                    <a:pt x="780509" y="139568"/>
                    <a:pt x="791013" y="144819"/>
                  </a:cubicBezTo>
                  <a:cubicBezTo>
                    <a:pt x="877402" y="188008"/>
                    <a:pt x="773848" y="150237"/>
                    <a:pt x="857859" y="178238"/>
                  </a:cubicBezTo>
                  <a:cubicBezTo>
                    <a:pt x="918824" y="157919"/>
                    <a:pt x="922269" y="171970"/>
                    <a:pt x="946987" y="122539"/>
                  </a:cubicBezTo>
                  <a:cubicBezTo>
                    <a:pt x="952239" y="112036"/>
                    <a:pt x="954414" y="100259"/>
                    <a:pt x="958128" y="89119"/>
                  </a:cubicBezTo>
                  <a:cubicBezTo>
                    <a:pt x="954414" y="74266"/>
                    <a:pt x="954584" y="57853"/>
                    <a:pt x="946987" y="44560"/>
                  </a:cubicBezTo>
                  <a:cubicBezTo>
                    <a:pt x="924861" y="5844"/>
                    <a:pt x="907346" y="9586"/>
                    <a:pt x="869000" y="0"/>
                  </a:cubicBezTo>
                  <a:cubicBezTo>
                    <a:pt x="865286" y="11140"/>
                    <a:pt x="857859" y="21677"/>
                    <a:pt x="857859" y="33420"/>
                  </a:cubicBezTo>
                  <a:cubicBezTo>
                    <a:pt x="857859" y="76701"/>
                    <a:pt x="862606" y="111560"/>
                    <a:pt x="902423" y="133679"/>
                  </a:cubicBezTo>
                  <a:cubicBezTo>
                    <a:pt x="922955" y="145085"/>
                    <a:pt x="969269" y="155959"/>
                    <a:pt x="969269" y="155959"/>
                  </a:cubicBezTo>
                  <a:cubicBezTo>
                    <a:pt x="1120719" y="145142"/>
                    <a:pt x="1108651" y="190959"/>
                    <a:pt x="1147526" y="100259"/>
                  </a:cubicBezTo>
                  <a:cubicBezTo>
                    <a:pt x="1152152" y="89466"/>
                    <a:pt x="1154953" y="77979"/>
                    <a:pt x="1158667" y="66839"/>
                  </a:cubicBezTo>
                  <a:cubicBezTo>
                    <a:pt x="1151240" y="55699"/>
                    <a:pt x="1147739" y="40515"/>
                    <a:pt x="1136385" y="33420"/>
                  </a:cubicBezTo>
                  <a:cubicBezTo>
                    <a:pt x="1116467" y="20973"/>
                    <a:pt x="1069539" y="11140"/>
                    <a:pt x="1069539" y="11140"/>
                  </a:cubicBezTo>
                  <a:cubicBezTo>
                    <a:pt x="1073253" y="40846"/>
                    <a:pt x="1075324" y="70804"/>
                    <a:pt x="1080680" y="100259"/>
                  </a:cubicBezTo>
                  <a:cubicBezTo>
                    <a:pt x="1082781" y="111812"/>
                    <a:pt x="1082265" y="126854"/>
                    <a:pt x="1091821" y="133679"/>
                  </a:cubicBezTo>
                  <a:cubicBezTo>
                    <a:pt x="1110934" y="147330"/>
                    <a:pt x="1136385" y="148533"/>
                    <a:pt x="1158667" y="155959"/>
                  </a:cubicBezTo>
                  <a:cubicBezTo>
                    <a:pt x="1216749" y="175317"/>
                    <a:pt x="1180354" y="167098"/>
                    <a:pt x="1270077" y="167098"/>
                  </a:cubicBezTo>
                  <a:lnTo>
                    <a:pt x="1270077" y="167098"/>
                  </a:lnTo>
                </a:path>
              </a:pathLst>
            </a:custGeom>
            <a:ln w="381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1438469" y="4371482"/>
              <a:ext cx="1370347" cy="200518"/>
            </a:xfrm>
            <a:custGeom>
              <a:avLst/>
              <a:gdLst>
                <a:gd name="connsiteX0" fmla="*/ 0 w 1270077"/>
                <a:gd name="connsiteY0" fmla="*/ 66839 h 190959"/>
                <a:gd name="connsiteX1" fmla="*/ 33423 w 1270077"/>
                <a:gd name="connsiteY1" fmla="*/ 89119 h 190959"/>
                <a:gd name="connsiteX2" fmla="*/ 44564 w 1270077"/>
                <a:gd name="connsiteY2" fmla="*/ 122539 h 190959"/>
                <a:gd name="connsiteX3" fmla="*/ 111410 w 1270077"/>
                <a:gd name="connsiteY3" fmla="*/ 144819 h 190959"/>
                <a:gd name="connsiteX4" fmla="*/ 200538 w 1270077"/>
                <a:gd name="connsiteY4" fmla="*/ 133679 h 190959"/>
                <a:gd name="connsiteX5" fmla="*/ 200538 w 1270077"/>
                <a:gd name="connsiteY5" fmla="*/ 11140 h 190959"/>
                <a:gd name="connsiteX6" fmla="*/ 178256 w 1270077"/>
                <a:gd name="connsiteY6" fmla="*/ 133679 h 190959"/>
                <a:gd name="connsiteX7" fmla="*/ 245103 w 1270077"/>
                <a:gd name="connsiteY7" fmla="*/ 155959 h 190959"/>
                <a:gd name="connsiteX8" fmla="*/ 378795 w 1270077"/>
                <a:gd name="connsiteY8" fmla="*/ 122539 h 190959"/>
                <a:gd name="connsiteX9" fmla="*/ 389936 w 1270077"/>
                <a:gd name="connsiteY9" fmla="*/ 77979 h 190959"/>
                <a:gd name="connsiteX10" fmla="*/ 378795 w 1270077"/>
                <a:gd name="connsiteY10" fmla="*/ 33420 h 190959"/>
                <a:gd name="connsiteX11" fmla="*/ 311949 w 1270077"/>
                <a:gd name="connsiteY11" fmla="*/ 33420 h 190959"/>
                <a:gd name="connsiteX12" fmla="*/ 334231 w 1270077"/>
                <a:gd name="connsiteY12" fmla="*/ 122539 h 190959"/>
                <a:gd name="connsiteX13" fmla="*/ 367654 w 1270077"/>
                <a:gd name="connsiteY13" fmla="*/ 144819 h 190959"/>
                <a:gd name="connsiteX14" fmla="*/ 434500 w 1270077"/>
                <a:gd name="connsiteY14" fmla="*/ 167098 h 190959"/>
                <a:gd name="connsiteX15" fmla="*/ 545910 w 1270077"/>
                <a:gd name="connsiteY15" fmla="*/ 133679 h 190959"/>
                <a:gd name="connsiteX16" fmla="*/ 579333 w 1270077"/>
                <a:gd name="connsiteY16" fmla="*/ 122539 h 190959"/>
                <a:gd name="connsiteX17" fmla="*/ 568192 w 1270077"/>
                <a:gd name="connsiteY17" fmla="*/ 44560 h 190959"/>
                <a:gd name="connsiteX18" fmla="*/ 557051 w 1270077"/>
                <a:gd name="connsiteY18" fmla="*/ 11140 h 190959"/>
                <a:gd name="connsiteX19" fmla="*/ 479064 w 1270077"/>
                <a:gd name="connsiteY19" fmla="*/ 22280 h 190959"/>
                <a:gd name="connsiteX20" fmla="*/ 512487 w 1270077"/>
                <a:gd name="connsiteY20" fmla="*/ 144819 h 190959"/>
                <a:gd name="connsiteX21" fmla="*/ 557051 w 1270077"/>
                <a:gd name="connsiteY21" fmla="*/ 155959 h 190959"/>
                <a:gd name="connsiteX22" fmla="*/ 735308 w 1270077"/>
                <a:gd name="connsiteY22" fmla="*/ 144819 h 190959"/>
                <a:gd name="connsiteX23" fmla="*/ 757590 w 1270077"/>
                <a:gd name="connsiteY23" fmla="*/ 55700 h 190959"/>
                <a:gd name="connsiteX24" fmla="*/ 690744 w 1270077"/>
                <a:gd name="connsiteY24" fmla="*/ 11140 h 190959"/>
                <a:gd name="connsiteX25" fmla="*/ 690744 w 1270077"/>
                <a:gd name="connsiteY25" fmla="*/ 100259 h 190959"/>
                <a:gd name="connsiteX26" fmla="*/ 724167 w 1270077"/>
                <a:gd name="connsiteY26" fmla="*/ 111399 h 190959"/>
                <a:gd name="connsiteX27" fmla="*/ 757590 w 1270077"/>
                <a:gd name="connsiteY27" fmla="*/ 133679 h 190959"/>
                <a:gd name="connsiteX28" fmla="*/ 791013 w 1270077"/>
                <a:gd name="connsiteY28" fmla="*/ 144819 h 190959"/>
                <a:gd name="connsiteX29" fmla="*/ 857859 w 1270077"/>
                <a:gd name="connsiteY29" fmla="*/ 178238 h 190959"/>
                <a:gd name="connsiteX30" fmla="*/ 946987 w 1270077"/>
                <a:gd name="connsiteY30" fmla="*/ 122539 h 190959"/>
                <a:gd name="connsiteX31" fmla="*/ 958128 w 1270077"/>
                <a:gd name="connsiteY31" fmla="*/ 89119 h 190959"/>
                <a:gd name="connsiteX32" fmla="*/ 946987 w 1270077"/>
                <a:gd name="connsiteY32" fmla="*/ 44560 h 190959"/>
                <a:gd name="connsiteX33" fmla="*/ 869000 w 1270077"/>
                <a:gd name="connsiteY33" fmla="*/ 0 h 190959"/>
                <a:gd name="connsiteX34" fmla="*/ 857859 w 1270077"/>
                <a:gd name="connsiteY34" fmla="*/ 33420 h 190959"/>
                <a:gd name="connsiteX35" fmla="*/ 902423 w 1270077"/>
                <a:gd name="connsiteY35" fmla="*/ 133679 h 190959"/>
                <a:gd name="connsiteX36" fmla="*/ 969269 w 1270077"/>
                <a:gd name="connsiteY36" fmla="*/ 155959 h 190959"/>
                <a:gd name="connsiteX37" fmla="*/ 1147526 w 1270077"/>
                <a:gd name="connsiteY37" fmla="*/ 100259 h 190959"/>
                <a:gd name="connsiteX38" fmla="*/ 1158667 w 1270077"/>
                <a:gd name="connsiteY38" fmla="*/ 66839 h 190959"/>
                <a:gd name="connsiteX39" fmla="*/ 1136385 w 1270077"/>
                <a:gd name="connsiteY39" fmla="*/ 33420 h 190959"/>
                <a:gd name="connsiteX40" fmla="*/ 1069539 w 1270077"/>
                <a:gd name="connsiteY40" fmla="*/ 11140 h 190959"/>
                <a:gd name="connsiteX41" fmla="*/ 1080680 w 1270077"/>
                <a:gd name="connsiteY41" fmla="*/ 100259 h 190959"/>
                <a:gd name="connsiteX42" fmla="*/ 1091821 w 1270077"/>
                <a:gd name="connsiteY42" fmla="*/ 133679 h 190959"/>
                <a:gd name="connsiteX43" fmla="*/ 1158667 w 1270077"/>
                <a:gd name="connsiteY43" fmla="*/ 155959 h 190959"/>
                <a:gd name="connsiteX44" fmla="*/ 1270077 w 1270077"/>
                <a:gd name="connsiteY44" fmla="*/ 167098 h 190959"/>
                <a:gd name="connsiteX45" fmla="*/ 1270077 w 1270077"/>
                <a:gd name="connsiteY45" fmla="*/ 167098 h 19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0077" h="190959">
                  <a:moveTo>
                    <a:pt x="0" y="66839"/>
                  </a:moveTo>
                  <a:cubicBezTo>
                    <a:pt x="11141" y="74266"/>
                    <a:pt x="25058" y="78664"/>
                    <a:pt x="33423" y="89119"/>
                  </a:cubicBezTo>
                  <a:cubicBezTo>
                    <a:pt x="40759" y="98288"/>
                    <a:pt x="35008" y="115714"/>
                    <a:pt x="44564" y="122539"/>
                  </a:cubicBezTo>
                  <a:cubicBezTo>
                    <a:pt x="63677" y="136190"/>
                    <a:pt x="111410" y="144819"/>
                    <a:pt x="111410" y="144819"/>
                  </a:cubicBezTo>
                  <a:cubicBezTo>
                    <a:pt x="141119" y="141106"/>
                    <a:pt x="175625" y="150286"/>
                    <a:pt x="200538" y="133679"/>
                  </a:cubicBezTo>
                  <a:cubicBezTo>
                    <a:pt x="226230" y="116552"/>
                    <a:pt x="202718" y="24220"/>
                    <a:pt x="200538" y="11140"/>
                  </a:cubicBezTo>
                  <a:cubicBezTo>
                    <a:pt x="147387" y="28856"/>
                    <a:pt x="116135" y="27197"/>
                    <a:pt x="178256" y="133679"/>
                  </a:cubicBezTo>
                  <a:cubicBezTo>
                    <a:pt x="190092" y="153966"/>
                    <a:pt x="245103" y="155959"/>
                    <a:pt x="245103" y="155959"/>
                  </a:cubicBezTo>
                  <a:cubicBezTo>
                    <a:pt x="266146" y="153621"/>
                    <a:pt x="354233" y="159378"/>
                    <a:pt x="378795" y="122539"/>
                  </a:cubicBezTo>
                  <a:cubicBezTo>
                    <a:pt x="387288" y="109800"/>
                    <a:pt x="386222" y="92832"/>
                    <a:pt x="389936" y="77979"/>
                  </a:cubicBezTo>
                  <a:cubicBezTo>
                    <a:pt x="386222" y="63126"/>
                    <a:pt x="388360" y="45375"/>
                    <a:pt x="378795" y="33420"/>
                  </a:cubicBezTo>
                  <a:cubicBezTo>
                    <a:pt x="360031" y="9967"/>
                    <a:pt x="330713" y="27166"/>
                    <a:pt x="311949" y="33420"/>
                  </a:cubicBezTo>
                  <a:cubicBezTo>
                    <a:pt x="312504" y="36195"/>
                    <a:pt x="325096" y="111121"/>
                    <a:pt x="334231" y="122539"/>
                  </a:cubicBezTo>
                  <a:cubicBezTo>
                    <a:pt x="342596" y="132994"/>
                    <a:pt x="355418" y="139382"/>
                    <a:pt x="367654" y="144819"/>
                  </a:cubicBezTo>
                  <a:cubicBezTo>
                    <a:pt x="389117" y="154357"/>
                    <a:pt x="434500" y="167098"/>
                    <a:pt x="434500" y="167098"/>
                  </a:cubicBezTo>
                  <a:cubicBezTo>
                    <a:pt x="501850" y="150264"/>
                    <a:pt x="464538" y="160801"/>
                    <a:pt x="545910" y="133679"/>
                  </a:cubicBezTo>
                  <a:lnTo>
                    <a:pt x="579333" y="122539"/>
                  </a:lnTo>
                  <a:cubicBezTo>
                    <a:pt x="575619" y="96546"/>
                    <a:pt x="573342" y="70307"/>
                    <a:pt x="568192" y="44560"/>
                  </a:cubicBezTo>
                  <a:cubicBezTo>
                    <a:pt x="565889" y="33045"/>
                    <a:pt x="568443" y="13988"/>
                    <a:pt x="557051" y="11140"/>
                  </a:cubicBezTo>
                  <a:cubicBezTo>
                    <a:pt x="531575" y="4772"/>
                    <a:pt x="505060" y="18567"/>
                    <a:pt x="479064" y="22280"/>
                  </a:cubicBezTo>
                  <a:cubicBezTo>
                    <a:pt x="481984" y="45641"/>
                    <a:pt x="478017" y="121841"/>
                    <a:pt x="512487" y="144819"/>
                  </a:cubicBezTo>
                  <a:cubicBezTo>
                    <a:pt x="525228" y="153312"/>
                    <a:pt x="542196" y="152246"/>
                    <a:pt x="557051" y="155959"/>
                  </a:cubicBezTo>
                  <a:cubicBezTo>
                    <a:pt x="616470" y="152246"/>
                    <a:pt x="676501" y="154103"/>
                    <a:pt x="735308" y="144819"/>
                  </a:cubicBezTo>
                  <a:cubicBezTo>
                    <a:pt x="786241" y="136778"/>
                    <a:pt x="773099" y="90592"/>
                    <a:pt x="757590" y="55700"/>
                  </a:cubicBezTo>
                  <a:cubicBezTo>
                    <a:pt x="743076" y="23047"/>
                    <a:pt x="718829" y="20501"/>
                    <a:pt x="690744" y="11140"/>
                  </a:cubicBezTo>
                  <a:cubicBezTo>
                    <a:pt x="680100" y="43069"/>
                    <a:pt x="666843" y="64412"/>
                    <a:pt x="690744" y="100259"/>
                  </a:cubicBezTo>
                  <a:cubicBezTo>
                    <a:pt x="697259" y="110030"/>
                    <a:pt x="713663" y="106148"/>
                    <a:pt x="724167" y="111399"/>
                  </a:cubicBezTo>
                  <a:cubicBezTo>
                    <a:pt x="736143" y="117387"/>
                    <a:pt x="745614" y="127691"/>
                    <a:pt x="757590" y="133679"/>
                  </a:cubicBezTo>
                  <a:cubicBezTo>
                    <a:pt x="768094" y="138930"/>
                    <a:pt x="780509" y="139568"/>
                    <a:pt x="791013" y="144819"/>
                  </a:cubicBezTo>
                  <a:cubicBezTo>
                    <a:pt x="877402" y="188008"/>
                    <a:pt x="773848" y="150237"/>
                    <a:pt x="857859" y="178238"/>
                  </a:cubicBezTo>
                  <a:cubicBezTo>
                    <a:pt x="918824" y="157919"/>
                    <a:pt x="922269" y="171970"/>
                    <a:pt x="946987" y="122539"/>
                  </a:cubicBezTo>
                  <a:cubicBezTo>
                    <a:pt x="952239" y="112036"/>
                    <a:pt x="954414" y="100259"/>
                    <a:pt x="958128" y="89119"/>
                  </a:cubicBezTo>
                  <a:cubicBezTo>
                    <a:pt x="954414" y="74266"/>
                    <a:pt x="954584" y="57853"/>
                    <a:pt x="946987" y="44560"/>
                  </a:cubicBezTo>
                  <a:cubicBezTo>
                    <a:pt x="924861" y="5844"/>
                    <a:pt x="907346" y="9586"/>
                    <a:pt x="869000" y="0"/>
                  </a:cubicBezTo>
                  <a:cubicBezTo>
                    <a:pt x="865286" y="11140"/>
                    <a:pt x="857859" y="21677"/>
                    <a:pt x="857859" y="33420"/>
                  </a:cubicBezTo>
                  <a:cubicBezTo>
                    <a:pt x="857859" y="76701"/>
                    <a:pt x="862606" y="111560"/>
                    <a:pt x="902423" y="133679"/>
                  </a:cubicBezTo>
                  <a:cubicBezTo>
                    <a:pt x="922955" y="145085"/>
                    <a:pt x="969269" y="155959"/>
                    <a:pt x="969269" y="155959"/>
                  </a:cubicBezTo>
                  <a:cubicBezTo>
                    <a:pt x="1120719" y="145142"/>
                    <a:pt x="1108651" y="190959"/>
                    <a:pt x="1147526" y="100259"/>
                  </a:cubicBezTo>
                  <a:cubicBezTo>
                    <a:pt x="1152152" y="89466"/>
                    <a:pt x="1154953" y="77979"/>
                    <a:pt x="1158667" y="66839"/>
                  </a:cubicBezTo>
                  <a:cubicBezTo>
                    <a:pt x="1151240" y="55699"/>
                    <a:pt x="1147739" y="40515"/>
                    <a:pt x="1136385" y="33420"/>
                  </a:cubicBezTo>
                  <a:cubicBezTo>
                    <a:pt x="1116467" y="20973"/>
                    <a:pt x="1069539" y="11140"/>
                    <a:pt x="1069539" y="11140"/>
                  </a:cubicBezTo>
                  <a:cubicBezTo>
                    <a:pt x="1073253" y="40846"/>
                    <a:pt x="1075324" y="70804"/>
                    <a:pt x="1080680" y="100259"/>
                  </a:cubicBezTo>
                  <a:cubicBezTo>
                    <a:pt x="1082781" y="111812"/>
                    <a:pt x="1082265" y="126854"/>
                    <a:pt x="1091821" y="133679"/>
                  </a:cubicBezTo>
                  <a:cubicBezTo>
                    <a:pt x="1110934" y="147330"/>
                    <a:pt x="1136385" y="148533"/>
                    <a:pt x="1158667" y="155959"/>
                  </a:cubicBezTo>
                  <a:cubicBezTo>
                    <a:pt x="1216749" y="175317"/>
                    <a:pt x="1180354" y="167098"/>
                    <a:pt x="1270077" y="167098"/>
                  </a:cubicBezTo>
                  <a:lnTo>
                    <a:pt x="1270077" y="167098"/>
                  </a:lnTo>
                </a:path>
              </a:pathLst>
            </a:custGeom>
            <a:ln w="381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093299" y="3367830"/>
              <a:ext cx="3251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t</a:t>
              </a:r>
              <a:endParaRPr lang="en-GB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980017" y="3177115"/>
              <a:ext cx="3944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g</a:t>
              </a:r>
              <a:endParaRPr lang="en-GB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80017" y="4167715"/>
              <a:ext cx="3944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g</a:t>
              </a:r>
              <a:endParaRPr lang="en-GB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113617" y="4315650"/>
              <a:ext cx="3251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t</a:t>
              </a:r>
              <a:endParaRPr lang="en-GB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27817" y="3782250"/>
              <a:ext cx="3251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t</a:t>
              </a:r>
              <a:endParaRPr lang="en-GB" dirty="0"/>
            </a:p>
          </p:txBody>
        </p:sp>
      </p:grpSp>
      <p:sp>
        <p:nvSpPr>
          <p:cNvPr id="83" name="Freeform 82"/>
          <p:cNvSpPr/>
          <p:nvPr/>
        </p:nvSpPr>
        <p:spPr>
          <a:xfrm rot="1371151">
            <a:off x="914903" y="3738096"/>
            <a:ext cx="385209" cy="472862"/>
          </a:xfrm>
          <a:custGeom>
            <a:avLst/>
            <a:gdLst>
              <a:gd name="connsiteX0" fmla="*/ 167116 w 467923"/>
              <a:gd name="connsiteY0" fmla="*/ 167099 h 490156"/>
              <a:gd name="connsiteX1" fmla="*/ 211680 w 467923"/>
              <a:gd name="connsiteY1" fmla="*/ 77979 h 490156"/>
              <a:gd name="connsiteX2" fmla="*/ 256244 w 467923"/>
              <a:gd name="connsiteY2" fmla="*/ 0 h 490156"/>
              <a:gd name="connsiteX3" fmla="*/ 278526 w 467923"/>
              <a:gd name="connsiteY3" fmla="*/ 77979 h 490156"/>
              <a:gd name="connsiteX4" fmla="*/ 289667 w 467923"/>
              <a:gd name="connsiteY4" fmla="*/ 189378 h 490156"/>
              <a:gd name="connsiteX5" fmla="*/ 323090 w 467923"/>
              <a:gd name="connsiteY5" fmla="*/ 167099 h 490156"/>
              <a:gd name="connsiteX6" fmla="*/ 434500 w 467923"/>
              <a:gd name="connsiteY6" fmla="*/ 133679 h 490156"/>
              <a:gd name="connsiteX7" fmla="*/ 467923 w 467923"/>
              <a:gd name="connsiteY7" fmla="*/ 122539 h 490156"/>
              <a:gd name="connsiteX8" fmla="*/ 456782 w 467923"/>
              <a:gd name="connsiteY8" fmla="*/ 155959 h 490156"/>
              <a:gd name="connsiteX9" fmla="*/ 389936 w 467923"/>
              <a:gd name="connsiteY9" fmla="*/ 233938 h 490156"/>
              <a:gd name="connsiteX10" fmla="*/ 345372 w 467923"/>
              <a:gd name="connsiteY10" fmla="*/ 256218 h 490156"/>
              <a:gd name="connsiteX11" fmla="*/ 323090 w 467923"/>
              <a:gd name="connsiteY11" fmla="*/ 289637 h 490156"/>
              <a:gd name="connsiteX12" fmla="*/ 367654 w 467923"/>
              <a:gd name="connsiteY12" fmla="*/ 356477 h 490156"/>
              <a:gd name="connsiteX13" fmla="*/ 401077 w 467923"/>
              <a:gd name="connsiteY13" fmla="*/ 412176 h 490156"/>
              <a:gd name="connsiteX14" fmla="*/ 412218 w 467923"/>
              <a:gd name="connsiteY14" fmla="*/ 445596 h 490156"/>
              <a:gd name="connsiteX15" fmla="*/ 345372 w 467923"/>
              <a:gd name="connsiteY15" fmla="*/ 423316 h 490156"/>
              <a:gd name="connsiteX16" fmla="*/ 245103 w 467923"/>
              <a:gd name="connsiteY16" fmla="*/ 334197 h 490156"/>
              <a:gd name="connsiteX17" fmla="*/ 211680 w 467923"/>
              <a:gd name="connsiteY17" fmla="*/ 367617 h 490156"/>
              <a:gd name="connsiteX18" fmla="*/ 167116 w 467923"/>
              <a:gd name="connsiteY18" fmla="*/ 445596 h 490156"/>
              <a:gd name="connsiteX19" fmla="*/ 100269 w 467923"/>
              <a:gd name="connsiteY19" fmla="*/ 490156 h 490156"/>
              <a:gd name="connsiteX20" fmla="*/ 111410 w 467923"/>
              <a:gd name="connsiteY20" fmla="*/ 378757 h 490156"/>
              <a:gd name="connsiteX21" fmla="*/ 133692 w 467923"/>
              <a:gd name="connsiteY21" fmla="*/ 334197 h 490156"/>
              <a:gd name="connsiteX22" fmla="*/ 144833 w 467923"/>
              <a:gd name="connsiteY22" fmla="*/ 300777 h 490156"/>
              <a:gd name="connsiteX23" fmla="*/ 33423 w 467923"/>
              <a:gd name="connsiteY23" fmla="*/ 256218 h 490156"/>
              <a:gd name="connsiteX24" fmla="*/ 0 w 467923"/>
              <a:gd name="connsiteY24" fmla="*/ 245078 h 490156"/>
              <a:gd name="connsiteX25" fmla="*/ 55705 w 467923"/>
              <a:gd name="connsiteY25" fmla="*/ 211658 h 490156"/>
              <a:gd name="connsiteX26" fmla="*/ 133692 w 467923"/>
              <a:gd name="connsiteY26" fmla="*/ 178238 h 490156"/>
              <a:gd name="connsiteX27" fmla="*/ 167116 w 467923"/>
              <a:gd name="connsiteY27" fmla="*/ 167099 h 49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7923" h="490156">
                <a:moveTo>
                  <a:pt x="167116" y="167099"/>
                </a:moveTo>
                <a:cubicBezTo>
                  <a:pt x="180114" y="150389"/>
                  <a:pt x="193255" y="105613"/>
                  <a:pt x="211680" y="77979"/>
                </a:cubicBezTo>
                <a:cubicBezTo>
                  <a:pt x="243175" y="30743"/>
                  <a:pt x="227974" y="56535"/>
                  <a:pt x="256244" y="0"/>
                </a:cubicBezTo>
                <a:cubicBezTo>
                  <a:pt x="264180" y="23804"/>
                  <a:pt x="275029" y="53502"/>
                  <a:pt x="278526" y="77979"/>
                </a:cubicBezTo>
                <a:cubicBezTo>
                  <a:pt x="283804" y="114922"/>
                  <a:pt x="285953" y="152245"/>
                  <a:pt x="289667" y="189378"/>
                </a:cubicBezTo>
                <a:cubicBezTo>
                  <a:pt x="300808" y="181952"/>
                  <a:pt x="310855" y="172536"/>
                  <a:pt x="323090" y="167099"/>
                </a:cubicBezTo>
                <a:cubicBezTo>
                  <a:pt x="370749" y="145919"/>
                  <a:pt x="389128" y="146641"/>
                  <a:pt x="434500" y="133679"/>
                </a:cubicBezTo>
                <a:cubicBezTo>
                  <a:pt x="445792" y="130453"/>
                  <a:pt x="456782" y="126252"/>
                  <a:pt x="467923" y="122539"/>
                </a:cubicBezTo>
                <a:cubicBezTo>
                  <a:pt x="464209" y="133679"/>
                  <a:pt x="462608" y="145764"/>
                  <a:pt x="456782" y="155959"/>
                </a:cubicBezTo>
                <a:cubicBezTo>
                  <a:pt x="446290" y="174319"/>
                  <a:pt x="409009" y="220316"/>
                  <a:pt x="389936" y="233938"/>
                </a:cubicBezTo>
                <a:cubicBezTo>
                  <a:pt x="376421" y="243590"/>
                  <a:pt x="360227" y="248791"/>
                  <a:pt x="345372" y="256218"/>
                </a:cubicBezTo>
                <a:cubicBezTo>
                  <a:pt x="337945" y="267358"/>
                  <a:pt x="325291" y="276430"/>
                  <a:pt x="323090" y="289637"/>
                </a:cubicBezTo>
                <a:cubicBezTo>
                  <a:pt x="318012" y="320103"/>
                  <a:pt x="354373" y="338771"/>
                  <a:pt x="367654" y="356477"/>
                </a:cubicBezTo>
                <a:cubicBezTo>
                  <a:pt x="380646" y="373798"/>
                  <a:pt x="391393" y="392810"/>
                  <a:pt x="401077" y="412176"/>
                </a:cubicBezTo>
                <a:cubicBezTo>
                  <a:pt x="406329" y="422679"/>
                  <a:pt x="423733" y="443293"/>
                  <a:pt x="412218" y="445596"/>
                </a:cubicBezTo>
                <a:cubicBezTo>
                  <a:pt x="389187" y="450202"/>
                  <a:pt x="367654" y="430743"/>
                  <a:pt x="345372" y="423316"/>
                </a:cubicBezTo>
                <a:cubicBezTo>
                  <a:pt x="269058" y="347010"/>
                  <a:pt x="304745" y="373954"/>
                  <a:pt x="245103" y="334197"/>
                </a:cubicBezTo>
                <a:cubicBezTo>
                  <a:pt x="233962" y="345337"/>
                  <a:pt x="220838" y="354797"/>
                  <a:pt x="211680" y="367617"/>
                </a:cubicBezTo>
                <a:cubicBezTo>
                  <a:pt x="197606" y="387318"/>
                  <a:pt x="187164" y="428056"/>
                  <a:pt x="167116" y="445596"/>
                </a:cubicBezTo>
                <a:cubicBezTo>
                  <a:pt x="146962" y="463229"/>
                  <a:pt x="100269" y="490156"/>
                  <a:pt x="100269" y="490156"/>
                </a:cubicBezTo>
                <a:cubicBezTo>
                  <a:pt x="103983" y="453023"/>
                  <a:pt x="103590" y="415247"/>
                  <a:pt x="111410" y="378757"/>
                </a:cubicBezTo>
                <a:cubicBezTo>
                  <a:pt x="114890" y="362519"/>
                  <a:pt x="127150" y="349461"/>
                  <a:pt x="133692" y="334197"/>
                </a:cubicBezTo>
                <a:cubicBezTo>
                  <a:pt x="138318" y="323404"/>
                  <a:pt x="141119" y="311917"/>
                  <a:pt x="144833" y="300777"/>
                </a:cubicBezTo>
                <a:cubicBezTo>
                  <a:pt x="79261" y="267995"/>
                  <a:pt x="116024" y="283749"/>
                  <a:pt x="33423" y="256218"/>
                </a:cubicBezTo>
                <a:lnTo>
                  <a:pt x="0" y="245078"/>
                </a:lnTo>
                <a:cubicBezTo>
                  <a:pt x="18568" y="233938"/>
                  <a:pt x="36337" y="221341"/>
                  <a:pt x="55705" y="211658"/>
                </a:cubicBezTo>
                <a:cubicBezTo>
                  <a:pt x="115130" y="181948"/>
                  <a:pt x="64133" y="224605"/>
                  <a:pt x="133692" y="178238"/>
                </a:cubicBezTo>
                <a:cubicBezTo>
                  <a:pt x="171054" y="153333"/>
                  <a:pt x="154118" y="183809"/>
                  <a:pt x="167116" y="167099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9" name="Group 98"/>
          <p:cNvGrpSpPr/>
          <p:nvPr/>
        </p:nvGrpSpPr>
        <p:grpSpPr>
          <a:xfrm>
            <a:off x="5921993" y="2533211"/>
            <a:ext cx="2786995" cy="1864256"/>
            <a:chOff x="5921993" y="2533211"/>
            <a:chExt cx="2786995" cy="1864256"/>
          </a:xfrm>
        </p:grpSpPr>
        <p:sp>
          <p:nvSpPr>
            <p:cNvPr id="85" name="Freeform 84"/>
            <p:cNvSpPr/>
            <p:nvPr/>
          </p:nvSpPr>
          <p:spPr>
            <a:xfrm rot="19355020" flipH="1">
              <a:off x="6394138" y="2939573"/>
              <a:ext cx="681829" cy="480693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 rot="19711847" flipH="1">
              <a:off x="6391424" y="3667845"/>
              <a:ext cx="694337" cy="475966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 rot="20647341" flipH="1">
              <a:off x="7235137" y="3804919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 rot="18039690" flipH="1">
              <a:off x="7222290" y="2718706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 rot="2833601">
              <a:off x="7052426" y="3311340"/>
              <a:ext cx="555146" cy="103535"/>
            </a:xfrm>
            <a:custGeom>
              <a:avLst/>
              <a:gdLst>
                <a:gd name="connsiteX0" fmla="*/ 0 w 1545167"/>
                <a:gd name="connsiteY0" fmla="*/ 116417 h 211667"/>
                <a:gd name="connsiteX1" fmla="*/ 84667 w 1545167"/>
                <a:gd name="connsiteY1" fmla="*/ 42334 h 211667"/>
                <a:gd name="connsiteX2" fmla="*/ 116417 w 1545167"/>
                <a:gd name="connsiteY2" fmla="*/ 21167 h 211667"/>
                <a:gd name="connsiteX3" fmla="*/ 158750 w 1545167"/>
                <a:gd name="connsiteY3" fmla="*/ 52917 h 211667"/>
                <a:gd name="connsiteX4" fmla="*/ 190500 w 1545167"/>
                <a:gd name="connsiteY4" fmla="*/ 116417 h 211667"/>
                <a:gd name="connsiteX5" fmla="*/ 254000 w 1545167"/>
                <a:gd name="connsiteY5" fmla="*/ 158750 h 211667"/>
                <a:gd name="connsiteX6" fmla="*/ 285750 w 1545167"/>
                <a:gd name="connsiteY6" fmla="*/ 148167 h 211667"/>
                <a:gd name="connsiteX7" fmla="*/ 306917 w 1545167"/>
                <a:gd name="connsiteY7" fmla="*/ 116417 h 211667"/>
                <a:gd name="connsiteX8" fmla="*/ 338667 w 1545167"/>
                <a:gd name="connsiteY8" fmla="*/ 84667 h 211667"/>
                <a:gd name="connsiteX9" fmla="*/ 370417 w 1545167"/>
                <a:gd name="connsiteY9" fmla="*/ 21167 h 211667"/>
                <a:gd name="connsiteX10" fmla="*/ 402167 w 1545167"/>
                <a:gd name="connsiteY10" fmla="*/ 0 h 211667"/>
                <a:gd name="connsiteX11" fmla="*/ 433917 w 1545167"/>
                <a:gd name="connsiteY11" fmla="*/ 21167 h 211667"/>
                <a:gd name="connsiteX12" fmla="*/ 476250 w 1545167"/>
                <a:gd name="connsiteY12" fmla="*/ 31750 h 211667"/>
                <a:gd name="connsiteX13" fmla="*/ 518584 w 1545167"/>
                <a:gd name="connsiteY13" fmla="*/ 95250 h 211667"/>
                <a:gd name="connsiteX14" fmla="*/ 529167 w 1545167"/>
                <a:gd name="connsiteY14" fmla="*/ 127000 h 211667"/>
                <a:gd name="connsiteX15" fmla="*/ 592667 w 1545167"/>
                <a:gd name="connsiteY15" fmla="*/ 158750 h 211667"/>
                <a:gd name="connsiteX16" fmla="*/ 624417 w 1545167"/>
                <a:gd name="connsiteY16" fmla="*/ 148167 h 211667"/>
                <a:gd name="connsiteX17" fmla="*/ 645584 w 1545167"/>
                <a:gd name="connsiteY17" fmla="*/ 84667 h 211667"/>
                <a:gd name="connsiteX18" fmla="*/ 656167 w 1545167"/>
                <a:gd name="connsiteY18" fmla="*/ 52917 h 211667"/>
                <a:gd name="connsiteX19" fmla="*/ 719667 w 1545167"/>
                <a:gd name="connsiteY19" fmla="*/ 21167 h 211667"/>
                <a:gd name="connsiteX20" fmla="*/ 793750 w 1545167"/>
                <a:gd name="connsiteY20" fmla="*/ 52917 h 211667"/>
                <a:gd name="connsiteX21" fmla="*/ 814917 w 1545167"/>
                <a:gd name="connsiteY21" fmla="*/ 116417 h 211667"/>
                <a:gd name="connsiteX22" fmla="*/ 825500 w 1545167"/>
                <a:gd name="connsiteY22" fmla="*/ 158750 h 211667"/>
                <a:gd name="connsiteX23" fmla="*/ 889000 w 1545167"/>
                <a:gd name="connsiteY23" fmla="*/ 190500 h 211667"/>
                <a:gd name="connsiteX24" fmla="*/ 931334 w 1545167"/>
                <a:gd name="connsiteY24" fmla="*/ 169334 h 211667"/>
                <a:gd name="connsiteX25" fmla="*/ 941917 w 1545167"/>
                <a:gd name="connsiteY25" fmla="*/ 137584 h 211667"/>
                <a:gd name="connsiteX26" fmla="*/ 963084 w 1545167"/>
                <a:gd name="connsiteY26" fmla="*/ 105834 h 211667"/>
                <a:gd name="connsiteX27" fmla="*/ 1016000 w 1545167"/>
                <a:gd name="connsiteY27" fmla="*/ 21167 h 211667"/>
                <a:gd name="connsiteX28" fmla="*/ 1111250 w 1545167"/>
                <a:gd name="connsiteY28" fmla="*/ 52917 h 211667"/>
                <a:gd name="connsiteX29" fmla="*/ 1121834 w 1545167"/>
                <a:gd name="connsiteY29" fmla="*/ 84667 h 211667"/>
                <a:gd name="connsiteX30" fmla="*/ 1143000 w 1545167"/>
                <a:gd name="connsiteY30" fmla="*/ 116417 h 211667"/>
                <a:gd name="connsiteX31" fmla="*/ 1153584 w 1545167"/>
                <a:gd name="connsiteY31" fmla="*/ 148167 h 211667"/>
                <a:gd name="connsiteX32" fmla="*/ 1206500 w 1545167"/>
                <a:gd name="connsiteY32" fmla="*/ 211667 h 211667"/>
                <a:gd name="connsiteX33" fmla="*/ 1312334 w 1545167"/>
                <a:gd name="connsiteY33" fmla="*/ 179917 h 211667"/>
                <a:gd name="connsiteX34" fmla="*/ 1365250 w 1545167"/>
                <a:gd name="connsiteY34" fmla="*/ 137584 h 211667"/>
                <a:gd name="connsiteX35" fmla="*/ 1397000 w 1545167"/>
                <a:gd name="connsiteY35" fmla="*/ 95250 h 211667"/>
                <a:gd name="connsiteX36" fmla="*/ 1407584 w 1545167"/>
                <a:gd name="connsiteY36" fmla="*/ 63500 h 211667"/>
                <a:gd name="connsiteX37" fmla="*/ 1428750 w 1545167"/>
                <a:gd name="connsiteY37" fmla="*/ 31750 h 211667"/>
                <a:gd name="connsiteX38" fmla="*/ 1502834 w 1545167"/>
                <a:gd name="connsiteY38" fmla="*/ 42334 h 211667"/>
                <a:gd name="connsiteX39" fmla="*/ 1513417 w 1545167"/>
                <a:gd name="connsiteY39" fmla="*/ 74084 h 211667"/>
                <a:gd name="connsiteX40" fmla="*/ 1534584 w 1545167"/>
                <a:gd name="connsiteY40" fmla="*/ 105834 h 211667"/>
                <a:gd name="connsiteX41" fmla="*/ 1545167 w 1545167"/>
                <a:gd name="connsiteY41" fmla="*/ 12700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45167" h="211667">
                  <a:moveTo>
                    <a:pt x="0" y="116417"/>
                  </a:moveTo>
                  <a:cubicBezTo>
                    <a:pt x="35278" y="63500"/>
                    <a:pt x="10583" y="91723"/>
                    <a:pt x="84667" y="42334"/>
                  </a:cubicBezTo>
                  <a:lnTo>
                    <a:pt x="116417" y="21167"/>
                  </a:lnTo>
                  <a:cubicBezTo>
                    <a:pt x="130528" y="31750"/>
                    <a:pt x="146277" y="40444"/>
                    <a:pt x="158750" y="52917"/>
                  </a:cubicBezTo>
                  <a:cubicBezTo>
                    <a:pt x="208711" y="102878"/>
                    <a:pt x="156068" y="64769"/>
                    <a:pt x="190500" y="116417"/>
                  </a:cubicBezTo>
                  <a:cubicBezTo>
                    <a:pt x="213150" y="150393"/>
                    <a:pt x="220713" y="147655"/>
                    <a:pt x="254000" y="158750"/>
                  </a:cubicBezTo>
                  <a:cubicBezTo>
                    <a:pt x="264583" y="155222"/>
                    <a:pt x="277039" y="155136"/>
                    <a:pt x="285750" y="148167"/>
                  </a:cubicBezTo>
                  <a:cubicBezTo>
                    <a:pt x="295682" y="140221"/>
                    <a:pt x="298774" y="126188"/>
                    <a:pt x="306917" y="116417"/>
                  </a:cubicBezTo>
                  <a:cubicBezTo>
                    <a:pt x="316499" y="104919"/>
                    <a:pt x="328084" y="95250"/>
                    <a:pt x="338667" y="84667"/>
                  </a:cubicBezTo>
                  <a:cubicBezTo>
                    <a:pt x="347275" y="58843"/>
                    <a:pt x="349900" y="41684"/>
                    <a:pt x="370417" y="21167"/>
                  </a:cubicBezTo>
                  <a:cubicBezTo>
                    <a:pt x="379411" y="12173"/>
                    <a:pt x="391584" y="7056"/>
                    <a:pt x="402167" y="0"/>
                  </a:cubicBezTo>
                  <a:cubicBezTo>
                    <a:pt x="412750" y="7056"/>
                    <a:pt x="422226" y="16156"/>
                    <a:pt x="433917" y="21167"/>
                  </a:cubicBezTo>
                  <a:cubicBezTo>
                    <a:pt x="447286" y="26897"/>
                    <a:pt x="465304" y="22172"/>
                    <a:pt x="476250" y="31750"/>
                  </a:cubicBezTo>
                  <a:cubicBezTo>
                    <a:pt x="495395" y="48502"/>
                    <a:pt x="518584" y="95250"/>
                    <a:pt x="518584" y="95250"/>
                  </a:cubicBezTo>
                  <a:cubicBezTo>
                    <a:pt x="522112" y="105833"/>
                    <a:pt x="522198" y="118289"/>
                    <a:pt x="529167" y="127000"/>
                  </a:cubicBezTo>
                  <a:cubicBezTo>
                    <a:pt x="544088" y="145652"/>
                    <a:pt x="571751" y="151778"/>
                    <a:pt x="592667" y="158750"/>
                  </a:cubicBezTo>
                  <a:cubicBezTo>
                    <a:pt x="603250" y="155222"/>
                    <a:pt x="617933" y="157245"/>
                    <a:pt x="624417" y="148167"/>
                  </a:cubicBezTo>
                  <a:cubicBezTo>
                    <a:pt x="637385" y="130011"/>
                    <a:pt x="638528" y="105834"/>
                    <a:pt x="645584" y="84667"/>
                  </a:cubicBezTo>
                  <a:cubicBezTo>
                    <a:pt x="649112" y="74084"/>
                    <a:pt x="646885" y="59105"/>
                    <a:pt x="656167" y="52917"/>
                  </a:cubicBezTo>
                  <a:cubicBezTo>
                    <a:pt x="697199" y="25562"/>
                    <a:pt x="675850" y="35772"/>
                    <a:pt x="719667" y="21167"/>
                  </a:cubicBezTo>
                  <a:cubicBezTo>
                    <a:pt x="739671" y="26168"/>
                    <a:pt x="780215" y="31261"/>
                    <a:pt x="793750" y="52917"/>
                  </a:cubicBezTo>
                  <a:cubicBezTo>
                    <a:pt x="805575" y="71837"/>
                    <a:pt x="809506" y="94771"/>
                    <a:pt x="814917" y="116417"/>
                  </a:cubicBezTo>
                  <a:cubicBezTo>
                    <a:pt x="818445" y="130528"/>
                    <a:pt x="817432" y="146648"/>
                    <a:pt x="825500" y="158750"/>
                  </a:cubicBezTo>
                  <a:cubicBezTo>
                    <a:pt x="837224" y="176336"/>
                    <a:pt x="870888" y="184463"/>
                    <a:pt x="889000" y="190500"/>
                  </a:cubicBezTo>
                  <a:cubicBezTo>
                    <a:pt x="903111" y="183445"/>
                    <a:pt x="920178" y="180490"/>
                    <a:pt x="931334" y="169334"/>
                  </a:cubicBezTo>
                  <a:cubicBezTo>
                    <a:pt x="939222" y="161446"/>
                    <a:pt x="936928" y="147562"/>
                    <a:pt x="941917" y="137584"/>
                  </a:cubicBezTo>
                  <a:cubicBezTo>
                    <a:pt x="947605" y="126207"/>
                    <a:pt x="956028" y="116417"/>
                    <a:pt x="963084" y="105834"/>
                  </a:cubicBezTo>
                  <a:cubicBezTo>
                    <a:pt x="988272" y="30267"/>
                    <a:pt x="965686" y="54710"/>
                    <a:pt x="1016000" y="21167"/>
                  </a:cubicBezTo>
                  <a:cubicBezTo>
                    <a:pt x="1046987" y="26331"/>
                    <a:pt x="1088355" y="24298"/>
                    <a:pt x="1111250" y="52917"/>
                  </a:cubicBezTo>
                  <a:cubicBezTo>
                    <a:pt x="1118219" y="61628"/>
                    <a:pt x="1116845" y="74689"/>
                    <a:pt x="1121834" y="84667"/>
                  </a:cubicBezTo>
                  <a:cubicBezTo>
                    <a:pt x="1127522" y="96044"/>
                    <a:pt x="1137312" y="105040"/>
                    <a:pt x="1143000" y="116417"/>
                  </a:cubicBezTo>
                  <a:cubicBezTo>
                    <a:pt x="1147989" y="126395"/>
                    <a:pt x="1148595" y="138189"/>
                    <a:pt x="1153584" y="148167"/>
                  </a:cubicBezTo>
                  <a:cubicBezTo>
                    <a:pt x="1168319" y="177638"/>
                    <a:pt x="1183092" y="188259"/>
                    <a:pt x="1206500" y="211667"/>
                  </a:cubicBezTo>
                  <a:cubicBezTo>
                    <a:pt x="1243720" y="205464"/>
                    <a:pt x="1281570" y="205553"/>
                    <a:pt x="1312334" y="179917"/>
                  </a:cubicBezTo>
                  <a:cubicBezTo>
                    <a:pt x="1376161" y="126727"/>
                    <a:pt x="1289444" y="162852"/>
                    <a:pt x="1365250" y="137584"/>
                  </a:cubicBezTo>
                  <a:cubicBezTo>
                    <a:pt x="1375833" y="123473"/>
                    <a:pt x="1388249" y="110565"/>
                    <a:pt x="1397000" y="95250"/>
                  </a:cubicBezTo>
                  <a:cubicBezTo>
                    <a:pt x="1402535" y="85564"/>
                    <a:pt x="1402595" y="73478"/>
                    <a:pt x="1407584" y="63500"/>
                  </a:cubicBezTo>
                  <a:cubicBezTo>
                    <a:pt x="1413272" y="52123"/>
                    <a:pt x="1421695" y="42333"/>
                    <a:pt x="1428750" y="31750"/>
                  </a:cubicBezTo>
                  <a:cubicBezTo>
                    <a:pt x="1453445" y="35278"/>
                    <a:pt x="1480522" y="31178"/>
                    <a:pt x="1502834" y="42334"/>
                  </a:cubicBezTo>
                  <a:cubicBezTo>
                    <a:pt x="1512812" y="47323"/>
                    <a:pt x="1508428" y="64106"/>
                    <a:pt x="1513417" y="74084"/>
                  </a:cubicBezTo>
                  <a:cubicBezTo>
                    <a:pt x="1519105" y="85461"/>
                    <a:pt x="1528040" y="94927"/>
                    <a:pt x="1534584" y="105834"/>
                  </a:cubicBezTo>
                  <a:cubicBezTo>
                    <a:pt x="1538642" y="112598"/>
                    <a:pt x="1541639" y="119945"/>
                    <a:pt x="1545167" y="12700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 rot="18869571">
              <a:off x="7102503" y="3689051"/>
              <a:ext cx="555146" cy="103535"/>
            </a:xfrm>
            <a:custGeom>
              <a:avLst/>
              <a:gdLst>
                <a:gd name="connsiteX0" fmla="*/ 0 w 1545167"/>
                <a:gd name="connsiteY0" fmla="*/ 116417 h 211667"/>
                <a:gd name="connsiteX1" fmla="*/ 84667 w 1545167"/>
                <a:gd name="connsiteY1" fmla="*/ 42334 h 211667"/>
                <a:gd name="connsiteX2" fmla="*/ 116417 w 1545167"/>
                <a:gd name="connsiteY2" fmla="*/ 21167 h 211667"/>
                <a:gd name="connsiteX3" fmla="*/ 158750 w 1545167"/>
                <a:gd name="connsiteY3" fmla="*/ 52917 h 211667"/>
                <a:gd name="connsiteX4" fmla="*/ 190500 w 1545167"/>
                <a:gd name="connsiteY4" fmla="*/ 116417 h 211667"/>
                <a:gd name="connsiteX5" fmla="*/ 254000 w 1545167"/>
                <a:gd name="connsiteY5" fmla="*/ 158750 h 211667"/>
                <a:gd name="connsiteX6" fmla="*/ 285750 w 1545167"/>
                <a:gd name="connsiteY6" fmla="*/ 148167 h 211667"/>
                <a:gd name="connsiteX7" fmla="*/ 306917 w 1545167"/>
                <a:gd name="connsiteY7" fmla="*/ 116417 h 211667"/>
                <a:gd name="connsiteX8" fmla="*/ 338667 w 1545167"/>
                <a:gd name="connsiteY8" fmla="*/ 84667 h 211667"/>
                <a:gd name="connsiteX9" fmla="*/ 370417 w 1545167"/>
                <a:gd name="connsiteY9" fmla="*/ 21167 h 211667"/>
                <a:gd name="connsiteX10" fmla="*/ 402167 w 1545167"/>
                <a:gd name="connsiteY10" fmla="*/ 0 h 211667"/>
                <a:gd name="connsiteX11" fmla="*/ 433917 w 1545167"/>
                <a:gd name="connsiteY11" fmla="*/ 21167 h 211667"/>
                <a:gd name="connsiteX12" fmla="*/ 476250 w 1545167"/>
                <a:gd name="connsiteY12" fmla="*/ 31750 h 211667"/>
                <a:gd name="connsiteX13" fmla="*/ 518584 w 1545167"/>
                <a:gd name="connsiteY13" fmla="*/ 95250 h 211667"/>
                <a:gd name="connsiteX14" fmla="*/ 529167 w 1545167"/>
                <a:gd name="connsiteY14" fmla="*/ 127000 h 211667"/>
                <a:gd name="connsiteX15" fmla="*/ 592667 w 1545167"/>
                <a:gd name="connsiteY15" fmla="*/ 158750 h 211667"/>
                <a:gd name="connsiteX16" fmla="*/ 624417 w 1545167"/>
                <a:gd name="connsiteY16" fmla="*/ 148167 h 211667"/>
                <a:gd name="connsiteX17" fmla="*/ 645584 w 1545167"/>
                <a:gd name="connsiteY17" fmla="*/ 84667 h 211667"/>
                <a:gd name="connsiteX18" fmla="*/ 656167 w 1545167"/>
                <a:gd name="connsiteY18" fmla="*/ 52917 h 211667"/>
                <a:gd name="connsiteX19" fmla="*/ 719667 w 1545167"/>
                <a:gd name="connsiteY19" fmla="*/ 21167 h 211667"/>
                <a:gd name="connsiteX20" fmla="*/ 793750 w 1545167"/>
                <a:gd name="connsiteY20" fmla="*/ 52917 h 211667"/>
                <a:gd name="connsiteX21" fmla="*/ 814917 w 1545167"/>
                <a:gd name="connsiteY21" fmla="*/ 116417 h 211667"/>
                <a:gd name="connsiteX22" fmla="*/ 825500 w 1545167"/>
                <a:gd name="connsiteY22" fmla="*/ 158750 h 211667"/>
                <a:gd name="connsiteX23" fmla="*/ 889000 w 1545167"/>
                <a:gd name="connsiteY23" fmla="*/ 190500 h 211667"/>
                <a:gd name="connsiteX24" fmla="*/ 931334 w 1545167"/>
                <a:gd name="connsiteY24" fmla="*/ 169334 h 211667"/>
                <a:gd name="connsiteX25" fmla="*/ 941917 w 1545167"/>
                <a:gd name="connsiteY25" fmla="*/ 137584 h 211667"/>
                <a:gd name="connsiteX26" fmla="*/ 963084 w 1545167"/>
                <a:gd name="connsiteY26" fmla="*/ 105834 h 211667"/>
                <a:gd name="connsiteX27" fmla="*/ 1016000 w 1545167"/>
                <a:gd name="connsiteY27" fmla="*/ 21167 h 211667"/>
                <a:gd name="connsiteX28" fmla="*/ 1111250 w 1545167"/>
                <a:gd name="connsiteY28" fmla="*/ 52917 h 211667"/>
                <a:gd name="connsiteX29" fmla="*/ 1121834 w 1545167"/>
                <a:gd name="connsiteY29" fmla="*/ 84667 h 211667"/>
                <a:gd name="connsiteX30" fmla="*/ 1143000 w 1545167"/>
                <a:gd name="connsiteY30" fmla="*/ 116417 h 211667"/>
                <a:gd name="connsiteX31" fmla="*/ 1153584 w 1545167"/>
                <a:gd name="connsiteY31" fmla="*/ 148167 h 211667"/>
                <a:gd name="connsiteX32" fmla="*/ 1206500 w 1545167"/>
                <a:gd name="connsiteY32" fmla="*/ 211667 h 211667"/>
                <a:gd name="connsiteX33" fmla="*/ 1312334 w 1545167"/>
                <a:gd name="connsiteY33" fmla="*/ 179917 h 211667"/>
                <a:gd name="connsiteX34" fmla="*/ 1365250 w 1545167"/>
                <a:gd name="connsiteY34" fmla="*/ 137584 h 211667"/>
                <a:gd name="connsiteX35" fmla="*/ 1397000 w 1545167"/>
                <a:gd name="connsiteY35" fmla="*/ 95250 h 211667"/>
                <a:gd name="connsiteX36" fmla="*/ 1407584 w 1545167"/>
                <a:gd name="connsiteY36" fmla="*/ 63500 h 211667"/>
                <a:gd name="connsiteX37" fmla="*/ 1428750 w 1545167"/>
                <a:gd name="connsiteY37" fmla="*/ 31750 h 211667"/>
                <a:gd name="connsiteX38" fmla="*/ 1502834 w 1545167"/>
                <a:gd name="connsiteY38" fmla="*/ 42334 h 211667"/>
                <a:gd name="connsiteX39" fmla="*/ 1513417 w 1545167"/>
                <a:gd name="connsiteY39" fmla="*/ 74084 h 211667"/>
                <a:gd name="connsiteX40" fmla="*/ 1534584 w 1545167"/>
                <a:gd name="connsiteY40" fmla="*/ 105834 h 211667"/>
                <a:gd name="connsiteX41" fmla="*/ 1545167 w 1545167"/>
                <a:gd name="connsiteY41" fmla="*/ 12700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45167" h="211667">
                  <a:moveTo>
                    <a:pt x="0" y="116417"/>
                  </a:moveTo>
                  <a:cubicBezTo>
                    <a:pt x="35278" y="63500"/>
                    <a:pt x="10583" y="91723"/>
                    <a:pt x="84667" y="42334"/>
                  </a:cubicBezTo>
                  <a:lnTo>
                    <a:pt x="116417" y="21167"/>
                  </a:lnTo>
                  <a:cubicBezTo>
                    <a:pt x="130528" y="31750"/>
                    <a:pt x="146277" y="40444"/>
                    <a:pt x="158750" y="52917"/>
                  </a:cubicBezTo>
                  <a:cubicBezTo>
                    <a:pt x="208711" y="102878"/>
                    <a:pt x="156068" y="64769"/>
                    <a:pt x="190500" y="116417"/>
                  </a:cubicBezTo>
                  <a:cubicBezTo>
                    <a:pt x="213150" y="150393"/>
                    <a:pt x="220713" y="147655"/>
                    <a:pt x="254000" y="158750"/>
                  </a:cubicBezTo>
                  <a:cubicBezTo>
                    <a:pt x="264583" y="155222"/>
                    <a:pt x="277039" y="155136"/>
                    <a:pt x="285750" y="148167"/>
                  </a:cubicBezTo>
                  <a:cubicBezTo>
                    <a:pt x="295682" y="140221"/>
                    <a:pt x="298774" y="126188"/>
                    <a:pt x="306917" y="116417"/>
                  </a:cubicBezTo>
                  <a:cubicBezTo>
                    <a:pt x="316499" y="104919"/>
                    <a:pt x="328084" y="95250"/>
                    <a:pt x="338667" y="84667"/>
                  </a:cubicBezTo>
                  <a:cubicBezTo>
                    <a:pt x="347275" y="58843"/>
                    <a:pt x="349900" y="41684"/>
                    <a:pt x="370417" y="21167"/>
                  </a:cubicBezTo>
                  <a:cubicBezTo>
                    <a:pt x="379411" y="12173"/>
                    <a:pt x="391584" y="7056"/>
                    <a:pt x="402167" y="0"/>
                  </a:cubicBezTo>
                  <a:cubicBezTo>
                    <a:pt x="412750" y="7056"/>
                    <a:pt x="422226" y="16156"/>
                    <a:pt x="433917" y="21167"/>
                  </a:cubicBezTo>
                  <a:cubicBezTo>
                    <a:pt x="447286" y="26897"/>
                    <a:pt x="465304" y="22172"/>
                    <a:pt x="476250" y="31750"/>
                  </a:cubicBezTo>
                  <a:cubicBezTo>
                    <a:pt x="495395" y="48502"/>
                    <a:pt x="518584" y="95250"/>
                    <a:pt x="518584" y="95250"/>
                  </a:cubicBezTo>
                  <a:cubicBezTo>
                    <a:pt x="522112" y="105833"/>
                    <a:pt x="522198" y="118289"/>
                    <a:pt x="529167" y="127000"/>
                  </a:cubicBezTo>
                  <a:cubicBezTo>
                    <a:pt x="544088" y="145652"/>
                    <a:pt x="571751" y="151778"/>
                    <a:pt x="592667" y="158750"/>
                  </a:cubicBezTo>
                  <a:cubicBezTo>
                    <a:pt x="603250" y="155222"/>
                    <a:pt x="617933" y="157245"/>
                    <a:pt x="624417" y="148167"/>
                  </a:cubicBezTo>
                  <a:cubicBezTo>
                    <a:pt x="637385" y="130011"/>
                    <a:pt x="638528" y="105834"/>
                    <a:pt x="645584" y="84667"/>
                  </a:cubicBezTo>
                  <a:cubicBezTo>
                    <a:pt x="649112" y="74084"/>
                    <a:pt x="646885" y="59105"/>
                    <a:pt x="656167" y="52917"/>
                  </a:cubicBezTo>
                  <a:cubicBezTo>
                    <a:pt x="697199" y="25562"/>
                    <a:pt x="675850" y="35772"/>
                    <a:pt x="719667" y="21167"/>
                  </a:cubicBezTo>
                  <a:cubicBezTo>
                    <a:pt x="739671" y="26168"/>
                    <a:pt x="780215" y="31261"/>
                    <a:pt x="793750" y="52917"/>
                  </a:cubicBezTo>
                  <a:cubicBezTo>
                    <a:pt x="805575" y="71837"/>
                    <a:pt x="809506" y="94771"/>
                    <a:pt x="814917" y="116417"/>
                  </a:cubicBezTo>
                  <a:cubicBezTo>
                    <a:pt x="818445" y="130528"/>
                    <a:pt x="817432" y="146648"/>
                    <a:pt x="825500" y="158750"/>
                  </a:cubicBezTo>
                  <a:cubicBezTo>
                    <a:pt x="837224" y="176336"/>
                    <a:pt x="870888" y="184463"/>
                    <a:pt x="889000" y="190500"/>
                  </a:cubicBezTo>
                  <a:cubicBezTo>
                    <a:pt x="903111" y="183445"/>
                    <a:pt x="920178" y="180490"/>
                    <a:pt x="931334" y="169334"/>
                  </a:cubicBezTo>
                  <a:cubicBezTo>
                    <a:pt x="939222" y="161446"/>
                    <a:pt x="936928" y="147562"/>
                    <a:pt x="941917" y="137584"/>
                  </a:cubicBezTo>
                  <a:cubicBezTo>
                    <a:pt x="947605" y="126207"/>
                    <a:pt x="956028" y="116417"/>
                    <a:pt x="963084" y="105834"/>
                  </a:cubicBezTo>
                  <a:cubicBezTo>
                    <a:pt x="988272" y="30267"/>
                    <a:pt x="965686" y="54710"/>
                    <a:pt x="1016000" y="21167"/>
                  </a:cubicBezTo>
                  <a:cubicBezTo>
                    <a:pt x="1046987" y="26331"/>
                    <a:pt x="1088355" y="24298"/>
                    <a:pt x="1111250" y="52917"/>
                  </a:cubicBezTo>
                  <a:cubicBezTo>
                    <a:pt x="1118219" y="61628"/>
                    <a:pt x="1116845" y="74689"/>
                    <a:pt x="1121834" y="84667"/>
                  </a:cubicBezTo>
                  <a:cubicBezTo>
                    <a:pt x="1127522" y="96044"/>
                    <a:pt x="1137312" y="105040"/>
                    <a:pt x="1143000" y="116417"/>
                  </a:cubicBezTo>
                  <a:cubicBezTo>
                    <a:pt x="1147989" y="126395"/>
                    <a:pt x="1148595" y="138189"/>
                    <a:pt x="1153584" y="148167"/>
                  </a:cubicBezTo>
                  <a:cubicBezTo>
                    <a:pt x="1168319" y="177638"/>
                    <a:pt x="1183092" y="188259"/>
                    <a:pt x="1206500" y="211667"/>
                  </a:cubicBezTo>
                  <a:cubicBezTo>
                    <a:pt x="1243720" y="205464"/>
                    <a:pt x="1281570" y="205553"/>
                    <a:pt x="1312334" y="179917"/>
                  </a:cubicBezTo>
                  <a:cubicBezTo>
                    <a:pt x="1376161" y="126727"/>
                    <a:pt x="1289444" y="162852"/>
                    <a:pt x="1365250" y="137584"/>
                  </a:cubicBezTo>
                  <a:cubicBezTo>
                    <a:pt x="1375833" y="123473"/>
                    <a:pt x="1388249" y="110565"/>
                    <a:pt x="1397000" y="95250"/>
                  </a:cubicBezTo>
                  <a:cubicBezTo>
                    <a:pt x="1402535" y="85564"/>
                    <a:pt x="1402595" y="73478"/>
                    <a:pt x="1407584" y="63500"/>
                  </a:cubicBezTo>
                  <a:cubicBezTo>
                    <a:pt x="1413272" y="52123"/>
                    <a:pt x="1421695" y="42333"/>
                    <a:pt x="1428750" y="31750"/>
                  </a:cubicBezTo>
                  <a:cubicBezTo>
                    <a:pt x="1453445" y="35278"/>
                    <a:pt x="1480522" y="31178"/>
                    <a:pt x="1502834" y="42334"/>
                  </a:cubicBezTo>
                  <a:cubicBezTo>
                    <a:pt x="1512812" y="47323"/>
                    <a:pt x="1508428" y="64106"/>
                    <a:pt x="1513417" y="74084"/>
                  </a:cubicBezTo>
                  <a:cubicBezTo>
                    <a:pt x="1519105" y="85461"/>
                    <a:pt x="1528040" y="94927"/>
                    <a:pt x="1534584" y="105834"/>
                  </a:cubicBezTo>
                  <a:cubicBezTo>
                    <a:pt x="1538642" y="112598"/>
                    <a:pt x="1541639" y="119945"/>
                    <a:pt x="1545167" y="12700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382000" y="3385634"/>
              <a:ext cx="326988" cy="369332"/>
            </a:xfrm>
            <a:prstGeom prst="rect">
              <a:avLst/>
            </a:prstGeom>
            <a:noFill/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H</a:t>
              </a:r>
              <a:endParaRPr lang="en-GB" sz="1800" dirty="0">
                <a:solidFill>
                  <a:srgbClr val="F1F1F5"/>
                </a:solidFill>
                <a:latin typeface="Chalkduster"/>
                <a:cs typeface="Chalkduster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 rot="21414403">
              <a:off x="7557532" y="3543200"/>
              <a:ext cx="877450" cy="61920"/>
            </a:xfrm>
            <a:custGeom>
              <a:avLst/>
              <a:gdLst>
                <a:gd name="connsiteX0" fmla="*/ 2201333 w 2316269"/>
                <a:gd name="connsiteY0" fmla="*/ 101020 h 107014"/>
                <a:gd name="connsiteX1" fmla="*/ 1259417 w 2316269"/>
                <a:gd name="connsiteY1" fmla="*/ 69270 h 107014"/>
                <a:gd name="connsiteX2" fmla="*/ 867833 w 2316269"/>
                <a:gd name="connsiteY2" fmla="*/ 48103 h 107014"/>
                <a:gd name="connsiteX3" fmla="*/ 698500 w 2316269"/>
                <a:gd name="connsiteY3" fmla="*/ 26936 h 107014"/>
                <a:gd name="connsiteX4" fmla="*/ 571500 w 2316269"/>
                <a:gd name="connsiteY4" fmla="*/ 5770 h 107014"/>
                <a:gd name="connsiteX5" fmla="*/ 0 w 2316269"/>
                <a:gd name="connsiteY5" fmla="*/ 5770 h 10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6269" h="107014">
                  <a:moveTo>
                    <a:pt x="2201333" y="101020"/>
                  </a:moveTo>
                  <a:cubicBezTo>
                    <a:pt x="1749202" y="68723"/>
                    <a:pt x="2316269" y="107014"/>
                    <a:pt x="1259417" y="69270"/>
                  </a:cubicBezTo>
                  <a:cubicBezTo>
                    <a:pt x="1128782" y="64604"/>
                    <a:pt x="867833" y="48103"/>
                    <a:pt x="867833" y="48103"/>
                  </a:cubicBezTo>
                  <a:lnTo>
                    <a:pt x="698500" y="26936"/>
                  </a:lnTo>
                  <a:cubicBezTo>
                    <a:pt x="656014" y="20867"/>
                    <a:pt x="614398" y="7070"/>
                    <a:pt x="571500" y="5770"/>
                  </a:cubicBezTo>
                  <a:cubicBezTo>
                    <a:pt x="381087" y="0"/>
                    <a:pt x="190500" y="5770"/>
                    <a:pt x="0" y="577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921993" y="2914533"/>
              <a:ext cx="338554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endParaRPr lang="en-GB" sz="1800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943597" y="3598101"/>
              <a:ext cx="415498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’</a:t>
              </a:r>
              <a:endParaRPr lang="en-GB" sz="1800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023247" y="2533211"/>
              <a:ext cx="556563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r>
                <a:rPr lang="en-GB" sz="1800" baseline="30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(</a:t>
              </a:r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’</a:t>
              </a:r>
              <a:r>
                <a:rPr lang="en-GB" sz="1800" baseline="30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)</a:t>
              </a:r>
              <a:endParaRPr lang="en-GB" sz="1800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738" y="4028135"/>
              <a:ext cx="556563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r>
                <a:rPr lang="en-GB" sz="1800" baseline="30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(</a:t>
              </a:r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’</a:t>
              </a:r>
              <a:r>
                <a:rPr lang="en-GB" sz="1800" baseline="30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)</a:t>
              </a:r>
              <a:endParaRPr lang="en-GB" sz="1800" baseline="30000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745688" y="3273623"/>
              <a:ext cx="582211" cy="307777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W/Z</a:t>
              </a:r>
              <a:endParaRPr lang="en-GB" sz="1400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745688" y="3505200"/>
              <a:ext cx="582211" cy="307777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W/Z</a:t>
              </a:r>
              <a:endParaRPr lang="en-GB" sz="1400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943600" y="4540251"/>
            <a:ext cx="2930688" cy="1361742"/>
            <a:chOff x="5943600" y="4540251"/>
            <a:chExt cx="2930688" cy="1361742"/>
          </a:xfrm>
        </p:grpSpPr>
        <p:sp>
          <p:nvSpPr>
            <p:cNvPr id="101" name="Freeform 100"/>
            <p:cNvSpPr/>
            <p:nvPr/>
          </p:nvSpPr>
          <p:spPr>
            <a:xfrm rot="21048764" flipH="1">
              <a:off x="6358906" y="4745207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 rot="17625681" flipH="1">
              <a:off x="6367013" y="5186263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 rot="2833601">
              <a:off x="7651019" y="5378150"/>
              <a:ext cx="706230" cy="131169"/>
            </a:xfrm>
            <a:custGeom>
              <a:avLst/>
              <a:gdLst>
                <a:gd name="connsiteX0" fmla="*/ 0 w 1545167"/>
                <a:gd name="connsiteY0" fmla="*/ 116417 h 211667"/>
                <a:gd name="connsiteX1" fmla="*/ 84667 w 1545167"/>
                <a:gd name="connsiteY1" fmla="*/ 42334 h 211667"/>
                <a:gd name="connsiteX2" fmla="*/ 116417 w 1545167"/>
                <a:gd name="connsiteY2" fmla="*/ 21167 h 211667"/>
                <a:gd name="connsiteX3" fmla="*/ 158750 w 1545167"/>
                <a:gd name="connsiteY3" fmla="*/ 52917 h 211667"/>
                <a:gd name="connsiteX4" fmla="*/ 190500 w 1545167"/>
                <a:gd name="connsiteY4" fmla="*/ 116417 h 211667"/>
                <a:gd name="connsiteX5" fmla="*/ 254000 w 1545167"/>
                <a:gd name="connsiteY5" fmla="*/ 158750 h 211667"/>
                <a:gd name="connsiteX6" fmla="*/ 285750 w 1545167"/>
                <a:gd name="connsiteY6" fmla="*/ 148167 h 211667"/>
                <a:gd name="connsiteX7" fmla="*/ 306917 w 1545167"/>
                <a:gd name="connsiteY7" fmla="*/ 116417 h 211667"/>
                <a:gd name="connsiteX8" fmla="*/ 338667 w 1545167"/>
                <a:gd name="connsiteY8" fmla="*/ 84667 h 211667"/>
                <a:gd name="connsiteX9" fmla="*/ 370417 w 1545167"/>
                <a:gd name="connsiteY9" fmla="*/ 21167 h 211667"/>
                <a:gd name="connsiteX10" fmla="*/ 402167 w 1545167"/>
                <a:gd name="connsiteY10" fmla="*/ 0 h 211667"/>
                <a:gd name="connsiteX11" fmla="*/ 433917 w 1545167"/>
                <a:gd name="connsiteY11" fmla="*/ 21167 h 211667"/>
                <a:gd name="connsiteX12" fmla="*/ 476250 w 1545167"/>
                <a:gd name="connsiteY12" fmla="*/ 31750 h 211667"/>
                <a:gd name="connsiteX13" fmla="*/ 518584 w 1545167"/>
                <a:gd name="connsiteY13" fmla="*/ 95250 h 211667"/>
                <a:gd name="connsiteX14" fmla="*/ 529167 w 1545167"/>
                <a:gd name="connsiteY14" fmla="*/ 127000 h 211667"/>
                <a:gd name="connsiteX15" fmla="*/ 592667 w 1545167"/>
                <a:gd name="connsiteY15" fmla="*/ 158750 h 211667"/>
                <a:gd name="connsiteX16" fmla="*/ 624417 w 1545167"/>
                <a:gd name="connsiteY16" fmla="*/ 148167 h 211667"/>
                <a:gd name="connsiteX17" fmla="*/ 645584 w 1545167"/>
                <a:gd name="connsiteY17" fmla="*/ 84667 h 211667"/>
                <a:gd name="connsiteX18" fmla="*/ 656167 w 1545167"/>
                <a:gd name="connsiteY18" fmla="*/ 52917 h 211667"/>
                <a:gd name="connsiteX19" fmla="*/ 719667 w 1545167"/>
                <a:gd name="connsiteY19" fmla="*/ 21167 h 211667"/>
                <a:gd name="connsiteX20" fmla="*/ 793750 w 1545167"/>
                <a:gd name="connsiteY20" fmla="*/ 52917 h 211667"/>
                <a:gd name="connsiteX21" fmla="*/ 814917 w 1545167"/>
                <a:gd name="connsiteY21" fmla="*/ 116417 h 211667"/>
                <a:gd name="connsiteX22" fmla="*/ 825500 w 1545167"/>
                <a:gd name="connsiteY22" fmla="*/ 158750 h 211667"/>
                <a:gd name="connsiteX23" fmla="*/ 889000 w 1545167"/>
                <a:gd name="connsiteY23" fmla="*/ 190500 h 211667"/>
                <a:gd name="connsiteX24" fmla="*/ 931334 w 1545167"/>
                <a:gd name="connsiteY24" fmla="*/ 169334 h 211667"/>
                <a:gd name="connsiteX25" fmla="*/ 941917 w 1545167"/>
                <a:gd name="connsiteY25" fmla="*/ 137584 h 211667"/>
                <a:gd name="connsiteX26" fmla="*/ 963084 w 1545167"/>
                <a:gd name="connsiteY26" fmla="*/ 105834 h 211667"/>
                <a:gd name="connsiteX27" fmla="*/ 1016000 w 1545167"/>
                <a:gd name="connsiteY27" fmla="*/ 21167 h 211667"/>
                <a:gd name="connsiteX28" fmla="*/ 1111250 w 1545167"/>
                <a:gd name="connsiteY28" fmla="*/ 52917 h 211667"/>
                <a:gd name="connsiteX29" fmla="*/ 1121834 w 1545167"/>
                <a:gd name="connsiteY29" fmla="*/ 84667 h 211667"/>
                <a:gd name="connsiteX30" fmla="*/ 1143000 w 1545167"/>
                <a:gd name="connsiteY30" fmla="*/ 116417 h 211667"/>
                <a:gd name="connsiteX31" fmla="*/ 1153584 w 1545167"/>
                <a:gd name="connsiteY31" fmla="*/ 148167 h 211667"/>
                <a:gd name="connsiteX32" fmla="*/ 1206500 w 1545167"/>
                <a:gd name="connsiteY32" fmla="*/ 211667 h 211667"/>
                <a:gd name="connsiteX33" fmla="*/ 1312334 w 1545167"/>
                <a:gd name="connsiteY33" fmla="*/ 179917 h 211667"/>
                <a:gd name="connsiteX34" fmla="*/ 1365250 w 1545167"/>
                <a:gd name="connsiteY34" fmla="*/ 137584 h 211667"/>
                <a:gd name="connsiteX35" fmla="*/ 1397000 w 1545167"/>
                <a:gd name="connsiteY35" fmla="*/ 95250 h 211667"/>
                <a:gd name="connsiteX36" fmla="*/ 1407584 w 1545167"/>
                <a:gd name="connsiteY36" fmla="*/ 63500 h 211667"/>
                <a:gd name="connsiteX37" fmla="*/ 1428750 w 1545167"/>
                <a:gd name="connsiteY37" fmla="*/ 31750 h 211667"/>
                <a:gd name="connsiteX38" fmla="*/ 1502834 w 1545167"/>
                <a:gd name="connsiteY38" fmla="*/ 42334 h 211667"/>
                <a:gd name="connsiteX39" fmla="*/ 1513417 w 1545167"/>
                <a:gd name="connsiteY39" fmla="*/ 74084 h 211667"/>
                <a:gd name="connsiteX40" fmla="*/ 1534584 w 1545167"/>
                <a:gd name="connsiteY40" fmla="*/ 105834 h 211667"/>
                <a:gd name="connsiteX41" fmla="*/ 1545167 w 1545167"/>
                <a:gd name="connsiteY41" fmla="*/ 12700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45167" h="211667">
                  <a:moveTo>
                    <a:pt x="0" y="116417"/>
                  </a:moveTo>
                  <a:cubicBezTo>
                    <a:pt x="35278" y="63500"/>
                    <a:pt x="10583" y="91723"/>
                    <a:pt x="84667" y="42334"/>
                  </a:cubicBezTo>
                  <a:lnTo>
                    <a:pt x="116417" y="21167"/>
                  </a:lnTo>
                  <a:cubicBezTo>
                    <a:pt x="130528" y="31750"/>
                    <a:pt x="146277" y="40444"/>
                    <a:pt x="158750" y="52917"/>
                  </a:cubicBezTo>
                  <a:cubicBezTo>
                    <a:pt x="208711" y="102878"/>
                    <a:pt x="156068" y="64769"/>
                    <a:pt x="190500" y="116417"/>
                  </a:cubicBezTo>
                  <a:cubicBezTo>
                    <a:pt x="213150" y="150393"/>
                    <a:pt x="220713" y="147655"/>
                    <a:pt x="254000" y="158750"/>
                  </a:cubicBezTo>
                  <a:cubicBezTo>
                    <a:pt x="264583" y="155222"/>
                    <a:pt x="277039" y="155136"/>
                    <a:pt x="285750" y="148167"/>
                  </a:cubicBezTo>
                  <a:cubicBezTo>
                    <a:pt x="295682" y="140221"/>
                    <a:pt x="298774" y="126188"/>
                    <a:pt x="306917" y="116417"/>
                  </a:cubicBezTo>
                  <a:cubicBezTo>
                    <a:pt x="316499" y="104919"/>
                    <a:pt x="328084" y="95250"/>
                    <a:pt x="338667" y="84667"/>
                  </a:cubicBezTo>
                  <a:cubicBezTo>
                    <a:pt x="347275" y="58843"/>
                    <a:pt x="349900" y="41684"/>
                    <a:pt x="370417" y="21167"/>
                  </a:cubicBezTo>
                  <a:cubicBezTo>
                    <a:pt x="379411" y="12173"/>
                    <a:pt x="391584" y="7056"/>
                    <a:pt x="402167" y="0"/>
                  </a:cubicBezTo>
                  <a:cubicBezTo>
                    <a:pt x="412750" y="7056"/>
                    <a:pt x="422226" y="16156"/>
                    <a:pt x="433917" y="21167"/>
                  </a:cubicBezTo>
                  <a:cubicBezTo>
                    <a:pt x="447286" y="26897"/>
                    <a:pt x="465304" y="22172"/>
                    <a:pt x="476250" y="31750"/>
                  </a:cubicBezTo>
                  <a:cubicBezTo>
                    <a:pt x="495395" y="48502"/>
                    <a:pt x="518584" y="95250"/>
                    <a:pt x="518584" y="95250"/>
                  </a:cubicBezTo>
                  <a:cubicBezTo>
                    <a:pt x="522112" y="105833"/>
                    <a:pt x="522198" y="118289"/>
                    <a:pt x="529167" y="127000"/>
                  </a:cubicBezTo>
                  <a:cubicBezTo>
                    <a:pt x="544088" y="145652"/>
                    <a:pt x="571751" y="151778"/>
                    <a:pt x="592667" y="158750"/>
                  </a:cubicBezTo>
                  <a:cubicBezTo>
                    <a:pt x="603250" y="155222"/>
                    <a:pt x="617933" y="157245"/>
                    <a:pt x="624417" y="148167"/>
                  </a:cubicBezTo>
                  <a:cubicBezTo>
                    <a:pt x="637385" y="130011"/>
                    <a:pt x="638528" y="105834"/>
                    <a:pt x="645584" y="84667"/>
                  </a:cubicBezTo>
                  <a:cubicBezTo>
                    <a:pt x="649112" y="74084"/>
                    <a:pt x="646885" y="59105"/>
                    <a:pt x="656167" y="52917"/>
                  </a:cubicBezTo>
                  <a:cubicBezTo>
                    <a:pt x="697199" y="25562"/>
                    <a:pt x="675850" y="35772"/>
                    <a:pt x="719667" y="21167"/>
                  </a:cubicBezTo>
                  <a:cubicBezTo>
                    <a:pt x="739671" y="26168"/>
                    <a:pt x="780215" y="31261"/>
                    <a:pt x="793750" y="52917"/>
                  </a:cubicBezTo>
                  <a:cubicBezTo>
                    <a:pt x="805575" y="71837"/>
                    <a:pt x="809506" y="94771"/>
                    <a:pt x="814917" y="116417"/>
                  </a:cubicBezTo>
                  <a:cubicBezTo>
                    <a:pt x="818445" y="130528"/>
                    <a:pt x="817432" y="146648"/>
                    <a:pt x="825500" y="158750"/>
                  </a:cubicBezTo>
                  <a:cubicBezTo>
                    <a:pt x="837224" y="176336"/>
                    <a:pt x="870888" y="184463"/>
                    <a:pt x="889000" y="190500"/>
                  </a:cubicBezTo>
                  <a:cubicBezTo>
                    <a:pt x="903111" y="183445"/>
                    <a:pt x="920178" y="180490"/>
                    <a:pt x="931334" y="169334"/>
                  </a:cubicBezTo>
                  <a:cubicBezTo>
                    <a:pt x="939222" y="161446"/>
                    <a:pt x="936928" y="147562"/>
                    <a:pt x="941917" y="137584"/>
                  </a:cubicBezTo>
                  <a:cubicBezTo>
                    <a:pt x="947605" y="126207"/>
                    <a:pt x="956028" y="116417"/>
                    <a:pt x="963084" y="105834"/>
                  </a:cubicBezTo>
                  <a:cubicBezTo>
                    <a:pt x="988272" y="30267"/>
                    <a:pt x="965686" y="54710"/>
                    <a:pt x="1016000" y="21167"/>
                  </a:cubicBezTo>
                  <a:cubicBezTo>
                    <a:pt x="1046987" y="26331"/>
                    <a:pt x="1088355" y="24298"/>
                    <a:pt x="1111250" y="52917"/>
                  </a:cubicBezTo>
                  <a:cubicBezTo>
                    <a:pt x="1118219" y="61628"/>
                    <a:pt x="1116845" y="74689"/>
                    <a:pt x="1121834" y="84667"/>
                  </a:cubicBezTo>
                  <a:cubicBezTo>
                    <a:pt x="1127522" y="96044"/>
                    <a:pt x="1137312" y="105040"/>
                    <a:pt x="1143000" y="116417"/>
                  </a:cubicBezTo>
                  <a:cubicBezTo>
                    <a:pt x="1147989" y="126395"/>
                    <a:pt x="1148595" y="138189"/>
                    <a:pt x="1153584" y="148167"/>
                  </a:cubicBezTo>
                  <a:cubicBezTo>
                    <a:pt x="1168319" y="177638"/>
                    <a:pt x="1183092" y="188259"/>
                    <a:pt x="1206500" y="211667"/>
                  </a:cubicBezTo>
                  <a:cubicBezTo>
                    <a:pt x="1243720" y="205464"/>
                    <a:pt x="1281570" y="205553"/>
                    <a:pt x="1312334" y="179917"/>
                  </a:cubicBezTo>
                  <a:cubicBezTo>
                    <a:pt x="1376161" y="126727"/>
                    <a:pt x="1289444" y="162852"/>
                    <a:pt x="1365250" y="137584"/>
                  </a:cubicBezTo>
                  <a:cubicBezTo>
                    <a:pt x="1375833" y="123473"/>
                    <a:pt x="1388249" y="110565"/>
                    <a:pt x="1397000" y="95250"/>
                  </a:cubicBezTo>
                  <a:cubicBezTo>
                    <a:pt x="1402535" y="85564"/>
                    <a:pt x="1402595" y="73478"/>
                    <a:pt x="1407584" y="63500"/>
                  </a:cubicBezTo>
                  <a:cubicBezTo>
                    <a:pt x="1413272" y="52123"/>
                    <a:pt x="1421695" y="42333"/>
                    <a:pt x="1428750" y="31750"/>
                  </a:cubicBezTo>
                  <a:cubicBezTo>
                    <a:pt x="1453445" y="35278"/>
                    <a:pt x="1480522" y="31178"/>
                    <a:pt x="1502834" y="42334"/>
                  </a:cubicBezTo>
                  <a:cubicBezTo>
                    <a:pt x="1512812" y="47323"/>
                    <a:pt x="1508428" y="64106"/>
                    <a:pt x="1513417" y="74084"/>
                  </a:cubicBezTo>
                  <a:cubicBezTo>
                    <a:pt x="1519105" y="85461"/>
                    <a:pt x="1528040" y="94927"/>
                    <a:pt x="1534584" y="105834"/>
                  </a:cubicBezTo>
                  <a:cubicBezTo>
                    <a:pt x="1538642" y="112598"/>
                    <a:pt x="1541639" y="119945"/>
                    <a:pt x="1545167" y="12700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 rot="21427238">
              <a:off x="7123799" y="5164427"/>
              <a:ext cx="683586" cy="94395"/>
            </a:xfrm>
            <a:custGeom>
              <a:avLst/>
              <a:gdLst>
                <a:gd name="connsiteX0" fmla="*/ 0 w 1545167"/>
                <a:gd name="connsiteY0" fmla="*/ 116417 h 211667"/>
                <a:gd name="connsiteX1" fmla="*/ 84667 w 1545167"/>
                <a:gd name="connsiteY1" fmla="*/ 42334 h 211667"/>
                <a:gd name="connsiteX2" fmla="*/ 116417 w 1545167"/>
                <a:gd name="connsiteY2" fmla="*/ 21167 h 211667"/>
                <a:gd name="connsiteX3" fmla="*/ 158750 w 1545167"/>
                <a:gd name="connsiteY3" fmla="*/ 52917 h 211667"/>
                <a:gd name="connsiteX4" fmla="*/ 190500 w 1545167"/>
                <a:gd name="connsiteY4" fmla="*/ 116417 h 211667"/>
                <a:gd name="connsiteX5" fmla="*/ 254000 w 1545167"/>
                <a:gd name="connsiteY5" fmla="*/ 158750 h 211667"/>
                <a:gd name="connsiteX6" fmla="*/ 285750 w 1545167"/>
                <a:gd name="connsiteY6" fmla="*/ 148167 h 211667"/>
                <a:gd name="connsiteX7" fmla="*/ 306917 w 1545167"/>
                <a:gd name="connsiteY7" fmla="*/ 116417 h 211667"/>
                <a:gd name="connsiteX8" fmla="*/ 338667 w 1545167"/>
                <a:gd name="connsiteY8" fmla="*/ 84667 h 211667"/>
                <a:gd name="connsiteX9" fmla="*/ 370417 w 1545167"/>
                <a:gd name="connsiteY9" fmla="*/ 21167 h 211667"/>
                <a:gd name="connsiteX10" fmla="*/ 402167 w 1545167"/>
                <a:gd name="connsiteY10" fmla="*/ 0 h 211667"/>
                <a:gd name="connsiteX11" fmla="*/ 433917 w 1545167"/>
                <a:gd name="connsiteY11" fmla="*/ 21167 h 211667"/>
                <a:gd name="connsiteX12" fmla="*/ 476250 w 1545167"/>
                <a:gd name="connsiteY12" fmla="*/ 31750 h 211667"/>
                <a:gd name="connsiteX13" fmla="*/ 518584 w 1545167"/>
                <a:gd name="connsiteY13" fmla="*/ 95250 h 211667"/>
                <a:gd name="connsiteX14" fmla="*/ 529167 w 1545167"/>
                <a:gd name="connsiteY14" fmla="*/ 127000 h 211667"/>
                <a:gd name="connsiteX15" fmla="*/ 592667 w 1545167"/>
                <a:gd name="connsiteY15" fmla="*/ 158750 h 211667"/>
                <a:gd name="connsiteX16" fmla="*/ 624417 w 1545167"/>
                <a:gd name="connsiteY16" fmla="*/ 148167 h 211667"/>
                <a:gd name="connsiteX17" fmla="*/ 645584 w 1545167"/>
                <a:gd name="connsiteY17" fmla="*/ 84667 h 211667"/>
                <a:gd name="connsiteX18" fmla="*/ 656167 w 1545167"/>
                <a:gd name="connsiteY18" fmla="*/ 52917 h 211667"/>
                <a:gd name="connsiteX19" fmla="*/ 719667 w 1545167"/>
                <a:gd name="connsiteY19" fmla="*/ 21167 h 211667"/>
                <a:gd name="connsiteX20" fmla="*/ 793750 w 1545167"/>
                <a:gd name="connsiteY20" fmla="*/ 52917 h 211667"/>
                <a:gd name="connsiteX21" fmla="*/ 814917 w 1545167"/>
                <a:gd name="connsiteY21" fmla="*/ 116417 h 211667"/>
                <a:gd name="connsiteX22" fmla="*/ 825500 w 1545167"/>
                <a:gd name="connsiteY22" fmla="*/ 158750 h 211667"/>
                <a:gd name="connsiteX23" fmla="*/ 889000 w 1545167"/>
                <a:gd name="connsiteY23" fmla="*/ 190500 h 211667"/>
                <a:gd name="connsiteX24" fmla="*/ 931334 w 1545167"/>
                <a:gd name="connsiteY24" fmla="*/ 169334 h 211667"/>
                <a:gd name="connsiteX25" fmla="*/ 941917 w 1545167"/>
                <a:gd name="connsiteY25" fmla="*/ 137584 h 211667"/>
                <a:gd name="connsiteX26" fmla="*/ 963084 w 1545167"/>
                <a:gd name="connsiteY26" fmla="*/ 105834 h 211667"/>
                <a:gd name="connsiteX27" fmla="*/ 1016000 w 1545167"/>
                <a:gd name="connsiteY27" fmla="*/ 21167 h 211667"/>
                <a:gd name="connsiteX28" fmla="*/ 1111250 w 1545167"/>
                <a:gd name="connsiteY28" fmla="*/ 52917 h 211667"/>
                <a:gd name="connsiteX29" fmla="*/ 1121834 w 1545167"/>
                <a:gd name="connsiteY29" fmla="*/ 84667 h 211667"/>
                <a:gd name="connsiteX30" fmla="*/ 1143000 w 1545167"/>
                <a:gd name="connsiteY30" fmla="*/ 116417 h 211667"/>
                <a:gd name="connsiteX31" fmla="*/ 1153584 w 1545167"/>
                <a:gd name="connsiteY31" fmla="*/ 148167 h 211667"/>
                <a:gd name="connsiteX32" fmla="*/ 1206500 w 1545167"/>
                <a:gd name="connsiteY32" fmla="*/ 211667 h 211667"/>
                <a:gd name="connsiteX33" fmla="*/ 1312334 w 1545167"/>
                <a:gd name="connsiteY33" fmla="*/ 179917 h 211667"/>
                <a:gd name="connsiteX34" fmla="*/ 1365250 w 1545167"/>
                <a:gd name="connsiteY34" fmla="*/ 137584 h 211667"/>
                <a:gd name="connsiteX35" fmla="*/ 1397000 w 1545167"/>
                <a:gd name="connsiteY35" fmla="*/ 95250 h 211667"/>
                <a:gd name="connsiteX36" fmla="*/ 1407584 w 1545167"/>
                <a:gd name="connsiteY36" fmla="*/ 63500 h 211667"/>
                <a:gd name="connsiteX37" fmla="*/ 1428750 w 1545167"/>
                <a:gd name="connsiteY37" fmla="*/ 31750 h 211667"/>
                <a:gd name="connsiteX38" fmla="*/ 1502834 w 1545167"/>
                <a:gd name="connsiteY38" fmla="*/ 42334 h 211667"/>
                <a:gd name="connsiteX39" fmla="*/ 1513417 w 1545167"/>
                <a:gd name="connsiteY39" fmla="*/ 74084 h 211667"/>
                <a:gd name="connsiteX40" fmla="*/ 1534584 w 1545167"/>
                <a:gd name="connsiteY40" fmla="*/ 105834 h 211667"/>
                <a:gd name="connsiteX41" fmla="*/ 1545167 w 1545167"/>
                <a:gd name="connsiteY41" fmla="*/ 12700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45167" h="211667">
                  <a:moveTo>
                    <a:pt x="0" y="116417"/>
                  </a:moveTo>
                  <a:cubicBezTo>
                    <a:pt x="35278" y="63500"/>
                    <a:pt x="10583" y="91723"/>
                    <a:pt x="84667" y="42334"/>
                  </a:cubicBezTo>
                  <a:lnTo>
                    <a:pt x="116417" y="21167"/>
                  </a:lnTo>
                  <a:cubicBezTo>
                    <a:pt x="130528" y="31750"/>
                    <a:pt x="146277" y="40444"/>
                    <a:pt x="158750" y="52917"/>
                  </a:cubicBezTo>
                  <a:cubicBezTo>
                    <a:pt x="208711" y="102878"/>
                    <a:pt x="156068" y="64769"/>
                    <a:pt x="190500" y="116417"/>
                  </a:cubicBezTo>
                  <a:cubicBezTo>
                    <a:pt x="213150" y="150393"/>
                    <a:pt x="220713" y="147655"/>
                    <a:pt x="254000" y="158750"/>
                  </a:cubicBezTo>
                  <a:cubicBezTo>
                    <a:pt x="264583" y="155222"/>
                    <a:pt x="277039" y="155136"/>
                    <a:pt x="285750" y="148167"/>
                  </a:cubicBezTo>
                  <a:cubicBezTo>
                    <a:pt x="295682" y="140221"/>
                    <a:pt x="298774" y="126188"/>
                    <a:pt x="306917" y="116417"/>
                  </a:cubicBezTo>
                  <a:cubicBezTo>
                    <a:pt x="316499" y="104919"/>
                    <a:pt x="328084" y="95250"/>
                    <a:pt x="338667" y="84667"/>
                  </a:cubicBezTo>
                  <a:cubicBezTo>
                    <a:pt x="347275" y="58843"/>
                    <a:pt x="349900" y="41684"/>
                    <a:pt x="370417" y="21167"/>
                  </a:cubicBezTo>
                  <a:cubicBezTo>
                    <a:pt x="379411" y="12173"/>
                    <a:pt x="391584" y="7056"/>
                    <a:pt x="402167" y="0"/>
                  </a:cubicBezTo>
                  <a:cubicBezTo>
                    <a:pt x="412750" y="7056"/>
                    <a:pt x="422226" y="16156"/>
                    <a:pt x="433917" y="21167"/>
                  </a:cubicBezTo>
                  <a:cubicBezTo>
                    <a:pt x="447286" y="26897"/>
                    <a:pt x="465304" y="22172"/>
                    <a:pt x="476250" y="31750"/>
                  </a:cubicBezTo>
                  <a:cubicBezTo>
                    <a:pt x="495395" y="48502"/>
                    <a:pt x="518584" y="95250"/>
                    <a:pt x="518584" y="95250"/>
                  </a:cubicBezTo>
                  <a:cubicBezTo>
                    <a:pt x="522112" y="105833"/>
                    <a:pt x="522198" y="118289"/>
                    <a:pt x="529167" y="127000"/>
                  </a:cubicBezTo>
                  <a:cubicBezTo>
                    <a:pt x="544088" y="145652"/>
                    <a:pt x="571751" y="151778"/>
                    <a:pt x="592667" y="158750"/>
                  </a:cubicBezTo>
                  <a:cubicBezTo>
                    <a:pt x="603250" y="155222"/>
                    <a:pt x="617933" y="157245"/>
                    <a:pt x="624417" y="148167"/>
                  </a:cubicBezTo>
                  <a:cubicBezTo>
                    <a:pt x="637385" y="130011"/>
                    <a:pt x="638528" y="105834"/>
                    <a:pt x="645584" y="84667"/>
                  </a:cubicBezTo>
                  <a:cubicBezTo>
                    <a:pt x="649112" y="74084"/>
                    <a:pt x="646885" y="59105"/>
                    <a:pt x="656167" y="52917"/>
                  </a:cubicBezTo>
                  <a:cubicBezTo>
                    <a:pt x="697199" y="25562"/>
                    <a:pt x="675850" y="35772"/>
                    <a:pt x="719667" y="21167"/>
                  </a:cubicBezTo>
                  <a:cubicBezTo>
                    <a:pt x="739671" y="26168"/>
                    <a:pt x="780215" y="31261"/>
                    <a:pt x="793750" y="52917"/>
                  </a:cubicBezTo>
                  <a:cubicBezTo>
                    <a:pt x="805575" y="71837"/>
                    <a:pt x="809506" y="94771"/>
                    <a:pt x="814917" y="116417"/>
                  </a:cubicBezTo>
                  <a:cubicBezTo>
                    <a:pt x="818445" y="130528"/>
                    <a:pt x="817432" y="146648"/>
                    <a:pt x="825500" y="158750"/>
                  </a:cubicBezTo>
                  <a:cubicBezTo>
                    <a:pt x="837224" y="176336"/>
                    <a:pt x="870888" y="184463"/>
                    <a:pt x="889000" y="190500"/>
                  </a:cubicBezTo>
                  <a:cubicBezTo>
                    <a:pt x="903111" y="183445"/>
                    <a:pt x="920178" y="180490"/>
                    <a:pt x="931334" y="169334"/>
                  </a:cubicBezTo>
                  <a:cubicBezTo>
                    <a:pt x="939222" y="161446"/>
                    <a:pt x="936928" y="147562"/>
                    <a:pt x="941917" y="137584"/>
                  </a:cubicBezTo>
                  <a:cubicBezTo>
                    <a:pt x="947605" y="126207"/>
                    <a:pt x="956028" y="116417"/>
                    <a:pt x="963084" y="105834"/>
                  </a:cubicBezTo>
                  <a:cubicBezTo>
                    <a:pt x="988272" y="30267"/>
                    <a:pt x="965686" y="54710"/>
                    <a:pt x="1016000" y="21167"/>
                  </a:cubicBezTo>
                  <a:cubicBezTo>
                    <a:pt x="1046987" y="26331"/>
                    <a:pt x="1088355" y="24298"/>
                    <a:pt x="1111250" y="52917"/>
                  </a:cubicBezTo>
                  <a:cubicBezTo>
                    <a:pt x="1118219" y="61628"/>
                    <a:pt x="1116845" y="74689"/>
                    <a:pt x="1121834" y="84667"/>
                  </a:cubicBezTo>
                  <a:cubicBezTo>
                    <a:pt x="1127522" y="96044"/>
                    <a:pt x="1137312" y="105040"/>
                    <a:pt x="1143000" y="116417"/>
                  </a:cubicBezTo>
                  <a:cubicBezTo>
                    <a:pt x="1147989" y="126395"/>
                    <a:pt x="1148595" y="138189"/>
                    <a:pt x="1153584" y="148167"/>
                  </a:cubicBezTo>
                  <a:cubicBezTo>
                    <a:pt x="1168319" y="177638"/>
                    <a:pt x="1183092" y="188259"/>
                    <a:pt x="1206500" y="211667"/>
                  </a:cubicBezTo>
                  <a:cubicBezTo>
                    <a:pt x="1243720" y="205464"/>
                    <a:pt x="1281570" y="205553"/>
                    <a:pt x="1312334" y="179917"/>
                  </a:cubicBezTo>
                  <a:cubicBezTo>
                    <a:pt x="1376161" y="126727"/>
                    <a:pt x="1289444" y="162852"/>
                    <a:pt x="1365250" y="137584"/>
                  </a:cubicBezTo>
                  <a:cubicBezTo>
                    <a:pt x="1375833" y="123473"/>
                    <a:pt x="1388249" y="110565"/>
                    <a:pt x="1397000" y="95250"/>
                  </a:cubicBezTo>
                  <a:cubicBezTo>
                    <a:pt x="1402535" y="85564"/>
                    <a:pt x="1402595" y="73478"/>
                    <a:pt x="1407584" y="63500"/>
                  </a:cubicBezTo>
                  <a:cubicBezTo>
                    <a:pt x="1413272" y="52123"/>
                    <a:pt x="1421695" y="42333"/>
                    <a:pt x="1428750" y="31750"/>
                  </a:cubicBezTo>
                  <a:cubicBezTo>
                    <a:pt x="1453445" y="35278"/>
                    <a:pt x="1480522" y="31178"/>
                    <a:pt x="1502834" y="42334"/>
                  </a:cubicBezTo>
                  <a:cubicBezTo>
                    <a:pt x="1512812" y="47323"/>
                    <a:pt x="1508428" y="64106"/>
                    <a:pt x="1513417" y="74084"/>
                  </a:cubicBezTo>
                  <a:cubicBezTo>
                    <a:pt x="1519105" y="85461"/>
                    <a:pt x="1528040" y="94927"/>
                    <a:pt x="1534584" y="105834"/>
                  </a:cubicBezTo>
                  <a:cubicBezTo>
                    <a:pt x="1538642" y="112598"/>
                    <a:pt x="1541639" y="119945"/>
                    <a:pt x="1545167" y="12700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436012" y="4540251"/>
              <a:ext cx="326988" cy="369332"/>
            </a:xfrm>
            <a:prstGeom prst="rect">
              <a:avLst/>
            </a:prstGeom>
            <a:noFill/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H</a:t>
              </a:r>
              <a:endParaRPr lang="en-GB" sz="1800" dirty="0">
                <a:solidFill>
                  <a:srgbClr val="F1F1F5"/>
                </a:solidFill>
                <a:latin typeface="Chalkduster"/>
                <a:cs typeface="Chalkduster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 rot="19222909">
              <a:off x="7737159" y="4865765"/>
              <a:ext cx="772983" cy="105195"/>
            </a:xfrm>
            <a:custGeom>
              <a:avLst/>
              <a:gdLst>
                <a:gd name="connsiteX0" fmla="*/ 2201333 w 2316269"/>
                <a:gd name="connsiteY0" fmla="*/ 101020 h 107014"/>
                <a:gd name="connsiteX1" fmla="*/ 1259417 w 2316269"/>
                <a:gd name="connsiteY1" fmla="*/ 69270 h 107014"/>
                <a:gd name="connsiteX2" fmla="*/ 867833 w 2316269"/>
                <a:gd name="connsiteY2" fmla="*/ 48103 h 107014"/>
                <a:gd name="connsiteX3" fmla="*/ 698500 w 2316269"/>
                <a:gd name="connsiteY3" fmla="*/ 26936 h 107014"/>
                <a:gd name="connsiteX4" fmla="*/ 571500 w 2316269"/>
                <a:gd name="connsiteY4" fmla="*/ 5770 h 107014"/>
                <a:gd name="connsiteX5" fmla="*/ 0 w 2316269"/>
                <a:gd name="connsiteY5" fmla="*/ 5770 h 10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6269" h="107014">
                  <a:moveTo>
                    <a:pt x="2201333" y="101020"/>
                  </a:moveTo>
                  <a:cubicBezTo>
                    <a:pt x="1749202" y="68723"/>
                    <a:pt x="2316269" y="107014"/>
                    <a:pt x="1259417" y="69270"/>
                  </a:cubicBezTo>
                  <a:cubicBezTo>
                    <a:pt x="1128782" y="64604"/>
                    <a:pt x="867833" y="48103"/>
                    <a:pt x="867833" y="48103"/>
                  </a:cubicBezTo>
                  <a:lnTo>
                    <a:pt x="698500" y="26936"/>
                  </a:lnTo>
                  <a:cubicBezTo>
                    <a:pt x="656014" y="20867"/>
                    <a:pt x="614398" y="7070"/>
                    <a:pt x="571500" y="5770"/>
                  </a:cubicBezTo>
                  <a:cubicBezTo>
                    <a:pt x="381087" y="0"/>
                    <a:pt x="190500" y="5770"/>
                    <a:pt x="0" y="577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943600" y="4552953"/>
              <a:ext cx="338554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endParaRPr lang="en-GB" sz="1800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965204" y="5428593"/>
              <a:ext cx="415498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’</a:t>
              </a:r>
              <a:endParaRPr lang="en-GB" sz="1800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227114" y="5226082"/>
              <a:ext cx="582211" cy="307777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W/Z</a:t>
              </a:r>
              <a:endParaRPr lang="en-GB" sz="1400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292077" y="5594216"/>
              <a:ext cx="582211" cy="307777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W/Z</a:t>
              </a:r>
              <a:endParaRPr lang="en-GB" sz="1400" dirty="0"/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6096000" y="4114800"/>
            <a:ext cx="21754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Vector boson fusion</a:t>
            </a:r>
            <a:endParaRPr lang="en-GB" sz="1200" dirty="0"/>
          </a:p>
        </p:txBody>
      </p:sp>
      <p:sp>
        <p:nvSpPr>
          <p:cNvPr id="119" name="Rectangle 118"/>
          <p:cNvSpPr/>
          <p:nvPr/>
        </p:nvSpPr>
        <p:spPr>
          <a:xfrm>
            <a:off x="6096000" y="5819001"/>
            <a:ext cx="21754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Higgs-</a:t>
            </a:r>
            <a:r>
              <a:rPr lang="en-US" sz="12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strahlung</a:t>
            </a:r>
            <a:endParaRPr lang="en-US" sz="1200" dirty="0" smtClean="0">
              <a:solidFill>
                <a:srgbClr val="F1F1F5"/>
              </a:solidFill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2398" y="5337511"/>
            <a:ext cx="5105402" cy="45243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Total production of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 ~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210 thousand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 SM Higgs 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bosons of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125 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GeV in 2011 and 2012 in each ATLAS and CMS </a:t>
            </a:r>
            <a:r>
              <a:rPr lang="en-US" sz="11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(by 07/2012)</a:t>
            </a:r>
            <a:endParaRPr lang="en-US" sz="300" i="1" dirty="0" smtClean="0">
              <a:solidFill>
                <a:schemeClr val="bg1">
                  <a:lumMod val="95000"/>
                </a:schemeClr>
              </a:solidFill>
              <a:latin typeface="Trebuchet MS"/>
              <a:ea typeface="Arial" charset="0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118" grpId="0"/>
      <p:bldP spid="119" grpId="0"/>
      <p:bldP spid="4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76400"/>
            <a:ext cx="9144000" cy="44958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52398" y="5337511"/>
            <a:ext cx="5105402" cy="45243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Total production of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 ~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210 thousand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 SM Higgs 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bosons of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125 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GeV in 2011 and 2012 in each ATLAS and CMS </a:t>
            </a:r>
            <a:r>
              <a:rPr lang="en-US" sz="1100" i="1" dirty="0" smtClean="0">
                <a:solidFill>
                  <a:schemeClr val="bg1">
                    <a:lumMod val="95000"/>
                  </a:schemeClr>
                </a:solidFill>
                <a:latin typeface="Trebuchet MS"/>
                <a:ea typeface="Arial" charset="0"/>
                <a:cs typeface="Trebuchet MS"/>
              </a:rPr>
              <a:t>(by 07/2012)</a:t>
            </a:r>
            <a:endParaRPr lang="en-US" sz="300" i="1" dirty="0" smtClean="0">
              <a:solidFill>
                <a:schemeClr val="bg1">
                  <a:lumMod val="95000"/>
                </a:schemeClr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152398" y="1981200"/>
            <a:ext cx="7949908" cy="58695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At the LHC, the Higgs boson is produced dominantly via </a:t>
            </a:r>
            <a:r>
              <a:rPr lang="en-US" sz="1600" b="1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gluon fusion </a:t>
            </a:r>
          </a:p>
          <a:p>
            <a:r>
              <a:rPr lang="en-US" sz="1600" dirty="0" err="1" smtClean="0">
                <a:solidFill>
                  <a:srgbClr val="F1F1F5"/>
                </a:solidFill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en-US" sz="1600" i="1" baseline="-250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H</a:t>
            </a:r>
            <a:r>
              <a:rPr lang="en-US" sz="1600" baseline="-250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,total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~22 </a:t>
            </a:r>
            <a:r>
              <a:rPr lang="en-US" sz="16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pb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at 8 </a:t>
            </a:r>
            <a:r>
              <a:rPr lang="en-US" sz="16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TeV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for </a:t>
            </a:r>
            <a:r>
              <a:rPr lang="en-US" sz="1600" i="1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m</a:t>
            </a:r>
            <a:r>
              <a:rPr lang="en-US" sz="1600" i="1" baseline="-250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H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= 125 GeV </a:t>
            </a:r>
            <a:r>
              <a:rPr lang="en-US" sz="12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(~20 × Tevatron; &gt;200 × rate given luminosity)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Higgs boson searches at the LHC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Higgs production and decay probabilities predicted vs. Higgs mass by SM</a:t>
            </a:r>
          </a:p>
        </p:txBody>
      </p:sp>
      <p:grpSp>
        <p:nvGrpSpPr>
          <p:cNvPr id="3" name="Group 116"/>
          <p:cNvGrpSpPr/>
          <p:nvPr/>
        </p:nvGrpSpPr>
        <p:grpSpPr>
          <a:xfrm>
            <a:off x="980017" y="3177115"/>
            <a:ext cx="4140695" cy="1600200"/>
            <a:chOff x="980017" y="3177115"/>
            <a:chExt cx="4140695" cy="1600200"/>
          </a:xfrm>
        </p:grpSpPr>
        <p:sp>
          <p:nvSpPr>
            <p:cNvPr id="50" name="TextBox 49"/>
            <p:cNvSpPr txBox="1"/>
            <p:nvPr/>
          </p:nvSpPr>
          <p:spPr>
            <a:xfrm>
              <a:off x="4099693" y="3566470"/>
              <a:ext cx="3744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H</a:t>
              </a:r>
              <a:endParaRPr lang="en-GB" dirty="0">
                <a:solidFill>
                  <a:srgbClr val="F1F1F5"/>
                </a:solidFill>
                <a:latin typeface="Chalkduster"/>
                <a:cs typeface="Chalkduster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21414403">
              <a:off x="3552487" y="4001354"/>
              <a:ext cx="1568225" cy="147441"/>
            </a:xfrm>
            <a:custGeom>
              <a:avLst/>
              <a:gdLst>
                <a:gd name="connsiteX0" fmla="*/ 2201333 w 2316269"/>
                <a:gd name="connsiteY0" fmla="*/ 101020 h 107014"/>
                <a:gd name="connsiteX1" fmla="*/ 1259417 w 2316269"/>
                <a:gd name="connsiteY1" fmla="*/ 69270 h 107014"/>
                <a:gd name="connsiteX2" fmla="*/ 867833 w 2316269"/>
                <a:gd name="connsiteY2" fmla="*/ 48103 h 107014"/>
                <a:gd name="connsiteX3" fmla="*/ 698500 w 2316269"/>
                <a:gd name="connsiteY3" fmla="*/ 26936 h 107014"/>
                <a:gd name="connsiteX4" fmla="*/ 571500 w 2316269"/>
                <a:gd name="connsiteY4" fmla="*/ 5770 h 107014"/>
                <a:gd name="connsiteX5" fmla="*/ 0 w 2316269"/>
                <a:gd name="connsiteY5" fmla="*/ 5770 h 10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6269" h="107014">
                  <a:moveTo>
                    <a:pt x="2201333" y="101020"/>
                  </a:moveTo>
                  <a:cubicBezTo>
                    <a:pt x="1749202" y="68723"/>
                    <a:pt x="2316269" y="107014"/>
                    <a:pt x="1259417" y="69270"/>
                  </a:cubicBezTo>
                  <a:cubicBezTo>
                    <a:pt x="1128782" y="64604"/>
                    <a:pt x="867833" y="48103"/>
                    <a:pt x="867833" y="48103"/>
                  </a:cubicBezTo>
                  <a:lnTo>
                    <a:pt x="698500" y="26936"/>
                  </a:lnTo>
                  <a:cubicBezTo>
                    <a:pt x="656014" y="20867"/>
                    <a:pt x="614398" y="7070"/>
                    <a:pt x="571500" y="5770"/>
                  </a:cubicBezTo>
                  <a:cubicBezTo>
                    <a:pt x="381087" y="0"/>
                    <a:pt x="190500" y="5770"/>
                    <a:pt x="0" y="5770"/>
                  </a:cubicBezTo>
                </a:path>
              </a:pathLst>
            </a:custGeom>
            <a:ln w="38100" cap="flat" cmpd="sng" algn="ctr">
              <a:solidFill>
                <a:srgbClr val="F1F1F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flipH="1" flipV="1">
              <a:off x="2808816" y="4047201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381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flipH="1">
              <a:off x="2808817" y="3558115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381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 rot="3361181" flipH="1">
              <a:off x="2443691" y="3820514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381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1438469" y="3432965"/>
              <a:ext cx="1370347" cy="200518"/>
            </a:xfrm>
            <a:custGeom>
              <a:avLst/>
              <a:gdLst>
                <a:gd name="connsiteX0" fmla="*/ 0 w 1270077"/>
                <a:gd name="connsiteY0" fmla="*/ 66839 h 190959"/>
                <a:gd name="connsiteX1" fmla="*/ 33423 w 1270077"/>
                <a:gd name="connsiteY1" fmla="*/ 89119 h 190959"/>
                <a:gd name="connsiteX2" fmla="*/ 44564 w 1270077"/>
                <a:gd name="connsiteY2" fmla="*/ 122539 h 190959"/>
                <a:gd name="connsiteX3" fmla="*/ 111410 w 1270077"/>
                <a:gd name="connsiteY3" fmla="*/ 144819 h 190959"/>
                <a:gd name="connsiteX4" fmla="*/ 200538 w 1270077"/>
                <a:gd name="connsiteY4" fmla="*/ 133679 h 190959"/>
                <a:gd name="connsiteX5" fmla="*/ 200538 w 1270077"/>
                <a:gd name="connsiteY5" fmla="*/ 11140 h 190959"/>
                <a:gd name="connsiteX6" fmla="*/ 178256 w 1270077"/>
                <a:gd name="connsiteY6" fmla="*/ 133679 h 190959"/>
                <a:gd name="connsiteX7" fmla="*/ 245103 w 1270077"/>
                <a:gd name="connsiteY7" fmla="*/ 155959 h 190959"/>
                <a:gd name="connsiteX8" fmla="*/ 378795 w 1270077"/>
                <a:gd name="connsiteY8" fmla="*/ 122539 h 190959"/>
                <a:gd name="connsiteX9" fmla="*/ 389936 w 1270077"/>
                <a:gd name="connsiteY9" fmla="*/ 77979 h 190959"/>
                <a:gd name="connsiteX10" fmla="*/ 378795 w 1270077"/>
                <a:gd name="connsiteY10" fmla="*/ 33420 h 190959"/>
                <a:gd name="connsiteX11" fmla="*/ 311949 w 1270077"/>
                <a:gd name="connsiteY11" fmla="*/ 33420 h 190959"/>
                <a:gd name="connsiteX12" fmla="*/ 334231 w 1270077"/>
                <a:gd name="connsiteY12" fmla="*/ 122539 h 190959"/>
                <a:gd name="connsiteX13" fmla="*/ 367654 w 1270077"/>
                <a:gd name="connsiteY13" fmla="*/ 144819 h 190959"/>
                <a:gd name="connsiteX14" fmla="*/ 434500 w 1270077"/>
                <a:gd name="connsiteY14" fmla="*/ 167098 h 190959"/>
                <a:gd name="connsiteX15" fmla="*/ 545910 w 1270077"/>
                <a:gd name="connsiteY15" fmla="*/ 133679 h 190959"/>
                <a:gd name="connsiteX16" fmla="*/ 579333 w 1270077"/>
                <a:gd name="connsiteY16" fmla="*/ 122539 h 190959"/>
                <a:gd name="connsiteX17" fmla="*/ 568192 w 1270077"/>
                <a:gd name="connsiteY17" fmla="*/ 44560 h 190959"/>
                <a:gd name="connsiteX18" fmla="*/ 557051 w 1270077"/>
                <a:gd name="connsiteY18" fmla="*/ 11140 h 190959"/>
                <a:gd name="connsiteX19" fmla="*/ 479064 w 1270077"/>
                <a:gd name="connsiteY19" fmla="*/ 22280 h 190959"/>
                <a:gd name="connsiteX20" fmla="*/ 512487 w 1270077"/>
                <a:gd name="connsiteY20" fmla="*/ 144819 h 190959"/>
                <a:gd name="connsiteX21" fmla="*/ 557051 w 1270077"/>
                <a:gd name="connsiteY21" fmla="*/ 155959 h 190959"/>
                <a:gd name="connsiteX22" fmla="*/ 735308 w 1270077"/>
                <a:gd name="connsiteY22" fmla="*/ 144819 h 190959"/>
                <a:gd name="connsiteX23" fmla="*/ 757590 w 1270077"/>
                <a:gd name="connsiteY23" fmla="*/ 55700 h 190959"/>
                <a:gd name="connsiteX24" fmla="*/ 690744 w 1270077"/>
                <a:gd name="connsiteY24" fmla="*/ 11140 h 190959"/>
                <a:gd name="connsiteX25" fmla="*/ 690744 w 1270077"/>
                <a:gd name="connsiteY25" fmla="*/ 100259 h 190959"/>
                <a:gd name="connsiteX26" fmla="*/ 724167 w 1270077"/>
                <a:gd name="connsiteY26" fmla="*/ 111399 h 190959"/>
                <a:gd name="connsiteX27" fmla="*/ 757590 w 1270077"/>
                <a:gd name="connsiteY27" fmla="*/ 133679 h 190959"/>
                <a:gd name="connsiteX28" fmla="*/ 791013 w 1270077"/>
                <a:gd name="connsiteY28" fmla="*/ 144819 h 190959"/>
                <a:gd name="connsiteX29" fmla="*/ 857859 w 1270077"/>
                <a:gd name="connsiteY29" fmla="*/ 178238 h 190959"/>
                <a:gd name="connsiteX30" fmla="*/ 946987 w 1270077"/>
                <a:gd name="connsiteY30" fmla="*/ 122539 h 190959"/>
                <a:gd name="connsiteX31" fmla="*/ 958128 w 1270077"/>
                <a:gd name="connsiteY31" fmla="*/ 89119 h 190959"/>
                <a:gd name="connsiteX32" fmla="*/ 946987 w 1270077"/>
                <a:gd name="connsiteY32" fmla="*/ 44560 h 190959"/>
                <a:gd name="connsiteX33" fmla="*/ 869000 w 1270077"/>
                <a:gd name="connsiteY33" fmla="*/ 0 h 190959"/>
                <a:gd name="connsiteX34" fmla="*/ 857859 w 1270077"/>
                <a:gd name="connsiteY34" fmla="*/ 33420 h 190959"/>
                <a:gd name="connsiteX35" fmla="*/ 902423 w 1270077"/>
                <a:gd name="connsiteY35" fmla="*/ 133679 h 190959"/>
                <a:gd name="connsiteX36" fmla="*/ 969269 w 1270077"/>
                <a:gd name="connsiteY36" fmla="*/ 155959 h 190959"/>
                <a:gd name="connsiteX37" fmla="*/ 1147526 w 1270077"/>
                <a:gd name="connsiteY37" fmla="*/ 100259 h 190959"/>
                <a:gd name="connsiteX38" fmla="*/ 1158667 w 1270077"/>
                <a:gd name="connsiteY38" fmla="*/ 66839 h 190959"/>
                <a:gd name="connsiteX39" fmla="*/ 1136385 w 1270077"/>
                <a:gd name="connsiteY39" fmla="*/ 33420 h 190959"/>
                <a:gd name="connsiteX40" fmla="*/ 1069539 w 1270077"/>
                <a:gd name="connsiteY40" fmla="*/ 11140 h 190959"/>
                <a:gd name="connsiteX41" fmla="*/ 1080680 w 1270077"/>
                <a:gd name="connsiteY41" fmla="*/ 100259 h 190959"/>
                <a:gd name="connsiteX42" fmla="*/ 1091821 w 1270077"/>
                <a:gd name="connsiteY42" fmla="*/ 133679 h 190959"/>
                <a:gd name="connsiteX43" fmla="*/ 1158667 w 1270077"/>
                <a:gd name="connsiteY43" fmla="*/ 155959 h 190959"/>
                <a:gd name="connsiteX44" fmla="*/ 1270077 w 1270077"/>
                <a:gd name="connsiteY44" fmla="*/ 167098 h 190959"/>
                <a:gd name="connsiteX45" fmla="*/ 1270077 w 1270077"/>
                <a:gd name="connsiteY45" fmla="*/ 167098 h 19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0077" h="190959">
                  <a:moveTo>
                    <a:pt x="0" y="66839"/>
                  </a:moveTo>
                  <a:cubicBezTo>
                    <a:pt x="11141" y="74266"/>
                    <a:pt x="25058" y="78664"/>
                    <a:pt x="33423" y="89119"/>
                  </a:cubicBezTo>
                  <a:cubicBezTo>
                    <a:pt x="40759" y="98288"/>
                    <a:pt x="35008" y="115714"/>
                    <a:pt x="44564" y="122539"/>
                  </a:cubicBezTo>
                  <a:cubicBezTo>
                    <a:pt x="63677" y="136190"/>
                    <a:pt x="111410" y="144819"/>
                    <a:pt x="111410" y="144819"/>
                  </a:cubicBezTo>
                  <a:cubicBezTo>
                    <a:pt x="141119" y="141106"/>
                    <a:pt x="175625" y="150286"/>
                    <a:pt x="200538" y="133679"/>
                  </a:cubicBezTo>
                  <a:cubicBezTo>
                    <a:pt x="226230" y="116552"/>
                    <a:pt x="202718" y="24220"/>
                    <a:pt x="200538" y="11140"/>
                  </a:cubicBezTo>
                  <a:cubicBezTo>
                    <a:pt x="147387" y="28856"/>
                    <a:pt x="116135" y="27197"/>
                    <a:pt x="178256" y="133679"/>
                  </a:cubicBezTo>
                  <a:cubicBezTo>
                    <a:pt x="190092" y="153966"/>
                    <a:pt x="245103" y="155959"/>
                    <a:pt x="245103" y="155959"/>
                  </a:cubicBezTo>
                  <a:cubicBezTo>
                    <a:pt x="266146" y="153621"/>
                    <a:pt x="354233" y="159378"/>
                    <a:pt x="378795" y="122539"/>
                  </a:cubicBezTo>
                  <a:cubicBezTo>
                    <a:pt x="387288" y="109800"/>
                    <a:pt x="386222" y="92832"/>
                    <a:pt x="389936" y="77979"/>
                  </a:cubicBezTo>
                  <a:cubicBezTo>
                    <a:pt x="386222" y="63126"/>
                    <a:pt x="388360" y="45375"/>
                    <a:pt x="378795" y="33420"/>
                  </a:cubicBezTo>
                  <a:cubicBezTo>
                    <a:pt x="360031" y="9967"/>
                    <a:pt x="330713" y="27166"/>
                    <a:pt x="311949" y="33420"/>
                  </a:cubicBezTo>
                  <a:cubicBezTo>
                    <a:pt x="312504" y="36195"/>
                    <a:pt x="325096" y="111121"/>
                    <a:pt x="334231" y="122539"/>
                  </a:cubicBezTo>
                  <a:cubicBezTo>
                    <a:pt x="342596" y="132994"/>
                    <a:pt x="355418" y="139382"/>
                    <a:pt x="367654" y="144819"/>
                  </a:cubicBezTo>
                  <a:cubicBezTo>
                    <a:pt x="389117" y="154357"/>
                    <a:pt x="434500" y="167098"/>
                    <a:pt x="434500" y="167098"/>
                  </a:cubicBezTo>
                  <a:cubicBezTo>
                    <a:pt x="501850" y="150264"/>
                    <a:pt x="464538" y="160801"/>
                    <a:pt x="545910" y="133679"/>
                  </a:cubicBezTo>
                  <a:lnTo>
                    <a:pt x="579333" y="122539"/>
                  </a:lnTo>
                  <a:cubicBezTo>
                    <a:pt x="575619" y="96546"/>
                    <a:pt x="573342" y="70307"/>
                    <a:pt x="568192" y="44560"/>
                  </a:cubicBezTo>
                  <a:cubicBezTo>
                    <a:pt x="565889" y="33045"/>
                    <a:pt x="568443" y="13988"/>
                    <a:pt x="557051" y="11140"/>
                  </a:cubicBezTo>
                  <a:cubicBezTo>
                    <a:pt x="531575" y="4772"/>
                    <a:pt x="505060" y="18567"/>
                    <a:pt x="479064" y="22280"/>
                  </a:cubicBezTo>
                  <a:cubicBezTo>
                    <a:pt x="481984" y="45641"/>
                    <a:pt x="478017" y="121841"/>
                    <a:pt x="512487" y="144819"/>
                  </a:cubicBezTo>
                  <a:cubicBezTo>
                    <a:pt x="525228" y="153312"/>
                    <a:pt x="542196" y="152246"/>
                    <a:pt x="557051" y="155959"/>
                  </a:cubicBezTo>
                  <a:cubicBezTo>
                    <a:pt x="616470" y="152246"/>
                    <a:pt x="676501" y="154103"/>
                    <a:pt x="735308" y="144819"/>
                  </a:cubicBezTo>
                  <a:cubicBezTo>
                    <a:pt x="786241" y="136778"/>
                    <a:pt x="773099" y="90592"/>
                    <a:pt x="757590" y="55700"/>
                  </a:cubicBezTo>
                  <a:cubicBezTo>
                    <a:pt x="743076" y="23047"/>
                    <a:pt x="718829" y="20501"/>
                    <a:pt x="690744" y="11140"/>
                  </a:cubicBezTo>
                  <a:cubicBezTo>
                    <a:pt x="680100" y="43069"/>
                    <a:pt x="666843" y="64412"/>
                    <a:pt x="690744" y="100259"/>
                  </a:cubicBezTo>
                  <a:cubicBezTo>
                    <a:pt x="697259" y="110030"/>
                    <a:pt x="713663" y="106148"/>
                    <a:pt x="724167" y="111399"/>
                  </a:cubicBezTo>
                  <a:cubicBezTo>
                    <a:pt x="736143" y="117387"/>
                    <a:pt x="745614" y="127691"/>
                    <a:pt x="757590" y="133679"/>
                  </a:cubicBezTo>
                  <a:cubicBezTo>
                    <a:pt x="768094" y="138930"/>
                    <a:pt x="780509" y="139568"/>
                    <a:pt x="791013" y="144819"/>
                  </a:cubicBezTo>
                  <a:cubicBezTo>
                    <a:pt x="877402" y="188008"/>
                    <a:pt x="773848" y="150237"/>
                    <a:pt x="857859" y="178238"/>
                  </a:cubicBezTo>
                  <a:cubicBezTo>
                    <a:pt x="918824" y="157919"/>
                    <a:pt x="922269" y="171970"/>
                    <a:pt x="946987" y="122539"/>
                  </a:cubicBezTo>
                  <a:cubicBezTo>
                    <a:pt x="952239" y="112036"/>
                    <a:pt x="954414" y="100259"/>
                    <a:pt x="958128" y="89119"/>
                  </a:cubicBezTo>
                  <a:cubicBezTo>
                    <a:pt x="954414" y="74266"/>
                    <a:pt x="954584" y="57853"/>
                    <a:pt x="946987" y="44560"/>
                  </a:cubicBezTo>
                  <a:cubicBezTo>
                    <a:pt x="924861" y="5844"/>
                    <a:pt x="907346" y="9586"/>
                    <a:pt x="869000" y="0"/>
                  </a:cubicBezTo>
                  <a:cubicBezTo>
                    <a:pt x="865286" y="11140"/>
                    <a:pt x="857859" y="21677"/>
                    <a:pt x="857859" y="33420"/>
                  </a:cubicBezTo>
                  <a:cubicBezTo>
                    <a:pt x="857859" y="76701"/>
                    <a:pt x="862606" y="111560"/>
                    <a:pt x="902423" y="133679"/>
                  </a:cubicBezTo>
                  <a:cubicBezTo>
                    <a:pt x="922955" y="145085"/>
                    <a:pt x="969269" y="155959"/>
                    <a:pt x="969269" y="155959"/>
                  </a:cubicBezTo>
                  <a:cubicBezTo>
                    <a:pt x="1120719" y="145142"/>
                    <a:pt x="1108651" y="190959"/>
                    <a:pt x="1147526" y="100259"/>
                  </a:cubicBezTo>
                  <a:cubicBezTo>
                    <a:pt x="1152152" y="89466"/>
                    <a:pt x="1154953" y="77979"/>
                    <a:pt x="1158667" y="66839"/>
                  </a:cubicBezTo>
                  <a:cubicBezTo>
                    <a:pt x="1151240" y="55699"/>
                    <a:pt x="1147739" y="40515"/>
                    <a:pt x="1136385" y="33420"/>
                  </a:cubicBezTo>
                  <a:cubicBezTo>
                    <a:pt x="1116467" y="20973"/>
                    <a:pt x="1069539" y="11140"/>
                    <a:pt x="1069539" y="11140"/>
                  </a:cubicBezTo>
                  <a:cubicBezTo>
                    <a:pt x="1073253" y="40846"/>
                    <a:pt x="1075324" y="70804"/>
                    <a:pt x="1080680" y="100259"/>
                  </a:cubicBezTo>
                  <a:cubicBezTo>
                    <a:pt x="1082781" y="111812"/>
                    <a:pt x="1082265" y="126854"/>
                    <a:pt x="1091821" y="133679"/>
                  </a:cubicBezTo>
                  <a:cubicBezTo>
                    <a:pt x="1110934" y="147330"/>
                    <a:pt x="1136385" y="148533"/>
                    <a:pt x="1158667" y="155959"/>
                  </a:cubicBezTo>
                  <a:cubicBezTo>
                    <a:pt x="1216749" y="175317"/>
                    <a:pt x="1180354" y="167098"/>
                    <a:pt x="1270077" y="167098"/>
                  </a:cubicBezTo>
                  <a:lnTo>
                    <a:pt x="1270077" y="167098"/>
                  </a:lnTo>
                </a:path>
              </a:pathLst>
            </a:custGeom>
            <a:ln w="381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1438469" y="4371482"/>
              <a:ext cx="1370347" cy="200518"/>
            </a:xfrm>
            <a:custGeom>
              <a:avLst/>
              <a:gdLst>
                <a:gd name="connsiteX0" fmla="*/ 0 w 1270077"/>
                <a:gd name="connsiteY0" fmla="*/ 66839 h 190959"/>
                <a:gd name="connsiteX1" fmla="*/ 33423 w 1270077"/>
                <a:gd name="connsiteY1" fmla="*/ 89119 h 190959"/>
                <a:gd name="connsiteX2" fmla="*/ 44564 w 1270077"/>
                <a:gd name="connsiteY2" fmla="*/ 122539 h 190959"/>
                <a:gd name="connsiteX3" fmla="*/ 111410 w 1270077"/>
                <a:gd name="connsiteY3" fmla="*/ 144819 h 190959"/>
                <a:gd name="connsiteX4" fmla="*/ 200538 w 1270077"/>
                <a:gd name="connsiteY4" fmla="*/ 133679 h 190959"/>
                <a:gd name="connsiteX5" fmla="*/ 200538 w 1270077"/>
                <a:gd name="connsiteY5" fmla="*/ 11140 h 190959"/>
                <a:gd name="connsiteX6" fmla="*/ 178256 w 1270077"/>
                <a:gd name="connsiteY6" fmla="*/ 133679 h 190959"/>
                <a:gd name="connsiteX7" fmla="*/ 245103 w 1270077"/>
                <a:gd name="connsiteY7" fmla="*/ 155959 h 190959"/>
                <a:gd name="connsiteX8" fmla="*/ 378795 w 1270077"/>
                <a:gd name="connsiteY8" fmla="*/ 122539 h 190959"/>
                <a:gd name="connsiteX9" fmla="*/ 389936 w 1270077"/>
                <a:gd name="connsiteY9" fmla="*/ 77979 h 190959"/>
                <a:gd name="connsiteX10" fmla="*/ 378795 w 1270077"/>
                <a:gd name="connsiteY10" fmla="*/ 33420 h 190959"/>
                <a:gd name="connsiteX11" fmla="*/ 311949 w 1270077"/>
                <a:gd name="connsiteY11" fmla="*/ 33420 h 190959"/>
                <a:gd name="connsiteX12" fmla="*/ 334231 w 1270077"/>
                <a:gd name="connsiteY12" fmla="*/ 122539 h 190959"/>
                <a:gd name="connsiteX13" fmla="*/ 367654 w 1270077"/>
                <a:gd name="connsiteY13" fmla="*/ 144819 h 190959"/>
                <a:gd name="connsiteX14" fmla="*/ 434500 w 1270077"/>
                <a:gd name="connsiteY14" fmla="*/ 167098 h 190959"/>
                <a:gd name="connsiteX15" fmla="*/ 545910 w 1270077"/>
                <a:gd name="connsiteY15" fmla="*/ 133679 h 190959"/>
                <a:gd name="connsiteX16" fmla="*/ 579333 w 1270077"/>
                <a:gd name="connsiteY16" fmla="*/ 122539 h 190959"/>
                <a:gd name="connsiteX17" fmla="*/ 568192 w 1270077"/>
                <a:gd name="connsiteY17" fmla="*/ 44560 h 190959"/>
                <a:gd name="connsiteX18" fmla="*/ 557051 w 1270077"/>
                <a:gd name="connsiteY18" fmla="*/ 11140 h 190959"/>
                <a:gd name="connsiteX19" fmla="*/ 479064 w 1270077"/>
                <a:gd name="connsiteY19" fmla="*/ 22280 h 190959"/>
                <a:gd name="connsiteX20" fmla="*/ 512487 w 1270077"/>
                <a:gd name="connsiteY20" fmla="*/ 144819 h 190959"/>
                <a:gd name="connsiteX21" fmla="*/ 557051 w 1270077"/>
                <a:gd name="connsiteY21" fmla="*/ 155959 h 190959"/>
                <a:gd name="connsiteX22" fmla="*/ 735308 w 1270077"/>
                <a:gd name="connsiteY22" fmla="*/ 144819 h 190959"/>
                <a:gd name="connsiteX23" fmla="*/ 757590 w 1270077"/>
                <a:gd name="connsiteY23" fmla="*/ 55700 h 190959"/>
                <a:gd name="connsiteX24" fmla="*/ 690744 w 1270077"/>
                <a:gd name="connsiteY24" fmla="*/ 11140 h 190959"/>
                <a:gd name="connsiteX25" fmla="*/ 690744 w 1270077"/>
                <a:gd name="connsiteY25" fmla="*/ 100259 h 190959"/>
                <a:gd name="connsiteX26" fmla="*/ 724167 w 1270077"/>
                <a:gd name="connsiteY26" fmla="*/ 111399 h 190959"/>
                <a:gd name="connsiteX27" fmla="*/ 757590 w 1270077"/>
                <a:gd name="connsiteY27" fmla="*/ 133679 h 190959"/>
                <a:gd name="connsiteX28" fmla="*/ 791013 w 1270077"/>
                <a:gd name="connsiteY28" fmla="*/ 144819 h 190959"/>
                <a:gd name="connsiteX29" fmla="*/ 857859 w 1270077"/>
                <a:gd name="connsiteY29" fmla="*/ 178238 h 190959"/>
                <a:gd name="connsiteX30" fmla="*/ 946987 w 1270077"/>
                <a:gd name="connsiteY30" fmla="*/ 122539 h 190959"/>
                <a:gd name="connsiteX31" fmla="*/ 958128 w 1270077"/>
                <a:gd name="connsiteY31" fmla="*/ 89119 h 190959"/>
                <a:gd name="connsiteX32" fmla="*/ 946987 w 1270077"/>
                <a:gd name="connsiteY32" fmla="*/ 44560 h 190959"/>
                <a:gd name="connsiteX33" fmla="*/ 869000 w 1270077"/>
                <a:gd name="connsiteY33" fmla="*/ 0 h 190959"/>
                <a:gd name="connsiteX34" fmla="*/ 857859 w 1270077"/>
                <a:gd name="connsiteY34" fmla="*/ 33420 h 190959"/>
                <a:gd name="connsiteX35" fmla="*/ 902423 w 1270077"/>
                <a:gd name="connsiteY35" fmla="*/ 133679 h 190959"/>
                <a:gd name="connsiteX36" fmla="*/ 969269 w 1270077"/>
                <a:gd name="connsiteY36" fmla="*/ 155959 h 190959"/>
                <a:gd name="connsiteX37" fmla="*/ 1147526 w 1270077"/>
                <a:gd name="connsiteY37" fmla="*/ 100259 h 190959"/>
                <a:gd name="connsiteX38" fmla="*/ 1158667 w 1270077"/>
                <a:gd name="connsiteY38" fmla="*/ 66839 h 190959"/>
                <a:gd name="connsiteX39" fmla="*/ 1136385 w 1270077"/>
                <a:gd name="connsiteY39" fmla="*/ 33420 h 190959"/>
                <a:gd name="connsiteX40" fmla="*/ 1069539 w 1270077"/>
                <a:gd name="connsiteY40" fmla="*/ 11140 h 190959"/>
                <a:gd name="connsiteX41" fmla="*/ 1080680 w 1270077"/>
                <a:gd name="connsiteY41" fmla="*/ 100259 h 190959"/>
                <a:gd name="connsiteX42" fmla="*/ 1091821 w 1270077"/>
                <a:gd name="connsiteY42" fmla="*/ 133679 h 190959"/>
                <a:gd name="connsiteX43" fmla="*/ 1158667 w 1270077"/>
                <a:gd name="connsiteY43" fmla="*/ 155959 h 190959"/>
                <a:gd name="connsiteX44" fmla="*/ 1270077 w 1270077"/>
                <a:gd name="connsiteY44" fmla="*/ 167098 h 190959"/>
                <a:gd name="connsiteX45" fmla="*/ 1270077 w 1270077"/>
                <a:gd name="connsiteY45" fmla="*/ 167098 h 19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0077" h="190959">
                  <a:moveTo>
                    <a:pt x="0" y="66839"/>
                  </a:moveTo>
                  <a:cubicBezTo>
                    <a:pt x="11141" y="74266"/>
                    <a:pt x="25058" y="78664"/>
                    <a:pt x="33423" y="89119"/>
                  </a:cubicBezTo>
                  <a:cubicBezTo>
                    <a:pt x="40759" y="98288"/>
                    <a:pt x="35008" y="115714"/>
                    <a:pt x="44564" y="122539"/>
                  </a:cubicBezTo>
                  <a:cubicBezTo>
                    <a:pt x="63677" y="136190"/>
                    <a:pt x="111410" y="144819"/>
                    <a:pt x="111410" y="144819"/>
                  </a:cubicBezTo>
                  <a:cubicBezTo>
                    <a:pt x="141119" y="141106"/>
                    <a:pt x="175625" y="150286"/>
                    <a:pt x="200538" y="133679"/>
                  </a:cubicBezTo>
                  <a:cubicBezTo>
                    <a:pt x="226230" y="116552"/>
                    <a:pt x="202718" y="24220"/>
                    <a:pt x="200538" y="11140"/>
                  </a:cubicBezTo>
                  <a:cubicBezTo>
                    <a:pt x="147387" y="28856"/>
                    <a:pt x="116135" y="27197"/>
                    <a:pt x="178256" y="133679"/>
                  </a:cubicBezTo>
                  <a:cubicBezTo>
                    <a:pt x="190092" y="153966"/>
                    <a:pt x="245103" y="155959"/>
                    <a:pt x="245103" y="155959"/>
                  </a:cubicBezTo>
                  <a:cubicBezTo>
                    <a:pt x="266146" y="153621"/>
                    <a:pt x="354233" y="159378"/>
                    <a:pt x="378795" y="122539"/>
                  </a:cubicBezTo>
                  <a:cubicBezTo>
                    <a:pt x="387288" y="109800"/>
                    <a:pt x="386222" y="92832"/>
                    <a:pt x="389936" y="77979"/>
                  </a:cubicBezTo>
                  <a:cubicBezTo>
                    <a:pt x="386222" y="63126"/>
                    <a:pt x="388360" y="45375"/>
                    <a:pt x="378795" y="33420"/>
                  </a:cubicBezTo>
                  <a:cubicBezTo>
                    <a:pt x="360031" y="9967"/>
                    <a:pt x="330713" y="27166"/>
                    <a:pt x="311949" y="33420"/>
                  </a:cubicBezTo>
                  <a:cubicBezTo>
                    <a:pt x="312504" y="36195"/>
                    <a:pt x="325096" y="111121"/>
                    <a:pt x="334231" y="122539"/>
                  </a:cubicBezTo>
                  <a:cubicBezTo>
                    <a:pt x="342596" y="132994"/>
                    <a:pt x="355418" y="139382"/>
                    <a:pt x="367654" y="144819"/>
                  </a:cubicBezTo>
                  <a:cubicBezTo>
                    <a:pt x="389117" y="154357"/>
                    <a:pt x="434500" y="167098"/>
                    <a:pt x="434500" y="167098"/>
                  </a:cubicBezTo>
                  <a:cubicBezTo>
                    <a:pt x="501850" y="150264"/>
                    <a:pt x="464538" y="160801"/>
                    <a:pt x="545910" y="133679"/>
                  </a:cubicBezTo>
                  <a:lnTo>
                    <a:pt x="579333" y="122539"/>
                  </a:lnTo>
                  <a:cubicBezTo>
                    <a:pt x="575619" y="96546"/>
                    <a:pt x="573342" y="70307"/>
                    <a:pt x="568192" y="44560"/>
                  </a:cubicBezTo>
                  <a:cubicBezTo>
                    <a:pt x="565889" y="33045"/>
                    <a:pt x="568443" y="13988"/>
                    <a:pt x="557051" y="11140"/>
                  </a:cubicBezTo>
                  <a:cubicBezTo>
                    <a:pt x="531575" y="4772"/>
                    <a:pt x="505060" y="18567"/>
                    <a:pt x="479064" y="22280"/>
                  </a:cubicBezTo>
                  <a:cubicBezTo>
                    <a:pt x="481984" y="45641"/>
                    <a:pt x="478017" y="121841"/>
                    <a:pt x="512487" y="144819"/>
                  </a:cubicBezTo>
                  <a:cubicBezTo>
                    <a:pt x="525228" y="153312"/>
                    <a:pt x="542196" y="152246"/>
                    <a:pt x="557051" y="155959"/>
                  </a:cubicBezTo>
                  <a:cubicBezTo>
                    <a:pt x="616470" y="152246"/>
                    <a:pt x="676501" y="154103"/>
                    <a:pt x="735308" y="144819"/>
                  </a:cubicBezTo>
                  <a:cubicBezTo>
                    <a:pt x="786241" y="136778"/>
                    <a:pt x="773099" y="90592"/>
                    <a:pt x="757590" y="55700"/>
                  </a:cubicBezTo>
                  <a:cubicBezTo>
                    <a:pt x="743076" y="23047"/>
                    <a:pt x="718829" y="20501"/>
                    <a:pt x="690744" y="11140"/>
                  </a:cubicBezTo>
                  <a:cubicBezTo>
                    <a:pt x="680100" y="43069"/>
                    <a:pt x="666843" y="64412"/>
                    <a:pt x="690744" y="100259"/>
                  </a:cubicBezTo>
                  <a:cubicBezTo>
                    <a:pt x="697259" y="110030"/>
                    <a:pt x="713663" y="106148"/>
                    <a:pt x="724167" y="111399"/>
                  </a:cubicBezTo>
                  <a:cubicBezTo>
                    <a:pt x="736143" y="117387"/>
                    <a:pt x="745614" y="127691"/>
                    <a:pt x="757590" y="133679"/>
                  </a:cubicBezTo>
                  <a:cubicBezTo>
                    <a:pt x="768094" y="138930"/>
                    <a:pt x="780509" y="139568"/>
                    <a:pt x="791013" y="144819"/>
                  </a:cubicBezTo>
                  <a:cubicBezTo>
                    <a:pt x="877402" y="188008"/>
                    <a:pt x="773848" y="150237"/>
                    <a:pt x="857859" y="178238"/>
                  </a:cubicBezTo>
                  <a:cubicBezTo>
                    <a:pt x="918824" y="157919"/>
                    <a:pt x="922269" y="171970"/>
                    <a:pt x="946987" y="122539"/>
                  </a:cubicBezTo>
                  <a:cubicBezTo>
                    <a:pt x="952239" y="112036"/>
                    <a:pt x="954414" y="100259"/>
                    <a:pt x="958128" y="89119"/>
                  </a:cubicBezTo>
                  <a:cubicBezTo>
                    <a:pt x="954414" y="74266"/>
                    <a:pt x="954584" y="57853"/>
                    <a:pt x="946987" y="44560"/>
                  </a:cubicBezTo>
                  <a:cubicBezTo>
                    <a:pt x="924861" y="5844"/>
                    <a:pt x="907346" y="9586"/>
                    <a:pt x="869000" y="0"/>
                  </a:cubicBezTo>
                  <a:cubicBezTo>
                    <a:pt x="865286" y="11140"/>
                    <a:pt x="857859" y="21677"/>
                    <a:pt x="857859" y="33420"/>
                  </a:cubicBezTo>
                  <a:cubicBezTo>
                    <a:pt x="857859" y="76701"/>
                    <a:pt x="862606" y="111560"/>
                    <a:pt x="902423" y="133679"/>
                  </a:cubicBezTo>
                  <a:cubicBezTo>
                    <a:pt x="922955" y="145085"/>
                    <a:pt x="969269" y="155959"/>
                    <a:pt x="969269" y="155959"/>
                  </a:cubicBezTo>
                  <a:cubicBezTo>
                    <a:pt x="1120719" y="145142"/>
                    <a:pt x="1108651" y="190959"/>
                    <a:pt x="1147526" y="100259"/>
                  </a:cubicBezTo>
                  <a:cubicBezTo>
                    <a:pt x="1152152" y="89466"/>
                    <a:pt x="1154953" y="77979"/>
                    <a:pt x="1158667" y="66839"/>
                  </a:cubicBezTo>
                  <a:cubicBezTo>
                    <a:pt x="1151240" y="55699"/>
                    <a:pt x="1147739" y="40515"/>
                    <a:pt x="1136385" y="33420"/>
                  </a:cubicBezTo>
                  <a:cubicBezTo>
                    <a:pt x="1116467" y="20973"/>
                    <a:pt x="1069539" y="11140"/>
                    <a:pt x="1069539" y="11140"/>
                  </a:cubicBezTo>
                  <a:cubicBezTo>
                    <a:pt x="1073253" y="40846"/>
                    <a:pt x="1075324" y="70804"/>
                    <a:pt x="1080680" y="100259"/>
                  </a:cubicBezTo>
                  <a:cubicBezTo>
                    <a:pt x="1082781" y="111812"/>
                    <a:pt x="1082265" y="126854"/>
                    <a:pt x="1091821" y="133679"/>
                  </a:cubicBezTo>
                  <a:cubicBezTo>
                    <a:pt x="1110934" y="147330"/>
                    <a:pt x="1136385" y="148533"/>
                    <a:pt x="1158667" y="155959"/>
                  </a:cubicBezTo>
                  <a:cubicBezTo>
                    <a:pt x="1216749" y="175317"/>
                    <a:pt x="1180354" y="167098"/>
                    <a:pt x="1270077" y="167098"/>
                  </a:cubicBezTo>
                  <a:lnTo>
                    <a:pt x="1270077" y="167098"/>
                  </a:lnTo>
                </a:path>
              </a:pathLst>
            </a:custGeom>
            <a:ln w="381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093299" y="3367830"/>
              <a:ext cx="3251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t</a:t>
              </a:r>
              <a:endParaRPr lang="en-GB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980017" y="3177115"/>
              <a:ext cx="3944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g</a:t>
              </a:r>
              <a:endParaRPr lang="en-GB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80017" y="4167715"/>
              <a:ext cx="3944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g</a:t>
              </a:r>
              <a:endParaRPr lang="en-GB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113617" y="4315650"/>
              <a:ext cx="3251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t</a:t>
              </a:r>
              <a:endParaRPr lang="en-GB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27817" y="3782250"/>
              <a:ext cx="3251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t</a:t>
              </a:r>
              <a:endParaRPr lang="en-GB" dirty="0"/>
            </a:p>
          </p:txBody>
        </p:sp>
      </p:grpSp>
      <p:grpSp>
        <p:nvGrpSpPr>
          <p:cNvPr id="4" name="Group 98"/>
          <p:cNvGrpSpPr/>
          <p:nvPr/>
        </p:nvGrpSpPr>
        <p:grpSpPr>
          <a:xfrm>
            <a:off x="5921993" y="2533211"/>
            <a:ext cx="2786995" cy="1864256"/>
            <a:chOff x="5921993" y="2533211"/>
            <a:chExt cx="2786995" cy="1864256"/>
          </a:xfrm>
        </p:grpSpPr>
        <p:sp>
          <p:nvSpPr>
            <p:cNvPr id="85" name="Freeform 84"/>
            <p:cNvSpPr/>
            <p:nvPr/>
          </p:nvSpPr>
          <p:spPr>
            <a:xfrm rot="19355020" flipH="1">
              <a:off x="6394138" y="2939573"/>
              <a:ext cx="681829" cy="480693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 rot="19711847" flipH="1">
              <a:off x="6391424" y="3667845"/>
              <a:ext cx="694337" cy="475966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 rot="20647341" flipH="1">
              <a:off x="7235137" y="3804919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 rot="18039690" flipH="1">
              <a:off x="7222290" y="2718706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 rot="2833601">
              <a:off x="7052426" y="3311340"/>
              <a:ext cx="555146" cy="103535"/>
            </a:xfrm>
            <a:custGeom>
              <a:avLst/>
              <a:gdLst>
                <a:gd name="connsiteX0" fmla="*/ 0 w 1545167"/>
                <a:gd name="connsiteY0" fmla="*/ 116417 h 211667"/>
                <a:gd name="connsiteX1" fmla="*/ 84667 w 1545167"/>
                <a:gd name="connsiteY1" fmla="*/ 42334 h 211667"/>
                <a:gd name="connsiteX2" fmla="*/ 116417 w 1545167"/>
                <a:gd name="connsiteY2" fmla="*/ 21167 h 211667"/>
                <a:gd name="connsiteX3" fmla="*/ 158750 w 1545167"/>
                <a:gd name="connsiteY3" fmla="*/ 52917 h 211667"/>
                <a:gd name="connsiteX4" fmla="*/ 190500 w 1545167"/>
                <a:gd name="connsiteY4" fmla="*/ 116417 h 211667"/>
                <a:gd name="connsiteX5" fmla="*/ 254000 w 1545167"/>
                <a:gd name="connsiteY5" fmla="*/ 158750 h 211667"/>
                <a:gd name="connsiteX6" fmla="*/ 285750 w 1545167"/>
                <a:gd name="connsiteY6" fmla="*/ 148167 h 211667"/>
                <a:gd name="connsiteX7" fmla="*/ 306917 w 1545167"/>
                <a:gd name="connsiteY7" fmla="*/ 116417 h 211667"/>
                <a:gd name="connsiteX8" fmla="*/ 338667 w 1545167"/>
                <a:gd name="connsiteY8" fmla="*/ 84667 h 211667"/>
                <a:gd name="connsiteX9" fmla="*/ 370417 w 1545167"/>
                <a:gd name="connsiteY9" fmla="*/ 21167 h 211667"/>
                <a:gd name="connsiteX10" fmla="*/ 402167 w 1545167"/>
                <a:gd name="connsiteY10" fmla="*/ 0 h 211667"/>
                <a:gd name="connsiteX11" fmla="*/ 433917 w 1545167"/>
                <a:gd name="connsiteY11" fmla="*/ 21167 h 211667"/>
                <a:gd name="connsiteX12" fmla="*/ 476250 w 1545167"/>
                <a:gd name="connsiteY12" fmla="*/ 31750 h 211667"/>
                <a:gd name="connsiteX13" fmla="*/ 518584 w 1545167"/>
                <a:gd name="connsiteY13" fmla="*/ 95250 h 211667"/>
                <a:gd name="connsiteX14" fmla="*/ 529167 w 1545167"/>
                <a:gd name="connsiteY14" fmla="*/ 127000 h 211667"/>
                <a:gd name="connsiteX15" fmla="*/ 592667 w 1545167"/>
                <a:gd name="connsiteY15" fmla="*/ 158750 h 211667"/>
                <a:gd name="connsiteX16" fmla="*/ 624417 w 1545167"/>
                <a:gd name="connsiteY16" fmla="*/ 148167 h 211667"/>
                <a:gd name="connsiteX17" fmla="*/ 645584 w 1545167"/>
                <a:gd name="connsiteY17" fmla="*/ 84667 h 211667"/>
                <a:gd name="connsiteX18" fmla="*/ 656167 w 1545167"/>
                <a:gd name="connsiteY18" fmla="*/ 52917 h 211667"/>
                <a:gd name="connsiteX19" fmla="*/ 719667 w 1545167"/>
                <a:gd name="connsiteY19" fmla="*/ 21167 h 211667"/>
                <a:gd name="connsiteX20" fmla="*/ 793750 w 1545167"/>
                <a:gd name="connsiteY20" fmla="*/ 52917 h 211667"/>
                <a:gd name="connsiteX21" fmla="*/ 814917 w 1545167"/>
                <a:gd name="connsiteY21" fmla="*/ 116417 h 211667"/>
                <a:gd name="connsiteX22" fmla="*/ 825500 w 1545167"/>
                <a:gd name="connsiteY22" fmla="*/ 158750 h 211667"/>
                <a:gd name="connsiteX23" fmla="*/ 889000 w 1545167"/>
                <a:gd name="connsiteY23" fmla="*/ 190500 h 211667"/>
                <a:gd name="connsiteX24" fmla="*/ 931334 w 1545167"/>
                <a:gd name="connsiteY24" fmla="*/ 169334 h 211667"/>
                <a:gd name="connsiteX25" fmla="*/ 941917 w 1545167"/>
                <a:gd name="connsiteY25" fmla="*/ 137584 h 211667"/>
                <a:gd name="connsiteX26" fmla="*/ 963084 w 1545167"/>
                <a:gd name="connsiteY26" fmla="*/ 105834 h 211667"/>
                <a:gd name="connsiteX27" fmla="*/ 1016000 w 1545167"/>
                <a:gd name="connsiteY27" fmla="*/ 21167 h 211667"/>
                <a:gd name="connsiteX28" fmla="*/ 1111250 w 1545167"/>
                <a:gd name="connsiteY28" fmla="*/ 52917 h 211667"/>
                <a:gd name="connsiteX29" fmla="*/ 1121834 w 1545167"/>
                <a:gd name="connsiteY29" fmla="*/ 84667 h 211667"/>
                <a:gd name="connsiteX30" fmla="*/ 1143000 w 1545167"/>
                <a:gd name="connsiteY30" fmla="*/ 116417 h 211667"/>
                <a:gd name="connsiteX31" fmla="*/ 1153584 w 1545167"/>
                <a:gd name="connsiteY31" fmla="*/ 148167 h 211667"/>
                <a:gd name="connsiteX32" fmla="*/ 1206500 w 1545167"/>
                <a:gd name="connsiteY32" fmla="*/ 211667 h 211667"/>
                <a:gd name="connsiteX33" fmla="*/ 1312334 w 1545167"/>
                <a:gd name="connsiteY33" fmla="*/ 179917 h 211667"/>
                <a:gd name="connsiteX34" fmla="*/ 1365250 w 1545167"/>
                <a:gd name="connsiteY34" fmla="*/ 137584 h 211667"/>
                <a:gd name="connsiteX35" fmla="*/ 1397000 w 1545167"/>
                <a:gd name="connsiteY35" fmla="*/ 95250 h 211667"/>
                <a:gd name="connsiteX36" fmla="*/ 1407584 w 1545167"/>
                <a:gd name="connsiteY36" fmla="*/ 63500 h 211667"/>
                <a:gd name="connsiteX37" fmla="*/ 1428750 w 1545167"/>
                <a:gd name="connsiteY37" fmla="*/ 31750 h 211667"/>
                <a:gd name="connsiteX38" fmla="*/ 1502834 w 1545167"/>
                <a:gd name="connsiteY38" fmla="*/ 42334 h 211667"/>
                <a:gd name="connsiteX39" fmla="*/ 1513417 w 1545167"/>
                <a:gd name="connsiteY39" fmla="*/ 74084 h 211667"/>
                <a:gd name="connsiteX40" fmla="*/ 1534584 w 1545167"/>
                <a:gd name="connsiteY40" fmla="*/ 105834 h 211667"/>
                <a:gd name="connsiteX41" fmla="*/ 1545167 w 1545167"/>
                <a:gd name="connsiteY41" fmla="*/ 12700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45167" h="211667">
                  <a:moveTo>
                    <a:pt x="0" y="116417"/>
                  </a:moveTo>
                  <a:cubicBezTo>
                    <a:pt x="35278" y="63500"/>
                    <a:pt x="10583" y="91723"/>
                    <a:pt x="84667" y="42334"/>
                  </a:cubicBezTo>
                  <a:lnTo>
                    <a:pt x="116417" y="21167"/>
                  </a:lnTo>
                  <a:cubicBezTo>
                    <a:pt x="130528" y="31750"/>
                    <a:pt x="146277" y="40444"/>
                    <a:pt x="158750" y="52917"/>
                  </a:cubicBezTo>
                  <a:cubicBezTo>
                    <a:pt x="208711" y="102878"/>
                    <a:pt x="156068" y="64769"/>
                    <a:pt x="190500" y="116417"/>
                  </a:cubicBezTo>
                  <a:cubicBezTo>
                    <a:pt x="213150" y="150393"/>
                    <a:pt x="220713" y="147655"/>
                    <a:pt x="254000" y="158750"/>
                  </a:cubicBezTo>
                  <a:cubicBezTo>
                    <a:pt x="264583" y="155222"/>
                    <a:pt x="277039" y="155136"/>
                    <a:pt x="285750" y="148167"/>
                  </a:cubicBezTo>
                  <a:cubicBezTo>
                    <a:pt x="295682" y="140221"/>
                    <a:pt x="298774" y="126188"/>
                    <a:pt x="306917" y="116417"/>
                  </a:cubicBezTo>
                  <a:cubicBezTo>
                    <a:pt x="316499" y="104919"/>
                    <a:pt x="328084" y="95250"/>
                    <a:pt x="338667" y="84667"/>
                  </a:cubicBezTo>
                  <a:cubicBezTo>
                    <a:pt x="347275" y="58843"/>
                    <a:pt x="349900" y="41684"/>
                    <a:pt x="370417" y="21167"/>
                  </a:cubicBezTo>
                  <a:cubicBezTo>
                    <a:pt x="379411" y="12173"/>
                    <a:pt x="391584" y="7056"/>
                    <a:pt x="402167" y="0"/>
                  </a:cubicBezTo>
                  <a:cubicBezTo>
                    <a:pt x="412750" y="7056"/>
                    <a:pt x="422226" y="16156"/>
                    <a:pt x="433917" y="21167"/>
                  </a:cubicBezTo>
                  <a:cubicBezTo>
                    <a:pt x="447286" y="26897"/>
                    <a:pt x="465304" y="22172"/>
                    <a:pt x="476250" y="31750"/>
                  </a:cubicBezTo>
                  <a:cubicBezTo>
                    <a:pt x="495395" y="48502"/>
                    <a:pt x="518584" y="95250"/>
                    <a:pt x="518584" y="95250"/>
                  </a:cubicBezTo>
                  <a:cubicBezTo>
                    <a:pt x="522112" y="105833"/>
                    <a:pt x="522198" y="118289"/>
                    <a:pt x="529167" y="127000"/>
                  </a:cubicBezTo>
                  <a:cubicBezTo>
                    <a:pt x="544088" y="145652"/>
                    <a:pt x="571751" y="151778"/>
                    <a:pt x="592667" y="158750"/>
                  </a:cubicBezTo>
                  <a:cubicBezTo>
                    <a:pt x="603250" y="155222"/>
                    <a:pt x="617933" y="157245"/>
                    <a:pt x="624417" y="148167"/>
                  </a:cubicBezTo>
                  <a:cubicBezTo>
                    <a:pt x="637385" y="130011"/>
                    <a:pt x="638528" y="105834"/>
                    <a:pt x="645584" y="84667"/>
                  </a:cubicBezTo>
                  <a:cubicBezTo>
                    <a:pt x="649112" y="74084"/>
                    <a:pt x="646885" y="59105"/>
                    <a:pt x="656167" y="52917"/>
                  </a:cubicBezTo>
                  <a:cubicBezTo>
                    <a:pt x="697199" y="25562"/>
                    <a:pt x="675850" y="35772"/>
                    <a:pt x="719667" y="21167"/>
                  </a:cubicBezTo>
                  <a:cubicBezTo>
                    <a:pt x="739671" y="26168"/>
                    <a:pt x="780215" y="31261"/>
                    <a:pt x="793750" y="52917"/>
                  </a:cubicBezTo>
                  <a:cubicBezTo>
                    <a:pt x="805575" y="71837"/>
                    <a:pt x="809506" y="94771"/>
                    <a:pt x="814917" y="116417"/>
                  </a:cubicBezTo>
                  <a:cubicBezTo>
                    <a:pt x="818445" y="130528"/>
                    <a:pt x="817432" y="146648"/>
                    <a:pt x="825500" y="158750"/>
                  </a:cubicBezTo>
                  <a:cubicBezTo>
                    <a:pt x="837224" y="176336"/>
                    <a:pt x="870888" y="184463"/>
                    <a:pt x="889000" y="190500"/>
                  </a:cubicBezTo>
                  <a:cubicBezTo>
                    <a:pt x="903111" y="183445"/>
                    <a:pt x="920178" y="180490"/>
                    <a:pt x="931334" y="169334"/>
                  </a:cubicBezTo>
                  <a:cubicBezTo>
                    <a:pt x="939222" y="161446"/>
                    <a:pt x="936928" y="147562"/>
                    <a:pt x="941917" y="137584"/>
                  </a:cubicBezTo>
                  <a:cubicBezTo>
                    <a:pt x="947605" y="126207"/>
                    <a:pt x="956028" y="116417"/>
                    <a:pt x="963084" y="105834"/>
                  </a:cubicBezTo>
                  <a:cubicBezTo>
                    <a:pt x="988272" y="30267"/>
                    <a:pt x="965686" y="54710"/>
                    <a:pt x="1016000" y="21167"/>
                  </a:cubicBezTo>
                  <a:cubicBezTo>
                    <a:pt x="1046987" y="26331"/>
                    <a:pt x="1088355" y="24298"/>
                    <a:pt x="1111250" y="52917"/>
                  </a:cubicBezTo>
                  <a:cubicBezTo>
                    <a:pt x="1118219" y="61628"/>
                    <a:pt x="1116845" y="74689"/>
                    <a:pt x="1121834" y="84667"/>
                  </a:cubicBezTo>
                  <a:cubicBezTo>
                    <a:pt x="1127522" y="96044"/>
                    <a:pt x="1137312" y="105040"/>
                    <a:pt x="1143000" y="116417"/>
                  </a:cubicBezTo>
                  <a:cubicBezTo>
                    <a:pt x="1147989" y="126395"/>
                    <a:pt x="1148595" y="138189"/>
                    <a:pt x="1153584" y="148167"/>
                  </a:cubicBezTo>
                  <a:cubicBezTo>
                    <a:pt x="1168319" y="177638"/>
                    <a:pt x="1183092" y="188259"/>
                    <a:pt x="1206500" y="211667"/>
                  </a:cubicBezTo>
                  <a:cubicBezTo>
                    <a:pt x="1243720" y="205464"/>
                    <a:pt x="1281570" y="205553"/>
                    <a:pt x="1312334" y="179917"/>
                  </a:cubicBezTo>
                  <a:cubicBezTo>
                    <a:pt x="1376161" y="126727"/>
                    <a:pt x="1289444" y="162852"/>
                    <a:pt x="1365250" y="137584"/>
                  </a:cubicBezTo>
                  <a:cubicBezTo>
                    <a:pt x="1375833" y="123473"/>
                    <a:pt x="1388249" y="110565"/>
                    <a:pt x="1397000" y="95250"/>
                  </a:cubicBezTo>
                  <a:cubicBezTo>
                    <a:pt x="1402535" y="85564"/>
                    <a:pt x="1402595" y="73478"/>
                    <a:pt x="1407584" y="63500"/>
                  </a:cubicBezTo>
                  <a:cubicBezTo>
                    <a:pt x="1413272" y="52123"/>
                    <a:pt x="1421695" y="42333"/>
                    <a:pt x="1428750" y="31750"/>
                  </a:cubicBezTo>
                  <a:cubicBezTo>
                    <a:pt x="1453445" y="35278"/>
                    <a:pt x="1480522" y="31178"/>
                    <a:pt x="1502834" y="42334"/>
                  </a:cubicBezTo>
                  <a:cubicBezTo>
                    <a:pt x="1512812" y="47323"/>
                    <a:pt x="1508428" y="64106"/>
                    <a:pt x="1513417" y="74084"/>
                  </a:cubicBezTo>
                  <a:cubicBezTo>
                    <a:pt x="1519105" y="85461"/>
                    <a:pt x="1528040" y="94927"/>
                    <a:pt x="1534584" y="105834"/>
                  </a:cubicBezTo>
                  <a:cubicBezTo>
                    <a:pt x="1538642" y="112598"/>
                    <a:pt x="1541639" y="119945"/>
                    <a:pt x="1545167" y="12700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 rot="18869571">
              <a:off x="7102503" y="3689051"/>
              <a:ext cx="555146" cy="103535"/>
            </a:xfrm>
            <a:custGeom>
              <a:avLst/>
              <a:gdLst>
                <a:gd name="connsiteX0" fmla="*/ 0 w 1545167"/>
                <a:gd name="connsiteY0" fmla="*/ 116417 h 211667"/>
                <a:gd name="connsiteX1" fmla="*/ 84667 w 1545167"/>
                <a:gd name="connsiteY1" fmla="*/ 42334 h 211667"/>
                <a:gd name="connsiteX2" fmla="*/ 116417 w 1545167"/>
                <a:gd name="connsiteY2" fmla="*/ 21167 h 211667"/>
                <a:gd name="connsiteX3" fmla="*/ 158750 w 1545167"/>
                <a:gd name="connsiteY3" fmla="*/ 52917 h 211667"/>
                <a:gd name="connsiteX4" fmla="*/ 190500 w 1545167"/>
                <a:gd name="connsiteY4" fmla="*/ 116417 h 211667"/>
                <a:gd name="connsiteX5" fmla="*/ 254000 w 1545167"/>
                <a:gd name="connsiteY5" fmla="*/ 158750 h 211667"/>
                <a:gd name="connsiteX6" fmla="*/ 285750 w 1545167"/>
                <a:gd name="connsiteY6" fmla="*/ 148167 h 211667"/>
                <a:gd name="connsiteX7" fmla="*/ 306917 w 1545167"/>
                <a:gd name="connsiteY7" fmla="*/ 116417 h 211667"/>
                <a:gd name="connsiteX8" fmla="*/ 338667 w 1545167"/>
                <a:gd name="connsiteY8" fmla="*/ 84667 h 211667"/>
                <a:gd name="connsiteX9" fmla="*/ 370417 w 1545167"/>
                <a:gd name="connsiteY9" fmla="*/ 21167 h 211667"/>
                <a:gd name="connsiteX10" fmla="*/ 402167 w 1545167"/>
                <a:gd name="connsiteY10" fmla="*/ 0 h 211667"/>
                <a:gd name="connsiteX11" fmla="*/ 433917 w 1545167"/>
                <a:gd name="connsiteY11" fmla="*/ 21167 h 211667"/>
                <a:gd name="connsiteX12" fmla="*/ 476250 w 1545167"/>
                <a:gd name="connsiteY12" fmla="*/ 31750 h 211667"/>
                <a:gd name="connsiteX13" fmla="*/ 518584 w 1545167"/>
                <a:gd name="connsiteY13" fmla="*/ 95250 h 211667"/>
                <a:gd name="connsiteX14" fmla="*/ 529167 w 1545167"/>
                <a:gd name="connsiteY14" fmla="*/ 127000 h 211667"/>
                <a:gd name="connsiteX15" fmla="*/ 592667 w 1545167"/>
                <a:gd name="connsiteY15" fmla="*/ 158750 h 211667"/>
                <a:gd name="connsiteX16" fmla="*/ 624417 w 1545167"/>
                <a:gd name="connsiteY16" fmla="*/ 148167 h 211667"/>
                <a:gd name="connsiteX17" fmla="*/ 645584 w 1545167"/>
                <a:gd name="connsiteY17" fmla="*/ 84667 h 211667"/>
                <a:gd name="connsiteX18" fmla="*/ 656167 w 1545167"/>
                <a:gd name="connsiteY18" fmla="*/ 52917 h 211667"/>
                <a:gd name="connsiteX19" fmla="*/ 719667 w 1545167"/>
                <a:gd name="connsiteY19" fmla="*/ 21167 h 211667"/>
                <a:gd name="connsiteX20" fmla="*/ 793750 w 1545167"/>
                <a:gd name="connsiteY20" fmla="*/ 52917 h 211667"/>
                <a:gd name="connsiteX21" fmla="*/ 814917 w 1545167"/>
                <a:gd name="connsiteY21" fmla="*/ 116417 h 211667"/>
                <a:gd name="connsiteX22" fmla="*/ 825500 w 1545167"/>
                <a:gd name="connsiteY22" fmla="*/ 158750 h 211667"/>
                <a:gd name="connsiteX23" fmla="*/ 889000 w 1545167"/>
                <a:gd name="connsiteY23" fmla="*/ 190500 h 211667"/>
                <a:gd name="connsiteX24" fmla="*/ 931334 w 1545167"/>
                <a:gd name="connsiteY24" fmla="*/ 169334 h 211667"/>
                <a:gd name="connsiteX25" fmla="*/ 941917 w 1545167"/>
                <a:gd name="connsiteY25" fmla="*/ 137584 h 211667"/>
                <a:gd name="connsiteX26" fmla="*/ 963084 w 1545167"/>
                <a:gd name="connsiteY26" fmla="*/ 105834 h 211667"/>
                <a:gd name="connsiteX27" fmla="*/ 1016000 w 1545167"/>
                <a:gd name="connsiteY27" fmla="*/ 21167 h 211667"/>
                <a:gd name="connsiteX28" fmla="*/ 1111250 w 1545167"/>
                <a:gd name="connsiteY28" fmla="*/ 52917 h 211667"/>
                <a:gd name="connsiteX29" fmla="*/ 1121834 w 1545167"/>
                <a:gd name="connsiteY29" fmla="*/ 84667 h 211667"/>
                <a:gd name="connsiteX30" fmla="*/ 1143000 w 1545167"/>
                <a:gd name="connsiteY30" fmla="*/ 116417 h 211667"/>
                <a:gd name="connsiteX31" fmla="*/ 1153584 w 1545167"/>
                <a:gd name="connsiteY31" fmla="*/ 148167 h 211667"/>
                <a:gd name="connsiteX32" fmla="*/ 1206500 w 1545167"/>
                <a:gd name="connsiteY32" fmla="*/ 211667 h 211667"/>
                <a:gd name="connsiteX33" fmla="*/ 1312334 w 1545167"/>
                <a:gd name="connsiteY33" fmla="*/ 179917 h 211667"/>
                <a:gd name="connsiteX34" fmla="*/ 1365250 w 1545167"/>
                <a:gd name="connsiteY34" fmla="*/ 137584 h 211667"/>
                <a:gd name="connsiteX35" fmla="*/ 1397000 w 1545167"/>
                <a:gd name="connsiteY35" fmla="*/ 95250 h 211667"/>
                <a:gd name="connsiteX36" fmla="*/ 1407584 w 1545167"/>
                <a:gd name="connsiteY36" fmla="*/ 63500 h 211667"/>
                <a:gd name="connsiteX37" fmla="*/ 1428750 w 1545167"/>
                <a:gd name="connsiteY37" fmla="*/ 31750 h 211667"/>
                <a:gd name="connsiteX38" fmla="*/ 1502834 w 1545167"/>
                <a:gd name="connsiteY38" fmla="*/ 42334 h 211667"/>
                <a:gd name="connsiteX39" fmla="*/ 1513417 w 1545167"/>
                <a:gd name="connsiteY39" fmla="*/ 74084 h 211667"/>
                <a:gd name="connsiteX40" fmla="*/ 1534584 w 1545167"/>
                <a:gd name="connsiteY40" fmla="*/ 105834 h 211667"/>
                <a:gd name="connsiteX41" fmla="*/ 1545167 w 1545167"/>
                <a:gd name="connsiteY41" fmla="*/ 12700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45167" h="211667">
                  <a:moveTo>
                    <a:pt x="0" y="116417"/>
                  </a:moveTo>
                  <a:cubicBezTo>
                    <a:pt x="35278" y="63500"/>
                    <a:pt x="10583" y="91723"/>
                    <a:pt x="84667" y="42334"/>
                  </a:cubicBezTo>
                  <a:lnTo>
                    <a:pt x="116417" y="21167"/>
                  </a:lnTo>
                  <a:cubicBezTo>
                    <a:pt x="130528" y="31750"/>
                    <a:pt x="146277" y="40444"/>
                    <a:pt x="158750" y="52917"/>
                  </a:cubicBezTo>
                  <a:cubicBezTo>
                    <a:pt x="208711" y="102878"/>
                    <a:pt x="156068" y="64769"/>
                    <a:pt x="190500" y="116417"/>
                  </a:cubicBezTo>
                  <a:cubicBezTo>
                    <a:pt x="213150" y="150393"/>
                    <a:pt x="220713" y="147655"/>
                    <a:pt x="254000" y="158750"/>
                  </a:cubicBezTo>
                  <a:cubicBezTo>
                    <a:pt x="264583" y="155222"/>
                    <a:pt x="277039" y="155136"/>
                    <a:pt x="285750" y="148167"/>
                  </a:cubicBezTo>
                  <a:cubicBezTo>
                    <a:pt x="295682" y="140221"/>
                    <a:pt x="298774" y="126188"/>
                    <a:pt x="306917" y="116417"/>
                  </a:cubicBezTo>
                  <a:cubicBezTo>
                    <a:pt x="316499" y="104919"/>
                    <a:pt x="328084" y="95250"/>
                    <a:pt x="338667" y="84667"/>
                  </a:cubicBezTo>
                  <a:cubicBezTo>
                    <a:pt x="347275" y="58843"/>
                    <a:pt x="349900" y="41684"/>
                    <a:pt x="370417" y="21167"/>
                  </a:cubicBezTo>
                  <a:cubicBezTo>
                    <a:pt x="379411" y="12173"/>
                    <a:pt x="391584" y="7056"/>
                    <a:pt x="402167" y="0"/>
                  </a:cubicBezTo>
                  <a:cubicBezTo>
                    <a:pt x="412750" y="7056"/>
                    <a:pt x="422226" y="16156"/>
                    <a:pt x="433917" y="21167"/>
                  </a:cubicBezTo>
                  <a:cubicBezTo>
                    <a:pt x="447286" y="26897"/>
                    <a:pt x="465304" y="22172"/>
                    <a:pt x="476250" y="31750"/>
                  </a:cubicBezTo>
                  <a:cubicBezTo>
                    <a:pt x="495395" y="48502"/>
                    <a:pt x="518584" y="95250"/>
                    <a:pt x="518584" y="95250"/>
                  </a:cubicBezTo>
                  <a:cubicBezTo>
                    <a:pt x="522112" y="105833"/>
                    <a:pt x="522198" y="118289"/>
                    <a:pt x="529167" y="127000"/>
                  </a:cubicBezTo>
                  <a:cubicBezTo>
                    <a:pt x="544088" y="145652"/>
                    <a:pt x="571751" y="151778"/>
                    <a:pt x="592667" y="158750"/>
                  </a:cubicBezTo>
                  <a:cubicBezTo>
                    <a:pt x="603250" y="155222"/>
                    <a:pt x="617933" y="157245"/>
                    <a:pt x="624417" y="148167"/>
                  </a:cubicBezTo>
                  <a:cubicBezTo>
                    <a:pt x="637385" y="130011"/>
                    <a:pt x="638528" y="105834"/>
                    <a:pt x="645584" y="84667"/>
                  </a:cubicBezTo>
                  <a:cubicBezTo>
                    <a:pt x="649112" y="74084"/>
                    <a:pt x="646885" y="59105"/>
                    <a:pt x="656167" y="52917"/>
                  </a:cubicBezTo>
                  <a:cubicBezTo>
                    <a:pt x="697199" y="25562"/>
                    <a:pt x="675850" y="35772"/>
                    <a:pt x="719667" y="21167"/>
                  </a:cubicBezTo>
                  <a:cubicBezTo>
                    <a:pt x="739671" y="26168"/>
                    <a:pt x="780215" y="31261"/>
                    <a:pt x="793750" y="52917"/>
                  </a:cubicBezTo>
                  <a:cubicBezTo>
                    <a:pt x="805575" y="71837"/>
                    <a:pt x="809506" y="94771"/>
                    <a:pt x="814917" y="116417"/>
                  </a:cubicBezTo>
                  <a:cubicBezTo>
                    <a:pt x="818445" y="130528"/>
                    <a:pt x="817432" y="146648"/>
                    <a:pt x="825500" y="158750"/>
                  </a:cubicBezTo>
                  <a:cubicBezTo>
                    <a:pt x="837224" y="176336"/>
                    <a:pt x="870888" y="184463"/>
                    <a:pt x="889000" y="190500"/>
                  </a:cubicBezTo>
                  <a:cubicBezTo>
                    <a:pt x="903111" y="183445"/>
                    <a:pt x="920178" y="180490"/>
                    <a:pt x="931334" y="169334"/>
                  </a:cubicBezTo>
                  <a:cubicBezTo>
                    <a:pt x="939222" y="161446"/>
                    <a:pt x="936928" y="147562"/>
                    <a:pt x="941917" y="137584"/>
                  </a:cubicBezTo>
                  <a:cubicBezTo>
                    <a:pt x="947605" y="126207"/>
                    <a:pt x="956028" y="116417"/>
                    <a:pt x="963084" y="105834"/>
                  </a:cubicBezTo>
                  <a:cubicBezTo>
                    <a:pt x="988272" y="30267"/>
                    <a:pt x="965686" y="54710"/>
                    <a:pt x="1016000" y="21167"/>
                  </a:cubicBezTo>
                  <a:cubicBezTo>
                    <a:pt x="1046987" y="26331"/>
                    <a:pt x="1088355" y="24298"/>
                    <a:pt x="1111250" y="52917"/>
                  </a:cubicBezTo>
                  <a:cubicBezTo>
                    <a:pt x="1118219" y="61628"/>
                    <a:pt x="1116845" y="74689"/>
                    <a:pt x="1121834" y="84667"/>
                  </a:cubicBezTo>
                  <a:cubicBezTo>
                    <a:pt x="1127522" y="96044"/>
                    <a:pt x="1137312" y="105040"/>
                    <a:pt x="1143000" y="116417"/>
                  </a:cubicBezTo>
                  <a:cubicBezTo>
                    <a:pt x="1147989" y="126395"/>
                    <a:pt x="1148595" y="138189"/>
                    <a:pt x="1153584" y="148167"/>
                  </a:cubicBezTo>
                  <a:cubicBezTo>
                    <a:pt x="1168319" y="177638"/>
                    <a:pt x="1183092" y="188259"/>
                    <a:pt x="1206500" y="211667"/>
                  </a:cubicBezTo>
                  <a:cubicBezTo>
                    <a:pt x="1243720" y="205464"/>
                    <a:pt x="1281570" y="205553"/>
                    <a:pt x="1312334" y="179917"/>
                  </a:cubicBezTo>
                  <a:cubicBezTo>
                    <a:pt x="1376161" y="126727"/>
                    <a:pt x="1289444" y="162852"/>
                    <a:pt x="1365250" y="137584"/>
                  </a:cubicBezTo>
                  <a:cubicBezTo>
                    <a:pt x="1375833" y="123473"/>
                    <a:pt x="1388249" y="110565"/>
                    <a:pt x="1397000" y="95250"/>
                  </a:cubicBezTo>
                  <a:cubicBezTo>
                    <a:pt x="1402535" y="85564"/>
                    <a:pt x="1402595" y="73478"/>
                    <a:pt x="1407584" y="63500"/>
                  </a:cubicBezTo>
                  <a:cubicBezTo>
                    <a:pt x="1413272" y="52123"/>
                    <a:pt x="1421695" y="42333"/>
                    <a:pt x="1428750" y="31750"/>
                  </a:cubicBezTo>
                  <a:cubicBezTo>
                    <a:pt x="1453445" y="35278"/>
                    <a:pt x="1480522" y="31178"/>
                    <a:pt x="1502834" y="42334"/>
                  </a:cubicBezTo>
                  <a:cubicBezTo>
                    <a:pt x="1512812" y="47323"/>
                    <a:pt x="1508428" y="64106"/>
                    <a:pt x="1513417" y="74084"/>
                  </a:cubicBezTo>
                  <a:cubicBezTo>
                    <a:pt x="1519105" y="85461"/>
                    <a:pt x="1528040" y="94927"/>
                    <a:pt x="1534584" y="105834"/>
                  </a:cubicBezTo>
                  <a:cubicBezTo>
                    <a:pt x="1538642" y="112598"/>
                    <a:pt x="1541639" y="119945"/>
                    <a:pt x="1545167" y="12700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382000" y="3385634"/>
              <a:ext cx="326988" cy="369332"/>
            </a:xfrm>
            <a:prstGeom prst="rect">
              <a:avLst/>
            </a:prstGeom>
            <a:noFill/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H</a:t>
              </a:r>
              <a:endParaRPr lang="en-GB" sz="1800" dirty="0">
                <a:solidFill>
                  <a:srgbClr val="F1F1F5"/>
                </a:solidFill>
                <a:latin typeface="Chalkduster"/>
                <a:cs typeface="Chalkduster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 rot="21414403">
              <a:off x="7557532" y="3543200"/>
              <a:ext cx="877450" cy="61920"/>
            </a:xfrm>
            <a:custGeom>
              <a:avLst/>
              <a:gdLst>
                <a:gd name="connsiteX0" fmla="*/ 2201333 w 2316269"/>
                <a:gd name="connsiteY0" fmla="*/ 101020 h 107014"/>
                <a:gd name="connsiteX1" fmla="*/ 1259417 w 2316269"/>
                <a:gd name="connsiteY1" fmla="*/ 69270 h 107014"/>
                <a:gd name="connsiteX2" fmla="*/ 867833 w 2316269"/>
                <a:gd name="connsiteY2" fmla="*/ 48103 h 107014"/>
                <a:gd name="connsiteX3" fmla="*/ 698500 w 2316269"/>
                <a:gd name="connsiteY3" fmla="*/ 26936 h 107014"/>
                <a:gd name="connsiteX4" fmla="*/ 571500 w 2316269"/>
                <a:gd name="connsiteY4" fmla="*/ 5770 h 107014"/>
                <a:gd name="connsiteX5" fmla="*/ 0 w 2316269"/>
                <a:gd name="connsiteY5" fmla="*/ 5770 h 10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6269" h="107014">
                  <a:moveTo>
                    <a:pt x="2201333" y="101020"/>
                  </a:moveTo>
                  <a:cubicBezTo>
                    <a:pt x="1749202" y="68723"/>
                    <a:pt x="2316269" y="107014"/>
                    <a:pt x="1259417" y="69270"/>
                  </a:cubicBezTo>
                  <a:cubicBezTo>
                    <a:pt x="1128782" y="64604"/>
                    <a:pt x="867833" y="48103"/>
                    <a:pt x="867833" y="48103"/>
                  </a:cubicBezTo>
                  <a:lnTo>
                    <a:pt x="698500" y="26936"/>
                  </a:lnTo>
                  <a:cubicBezTo>
                    <a:pt x="656014" y="20867"/>
                    <a:pt x="614398" y="7070"/>
                    <a:pt x="571500" y="5770"/>
                  </a:cubicBezTo>
                  <a:cubicBezTo>
                    <a:pt x="381087" y="0"/>
                    <a:pt x="190500" y="5770"/>
                    <a:pt x="0" y="577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921993" y="2914533"/>
              <a:ext cx="338554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endParaRPr lang="en-GB" sz="1800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943597" y="3598101"/>
              <a:ext cx="415498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’</a:t>
              </a:r>
              <a:endParaRPr lang="en-GB" sz="1800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023247" y="2533211"/>
              <a:ext cx="338554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endParaRPr lang="en-GB" sz="1800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738" y="4028135"/>
              <a:ext cx="415498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’</a:t>
              </a:r>
              <a:endParaRPr lang="en-GB" sz="1800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745688" y="3273623"/>
              <a:ext cx="582211" cy="307777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W/Z</a:t>
              </a:r>
              <a:endParaRPr lang="en-GB" sz="1400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745688" y="3505200"/>
              <a:ext cx="582211" cy="307777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W/Z</a:t>
              </a:r>
              <a:endParaRPr lang="en-GB" sz="1400" dirty="0"/>
            </a:p>
          </p:txBody>
        </p:sp>
      </p:grpSp>
      <p:grpSp>
        <p:nvGrpSpPr>
          <p:cNvPr id="5" name="Group 115"/>
          <p:cNvGrpSpPr/>
          <p:nvPr/>
        </p:nvGrpSpPr>
        <p:grpSpPr>
          <a:xfrm>
            <a:off x="5943600" y="4540251"/>
            <a:ext cx="2930688" cy="1361742"/>
            <a:chOff x="5943600" y="4540251"/>
            <a:chExt cx="2930688" cy="1361742"/>
          </a:xfrm>
        </p:grpSpPr>
        <p:sp>
          <p:nvSpPr>
            <p:cNvPr id="101" name="Freeform 100"/>
            <p:cNvSpPr/>
            <p:nvPr/>
          </p:nvSpPr>
          <p:spPr>
            <a:xfrm rot="21048764" flipH="1">
              <a:off x="6358906" y="4745207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 rot="17625681" flipH="1">
              <a:off x="6367013" y="5186263"/>
              <a:ext cx="730251" cy="524799"/>
            </a:xfrm>
            <a:custGeom>
              <a:avLst/>
              <a:gdLst>
                <a:gd name="connsiteX0" fmla="*/ 0 w 2246990"/>
                <a:gd name="connsiteY0" fmla="*/ 1541489 h 1541489"/>
                <a:gd name="connsiteX1" fmla="*/ 716431 w 2246990"/>
                <a:gd name="connsiteY1" fmla="*/ 1107267 h 1541489"/>
                <a:gd name="connsiteX2" fmla="*/ 987807 w 2246990"/>
                <a:gd name="connsiteY2" fmla="*/ 922722 h 1541489"/>
                <a:gd name="connsiteX3" fmla="*/ 1465428 w 2246990"/>
                <a:gd name="connsiteY3" fmla="*/ 651333 h 1541489"/>
                <a:gd name="connsiteX4" fmla="*/ 1921339 w 2246990"/>
                <a:gd name="connsiteY4" fmla="*/ 293100 h 1541489"/>
                <a:gd name="connsiteX5" fmla="*/ 2029889 w 2246990"/>
                <a:gd name="connsiteY5" fmla="*/ 195400 h 1541489"/>
                <a:gd name="connsiteX6" fmla="*/ 2160150 w 2246990"/>
                <a:gd name="connsiteY6" fmla="*/ 86844 h 1541489"/>
                <a:gd name="connsiteX7" fmla="*/ 2203570 w 2246990"/>
                <a:gd name="connsiteY7" fmla="*/ 54277 h 1541489"/>
                <a:gd name="connsiteX8" fmla="*/ 2246990 w 2246990"/>
                <a:gd name="connsiteY8" fmla="*/ 0 h 154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90" h="1541489">
                  <a:moveTo>
                    <a:pt x="0" y="1541489"/>
                  </a:moveTo>
                  <a:lnTo>
                    <a:pt x="716431" y="1107267"/>
                  </a:lnTo>
                  <a:cubicBezTo>
                    <a:pt x="806890" y="1045752"/>
                    <a:pt x="894365" y="979603"/>
                    <a:pt x="987807" y="922722"/>
                  </a:cubicBezTo>
                  <a:cubicBezTo>
                    <a:pt x="1144220" y="827509"/>
                    <a:pt x="1320111" y="762748"/>
                    <a:pt x="1465428" y="651333"/>
                  </a:cubicBezTo>
                  <a:cubicBezTo>
                    <a:pt x="1657944" y="503730"/>
                    <a:pt x="1759549" y="432834"/>
                    <a:pt x="1921339" y="293100"/>
                  </a:cubicBezTo>
                  <a:cubicBezTo>
                    <a:pt x="1958181" y="261280"/>
                    <a:pt x="1995468" y="229824"/>
                    <a:pt x="2029889" y="195400"/>
                  </a:cubicBezTo>
                  <a:cubicBezTo>
                    <a:pt x="2125327" y="99956"/>
                    <a:pt x="2059395" y="157375"/>
                    <a:pt x="2160150" y="86844"/>
                  </a:cubicBezTo>
                  <a:cubicBezTo>
                    <a:pt x="2174971" y="76469"/>
                    <a:pt x="2190777" y="67070"/>
                    <a:pt x="2203570" y="54277"/>
                  </a:cubicBezTo>
                  <a:cubicBezTo>
                    <a:pt x="2219953" y="37894"/>
                    <a:pt x="2246990" y="0"/>
                    <a:pt x="2246990" y="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 rot="2833601">
              <a:off x="7651019" y="5378150"/>
              <a:ext cx="706230" cy="131169"/>
            </a:xfrm>
            <a:custGeom>
              <a:avLst/>
              <a:gdLst>
                <a:gd name="connsiteX0" fmla="*/ 0 w 1545167"/>
                <a:gd name="connsiteY0" fmla="*/ 116417 h 211667"/>
                <a:gd name="connsiteX1" fmla="*/ 84667 w 1545167"/>
                <a:gd name="connsiteY1" fmla="*/ 42334 h 211667"/>
                <a:gd name="connsiteX2" fmla="*/ 116417 w 1545167"/>
                <a:gd name="connsiteY2" fmla="*/ 21167 h 211667"/>
                <a:gd name="connsiteX3" fmla="*/ 158750 w 1545167"/>
                <a:gd name="connsiteY3" fmla="*/ 52917 h 211667"/>
                <a:gd name="connsiteX4" fmla="*/ 190500 w 1545167"/>
                <a:gd name="connsiteY4" fmla="*/ 116417 h 211667"/>
                <a:gd name="connsiteX5" fmla="*/ 254000 w 1545167"/>
                <a:gd name="connsiteY5" fmla="*/ 158750 h 211667"/>
                <a:gd name="connsiteX6" fmla="*/ 285750 w 1545167"/>
                <a:gd name="connsiteY6" fmla="*/ 148167 h 211667"/>
                <a:gd name="connsiteX7" fmla="*/ 306917 w 1545167"/>
                <a:gd name="connsiteY7" fmla="*/ 116417 h 211667"/>
                <a:gd name="connsiteX8" fmla="*/ 338667 w 1545167"/>
                <a:gd name="connsiteY8" fmla="*/ 84667 h 211667"/>
                <a:gd name="connsiteX9" fmla="*/ 370417 w 1545167"/>
                <a:gd name="connsiteY9" fmla="*/ 21167 h 211667"/>
                <a:gd name="connsiteX10" fmla="*/ 402167 w 1545167"/>
                <a:gd name="connsiteY10" fmla="*/ 0 h 211667"/>
                <a:gd name="connsiteX11" fmla="*/ 433917 w 1545167"/>
                <a:gd name="connsiteY11" fmla="*/ 21167 h 211667"/>
                <a:gd name="connsiteX12" fmla="*/ 476250 w 1545167"/>
                <a:gd name="connsiteY12" fmla="*/ 31750 h 211667"/>
                <a:gd name="connsiteX13" fmla="*/ 518584 w 1545167"/>
                <a:gd name="connsiteY13" fmla="*/ 95250 h 211667"/>
                <a:gd name="connsiteX14" fmla="*/ 529167 w 1545167"/>
                <a:gd name="connsiteY14" fmla="*/ 127000 h 211667"/>
                <a:gd name="connsiteX15" fmla="*/ 592667 w 1545167"/>
                <a:gd name="connsiteY15" fmla="*/ 158750 h 211667"/>
                <a:gd name="connsiteX16" fmla="*/ 624417 w 1545167"/>
                <a:gd name="connsiteY16" fmla="*/ 148167 h 211667"/>
                <a:gd name="connsiteX17" fmla="*/ 645584 w 1545167"/>
                <a:gd name="connsiteY17" fmla="*/ 84667 h 211667"/>
                <a:gd name="connsiteX18" fmla="*/ 656167 w 1545167"/>
                <a:gd name="connsiteY18" fmla="*/ 52917 h 211667"/>
                <a:gd name="connsiteX19" fmla="*/ 719667 w 1545167"/>
                <a:gd name="connsiteY19" fmla="*/ 21167 h 211667"/>
                <a:gd name="connsiteX20" fmla="*/ 793750 w 1545167"/>
                <a:gd name="connsiteY20" fmla="*/ 52917 h 211667"/>
                <a:gd name="connsiteX21" fmla="*/ 814917 w 1545167"/>
                <a:gd name="connsiteY21" fmla="*/ 116417 h 211667"/>
                <a:gd name="connsiteX22" fmla="*/ 825500 w 1545167"/>
                <a:gd name="connsiteY22" fmla="*/ 158750 h 211667"/>
                <a:gd name="connsiteX23" fmla="*/ 889000 w 1545167"/>
                <a:gd name="connsiteY23" fmla="*/ 190500 h 211667"/>
                <a:gd name="connsiteX24" fmla="*/ 931334 w 1545167"/>
                <a:gd name="connsiteY24" fmla="*/ 169334 h 211667"/>
                <a:gd name="connsiteX25" fmla="*/ 941917 w 1545167"/>
                <a:gd name="connsiteY25" fmla="*/ 137584 h 211667"/>
                <a:gd name="connsiteX26" fmla="*/ 963084 w 1545167"/>
                <a:gd name="connsiteY26" fmla="*/ 105834 h 211667"/>
                <a:gd name="connsiteX27" fmla="*/ 1016000 w 1545167"/>
                <a:gd name="connsiteY27" fmla="*/ 21167 h 211667"/>
                <a:gd name="connsiteX28" fmla="*/ 1111250 w 1545167"/>
                <a:gd name="connsiteY28" fmla="*/ 52917 h 211667"/>
                <a:gd name="connsiteX29" fmla="*/ 1121834 w 1545167"/>
                <a:gd name="connsiteY29" fmla="*/ 84667 h 211667"/>
                <a:gd name="connsiteX30" fmla="*/ 1143000 w 1545167"/>
                <a:gd name="connsiteY30" fmla="*/ 116417 h 211667"/>
                <a:gd name="connsiteX31" fmla="*/ 1153584 w 1545167"/>
                <a:gd name="connsiteY31" fmla="*/ 148167 h 211667"/>
                <a:gd name="connsiteX32" fmla="*/ 1206500 w 1545167"/>
                <a:gd name="connsiteY32" fmla="*/ 211667 h 211667"/>
                <a:gd name="connsiteX33" fmla="*/ 1312334 w 1545167"/>
                <a:gd name="connsiteY33" fmla="*/ 179917 h 211667"/>
                <a:gd name="connsiteX34" fmla="*/ 1365250 w 1545167"/>
                <a:gd name="connsiteY34" fmla="*/ 137584 h 211667"/>
                <a:gd name="connsiteX35" fmla="*/ 1397000 w 1545167"/>
                <a:gd name="connsiteY35" fmla="*/ 95250 h 211667"/>
                <a:gd name="connsiteX36" fmla="*/ 1407584 w 1545167"/>
                <a:gd name="connsiteY36" fmla="*/ 63500 h 211667"/>
                <a:gd name="connsiteX37" fmla="*/ 1428750 w 1545167"/>
                <a:gd name="connsiteY37" fmla="*/ 31750 h 211667"/>
                <a:gd name="connsiteX38" fmla="*/ 1502834 w 1545167"/>
                <a:gd name="connsiteY38" fmla="*/ 42334 h 211667"/>
                <a:gd name="connsiteX39" fmla="*/ 1513417 w 1545167"/>
                <a:gd name="connsiteY39" fmla="*/ 74084 h 211667"/>
                <a:gd name="connsiteX40" fmla="*/ 1534584 w 1545167"/>
                <a:gd name="connsiteY40" fmla="*/ 105834 h 211667"/>
                <a:gd name="connsiteX41" fmla="*/ 1545167 w 1545167"/>
                <a:gd name="connsiteY41" fmla="*/ 12700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45167" h="211667">
                  <a:moveTo>
                    <a:pt x="0" y="116417"/>
                  </a:moveTo>
                  <a:cubicBezTo>
                    <a:pt x="35278" y="63500"/>
                    <a:pt x="10583" y="91723"/>
                    <a:pt x="84667" y="42334"/>
                  </a:cubicBezTo>
                  <a:lnTo>
                    <a:pt x="116417" y="21167"/>
                  </a:lnTo>
                  <a:cubicBezTo>
                    <a:pt x="130528" y="31750"/>
                    <a:pt x="146277" y="40444"/>
                    <a:pt x="158750" y="52917"/>
                  </a:cubicBezTo>
                  <a:cubicBezTo>
                    <a:pt x="208711" y="102878"/>
                    <a:pt x="156068" y="64769"/>
                    <a:pt x="190500" y="116417"/>
                  </a:cubicBezTo>
                  <a:cubicBezTo>
                    <a:pt x="213150" y="150393"/>
                    <a:pt x="220713" y="147655"/>
                    <a:pt x="254000" y="158750"/>
                  </a:cubicBezTo>
                  <a:cubicBezTo>
                    <a:pt x="264583" y="155222"/>
                    <a:pt x="277039" y="155136"/>
                    <a:pt x="285750" y="148167"/>
                  </a:cubicBezTo>
                  <a:cubicBezTo>
                    <a:pt x="295682" y="140221"/>
                    <a:pt x="298774" y="126188"/>
                    <a:pt x="306917" y="116417"/>
                  </a:cubicBezTo>
                  <a:cubicBezTo>
                    <a:pt x="316499" y="104919"/>
                    <a:pt x="328084" y="95250"/>
                    <a:pt x="338667" y="84667"/>
                  </a:cubicBezTo>
                  <a:cubicBezTo>
                    <a:pt x="347275" y="58843"/>
                    <a:pt x="349900" y="41684"/>
                    <a:pt x="370417" y="21167"/>
                  </a:cubicBezTo>
                  <a:cubicBezTo>
                    <a:pt x="379411" y="12173"/>
                    <a:pt x="391584" y="7056"/>
                    <a:pt x="402167" y="0"/>
                  </a:cubicBezTo>
                  <a:cubicBezTo>
                    <a:pt x="412750" y="7056"/>
                    <a:pt x="422226" y="16156"/>
                    <a:pt x="433917" y="21167"/>
                  </a:cubicBezTo>
                  <a:cubicBezTo>
                    <a:pt x="447286" y="26897"/>
                    <a:pt x="465304" y="22172"/>
                    <a:pt x="476250" y="31750"/>
                  </a:cubicBezTo>
                  <a:cubicBezTo>
                    <a:pt x="495395" y="48502"/>
                    <a:pt x="518584" y="95250"/>
                    <a:pt x="518584" y="95250"/>
                  </a:cubicBezTo>
                  <a:cubicBezTo>
                    <a:pt x="522112" y="105833"/>
                    <a:pt x="522198" y="118289"/>
                    <a:pt x="529167" y="127000"/>
                  </a:cubicBezTo>
                  <a:cubicBezTo>
                    <a:pt x="544088" y="145652"/>
                    <a:pt x="571751" y="151778"/>
                    <a:pt x="592667" y="158750"/>
                  </a:cubicBezTo>
                  <a:cubicBezTo>
                    <a:pt x="603250" y="155222"/>
                    <a:pt x="617933" y="157245"/>
                    <a:pt x="624417" y="148167"/>
                  </a:cubicBezTo>
                  <a:cubicBezTo>
                    <a:pt x="637385" y="130011"/>
                    <a:pt x="638528" y="105834"/>
                    <a:pt x="645584" y="84667"/>
                  </a:cubicBezTo>
                  <a:cubicBezTo>
                    <a:pt x="649112" y="74084"/>
                    <a:pt x="646885" y="59105"/>
                    <a:pt x="656167" y="52917"/>
                  </a:cubicBezTo>
                  <a:cubicBezTo>
                    <a:pt x="697199" y="25562"/>
                    <a:pt x="675850" y="35772"/>
                    <a:pt x="719667" y="21167"/>
                  </a:cubicBezTo>
                  <a:cubicBezTo>
                    <a:pt x="739671" y="26168"/>
                    <a:pt x="780215" y="31261"/>
                    <a:pt x="793750" y="52917"/>
                  </a:cubicBezTo>
                  <a:cubicBezTo>
                    <a:pt x="805575" y="71837"/>
                    <a:pt x="809506" y="94771"/>
                    <a:pt x="814917" y="116417"/>
                  </a:cubicBezTo>
                  <a:cubicBezTo>
                    <a:pt x="818445" y="130528"/>
                    <a:pt x="817432" y="146648"/>
                    <a:pt x="825500" y="158750"/>
                  </a:cubicBezTo>
                  <a:cubicBezTo>
                    <a:pt x="837224" y="176336"/>
                    <a:pt x="870888" y="184463"/>
                    <a:pt x="889000" y="190500"/>
                  </a:cubicBezTo>
                  <a:cubicBezTo>
                    <a:pt x="903111" y="183445"/>
                    <a:pt x="920178" y="180490"/>
                    <a:pt x="931334" y="169334"/>
                  </a:cubicBezTo>
                  <a:cubicBezTo>
                    <a:pt x="939222" y="161446"/>
                    <a:pt x="936928" y="147562"/>
                    <a:pt x="941917" y="137584"/>
                  </a:cubicBezTo>
                  <a:cubicBezTo>
                    <a:pt x="947605" y="126207"/>
                    <a:pt x="956028" y="116417"/>
                    <a:pt x="963084" y="105834"/>
                  </a:cubicBezTo>
                  <a:cubicBezTo>
                    <a:pt x="988272" y="30267"/>
                    <a:pt x="965686" y="54710"/>
                    <a:pt x="1016000" y="21167"/>
                  </a:cubicBezTo>
                  <a:cubicBezTo>
                    <a:pt x="1046987" y="26331"/>
                    <a:pt x="1088355" y="24298"/>
                    <a:pt x="1111250" y="52917"/>
                  </a:cubicBezTo>
                  <a:cubicBezTo>
                    <a:pt x="1118219" y="61628"/>
                    <a:pt x="1116845" y="74689"/>
                    <a:pt x="1121834" y="84667"/>
                  </a:cubicBezTo>
                  <a:cubicBezTo>
                    <a:pt x="1127522" y="96044"/>
                    <a:pt x="1137312" y="105040"/>
                    <a:pt x="1143000" y="116417"/>
                  </a:cubicBezTo>
                  <a:cubicBezTo>
                    <a:pt x="1147989" y="126395"/>
                    <a:pt x="1148595" y="138189"/>
                    <a:pt x="1153584" y="148167"/>
                  </a:cubicBezTo>
                  <a:cubicBezTo>
                    <a:pt x="1168319" y="177638"/>
                    <a:pt x="1183092" y="188259"/>
                    <a:pt x="1206500" y="211667"/>
                  </a:cubicBezTo>
                  <a:cubicBezTo>
                    <a:pt x="1243720" y="205464"/>
                    <a:pt x="1281570" y="205553"/>
                    <a:pt x="1312334" y="179917"/>
                  </a:cubicBezTo>
                  <a:cubicBezTo>
                    <a:pt x="1376161" y="126727"/>
                    <a:pt x="1289444" y="162852"/>
                    <a:pt x="1365250" y="137584"/>
                  </a:cubicBezTo>
                  <a:cubicBezTo>
                    <a:pt x="1375833" y="123473"/>
                    <a:pt x="1388249" y="110565"/>
                    <a:pt x="1397000" y="95250"/>
                  </a:cubicBezTo>
                  <a:cubicBezTo>
                    <a:pt x="1402535" y="85564"/>
                    <a:pt x="1402595" y="73478"/>
                    <a:pt x="1407584" y="63500"/>
                  </a:cubicBezTo>
                  <a:cubicBezTo>
                    <a:pt x="1413272" y="52123"/>
                    <a:pt x="1421695" y="42333"/>
                    <a:pt x="1428750" y="31750"/>
                  </a:cubicBezTo>
                  <a:cubicBezTo>
                    <a:pt x="1453445" y="35278"/>
                    <a:pt x="1480522" y="31178"/>
                    <a:pt x="1502834" y="42334"/>
                  </a:cubicBezTo>
                  <a:cubicBezTo>
                    <a:pt x="1512812" y="47323"/>
                    <a:pt x="1508428" y="64106"/>
                    <a:pt x="1513417" y="74084"/>
                  </a:cubicBezTo>
                  <a:cubicBezTo>
                    <a:pt x="1519105" y="85461"/>
                    <a:pt x="1528040" y="94927"/>
                    <a:pt x="1534584" y="105834"/>
                  </a:cubicBezTo>
                  <a:cubicBezTo>
                    <a:pt x="1538642" y="112598"/>
                    <a:pt x="1541639" y="119945"/>
                    <a:pt x="1545167" y="12700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 rot="21427238">
              <a:off x="7123799" y="5164427"/>
              <a:ext cx="683586" cy="94395"/>
            </a:xfrm>
            <a:custGeom>
              <a:avLst/>
              <a:gdLst>
                <a:gd name="connsiteX0" fmla="*/ 0 w 1545167"/>
                <a:gd name="connsiteY0" fmla="*/ 116417 h 211667"/>
                <a:gd name="connsiteX1" fmla="*/ 84667 w 1545167"/>
                <a:gd name="connsiteY1" fmla="*/ 42334 h 211667"/>
                <a:gd name="connsiteX2" fmla="*/ 116417 w 1545167"/>
                <a:gd name="connsiteY2" fmla="*/ 21167 h 211667"/>
                <a:gd name="connsiteX3" fmla="*/ 158750 w 1545167"/>
                <a:gd name="connsiteY3" fmla="*/ 52917 h 211667"/>
                <a:gd name="connsiteX4" fmla="*/ 190500 w 1545167"/>
                <a:gd name="connsiteY4" fmla="*/ 116417 h 211667"/>
                <a:gd name="connsiteX5" fmla="*/ 254000 w 1545167"/>
                <a:gd name="connsiteY5" fmla="*/ 158750 h 211667"/>
                <a:gd name="connsiteX6" fmla="*/ 285750 w 1545167"/>
                <a:gd name="connsiteY6" fmla="*/ 148167 h 211667"/>
                <a:gd name="connsiteX7" fmla="*/ 306917 w 1545167"/>
                <a:gd name="connsiteY7" fmla="*/ 116417 h 211667"/>
                <a:gd name="connsiteX8" fmla="*/ 338667 w 1545167"/>
                <a:gd name="connsiteY8" fmla="*/ 84667 h 211667"/>
                <a:gd name="connsiteX9" fmla="*/ 370417 w 1545167"/>
                <a:gd name="connsiteY9" fmla="*/ 21167 h 211667"/>
                <a:gd name="connsiteX10" fmla="*/ 402167 w 1545167"/>
                <a:gd name="connsiteY10" fmla="*/ 0 h 211667"/>
                <a:gd name="connsiteX11" fmla="*/ 433917 w 1545167"/>
                <a:gd name="connsiteY11" fmla="*/ 21167 h 211667"/>
                <a:gd name="connsiteX12" fmla="*/ 476250 w 1545167"/>
                <a:gd name="connsiteY12" fmla="*/ 31750 h 211667"/>
                <a:gd name="connsiteX13" fmla="*/ 518584 w 1545167"/>
                <a:gd name="connsiteY13" fmla="*/ 95250 h 211667"/>
                <a:gd name="connsiteX14" fmla="*/ 529167 w 1545167"/>
                <a:gd name="connsiteY14" fmla="*/ 127000 h 211667"/>
                <a:gd name="connsiteX15" fmla="*/ 592667 w 1545167"/>
                <a:gd name="connsiteY15" fmla="*/ 158750 h 211667"/>
                <a:gd name="connsiteX16" fmla="*/ 624417 w 1545167"/>
                <a:gd name="connsiteY16" fmla="*/ 148167 h 211667"/>
                <a:gd name="connsiteX17" fmla="*/ 645584 w 1545167"/>
                <a:gd name="connsiteY17" fmla="*/ 84667 h 211667"/>
                <a:gd name="connsiteX18" fmla="*/ 656167 w 1545167"/>
                <a:gd name="connsiteY18" fmla="*/ 52917 h 211667"/>
                <a:gd name="connsiteX19" fmla="*/ 719667 w 1545167"/>
                <a:gd name="connsiteY19" fmla="*/ 21167 h 211667"/>
                <a:gd name="connsiteX20" fmla="*/ 793750 w 1545167"/>
                <a:gd name="connsiteY20" fmla="*/ 52917 h 211667"/>
                <a:gd name="connsiteX21" fmla="*/ 814917 w 1545167"/>
                <a:gd name="connsiteY21" fmla="*/ 116417 h 211667"/>
                <a:gd name="connsiteX22" fmla="*/ 825500 w 1545167"/>
                <a:gd name="connsiteY22" fmla="*/ 158750 h 211667"/>
                <a:gd name="connsiteX23" fmla="*/ 889000 w 1545167"/>
                <a:gd name="connsiteY23" fmla="*/ 190500 h 211667"/>
                <a:gd name="connsiteX24" fmla="*/ 931334 w 1545167"/>
                <a:gd name="connsiteY24" fmla="*/ 169334 h 211667"/>
                <a:gd name="connsiteX25" fmla="*/ 941917 w 1545167"/>
                <a:gd name="connsiteY25" fmla="*/ 137584 h 211667"/>
                <a:gd name="connsiteX26" fmla="*/ 963084 w 1545167"/>
                <a:gd name="connsiteY26" fmla="*/ 105834 h 211667"/>
                <a:gd name="connsiteX27" fmla="*/ 1016000 w 1545167"/>
                <a:gd name="connsiteY27" fmla="*/ 21167 h 211667"/>
                <a:gd name="connsiteX28" fmla="*/ 1111250 w 1545167"/>
                <a:gd name="connsiteY28" fmla="*/ 52917 h 211667"/>
                <a:gd name="connsiteX29" fmla="*/ 1121834 w 1545167"/>
                <a:gd name="connsiteY29" fmla="*/ 84667 h 211667"/>
                <a:gd name="connsiteX30" fmla="*/ 1143000 w 1545167"/>
                <a:gd name="connsiteY30" fmla="*/ 116417 h 211667"/>
                <a:gd name="connsiteX31" fmla="*/ 1153584 w 1545167"/>
                <a:gd name="connsiteY31" fmla="*/ 148167 h 211667"/>
                <a:gd name="connsiteX32" fmla="*/ 1206500 w 1545167"/>
                <a:gd name="connsiteY32" fmla="*/ 211667 h 211667"/>
                <a:gd name="connsiteX33" fmla="*/ 1312334 w 1545167"/>
                <a:gd name="connsiteY33" fmla="*/ 179917 h 211667"/>
                <a:gd name="connsiteX34" fmla="*/ 1365250 w 1545167"/>
                <a:gd name="connsiteY34" fmla="*/ 137584 h 211667"/>
                <a:gd name="connsiteX35" fmla="*/ 1397000 w 1545167"/>
                <a:gd name="connsiteY35" fmla="*/ 95250 h 211667"/>
                <a:gd name="connsiteX36" fmla="*/ 1407584 w 1545167"/>
                <a:gd name="connsiteY36" fmla="*/ 63500 h 211667"/>
                <a:gd name="connsiteX37" fmla="*/ 1428750 w 1545167"/>
                <a:gd name="connsiteY37" fmla="*/ 31750 h 211667"/>
                <a:gd name="connsiteX38" fmla="*/ 1502834 w 1545167"/>
                <a:gd name="connsiteY38" fmla="*/ 42334 h 211667"/>
                <a:gd name="connsiteX39" fmla="*/ 1513417 w 1545167"/>
                <a:gd name="connsiteY39" fmla="*/ 74084 h 211667"/>
                <a:gd name="connsiteX40" fmla="*/ 1534584 w 1545167"/>
                <a:gd name="connsiteY40" fmla="*/ 105834 h 211667"/>
                <a:gd name="connsiteX41" fmla="*/ 1545167 w 1545167"/>
                <a:gd name="connsiteY41" fmla="*/ 12700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45167" h="211667">
                  <a:moveTo>
                    <a:pt x="0" y="116417"/>
                  </a:moveTo>
                  <a:cubicBezTo>
                    <a:pt x="35278" y="63500"/>
                    <a:pt x="10583" y="91723"/>
                    <a:pt x="84667" y="42334"/>
                  </a:cubicBezTo>
                  <a:lnTo>
                    <a:pt x="116417" y="21167"/>
                  </a:lnTo>
                  <a:cubicBezTo>
                    <a:pt x="130528" y="31750"/>
                    <a:pt x="146277" y="40444"/>
                    <a:pt x="158750" y="52917"/>
                  </a:cubicBezTo>
                  <a:cubicBezTo>
                    <a:pt x="208711" y="102878"/>
                    <a:pt x="156068" y="64769"/>
                    <a:pt x="190500" y="116417"/>
                  </a:cubicBezTo>
                  <a:cubicBezTo>
                    <a:pt x="213150" y="150393"/>
                    <a:pt x="220713" y="147655"/>
                    <a:pt x="254000" y="158750"/>
                  </a:cubicBezTo>
                  <a:cubicBezTo>
                    <a:pt x="264583" y="155222"/>
                    <a:pt x="277039" y="155136"/>
                    <a:pt x="285750" y="148167"/>
                  </a:cubicBezTo>
                  <a:cubicBezTo>
                    <a:pt x="295682" y="140221"/>
                    <a:pt x="298774" y="126188"/>
                    <a:pt x="306917" y="116417"/>
                  </a:cubicBezTo>
                  <a:cubicBezTo>
                    <a:pt x="316499" y="104919"/>
                    <a:pt x="328084" y="95250"/>
                    <a:pt x="338667" y="84667"/>
                  </a:cubicBezTo>
                  <a:cubicBezTo>
                    <a:pt x="347275" y="58843"/>
                    <a:pt x="349900" y="41684"/>
                    <a:pt x="370417" y="21167"/>
                  </a:cubicBezTo>
                  <a:cubicBezTo>
                    <a:pt x="379411" y="12173"/>
                    <a:pt x="391584" y="7056"/>
                    <a:pt x="402167" y="0"/>
                  </a:cubicBezTo>
                  <a:cubicBezTo>
                    <a:pt x="412750" y="7056"/>
                    <a:pt x="422226" y="16156"/>
                    <a:pt x="433917" y="21167"/>
                  </a:cubicBezTo>
                  <a:cubicBezTo>
                    <a:pt x="447286" y="26897"/>
                    <a:pt x="465304" y="22172"/>
                    <a:pt x="476250" y="31750"/>
                  </a:cubicBezTo>
                  <a:cubicBezTo>
                    <a:pt x="495395" y="48502"/>
                    <a:pt x="518584" y="95250"/>
                    <a:pt x="518584" y="95250"/>
                  </a:cubicBezTo>
                  <a:cubicBezTo>
                    <a:pt x="522112" y="105833"/>
                    <a:pt x="522198" y="118289"/>
                    <a:pt x="529167" y="127000"/>
                  </a:cubicBezTo>
                  <a:cubicBezTo>
                    <a:pt x="544088" y="145652"/>
                    <a:pt x="571751" y="151778"/>
                    <a:pt x="592667" y="158750"/>
                  </a:cubicBezTo>
                  <a:cubicBezTo>
                    <a:pt x="603250" y="155222"/>
                    <a:pt x="617933" y="157245"/>
                    <a:pt x="624417" y="148167"/>
                  </a:cubicBezTo>
                  <a:cubicBezTo>
                    <a:pt x="637385" y="130011"/>
                    <a:pt x="638528" y="105834"/>
                    <a:pt x="645584" y="84667"/>
                  </a:cubicBezTo>
                  <a:cubicBezTo>
                    <a:pt x="649112" y="74084"/>
                    <a:pt x="646885" y="59105"/>
                    <a:pt x="656167" y="52917"/>
                  </a:cubicBezTo>
                  <a:cubicBezTo>
                    <a:pt x="697199" y="25562"/>
                    <a:pt x="675850" y="35772"/>
                    <a:pt x="719667" y="21167"/>
                  </a:cubicBezTo>
                  <a:cubicBezTo>
                    <a:pt x="739671" y="26168"/>
                    <a:pt x="780215" y="31261"/>
                    <a:pt x="793750" y="52917"/>
                  </a:cubicBezTo>
                  <a:cubicBezTo>
                    <a:pt x="805575" y="71837"/>
                    <a:pt x="809506" y="94771"/>
                    <a:pt x="814917" y="116417"/>
                  </a:cubicBezTo>
                  <a:cubicBezTo>
                    <a:pt x="818445" y="130528"/>
                    <a:pt x="817432" y="146648"/>
                    <a:pt x="825500" y="158750"/>
                  </a:cubicBezTo>
                  <a:cubicBezTo>
                    <a:pt x="837224" y="176336"/>
                    <a:pt x="870888" y="184463"/>
                    <a:pt x="889000" y="190500"/>
                  </a:cubicBezTo>
                  <a:cubicBezTo>
                    <a:pt x="903111" y="183445"/>
                    <a:pt x="920178" y="180490"/>
                    <a:pt x="931334" y="169334"/>
                  </a:cubicBezTo>
                  <a:cubicBezTo>
                    <a:pt x="939222" y="161446"/>
                    <a:pt x="936928" y="147562"/>
                    <a:pt x="941917" y="137584"/>
                  </a:cubicBezTo>
                  <a:cubicBezTo>
                    <a:pt x="947605" y="126207"/>
                    <a:pt x="956028" y="116417"/>
                    <a:pt x="963084" y="105834"/>
                  </a:cubicBezTo>
                  <a:cubicBezTo>
                    <a:pt x="988272" y="30267"/>
                    <a:pt x="965686" y="54710"/>
                    <a:pt x="1016000" y="21167"/>
                  </a:cubicBezTo>
                  <a:cubicBezTo>
                    <a:pt x="1046987" y="26331"/>
                    <a:pt x="1088355" y="24298"/>
                    <a:pt x="1111250" y="52917"/>
                  </a:cubicBezTo>
                  <a:cubicBezTo>
                    <a:pt x="1118219" y="61628"/>
                    <a:pt x="1116845" y="74689"/>
                    <a:pt x="1121834" y="84667"/>
                  </a:cubicBezTo>
                  <a:cubicBezTo>
                    <a:pt x="1127522" y="96044"/>
                    <a:pt x="1137312" y="105040"/>
                    <a:pt x="1143000" y="116417"/>
                  </a:cubicBezTo>
                  <a:cubicBezTo>
                    <a:pt x="1147989" y="126395"/>
                    <a:pt x="1148595" y="138189"/>
                    <a:pt x="1153584" y="148167"/>
                  </a:cubicBezTo>
                  <a:cubicBezTo>
                    <a:pt x="1168319" y="177638"/>
                    <a:pt x="1183092" y="188259"/>
                    <a:pt x="1206500" y="211667"/>
                  </a:cubicBezTo>
                  <a:cubicBezTo>
                    <a:pt x="1243720" y="205464"/>
                    <a:pt x="1281570" y="205553"/>
                    <a:pt x="1312334" y="179917"/>
                  </a:cubicBezTo>
                  <a:cubicBezTo>
                    <a:pt x="1376161" y="126727"/>
                    <a:pt x="1289444" y="162852"/>
                    <a:pt x="1365250" y="137584"/>
                  </a:cubicBezTo>
                  <a:cubicBezTo>
                    <a:pt x="1375833" y="123473"/>
                    <a:pt x="1388249" y="110565"/>
                    <a:pt x="1397000" y="95250"/>
                  </a:cubicBezTo>
                  <a:cubicBezTo>
                    <a:pt x="1402535" y="85564"/>
                    <a:pt x="1402595" y="73478"/>
                    <a:pt x="1407584" y="63500"/>
                  </a:cubicBezTo>
                  <a:cubicBezTo>
                    <a:pt x="1413272" y="52123"/>
                    <a:pt x="1421695" y="42333"/>
                    <a:pt x="1428750" y="31750"/>
                  </a:cubicBezTo>
                  <a:cubicBezTo>
                    <a:pt x="1453445" y="35278"/>
                    <a:pt x="1480522" y="31178"/>
                    <a:pt x="1502834" y="42334"/>
                  </a:cubicBezTo>
                  <a:cubicBezTo>
                    <a:pt x="1512812" y="47323"/>
                    <a:pt x="1508428" y="64106"/>
                    <a:pt x="1513417" y="74084"/>
                  </a:cubicBezTo>
                  <a:cubicBezTo>
                    <a:pt x="1519105" y="85461"/>
                    <a:pt x="1528040" y="94927"/>
                    <a:pt x="1534584" y="105834"/>
                  </a:cubicBezTo>
                  <a:cubicBezTo>
                    <a:pt x="1538642" y="112598"/>
                    <a:pt x="1541639" y="119945"/>
                    <a:pt x="1545167" y="12700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436012" y="4540251"/>
              <a:ext cx="326988" cy="369332"/>
            </a:xfrm>
            <a:prstGeom prst="rect">
              <a:avLst/>
            </a:prstGeom>
            <a:noFill/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H</a:t>
              </a:r>
              <a:endParaRPr lang="en-GB" sz="1800" dirty="0">
                <a:solidFill>
                  <a:srgbClr val="F1F1F5"/>
                </a:solidFill>
                <a:latin typeface="Chalkduster"/>
                <a:cs typeface="Chalkduster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 rot="19222909">
              <a:off x="7737159" y="4865765"/>
              <a:ext cx="772983" cy="105195"/>
            </a:xfrm>
            <a:custGeom>
              <a:avLst/>
              <a:gdLst>
                <a:gd name="connsiteX0" fmla="*/ 2201333 w 2316269"/>
                <a:gd name="connsiteY0" fmla="*/ 101020 h 107014"/>
                <a:gd name="connsiteX1" fmla="*/ 1259417 w 2316269"/>
                <a:gd name="connsiteY1" fmla="*/ 69270 h 107014"/>
                <a:gd name="connsiteX2" fmla="*/ 867833 w 2316269"/>
                <a:gd name="connsiteY2" fmla="*/ 48103 h 107014"/>
                <a:gd name="connsiteX3" fmla="*/ 698500 w 2316269"/>
                <a:gd name="connsiteY3" fmla="*/ 26936 h 107014"/>
                <a:gd name="connsiteX4" fmla="*/ 571500 w 2316269"/>
                <a:gd name="connsiteY4" fmla="*/ 5770 h 107014"/>
                <a:gd name="connsiteX5" fmla="*/ 0 w 2316269"/>
                <a:gd name="connsiteY5" fmla="*/ 5770 h 10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6269" h="107014">
                  <a:moveTo>
                    <a:pt x="2201333" y="101020"/>
                  </a:moveTo>
                  <a:cubicBezTo>
                    <a:pt x="1749202" y="68723"/>
                    <a:pt x="2316269" y="107014"/>
                    <a:pt x="1259417" y="69270"/>
                  </a:cubicBezTo>
                  <a:cubicBezTo>
                    <a:pt x="1128782" y="64604"/>
                    <a:pt x="867833" y="48103"/>
                    <a:pt x="867833" y="48103"/>
                  </a:cubicBezTo>
                  <a:lnTo>
                    <a:pt x="698500" y="26936"/>
                  </a:lnTo>
                  <a:cubicBezTo>
                    <a:pt x="656014" y="20867"/>
                    <a:pt x="614398" y="7070"/>
                    <a:pt x="571500" y="5770"/>
                  </a:cubicBezTo>
                  <a:cubicBezTo>
                    <a:pt x="381087" y="0"/>
                    <a:pt x="190500" y="5770"/>
                    <a:pt x="0" y="5770"/>
                  </a:cubicBezTo>
                </a:path>
              </a:pathLst>
            </a:custGeom>
            <a:ln w="25400" cap="flat" cmpd="sng" algn="ctr">
              <a:solidFill>
                <a:srgbClr val="F1F1F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943600" y="4552953"/>
              <a:ext cx="338554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endParaRPr lang="en-GB" sz="1800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965204" y="5428593"/>
              <a:ext cx="415498" cy="369332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800" dirty="0" err="1" smtClean="0">
                  <a:solidFill>
                    <a:srgbClr val="F1F1F5"/>
                  </a:solidFill>
                  <a:latin typeface="Chalkduster"/>
                  <a:cs typeface="Chalkduster"/>
                </a:rPr>
                <a:t>q</a:t>
              </a:r>
              <a:r>
                <a:rPr lang="en-GB" sz="18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’</a:t>
              </a:r>
              <a:endParaRPr lang="en-GB" sz="1800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227114" y="5226082"/>
              <a:ext cx="582211" cy="307777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W/Z</a:t>
              </a:r>
              <a:endParaRPr lang="en-GB" sz="1400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292077" y="5594216"/>
              <a:ext cx="582211" cy="307777"/>
            </a:xfrm>
            <a:prstGeom prst="rect">
              <a:avLst/>
            </a:prstGeom>
            <a:ln w="25400" cap="flat" cmpd="sng" algn="ctr">
              <a:noFill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W/Z</a:t>
              </a:r>
              <a:endParaRPr lang="en-GB" sz="1400" dirty="0"/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6096000" y="4114800"/>
            <a:ext cx="21754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Vector boson fusion</a:t>
            </a:r>
            <a:endParaRPr lang="en-GB" sz="1200" dirty="0"/>
          </a:p>
        </p:txBody>
      </p:sp>
      <p:sp>
        <p:nvSpPr>
          <p:cNvPr id="119" name="Rectangle 118"/>
          <p:cNvSpPr/>
          <p:nvPr/>
        </p:nvSpPr>
        <p:spPr>
          <a:xfrm>
            <a:off x="6096000" y="5819001"/>
            <a:ext cx="21754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Higgs-</a:t>
            </a:r>
            <a:r>
              <a:rPr lang="en-US" sz="12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strahlung</a:t>
            </a:r>
            <a:endParaRPr lang="en-US" sz="1200" dirty="0" smtClean="0">
              <a:solidFill>
                <a:srgbClr val="F1F1F5"/>
              </a:solidFill>
              <a:latin typeface="Trebuchet MS"/>
              <a:cs typeface="Trebuchet MS"/>
              <a:sym typeface="Symbol" charset="2"/>
            </a:endParaRPr>
          </a:p>
        </p:txBody>
      </p:sp>
      <p:pic>
        <p:nvPicPr>
          <p:cNvPr id="49" name="Picture 48" descr="Higgs_XS_8TeV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59843" y="1676399"/>
            <a:ext cx="6256347" cy="4490887"/>
          </a:xfrm>
          <a:prstGeom prst="rect">
            <a:avLst/>
          </a:prstGeom>
          <a:effectLst>
            <a:outerShdw blurRad="317500" dist="38100" dir="2700000">
              <a:srgbClr val="000000">
                <a:alpha val="78000"/>
              </a:srgbClr>
            </a:outerShdw>
          </a:effectLst>
        </p:spPr>
      </p:pic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5451464" y="2307155"/>
            <a:ext cx="1732502" cy="74084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Higgs cross section decreases rapidly with Higgs mass</a:t>
            </a:r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/>
              <a:cs typeface="Trebuchet MS"/>
              <a:sym typeface="Symbol" charset="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76400"/>
            <a:ext cx="9144000" cy="449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 rot="21251877" flipH="1">
            <a:off x="5774963" y="4133528"/>
            <a:ext cx="1293067" cy="905028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 flipH="1" flipV="1">
            <a:off x="5700629" y="2971800"/>
            <a:ext cx="1293067" cy="9108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079848" y="3733800"/>
            <a:ext cx="685800" cy="588433"/>
          </a:xfrm>
          <a:prstGeom prst="ellipse">
            <a:avLst/>
          </a:prstGeom>
          <a:ln w="38100" cap="flat" cmpd="sng" algn="ctr">
            <a:solidFill>
              <a:srgbClr val="F4F7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 flipH="1" flipV="1">
            <a:off x="5090431" y="3760673"/>
            <a:ext cx="217418" cy="301212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 flipH="1" flipV="1">
            <a:off x="5137000" y="3729567"/>
            <a:ext cx="292097" cy="421220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 flipH="1" flipV="1">
            <a:off x="5172986" y="3750733"/>
            <a:ext cx="351361" cy="499539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 flipH="1" flipV="1">
            <a:off x="5240722" y="3818469"/>
            <a:ext cx="351361" cy="499539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 flipH="1" flipV="1">
            <a:off x="5361373" y="3807881"/>
            <a:ext cx="351361" cy="499539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flipH="1" flipV="1">
            <a:off x="5460857" y="3951816"/>
            <a:ext cx="264573" cy="368305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 flipH="1" flipV="1">
            <a:off x="5570924" y="4036482"/>
            <a:ext cx="175673" cy="251890"/>
          </a:xfrm>
          <a:custGeom>
            <a:avLst/>
            <a:gdLst>
              <a:gd name="connsiteX0" fmla="*/ 0 w 2246990"/>
              <a:gd name="connsiteY0" fmla="*/ 1541489 h 1541489"/>
              <a:gd name="connsiteX1" fmla="*/ 716431 w 2246990"/>
              <a:gd name="connsiteY1" fmla="*/ 1107267 h 1541489"/>
              <a:gd name="connsiteX2" fmla="*/ 987807 w 2246990"/>
              <a:gd name="connsiteY2" fmla="*/ 922722 h 1541489"/>
              <a:gd name="connsiteX3" fmla="*/ 1465428 w 2246990"/>
              <a:gd name="connsiteY3" fmla="*/ 651333 h 1541489"/>
              <a:gd name="connsiteX4" fmla="*/ 1921339 w 2246990"/>
              <a:gd name="connsiteY4" fmla="*/ 293100 h 1541489"/>
              <a:gd name="connsiteX5" fmla="*/ 2029889 w 2246990"/>
              <a:gd name="connsiteY5" fmla="*/ 195400 h 1541489"/>
              <a:gd name="connsiteX6" fmla="*/ 2160150 w 2246990"/>
              <a:gd name="connsiteY6" fmla="*/ 86844 h 1541489"/>
              <a:gd name="connsiteX7" fmla="*/ 2203570 w 2246990"/>
              <a:gd name="connsiteY7" fmla="*/ 54277 h 1541489"/>
              <a:gd name="connsiteX8" fmla="*/ 2246990 w 2246990"/>
              <a:gd name="connsiteY8" fmla="*/ 0 h 1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6990" h="1541489">
                <a:moveTo>
                  <a:pt x="0" y="1541489"/>
                </a:moveTo>
                <a:lnTo>
                  <a:pt x="716431" y="1107267"/>
                </a:lnTo>
                <a:cubicBezTo>
                  <a:pt x="806890" y="1045752"/>
                  <a:pt x="894365" y="979603"/>
                  <a:pt x="987807" y="922722"/>
                </a:cubicBezTo>
                <a:cubicBezTo>
                  <a:pt x="1144220" y="827509"/>
                  <a:pt x="1320111" y="762748"/>
                  <a:pt x="1465428" y="651333"/>
                </a:cubicBezTo>
                <a:cubicBezTo>
                  <a:pt x="1657944" y="503730"/>
                  <a:pt x="1759549" y="432834"/>
                  <a:pt x="1921339" y="293100"/>
                </a:cubicBezTo>
                <a:cubicBezTo>
                  <a:pt x="1958181" y="261280"/>
                  <a:pt x="1995468" y="229824"/>
                  <a:pt x="2029889" y="195400"/>
                </a:cubicBezTo>
                <a:cubicBezTo>
                  <a:pt x="2125327" y="99956"/>
                  <a:pt x="2059395" y="157375"/>
                  <a:pt x="2160150" y="86844"/>
                </a:cubicBezTo>
                <a:cubicBezTo>
                  <a:pt x="2174971" y="76469"/>
                  <a:pt x="2190777" y="67070"/>
                  <a:pt x="2203570" y="54277"/>
                </a:cubicBezTo>
                <a:cubicBezTo>
                  <a:pt x="2219953" y="37894"/>
                  <a:pt x="2246990" y="0"/>
                  <a:pt x="2246990" y="0"/>
                </a:cubicBezTo>
              </a:path>
            </a:pathLst>
          </a:custGeom>
          <a:ln w="25400" cap="flat" cmpd="sng" algn="ctr">
            <a:solidFill>
              <a:srgbClr val="F1F1F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prstClr val="black"/>
              </a:solidFill>
            </a:endParaRP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99693" y="3566470"/>
            <a:ext cx="3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1F1F5"/>
                </a:solidFill>
                <a:latin typeface="Chalkduster"/>
                <a:cs typeface="Chalkduster"/>
              </a:rPr>
              <a:t>H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39008" y="2667000"/>
            <a:ext cx="1797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1F1F5"/>
                </a:solidFill>
                <a:latin typeface="Chalkduster"/>
                <a:cs typeface="Chalkduster"/>
              </a:rPr>
              <a:t>W,Z,q,l,g,</a:t>
            </a:r>
            <a:r>
              <a:rPr lang="en-GB" b="1" dirty="0" err="1" smtClean="0">
                <a:solidFill>
                  <a:srgbClr val="F1F1F5"/>
                </a:solidFill>
                <a:latin typeface="Symbol" charset="2"/>
                <a:cs typeface="Symbol" charset="2"/>
              </a:rPr>
              <a:t>g</a:t>
            </a:r>
            <a:endParaRPr lang="en-GB" b="1" dirty="0">
              <a:solidFill>
                <a:srgbClr val="F1F1F5"/>
              </a:solidFill>
              <a:latin typeface="Symbol" charset="2"/>
              <a:cs typeface="Symbol" charset="2"/>
            </a:endParaRPr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152398" y="1981200"/>
            <a:ext cx="7949908" cy="58695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At the LHC, the Higgs boson is produced dominantly via gluon fusion </a:t>
            </a:r>
          </a:p>
          <a:p>
            <a:r>
              <a:rPr lang="en-US" sz="1600" dirty="0" err="1" smtClean="0">
                <a:solidFill>
                  <a:srgbClr val="F1F1F5"/>
                </a:solidFill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en-US" sz="1600" i="1" baseline="-250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H</a:t>
            </a:r>
            <a:r>
              <a:rPr lang="en-US" sz="1600" baseline="-250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,total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~22 </a:t>
            </a:r>
            <a:r>
              <a:rPr lang="en-US" sz="16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pb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at 8 </a:t>
            </a:r>
            <a:r>
              <a:rPr lang="en-US" sz="16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TeV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for </a:t>
            </a:r>
            <a:r>
              <a:rPr lang="en-US" sz="1600" i="1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m</a:t>
            </a:r>
            <a:r>
              <a:rPr lang="en-US" sz="1600" i="1" baseline="-25000" dirty="0" err="1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H</a:t>
            </a: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 = 125 GeV </a:t>
            </a:r>
            <a:r>
              <a:rPr lang="en-US" sz="12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(~20 × Tevatron; &gt;200 × rate given luminosity)</a:t>
            </a:r>
          </a:p>
        </p:txBody>
      </p: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152400" y="2759652"/>
            <a:ext cx="3048000" cy="286450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Because of the coupling to the mass of the decay particles: </a:t>
            </a:r>
          </a:p>
          <a:p>
            <a:pPr marL="265113" lvl="1">
              <a:spcBef>
                <a:spcPts val="1200"/>
              </a:spcBef>
            </a:pP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… the Higgs will decay with preference to the heaviest particles allowed </a:t>
            </a:r>
          </a:p>
          <a:p>
            <a:pPr marL="265113" lvl="1">
              <a:spcBef>
                <a:spcPts val="1200"/>
              </a:spcBef>
            </a:pPr>
            <a:r>
              <a:rPr lang="en-US" sz="1600" dirty="0" smtClean="0">
                <a:solidFill>
                  <a:srgbClr val="F1F1F5"/>
                </a:solidFill>
                <a:latin typeface="Trebuchet MS"/>
                <a:cs typeface="Trebuchet MS"/>
                <a:sym typeface="Symbol" charset="2"/>
              </a:rPr>
              <a:t>… the Higgs does not couple directly to photons and gluons, but only via “loops” involving heavy particles (e.g., top, W 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Higgs boson searches at the LHC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Higgs production and decay probabilities predicted vs. Higgs mass by SM</a:t>
            </a:r>
          </a:p>
        </p:txBody>
      </p:sp>
      <p:sp>
        <p:nvSpPr>
          <p:cNvPr id="28" name="Freeform 27"/>
          <p:cNvSpPr/>
          <p:nvPr/>
        </p:nvSpPr>
        <p:spPr>
          <a:xfrm rot="21414403">
            <a:off x="3552487" y="4001354"/>
            <a:ext cx="1568225" cy="147441"/>
          </a:xfrm>
          <a:custGeom>
            <a:avLst/>
            <a:gdLst>
              <a:gd name="connsiteX0" fmla="*/ 2201333 w 2316269"/>
              <a:gd name="connsiteY0" fmla="*/ 101020 h 107014"/>
              <a:gd name="connsiteX1" fmla="*/ 1259417 w 2316269"/>
              <a:gd name="connsiteY1" fmla="*/ 69270 h 107014"/>
              <a:gd name="connsiteX2" fmla="*/ 867833 w 2316269"/>
              <a:gd name="connsiteY2" fmla="*/ 48103 h 107014"/>
              <a:gd name="connsiteX3" fmla="*/ 698500 w 2316269"/>
              <a:gd name="connsiteY3" fmla="*/ 26936 h 107014"/>
              <a:gd name="connsiteX4" fmla="*/ 571500 w 2316269"/>
              <a:gd name="connsiteY4" fmla="*/ 5770 h 107014"/>
              <a:gd name="connsiteX5" fmla="*/ 0 w 2316269"/>
              <a:gd name="connsiteY5" fmla="*/ 5770 h 1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6269" h="107014">
                <a:moveTo>
                  <a:pt x="2201333" y="101020"/>
                </a:moveTo>
                <a:cubicBezTo>
                  <a:pt x="1749202" y="68723"/>
                  <a:pt x="2316269" y="107014"/>
                  <a:pt x="1259417" y="69270"/>
                </a:cubicBezTo>
                <a:cubicBezTo>
                  <a:pt x="1128782" y="64604"/>
                  <a:pt x="867833" y="48103"/>
                  <a:pt x="867833" y="48103"/>
                </a:cubicBezTo>
                <a:lnTo>
                  <a:pt x="698500" y="26936"/>
                </a:lnTo>
                <a:cubicBezTo>
                  <a:pt x="656014" y="20867"/>
                  <a:pt x="614398" y="7070"/>
                  <a:pt x="571500" y="5770"/>
                </a:cubicBezTo>
                <a:cubicBezTo>
                  <a:pt x="381087" y="0"/>
                  <a:pt x="190500" y="5770"/>
                  <a:pt x="0" y="5770"/>
                </a:cubicBezTo>
              </a:path>
            </a:pathLst>
          </a:custGeom>
          <a:ln w="38100" cap="flat" cmpd="sng" algn="ctr">
            <a:solidFill>
              <a:srgbClr val="F1F1F5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70440" y="4719935"/>
            <a:ext cx="1797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1F1F5"/>
                </a:solidFill>
                <a:latin typeface="Chalkduster"/>
                <a:cs typeface="Chalkduster"/>
              </a:rPr>
              <a:t>W,Z,q,l,g,</a:t>
            </a:r>
            <a:r>
              <a:rPr lang="en-GB" b="1" dirty="0" err="1" smtClean="0">
                <a:solidFill>
                  <a:srgbClr val="F1F1F5"/>
                </a:solidFill>
                <a:latin typeface="Symbol" charset="2"/>
                <a:cs typeface="Symbol" charset="2"/>
              </a:rPr>
              <a:t>g</a:t>
            </a:r>
            <a:endParaRPr lang="en-GB" b="1" dirty="0">
              <a:solidFill>
                <a:srgbClr val="F1F1F5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23355" y="4510268"/>
            <a:ext cx="3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1F1F5"/>
                </a:solidFill>
                <a:latin typeface="Chalkduster"/>
                <a:cs typeface="Chalkduster"/>
              </a:rPr>
              <a:t>-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44076" y="4595285"/>
            <a:ext cx="3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1F1F5"/>
                </a:solidFill>
                <a:latin typeface="Chalkduster"/>
                <a:cs typeface="Chalkduster"/>
              </a:rPr>
              <a:t>-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02306" y="4506383"/>
            <a:ext cx="3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1F1F5"/>
                </a:solidFill>
                <a:latin typeface="Chalkduster"/>
                <a:cs typeface="Chalkduster"/>
              </a:rPr>
              <a:t>-</a:t>
            </a:r>
            <a:endParaRPr lang="en-GB" dirty="0">
              <a:solidFill>
                <a:srgbClr val="F1F1F5"/>
              </a:solidFill>
              <a:latin typeface="Chalkduster"/>
              <a:cs typeface="Chalkduster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76400"/>
            <a:ext cx="9144000" cy="449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Higgs boson searches at the LHC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Dependence </a:t>
            </a:r>
            <a:r>
              <a:rPr lang="en-US" sz="2000" dirty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of the branching fractions on </a:t>
            </a:r>
            <a:r>
              <a:rPr lang="en-US" sz="2000" i="1" dirty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M</a:t>
            </a:r>
            <a:r>
              <a:rPr lang="en-US" sz="2000" i="1" baseline="-25000" dirty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H</a:t>
            </a:r>
            <a:r>
              <a:rPr lang="en-US" sz="2000" dirty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 drives search strategy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05400" y="2188243"/>
            <a:ext cx="37338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56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For medium to heavy Higgs:</a:t>
            </a:r>
          </a:p>
          <a:p>
            <a:pPr marL="360363" indent="-276225" defTabSz="182563" fontAlgn="base">
              <a:spcBef>
                <a:spcPts val="60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Lepton final states via </a:t>
            </a:r>
            <a:r>
              <a:rPr lang="en-US" sz="1600" i="1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WW</a:t>
            </a:r>
            <a:r>
              <a:rPr lang="en-US" sz="1600" baseline="300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(</a:t>
            </a: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*</a:t>
            </a:r>
            <a:r>
              <a:rPr lang="en-US" sz="1600" baseline="300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)</a:t>
            </a: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, </a:t>
            </a:r>
            <a:r>
              <a:rPr lang="en-US" sz="1600" i="1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ZZ</a:t>
            </a:r>
            <a:r>
              <a:rPr lang="en-US" sz="1600" baseline="300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(</a:t>
            </a: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*</a:t>
            </a:r>
            <a:r>
              <a:rPr lang="en-US" sz="1600" baseline="300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105400" y="2950243"/>
            <a:ext cx="3733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56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For light Higgs:</a:t>
            </a:r>
          </a:p>
          <a:p>
            <a:pPr marL="360363" indent="-276225" defTabSz="182563" fontAlgn="base">
              <a:spcBef>
                <a:spcPts val="60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Lepton final states via </a:t>
            </a:r>
            <a:r>
              <a:rPr lang="en-US" sz="1600" i="1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WW*</a:t>
            </a: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, </a:t>
            </a:r>
            <a:r>
              <a:rPr lang="en-US" sz="1600" i="1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ZZ*</a:t>
            </a:r>
          </a:p>
          <a:p>
            <a:pPr marL="360363" indent="-276225" defTabSz="182563" fontAlgn="base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Di-photon final state</a:t>
            </a:r>
          </a:p>
          <a:p>
            <a:pPr marL="360363" indent="-276225" defTabSz="182563" fontAlgn="base">
              <a:spcBef>
                <a:spcPts val="30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Di-tau final state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105400" y="4270705"/>
            <a:ext cx="39624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563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The dominant </a:t>
            </a:r>
            <a:r>
              <a:rPr lang="en-US" sz="1600" i="1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H</a:t>
            </a: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 </a:t>
            </a:r>
            <a:r>
              <a:rPr lang="en-US" sz="1600" dirty="0">
                <a:solidFill>
                  <a:srgbClr val="F2F2F2"/>
                </a:solidFill>
                <a:latin typeface="Symbol" charset="2"/>
                <a:ea typeface="ＭＳ Ｐゴシック" charset="-128"/>
                <a:cs typeface="Symbol" charset="2"/>
                <a:sym typeface="Wingdings"/>
              </a:rPr>
              <a:t>®</a:t>
            </a: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  <a:sym typeface="Wingdings"/>
              </a:rPr>
              <a:t> </a:t>
            </a:r>
            <a:r>
              <a:rPr lang="en-US" sz="1600" i="1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bb</a:t>
            </a: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 mode is only exploitable in association with </a:t>
            </a:r>
            <a:r>
              <a:rPr lang="en-US" sz="1600" i="1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W</a:t>
            </a: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/</a:t>
            </a:r>
            <a:r>
              <a:rPr lang="en-US" sz="1600" i="1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Z</a:t>
            </a: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 or </a:t>
            </a:r>
            <a:r>
              <a:rPr lang="en-US" sz="1600" i="1" dirty="0" err="1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tt</a:t>
            </a:r>
            <a:r>
              <a:rPr lang="en-US" sz="16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, also with strong Higgs boost</a:t>
            </a:r>
          </a:p>
          <a:p>
            <a:pPr defTabSz="182563" fontAlgn="base">
              <a:spcBef>
                <a:spcPts val="600"/>
              </a:spcBef>
              <a:spcAft>
                <a:spcPct val="0"/>
              </a:spcAft>
            </a:pPr>
            <a:r>
              <a:rPr lang="en-US" sz="12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Associated leptons provide trigger signal as they help to reduce huge QCD background, </a:t>
            </a:r>
            <a:r>
              <a:rPr lang="en-US" sz="1200" dirty="0" err="1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s(</a:t>
            </a:r>
            <a:r>
              <a:rPr lang="en-US" sz="1200" i="1" dirty="0" err="1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bb</a:t>
            </a:r>
            <a:r>
              <a:rPr lang="en-US" sz="12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) ~ O(100 µ</a:t>
            </a:r>
            <a:r>
              <a:rPr lang="en-US" sz="1200" dirty="0" err="1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b</a:t>
            </a:r>
            <a:r>
              <a:rPr lang="en-US" sz="1200" dirty="0">
                <a:solidFill>
                  <a:srgbClr val="F2F2F2"/>
                </a:solidFill>
                <a:latin typeface="Trebuchet MS"/>
                <a:ea typeface="ＭＳ Ｐゴシック" charset="-128"/>
                <a:cs typeface="Trebuchet MS"/>
              </a:rPr>
              <a:t>) </a:t>
            </a:r>
            <a:endParaRPr lang="en-US" sz="1200" i="1" dirty="0">
              <a:solidFill>
                <a:srgbClr val="F2F2F2"/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pic>
        <p:nvPicPr>
          <p:cNvPr id="60" name="Picture 59" descr="higgs_b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03" y="2242086"/>
            <a:ext cx="4725797" cy="3341270"/>
          </a:xfrm>
          <a:prstGeom prst="rect">
            <a:avLst/>
          </a:prstGeom>
          <a:effectLst>
            <a:outerShdw blurRad="127000" dist="38100" dir="27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23687"/>
            <a:ext cx="9144000" cy="334313"/>
          </a:xfrm>
          <a:prstGeom prst="rect">
            <a:avLst/>
          </a:prstGeom>
          <a:noFill/>
        </p:spPr>
        <p:txBody>
          <a:bodyPr wrap="square" bIns="72000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H </a:t>
            </a:r>
            <a:r>
              <a:rPr lang="en-US" sz="1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14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gg</a:t>
            </a:r>
            <a:r>
              <a:rPr lang="en-US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 candidate event (CMS) — note: background dominated sample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6596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gg</a:t>
            </a:r>
            <a:r>
              <a:rPr lang="en-US" sz="2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Clean discovery channels for Higgs, allowing precise mass determination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1460956"/>
            <a:ext cx="4428938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arXiv</a:t>
            </a:r>
            <a:r>
              <a:rPr lang="en-US" sz="800" b="1" kern="0" dirty="0" smtClean="0">
                <a:solidFill>
                  <a:srgbClr val="FFFFFF"/>
                </a:solidFill>
              </a:rPr>
              <a:t>:1207.7214, CMS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arXiv</a:t>
            </a:r>
            <a:r>
              <a:rPr lang="en-US" sz="800" b="1" kern="0" dirty="0" smtClean="0">
                <a:solidFill>
                  <a:srgbClr val="FFFFFF"/>
                </a:solidFill>
              </a:rPr>
              <a:t>:1207.7235, both submitted on Aug 1</a:t>
            </a:r>
            <a:r>
              <a:rPr lang="en-US" sz="800" b="1" kern="0" baseline="30000" dirty="0" smtClean="0">
                <a:solidFill>
                  <a:srgbClr val="FFFFFF"/>
                </a:solidFill>
              </a:rPr>
              <a:t>st</a:t>
            </a:r>
            <a:r>
              <a:rPr lang="en-US" sz="800" b="1" kern="0" dirty="0" smtClean="0">
                <a:solidFill>
                  <a:srgbClr val="FFFFFF"/>
                </a:solidFill>
              </a:rPr>
              <a:t>, 2012 to PLB </a:t>
            </a:r>
          </a:p>
        </p:txBody>
      </p:sp>
      <p:pic>
        <p:nvPicPr>
          <p:cNvPr id="17" name="Picture 16" descr="1plo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24400" y="2149771"/>
            <a:ext cx="3765403" cy="3586753"/>
          </a:xfrm>
          <a:prstGeom prst="rect">
            <a:avLst/>
          </a:prstGeom>
        </p:spPr>
      </p:pic>
      <p:pic>
        <p:nvPicPr>
          <p:cNvPr id="16" name="Picture 15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4477" r="200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4477" r="2004"/>
              <a:stretch>
                <a:fillRect/>
              </a:stretch>
            </p:blipFill>
          </mc:Fallback>
        </mc:AlternateContent>
        <p:spPr>
          <a:xfrm>
            <a:off x="228600" y="2285323"/>
            <a:ext cx="4346599" cy="3336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395" y="5715000"/>
            <a:ext cx="84924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Maximum excess of 4.5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(4.1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) seen by ATLAS (CMS) at 126.5 (125) GeV </a:t>
            </a:r>
            <a:endParaRPr lang="en-US" sz="1600" baseline="30000" dirty="0" smtClean="0">
              <a:solidFill>
                <a:srgbClr val="D00209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1823642"/>
            <a:ext cx="876300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Benefit from excellent energy resolution and photon identification capabilities of ATLAS/CMS</a:t>
            </a:r>
          </a:p>
        </p:txBody>
      </p:sp>
      <p:sp>
        <p:nvSpPr>
          <p:cNvPr id="20" name="Rectangle 19"/>
          <p:cNvSpPr/>
          <p:nvPr/>
        </p:nvSpPr>
        <p:spPr>
          <a:xfrm rot="16200000">
            <a:off x="7135018" y="3549152"/>
            <a:ext cx="3260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Both experiments classify events according to resolution and topology in ML fit </a:t>
            </a: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94" y="0"/>
            <a:ext cx="9168394" cy="586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23687"/>
            <a:ext cx="9144000" cy="334313"/>
          </a:xfrm>
          <a:prstGeom prst="rect">
            <a:avLst/>
          </a:prstGeom>
          <a:noFill/>
        </p:spPr>
        <p:txBody>
          <a:bodyPr wrap="square" bIns="72000" rtlCol="0">
            <a:spAutoFit/>
          </a:bodyPr>
          <a:lstStyle/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H </a:t>
            </a:r>
            <a:r>
              <a:rPr lang="en-US" sz="1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®</a:t>
            </a:r>
            <a:r>
              <a:rPr lang="en-US" sz="1400" i="1" dirty="0" smtClean="0">
                <a:solidFill>
                  <a:schemeClr val="bg1"/>
                </a:solidFill>
                <a:latin typeface="Trebuchet MS"/>
                <a:cs typeface="Trebuchet MS"/>
                <a:sym typeface="Wingdings"/>
              </a:rPr>
              <a:t> 2e2µ candidate event (CMS)</a:t>
            </a:r>
            <a:endParaRPr lang="en-GB" sz="1400" i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ZZ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(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*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)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2</a:t>
            </a:r>
            <a:r>
              <a:rPr lang="en-US" sz="2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(e, µ) + 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r>
              <a:rPr lang="en-US" sz="2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(e, µ) 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Clean discovery channels for Higgs, allowing precise mass determination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1460956"/>
            <a:ext cx="4428938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arXiv</a:t>
            </a:r>
            <a:r>
              <a:rPr lang="en-US" sz="800" b="1" kern="0" dirty="0" smtClean="0">
                <a:solidFill>
                  <a:srgbClr val="FFFFFF"/>
                </a:solidFill>
              </a:rPr>
              <a:t>:1207.7214, CMS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arXiv</a:t>
            </a:r>
            <a:r>
              <a:rPr lang="en-US" sz="800" b="1" kern="0" dirty="0" smtClean="0">
                <a:solidFill>
                  <a:srgbClr val="FFFFFF"/>
                </a:solidFill>
              </a:rPr>
              <a:t>:1207.7235, both submitted on Aug 1</a:t>
            </a:r>
            <a:r>
              <a:rPr lang="en-US" sz="800" b="1" kern="0" baseline="30000" dirty="0" smtClean="0">
                <a:solidFill>
                  <a:srgbClr val="FFFFFF"/>
                </a:solidFill>
              </a:rPr>
              <a:t>st</a:t>
            </a:r>
            <a:r>
              <a:rPr lang="en-US" sz="800" b="1" kern="0" dirty="0" smtClean="0">
                <a:solidFill>
                  <a:srgbClr val="FFFFFF"/>
                </a:solidFill>
              </a:rPr>
              <a:t>, 2012 to PLB 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1823642"/>
            <a:ext cx="876300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Benefit from excellent energy/momentum resolution and identification capabilities at ATLAS/CMS </a:t>
            </a:r>
          </a:p>
        </p:txBody>
      </p:sp>
      <p:sp>
        <p:nvSpPr>
          <p:cNvPr id="9" name="Rectangle 8"/>
          <p:cNvSpPr/>
          <p:nvPr/>
        </p:nvSpPr>
        <p:spPr>
          <a:xfrm>
            <a:off x="141394" y="5715000"/>
            <a:ext cx="9002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Order one </a:t>
            </a:r>
            <a:r>
              <a:rPr lang="en-US" sz="1600" i="1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/</a:t>
            </a:r>
            <a:r>
              <a:rPr lang="en-US" sz="1600" i="1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B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ratio.</a:t>
            </a:r>
            <a:r>
              <a:rPr lang="en-US" sz="1600" i="1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Maximum excess of 3.6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(3.2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) seen by ATLAS (CMS) at 125 (125.6) GeV</a:t>
            </a:r>
          </a:p>
        </p:txBody>
      </p:sp>
      <p:pic>
        <p:nvPicPr>
          <p:cNvPr id="17" name="Picture 16" descr="2plo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41741" y="2143760"/>
            <a:ext cx="3764059" cy="3592315"/>
          </a:xfrm>
          <a:prstGeom prst="rect">
            <a:avLst/>
          </a:prstGeom>
        </p:spPr>
      </p:pic>
      <p:pic>
        <p:nvPicPr>
          <p:cNvPr id="19" name="Picture 18" descr="fig_00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7882" y="2209800"/>
            <a:ext cx="3616918" cy="3470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57"/>
          <p:cNvSpPr txBox="1">
            <a:spLocks noChangeArrowheads="1"/>
          </p:cNvSpPr>
          <p:nvPr/>
        </p:nvSpPr>
        <p:spPr bwMode="auto">
          <a:xfrm>
            <a:off x="0" y="638175"/>
            <a:ext cx="9144000" cy="541338"/>
          </a:xfrm>
          <a:prstGeom prst="rect">
            <a:avLst/>
          </a:prstGeom>
          <a:solidFill>
            <a:srgbClr val="FFFFFF">
              <a:alpha val="88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tIns="137160" bIns="137160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auto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The SM consists of </a:t>
            </a:r>
            <a:r>
              <a:rPr lang="en-GB" sz="1600" b="1" kern="0" dirty="0" smtClean="0">
                <a:solidFill>
                  <a:srgbClr val="D00209"/>
                </a:solidFill>
                <a:latin typeface="Trebuchet MS"/>
                <a:cs typeface="Trebuchet MS"/>
              </a:rPr>
              <a:t>24 elementary matter particles and 3 forces </a:t>
            </a:r>
            <a:r>
              <a:rPr lang="en-GB" sz="1600" b="1" kern="0" dirty="0" smtClean="0">
                <a:latin typeface="Trebuchet MS"/>
                <a:cs typeface="Trebuchet MS"/>
              </a:rPr>
              <a:t>with total of 26 parameters</a:t>
            </a:r>
            <a:endParaRPr lang="en-GB" sz="1600" b="1" kern="0" dirty="0">
              <a:latin typeface="Trebuchet MS"/>
              <a:cs typeface="Trebuchet MS"/>
            </a:endParaRPr>
          </a:p>
        </p:txBody>
      </p:sp>
      <p:sp>
        <p:nvSpPr>
          <p:cNvPr id="45" name="Text Box 58"/>
          <p:cNvSpPr txBox="1">
            <a:spLocks noChangeArrowheads="1"/>
          </p:cNvSpPr>
          <p:nvPr/>
        </p:nvSpPr>
        <p:spPr bwMode="auto">
          <a:xfrm>
            <a:off x="0" y="7938"/>
            <a:ext cx="9144000" cy="648512"/>
          </a:xfrm>
          <a:prstGeom prst="rect">
            <a:avLst/>
          </a:prstGeom>
          <a:solidFill>
            <a:srgbClr val="FFFFFF">
              <a:alpha val="89000"/>
            </a:srgbClr>
          </a:solidFill>
          <a:ln w="19050">
            <a:noFill/>
            <a:miter lim="800000"/>
            <a:headEnd/>
            <a:tailEnd type="none" w="sm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3600" kern="0" dirty="0" smtClean="0">
                <a:solidFill>
                  <a:srgbClr val="333333"/>
                </a:solidFill>
                <a:latin typeface="Trebuchet MS"/>
                <a:ea typeface="Arial" charset="0"/>
                <a:cs typeface="Trebuchet MS"/>
              </a:rPr>
              <a:t>The Standard Model </a:t>
            </a:r>
            <a:endParaRPr lang="en-GB" sz="3600" kern="0" dirty="0">
              <a:solidFill>
                <a:srgbClr val="333333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1466850" y="1673225"/>
            <a:ext cx="6165850" cy="4230688"/>
          </a:xfrm>
          <a:prstGeom prst="rect">
            <a:avLst/>
          </a:prstGeom>
          <a:solidFill>
            <a:srgbClr val="FFFFFF">
              <a:alpha val="77000"/>
            </a:srgbClr>
          </a:solidFill>
          <a:ln w="317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Text" lastClr="000000"/>
              </a:solidFill>
            </a:endParaRPr>
          </a:p>
        </p:txBody>
      </p:sp>
      <p:sp>
        <p:nvSpPr>
          <p:cNvPr id="42" name="AutoShape 12"/>
          <p:cNvSpPr>
            <a:spLocks noChangeArrowheads="1"/>
          </p:cNvSpPr>
          <p:nvPr/>
        </p:nvSpPr>
        <p:spPr bwMode="auto">
          <a:xfrm>
            <a:off x="341313" y="3363913"/>
            <a:ext cx="8416925" cy="944562"/>
          </a:xfrm>
          <a:prstGeom prst="roundRect">
            <a:avLst>
              <a:gd name="adj" fmla="val 16667"/>
            </a:avLst>
          </a:prstGeom>
          <a:solidFill>
            <a:srgbClr val="003399">
              <a:alpha val="75000"/>
            </a:srgbClr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6" name="Oval 13"/>
          <p:cNvSpPr>
            <a:spLocks noChangeArrowheads="1"/>
          </p:cNvSpPr>
          <p:nvPr/>
        </p:nvSpPr>
        <p:spPr bwMode="auto">
          <a:xfrm>
            <a:off x="3830638" y="3562350"/>
            <a:ext cx="579437" cy="56832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47" name="Object 14"/>
          <p:cNvGraphicFramePr>
            <a:graphicFrameLocks noChangeAspect="1"/>
          </p:cNvGraphicFramePr>
          <p:nvPr/>
        </p:nvGraphicFramePr>
        <p:xfrm>
          <a:off x="3844925" y="3619500"/>
          <a:ext cx="579438" cy="412750"/>
        </p:xfrm>
        <a:graphic>
          <a:graphicData uri="http://schemas.openxmlformats.org/presentationml/2006/ole">
            <p:oleObj spid="_x0000_s4888586" name="Equation" r:id="rId3" imgW="266400" imgH="190440" progId="Equation.DSMT4">
              <p:embed/>
            </p:oleObj>
          </a:graphicData>
        </a:graphic>
      </p:graphicFrame>
      <p:sp>
        <p:nvSpPr>
          <p:cNvPr id="48" name="Oval 15"/>
          <p:cNvSpPr>
            <a:spLocks noChangeArrowheads="1"/>
          </p:cNvSpPr>
          <p:nvPr/>
        </p:nvSpPr>
        <p:spPr bwMode="auto">
          <a:xfrm>
            <a:off x="2025650" y="3562350"/>
            <a:ext cx="579438" cy="56832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9" name="Oval 16"/>
          <p:cNvSpPr>
            <a:spLocks noChangeArrowheads="1"/>
          </p:cNvSpPr>
          <p:nvPr/>
        </p:nvSpPr>
        <p:spPr bwMode="auto">
          <a:xfrm>
            <a:off x="4730750" y="3562350"/>
            <a:ext cx="579438" cy="56832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6530975" y="3562350"/>
            <a:ext cx="579438" cy="56832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1" name="AutoShape 18"/>
          <p:cNvSpPr>
            <a:spLocks noChangeArrowheads="1"/>
          </p:cNvSpPr>
          <p:nvPr/>
        </p:nvSpPr>
        <p:spPr bwMode="auto">
          <a:xfrm>
            <a:off x="341313" y="2066925"/>
            <a:ext cx="8416925" cy="944563"/>
          </a:xfrm>
          <a:prstGeom prst="roundRect">
            <a:avLst>
              <a:gd name="adj" fmla="val 16667"/>
            </a:avLst>
          </a:prstGeom>
          <a:solidFill>
            <a:srgbClr val="D52929">
              <a:alpha val="75000"/>
            </a:srgbClr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2" name="Oval 19"/>
          <p:cNvSpPr>
            <a:spLocks noChangeArrowheads="1"/>
          </p:cNvSpPr>
          <p:nvPr/>
        </p:nvSpPr>
        <p:spPr bwMode="auto">
          <a:xfrm>
            <a:off x="5761038" y="2257425"/>
            <a:ext cx="579437" cy="56832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3" name="Oval 20"/>
          <p:cNvSpPr>
            <a:spLocks noChangeArrowheads="1"/>
          </p:cNvSpPr>
          <p:nvPr/>
        </p:nvSpPr>
        <p:spPr bwMode="auto">
          <a:xfrm>
            <a:off x="2835275" y="2257425"/>
            <a:ext cx="579438" cy="56832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54" name="Object 21"/>
          <p:cNvGraphicFramePr>
            <a:graphicFrameLocks noChangeAspect="1"/>
          </p:cNvGraphicFramePr>
          <p:nvPr/>
        </p:nvGraphicFramePr>
        <p:xfrm>
          <a:off x="2982913" y="2338388"/>
          <a:ext cx="277812" cy="371475"/>
        </p:xfrm>
        <a:graphic>
          <a:graphicData uri="http://schemas.openxmlformats.org/presentationml/2006/ole">
            <p:oleObj spid="_x0000_s4888587" name="Equation" r:id="rId4" imgW="114300" imgH="152400" progId="Equation.DSMT4">
              <p:embed/>
            </p:oleObj>
          </a:graphicData>
        </a:graphic>
      </p:graphicFrame>
      <p:graphicFrame>
        <p:nvGraphicFramePr>
          <p:cNvPr id="55" name="Object 22"/>
          <p:cNvGraphicFramePr>
            <a:graphicFrameLocks noChangeAspect="1"/>
          </p:cNvGraphicFramePr>
          <p:nvPr/>
        </p:nvGraphicFramePr>
        <p:xfrm>
          <a:off x="5895975" y="2347913"/>
          <a:ext cx="339725" cy="433387"/>
        </p:xfrm>
        <a:graphic>
          <a:graphicData uri="http://schemas.openxmlformats.org/presentationml/2006/ole">
            <p:oleObj spid="_x0000_s4888588" name="Equation" r:id="rId5" imgW="139680" imgH="177480" progId="Equation.DSMT4">
              <p:embed/>
            </p:oleObj>
          </a:graphicData>
        </a:graphic>
      </p:graphicFrame>
      <p:graphicFrame>
        <p:nvGraphicFramePr>
          <p:cNvPr id="56" name="Object 23"/>
          <p:cNvGraphicFramePr>
            <a:graphicFrameLocks noChangeAspect="1"/>
          </p:cNvGraphicFramePr>
          <p:nvPr/>
        </p:nvGraphicFramePr>
        <p:xfrm>
          <a:off x="2160588" y="3668713"/>
          <a:ext cx="339725" cy="401637"/>
        </p:xfrm>
        <a:graphic>
          <a:graphicData uri="http://schemas.openxmlformats.org/presentationml/2006/ole">
            <p:oleObj spid="_x0000_s4888589" name="Equation" r:id="rId6" imgW="139700" imgH="165100" progId="Equation.DSMT4">
              <p:embed/>
            </p:oleObj>
          </a:graphicData>
        </a:graphic>
      </p:graphicFrame>
      <p:graphicFrame>
        <p:nvGraphicFramePr>
          <p:cNvPr id="57" name="Object 24"/>
          <p:cNvGraphicFramePr>
            <a:graphicFrameLocks noChangeAspect="1"/>
          </p:cNvGraphicFramePr>
          <p:nvPr/>
        </p:nvGraphicFramePr>
        <p:xfrm>
          <a:off x="4824413" y="3609975"/>
          <a:ext cx="441325" cy="414338"/>
        </p:xfrm>
        <a:graphic>
          <a:graphicData uri="http://schemas.openxmlformats.org/presentationml/2006/ole">
            <p:oleObj spid="_x0000_s4888590" name="Equation" r:id="rId7" imgW="203040" imgH="190440" progId="Equation.DSMT4">
              <p:embed/>
            </p:oleObj>
          </a:graphicData>
        </a:graphic>
      </p:graphicFrame>
      <p:sp>
        <p:nvSpPr>
          <p:cNvPr id="58" name="AutoShape 26"/>
          <p:cNvSpPr>
            <a:spLocks noChangeArrowheads="1"/>
          </p:cNvSpPr>
          <p:nvPr/>
        </p:nvSpPr>
        <p:spPr bwMode="auto">
          <a:xfrm>
            <a:off x="341313" y="4645025"/>
            <a:ext cx="8416925" cy="944563"/>
          </a:xfrm>
          <a:prstGeom prst="roundRect">
            <a:avLst>
              <a:gd name="adj" fmla="val 16667"/>
            </a:avLst>
          </a:prstGeom>
          <a:solidFill>
            <a:srgbClr val="333333">
              <a:alpha val="75000"/>
            </a:srgbClr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9" name="Oval 27"/>
          <p:cNvSpPr>
            <a:spLocks noChangeArrowheads="1"/>
          </p:cNvSpPr>
          <p:nvPr/>
        </p:nvSpPr>
        <p:spPr bwMode="auto">
          <a:xfrm>
            <a:off x="4287838" y="4840288"/>
            <a:ext cx="579437" cy="56832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auto">
          <a:xfrm>
            <a:off x="4287838" y="4843463"/>
            <a:ext cx="579437" cy="568325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61" name="Object 29"/>
          <p:cNvGraphicFramePr>
            <a:graphicFrameLocks noChangeAspect="1"/>
          </p:cNvGraphicFramePr>
          <p:nvPr/>
        </p:nvGraphicFramePr>
        <p:xfrm>
          <a:off x="4352925" y="4903788"/>
          <a:ext cx="461963" cy="409575"/>
        </p:xfrm>
        <a:graphic>
          <a:graphicData uri="http://schemas.openxmlformats.org/presentationml/2006/ole">
            <p:oleObj spid="_x0000_s4888591" name="Equation" r:id="rId8" imgW="215640" imgH="190440" progId="Equation.DSMT4">
              <p:embed/>
            </p:oleObj>
          </a:graphicData>
        </a:graphic>
      </p:graphicFrame>
      <p:graphicFrame>
        <p:nvGraphicFramePr>
          <p:cNvPr id="62" name="Object 30"/>
          <p:cNvGraphicFramePr>
            <a:graphicFrameLocks noChangeAspect="1"/>
          </p:cNvGraphicFramePr>
          <p:nvPr/>
        </p:nvGraphicFramePr>
        <p:xfrm>
          <a:off x="554038" y="2130425"/>
          <a:ext cx="1751012" cy="803275"/>
        </p:xfrm>
        <a:graphic>
          <a:graphicData uri="http://schemas.openxmlformats.org/presentationml/2006/ole">
            <p:oleObj spid="_x0000_s4888592" name="Equation" r:id="rId9" imgW="1168400" imgH="533400" progId="Equation.DSMT4">
              <p:embed/>
            </p:oleObj>
          </a:graphicData>
        </a:graphic>
      </p:graphicFrame>
      <p:graphicFrame>
        <p:nvGraphicFramePr>
          <p:cNvPr id="63" name="Object 31"/>
          <p:cNvGraphicFramePr>
            <a:graphicFrameLocks noChangeAspect="1"/>
          </p:cNvGraphicFramePr>
          <p:nvPr/>
        </p:nvGraphicFramePr>
        <p:xfrm>
          <a:off x="7005638" y="2185988"/>
          <a:ext cx="1465262" cy="744537"/>
        </p:xfrm>
        <a:graphic>
          <a:graphicData uri="http://schemas.openxmlformats.org/presentationml/2006/ole">
            <p:oleObj spid="_x0000_s4888593" name="Equation" r:id="rId10" imgW="977900" imgH="495300" progId="Equation.DSMT4">
              <p:embed/>
            </p:oleObj>
          </a:graphicData>
        </a:graphic>
      </p:graphicFrame>
      <p:sp>
        <p:nvSpPr>
          <p:cNvPr id="64" name="Text Box 32"/>
          <p:cNvSpPr txBox="1">
            <a:spLocks noChangeArrowheads="1"/>
          </p:cNvSpPr>
          <p:nvPr/>
        </p:nvSpPr>
        <p:spPr bwMode="auto">
          <a:xfrm>
            <a:off x="3267075" y="1649413"/>
            <a:ext cx="2249488" cy="339725"/>
          </a:xfrm>
          <a:prstGeom prst="rect">
            <a:avLst/>
          </a:prstGeom>
          <a:solidFill>
            <a:schemeClr val="bg1">
              <a:alpha val="89000"/>
            </a:schemeClr>
          </a:solidFill>
          <a:ln w="3175">
            <a:solidFill>
              <a:srgbClr val="D62A2A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C0C0C0">
                <a:alpha val="50000"/>
              </a:srgbClr>
            </a:outerShdw>
          </a:effectLst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solidFill>
                  <a:srgbClr val="D62A2A"/>
                </a:solidFill>
                <a:latin typeface="Trebuchet MS"/>
                <a:cs typeface="Trebuchet MS"/>
              </a:rPr>
              <a:t>Matter particles</a:t>
            </a:r>
            <a:endParaRPr lang="en-GB" sz="1600" b="1" dirty="0">
              <a:solidFill>
                <a:srgbClr val="D62A2A"/>
              </a:solidFill>
              <a:latin typeface="Trebuchet MS"/>
              <a:cs typeface="Trebuchet MS"/>
            </a:endParaRPr>
          </a:p>
        </p:txBody>
      </p:sp>
      <p:sp>
        <p:nvSpPr>
          <p:cNvPr id="65" name="Text Box 33"/>
          <p:cNvSpPr txBox="1">
            <a:spLocks noChangeArrowheads="1"/>
          </p:cNvSpPr>
          <p:nvPr/>
        </p:nvSpPr>
        <p:spPr bwMode="auto">
          <a:xfrm>
            <a:off x="6189663" y="1649413"/>
            <a:ext cx="2520950" cy="339725"/>
          </a:xfrm>
          <a:prstGeom prst="rect">
            <a:avLst/>
          </a:prstGeom>
          <a:solidFill>
            <a:schemeClr val="bg1">
              <a:alpha val="89000"/>
            </a:schemeClr>
          </a:solidFill>
          <a:ln w="3175">
            <a:solidFill>
              <a:srgbClr val="D62A2A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C0C0C0">
                <a:alpha val="50000"/>
              </a:srgbClr>
            </a:outerShdw>
          </a:effectLst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smtClean="0">
                <a:solidFill>
                  <a:srgbClr val="D62A2A"/>
                </a:solidFill>
                <a:latin typeface="Trebuchet MS"/>
                <a:cs typeface="Trebuchet MS"/>
              </a:rPr>
              <a:t>Organised in 3 families</a:t>
            </a:r>
            <a:endParaRPr lang="en-GB" sz="1600">
              <a:solidFill>
                <a:srgbClr val="D62A2A"/>
              </a:solidFill>
              <a:latin typeface="Trebuchet MS"/>
              <a:cs typeface="Trebuchet MS"/>
            </a:endParaRPr>
          </a:p>
        </p:txBody>
      </p:sp>
      <p:sp>
        <p:nvSpPr>
          <p:cNvPr id="66" name="Text Box 34"/>
          <p:cNvSpPr txBox="1">
            <a:spLocks noChangeArrowheads="1"/>
          </p:cNvSpPr>
          <p:nvPr/>
        </p:nvSpPr>
        <p:spPr bwMode="auto">
          <a:xfrm>
            <a:off x="5067300" y="2079625"/>
            <a:ext cx="878525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200" b="1" i="1" dirty="0" smtClean="0">
                <a:solidFill>
                  <a:prstClr val="white"/>
                </a:solidFill>
                <a:latin typeface="Trebuchet MS"/>
                <a:cs typeface="Trebuchet MS"/>
              </a:rPr>
              <a:t>6 Quarks</a:t>
            </a:r>
            <a:endParaRPr lang="en-GB" sz="1200" b="1" i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67" name="Text Box 35"/>
          <p:cNvSpPr txBox="1">
            <a:spLocks noChangeArrowheads="1"/>
          </p:cNvSpPr>
          <p:nvPr/>
        </p:nvSpPr>
        <p:spPr bwMode="auto">
          <a:xfrm>
            <a:off x="3306763" y="2079625"/>
            <a:ext cx="946603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200" b="1" i="1" dirty="0" smtClean="0">
                <a:solidFill>
                  <a:prstClr val="white"/>
                </a:solidFill>
                <a:latin typeface="Trebuchet MS"/>
                <a:cs typeface="Trebuchet MS"/>
              </a:rPr>
              <a:t>6 Leptons</a:t>
            </a:r>
            <a:endParaRPr lang="en-GB" sz="1200" b="1" i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3267075" y="2954338"/>
            <a:ext cx="2251075" cy="339725"/>
          </a:xfrm>
          <a:prstGeom prst="rect">
            <a:avLst/>
          </a:prstGeom>
          <a:solidFill>
            <a:schemeClr val="bg1">
              <a:alpha val="89000"/>
            </a:schemeClr>
          </a:solidFill>
          <a:ln w="3175">
            <a:solidFill>
              <a:srgbClr val="003399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C0C0C0">
                <a:alpha val="50000"/>
              </a:srgbClr>
            </a:outerShdw>
          </a:effectLst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smtClean="0">
                <a:solidFill>
                  <a:srgbClr val="003399"/>
                </a:solidFill>
                <a:latin typeface="Trebuchet MS"/>
                <a:cs typeface="Trebuchet MS"/>
              </a:rPr>
              <a:t>Force quanta</a:t>
            </a:r>
            <a:endParaRPr lang="en-GB" sz="1600" b="1">
              <a:solidFill>
                <a:srgbClr val="003399"/>
              </a:solidFill>
              <a:latin typeface="Trebuchet MS"/>
              <a:cs typeface="Trebuchet MS"/>
            </a:endParaRPr>
          </a:p>
        </p:txBody>
      </p:sp>
      <p:sp>
        <p:nvSpPr>
          <p:cNvPr id="69" name="Text Box 37"/>
          <p:cNvSpPr txBox="1">
            <a:spLocks noChangeArrowheads="1"/>
          </p:cNvSpPr>
          <p:nvPr/>
        </p:nvSpPr>
        <p:spPr bwMode="auto">
          <a:xfrm>
            <a:off x="6191250" y="2954338"/>
            <a:ext cx="2520950" cy="339725"/>
          </a:xfrm>
          <a:prstGeom prst="rect">
            <a:avLst/>
          </a:prstGeom>
          <a:solidFill>
            <a:schemeClr val="bg1">
              <a:alpha val="89000"/>
            </a:schemeClr>
          </a:solidFill>
          <a:ln w="3175">
            <a:solidFill>
              <a:srgbClr val="003399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C0C0C0">
                <a:alpha val="50000"/>
              </a:srgbClr>
            </a:outerShdw>
          </a:effectLst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smtClean="0">
                <a:solidFill>
                  <a:srgbClr val="003399"/>
                </a:solidFill>
                <a:latin typeface="Trebuchet MS"/>
                <a:cs typeface="Trebuchet MS"/>
              </a:rPr>
              <a:t>Distinguishing 3 forces</a:t>
            </a:r>
            <a:endParaRPr lang="en-GB" sz="1600">
              <a:solidFill>
                <a:srgbClr val="003399"/>
              </a:solidFill>
              <a:latin typeface="Trebuchet MS"/>
              <a:cs typeface="Trebuchet MS"/>
            </a:endParaRP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1376363" y="3384550"/>
            <a:ext cx="719045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200" b="1" i="1" smtClean="0">
                <a:solidFill>
                  <a:prstClr val="white"/>
                </a:solidFill>
                <a:latin typeface="Trebuchet MS"/>
                <a:cs typeface="Trebuchet MS"/>
              </a:rPr>
              <a:t>Photon</a:t>
            </a:r>
            <a:endParaRPr lang="en-GB" sz="1200" b="1" i="1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71" name="Text Box 39"/>
          <p:cNvSpPr txBox="1">
            <a:spLocks noChangeArrowheads="1"/>
          </p:cNvSpPr>
          <p:nvPr/>
        </p:nvSpPr>
        <p:spPr bwMode="auto">
          <a:xfrm>
            <a:off x="2592388" y="3384550"/>
            <a:ext cx="1314567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200" b="1" i="1" dirty="0" smtClean="0">
                <a:solidFill>
                  <a:prstClr val="white"/>
                </a:solidFill>
                <a:latin typeface="Trebuchet MS"/>
                <a:cs typeface="Trebuchet MS"/>
              </a:rPr>
              <a:t>3 weak bosons</a:t>
            </a:r>
            <a:endParaRPr lang="en-GB" sz="1200" b="1" i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72" name="Text Box 40"/>
          <p:cNvSpPr txBox="1">
            <a:spLocks noChangeArrowheads="1"/>
          </p:cNvSpPr>
          <p:nvPr/>
        </p:nvSpPr>
        <p:spPr bwMode="auto">
          <a:xfrm>
            <a:off x="7053263" y="3384550"/>
            <a:ext cx="833860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200" b="1" i="1" smtClean="0">
                <a:solidFill>
                  <a:prstClr val="white"/>
                </a:solidFill>
                <a:latin typeface="Trebuchet MS"/>
                <a:cs typeface="Trebuchet MS"/>
              </a:rPr>
              <a:t>8 Gluons</a:t>
            </a:r>
            <a:endParaRPr lang="en-GB" sz="1200" b="1" i="1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73" name="Text Box 41"/>
          <p:cNvSpPr txBox="1">
            <a:spLocks noChangeArrowheads="1"/>
          </p:cNvSpPr>
          <p:nvPr/>
        </p:nvSpPr>
        <p:spPr bwMode="auto">
          <a:xfrm>
            <a:off x="7046913" y="3960813"/>
            <a:ext cx="1450507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600" b="1" i="1" smtClean="0">
                <a:solidFill>
                  <a:prstClr val="white"/>
                </a:solidFill>
                <a:latin typeface="Trebuchet MS"/>
                <a:cs typeface="Trebuchet MS"/>
              </a:rPr>
              <a:t>Strong force</a:t>
            </a:r>
            <a:endParaRPr lang="en-GB" sz="1600" b="1" i="1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74" name="Text Box 42"/>
          <p:cNvSpPr txBox="1">
            <a:spLocks noChangeArrowheads="1"/>
          </p:cNvSpPr>
          <p:nvPr/>
        </p:nvSpPr>
        <p:spPr bwMode="auto">
          <a:xfrm>
            <a:off x="2636838" y="3968750"/>
            <a:ext cx="1321766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600" b="1" i="1" smtClean="0">
                <a:solidFill>
                  <a:prstClr val="white"/>
                </a:solidFill>
                <a:latin typeface="Trebuchet MS"/>
                <a:cs typeface="Trebuchet MS"/>
              </a:rPr>
              <a:t>Weak force</a:t>
            </a:r>
            <a:endParaRPr lang="en-GB" sz="1600" b="1" i="1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75" name="Text Box 43"/>
          <p:cNvSpPr txBox="1">
            <a:spLocks noChangeArrowheads="1"/>
          </p:cNvSpPr>
          <p:nvPr/>
        </p:nvSpPr>
        <p:spPr bwMode="auto">
          <a:xfrm>
            <a:off x="431800" y="3730625"/>
            <a:ext cx="1755775" cy="58695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600" b="1" i="1" smtClean="0">
                <a:solidFill>
                  <a:prstClr val="white"/>
                </a:solidFill>
                <a:latin typeface="Trebuchet MS"/>
                <a:cs typeface="Trebuchet MS"/>
              </a:rPr>
              <a:t>Electro-magnetic force</a:t>
            </a:r>
            <a:endParaRPr lang="en-GB" sz="1600" b="1" i="1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76" name="Text Box 44"/>
          <p:cNvSpPr txBox="1">
            <a:spLocks noChangeArrowheads="1"/>
          </p:cNvSpPr>
          <p:nvPr/>
        </p:nvSpPr>
        <p:spPr bwMode="auto">
          <a:xfrm>
            <a:off x="2847975" y="4914900"/>
            <a:ext cx="1800225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600" b="1" i="1" smtClean="0">
                <a:solidFill>
                  <a:srgbClr val="FFFF00"/>
                </a:solidFill>
                <a:latin typeface="Trebuchet MS"/>
                <a:cs typeface="Trebuchet MS"/>
              </a:rPr>
              <a:t>Higgs boson</a:t>
            </a:r>
            <a:endParaRPr lang="en-GB" sz="1600" b="1" i="1">
              <a:solidFill>
                <a:srgbClr val="FFFF00"/>
              </a:solidFill>
              <a:latin typeface="Trebuchet MS"/>
              <a:cs typeface="Trebuchet MS"/>
              <a:sym typeface="Wingdings" charset="2"/>
            </a:endParaRPr>
          </a:p>
        </p:txBody>
      </p:sp>
      <p:sp>
        <p:nvSpPr>
          <p:cNvPr id="77" name="Rectangle 45"/>
          <p:cNvSpPr>
            <a:spLocks noChangeArrowheads="1"/>
          </p:cNvSpPr>
          <p:nvPr/>
        </p:nvSpPr>
        <p:spPr bwMode="auto">
          <a:xfrm>
            <a:off x="4889502" y="4812660"/>
            <a:ext cx="4048654" cy="58695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600" b="1" i="1" dirty="0" smtClean="0">
                <a:solidFill>
                  <a:srgbClr val="FFFF00"/>
                </a:solidFill>
                <a:latin typeface="Trebuchet MS"/>
                <a:cs typeface="Trebuchet MS"/>
                <a:sym typeface="Wingdings" charset="2"/>
              </a:rPr>
              <a:t>Breaks electroweak symmetry</a:t>
            </a:r>
          </a:p>
          <a:p>
            <a:r>
              <a:rPr lang="en-GB" sz="1600" b="1" i="1" dirty="0" smtClean="0">
                <a:solidFill>
                  <a:srgbClr val="FFFF00"/>
                </a:solidFill>
                <a:latin typeface="Trebuchet MS"/>
                <a:cs typeface="Trebuchet MS"/>
                <a:sym typeface="Wingdings" charset="2"/>
              </a:rPr>
              <a:t>Generates boson and fermion masses</a:t>
            </a:r>
          </a:p>
        </p:txBody>
      </p:sp>
      <p:sp>
        <p:nvSpPr>
          <p:cNvPr id="78" name="Text Box 46"/>
          <p:cNvSpPr txBox="1">
            <a:spLocks noChangeArrowheads="1"/>
          </p:cNvSpPr>
          <p:nvPr/>
        </p:nvSpPr>
        <p:spPr bwMode="auto">
          <a:xfrm>
            <a:off x="296863" y="1763713"/>
            <a:ext cx="103337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400" b="1" i="1" smtClean="0">
                <a:solidFill>
                  <a:srgbClr val="D52929"/>
                </a:solidFill>
                <a:latin typeface="Trebuchet MS"/>
                <a:cs typeface="Trebuchet MS"/>
              </a:rPr>
              <a:t>Fermions</a:t>
            </a:r>
            <a:endParaRPr lang="en-GB" sz="1400" b="1" i="1">
              <a:solidFill>
                <a:srgbClr val="D52929"/>
              </a:solidFill>
              <a:latin typeface="Trebuchet MS"/>
              <a:cs typeface="Trebuchet MS"/>
            </a:endParaRPr>
          </a:p>
        </p:txBody>
      </p:sp>
      <p:sp>
        <p:nvSpPr>
          <p:cNvPr id="79" name="Text Box 47"/>
          <p:cNvSpPr txBox="1">
            <a:spLocks noChangeArrowheads="1"/>
          </p:cNvSpPr>
          <p:nvPr/>
        </p:nvSpPr>
        <p:spPr bwMode="auto">
          <a:xfrm>
            <a:off x="296863" y="3068638"/>
            <a:ext cx="79425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fr-FR" sz="1400" b="1" i="1">
                <a:solidFill>
                  <a:srgbClr val="1C4A94"/>
                </a:solidFill>
                <a:latin typeface="Trebuchet MS"/>
                <a:cs typeface="Trebuchet MS"/>
              </a:rPr>
              <a:t>Bosons</a:t>
            </a:r>
          </a:p>
        </p:txBody>
      </p:sp>
      <p:grpSp>
        <p:nvGrpSpPr>
          <p:cNvPr id="80" name="Group 48"/>
          <p:cNvGrpSpPr/>
          <p:nvPr/>
        </p:nvGrpSpPr>
        <p:grpSpPr>
          <a:xfrm>
            <a:off x="6546850" y="3627438"/>
            <a:ext cx="570934" cy="431800"/>
            <a:chOff x="6546850" y="3627438"/>
            <a:chExt cx="570934" cy="431800"/>
          </a:xfrm>
        </p:grpSpPr>
        <p:graphicFrame>
          <p:nvGraphicFramePr>
            <p:cNvPr id="81" name="Object 25"/>
            <p:cNvGraphicFramePr>
              <a:graphicFrameLocks noChangeAspect="1"/>
            </p:cNvGraphicFramePr>
            <p:nvPr/>
          </p:nvGraphicFramePr>
          <p:xfrm>
            <a:off x="6778059" y="3627438"/>
            <a:ext cx="339725" cy="431800"/>
          </p:xfrm>
          <a:graphic>
            <a:graphicData uri="http://schemas.openxmlformats.org/presentationml/2006/ole">
              <p:oleObj spid="_x0000_s4888594" name="Equation" r:id="rId11" imgW="139700" imgH="177800" progId="Equation.DSMT4">
                <p:embed/>
              </p:oleObj>
            </a:graphicData>
          </a:graphic>
        </p:graphicFrame>
        <p:graphicFrame>
          <p:nvGraphicFramePr>
            <p:cNvPr id="82" name="Object 26"/>
            <p:cNvGraphicFramePr>
              <a:graphicFrameLocks noChangeAspect="1"/>
            </p:cNvGraphicFramePr>
            <p:nvPr/>
          </p:nvGraphicFramePr>
          <p:xfrm>
            <a:off x="6546850" y="3727450"/>
            <a:ext cx="298450" cy="204788"/>
          </p:xfrm>
          <a:graphic>
            <a:graphicData uri="http://schemas.openxmlformats.org/presentationml/2006/ole">
              <p:oleObj spid="_x0000_s4888595" name="Equation" r:id="rId12" imgW="241300" imgH="165100" progId="Equation.DSMT4">
                <p:embed/>
              </p:oleObj>
            </a:graphicData>
          </a:graphic>
        </p:graphicFrame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8" grpId="0" animBg="1"/>
      <p:bldP spid="59" grpId="0" animBg="1"/>
      <p:bldP spid="60" grpId="0" animBg="1"/>
      <p:bldP spid="64" grpId="0" animBg="1"/>
      <p:bldP spid="65" grpId="0" animBg="1"/>
      <p:bldP spid="66" grpId="0"/>
      <p:bldP spid="67" grpId="0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WW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(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*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)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2</a:t>
            </a:r>
            <a:r>
              <a:rPr lang="en-US" sz="2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(e, µ) </a:t>
            </a:r>
            <a:r>
              <a:rPr lang="en-US" sz="2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+ 2</a:t>
            </a:r>
            <a:r>
              <a:rPr lang="en-US" sz="2800" b="1" i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Not clean, but abundant (competitive at 125 GeV) — little mass sensitivity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52400" y="1823642"/>
            <a:ext cx="889635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Signal selection: reconstruct transverse Higgs mass, exploit </a:t>
            </a:r>
            <a:r>
              <a:rPr lang="en-US" sz="1400" b="1" i="1" dirty="0" smtClean="0">
                <a:solidFill>
                  <a:srgbClr val="595959"/>
                </a:solidFill>
                <a:latin typeface="Trebuchet MS"/>
                <a:cs typeface="Trebuchet MS"/>
              </a:rPr>
              <a:t>W</a:t>
            </a:r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lang="en-US" sz="1400" b="1" dirty="0" err="1" smtClean="0">
                <a:solidFill>
                  <a:srgbClr val="595959"/>
                </a:solidFill>
                <a:latin typeface="Trebuchet MS"/>
                <a:cs typeface="Trebuchet MS"/>
              </a:rPr>
              <a:t>polarisation</a:t>
            </a:r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 (leptons emitted in same dir.)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24400" y="1460956"/>
            <a:ext cx="4428938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arXiv</a:t>
            </a:r>
            <a:r>
              <a:rPr lang="en-US" sz="800" b="1" kern="0" dirty="0" smtClean="0">
                <a:solidFill>
                  <a:srgbClr val="FFFFFF"/>
                </a:solidFill>
              </a:rPr>
              <a:t>:1207.7214, CMS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arXiv</a:t>
            </a:r>
            <a:r>
              <a:rPr lang="en-US" sz="800" b="1" kern="0" dirty="0" smtClean="0">
                <a:solidFill>
                  <a:srgbClr val="FFFFFF"/>
                </a:solidFill>
              </a:rPr>
              <a:t>:1207.7235, both submitted on Aug 1</a:t>
            </a:r>
            <a:r>
              <a:rPr lang="en-US" sz="800" b="1" kern="0" baseline="30000" dirty="0" smtClean="0">
                <a:solidFill>
                  <a:srgbClr val="FFFFFF"/>
                </a:solidFill>
              </a:rPr>
              <a:t>st</a:t>
            </a:r>
            <a:r>
              <a:rPr lang="en-US" sz="800" b="1" kern="0" dirty="0" smtClean="0">
                <a:solidFill>
                  <a:srgbClr val="FFFFFF"/>
                </a:solidFill>
              </a:rPr>
              <a:t>, 2012 to PLB </a:t>
            </a:r>
          </a:p>
        </p:txBody>
      </p:sp>
      <p:pic>
        <p:nvPicPr>
          <p:cNvPr id="33" name="Picture 32" descr="3plo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118701" y="2065130"/>
            <a:ext cx="3720499" cy="37768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1817" y="5715000"/>
            <a:ext cx="80115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Some excess seen by both experiments: 2.8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(1.6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) for ATLAS (CMS) at ~125 GeV </a:t>
            </a:r>
            <a:endParaRPr lang="en-US" sz="1600" baseline="30000" dirty="0" smtClean="0">
              <a:solidFill>
                <a:srgbClr val="D00209"/>
              </a:solidFill>
              <a:latin typeface="Trebuchet MS"/>
              <a:ea typeface="Arial" charset="0"/>
              <a:cs typeface="Trebuchet MS"/>
            </a:endParaRPr>
          </a:p>
        </p:txBody>
      </p:sp>
      <p:pic>
        <p:nvPicPr>
          <p:cNvPr id="32" name="Picture 31" descr="fig_006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20261" y="2232609"/>
            <a:ext cx="4818125" cy="346582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Combining all the channels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Discovery significance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52400" y="1823642"/>
            <a:ext cx="876300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All results [</a:t>
            </a:r>
            <a:r>
              <a:rPr lang="en-US" sz="1400" b="1" dirty="0" err="1" smtClean="0">
                <a:solidFill>
                  <a:srgbClr val="595959"/>
                </a:solidFill>
                <a:latin typeface="Symbol" charset="2"/>
                <a:cs typeface="Symbol" charset="2"/>
              </a:rPr>
              <a:t>gg</a:t>
            </a:r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, </a:t>
            </a:r>
            <a:r>
              <a:rPr lang="en-US" sz="1400" b="1" i="1" dirty="0" smtClean="0">
                <a:solidFill>
                  <a:srgbClr val="595959"/>
                </a:solidFill>
                <a:latin typeface="Trebuchet MS"/>
                <a:cs typeface="Trebuchet MS"/>
              </a:rPr>
              <a:t>ZZ</a:t>
            </a:r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, </a:t>
            </a:r>
            <a:r>
              <a:rPr lang="en-US" sz="1400" b="1" i="1" dirty="0" smtClean="0">
                <a:solidFill>
                  <a:srgbClr val="595959"/>
                </a:solidFill>
                <a:latin typeface="Trebuchet MS"/>
                <a:cs typeface="Trebuchet MS"/>
              </a:rPr>
              <a:t>WW</a:t>
            </a:r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, </a:t>
            </a:r>
            <a:r>
              <a:rPr lang="en-US" sz="1400" b="1" dirty="0" err="1" smtClean="0">
                <a:solidFill>
                  <a:srgbClr val="595959"/>
                </a:solidFill>
                <a:latin typeface="Symbol" charset="2"/>
                <a:cs typeface="Symbol" charset="2"/>
              </a:rPr>
              <a:t>tt</a:t>
            </a:r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, </a:t>
            </a:r>
            <a:r>
              <a:rPr lang="en-US" sz="1400" b="1" i="1" dirty="0" smtClean="0">
                <a:solidFill>
                  <a:srgbClr val="595959"/>
                </a:solidFill>
                <a:latin typeface="Trebuchet MS"/>
                <a:cs typeface="Trebuchet MS"/>
              </a:rPr>
              <a:t>bb</a:t>
            </a:r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] combined. Left: ATLAS right: CMS — low mass region shown only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4400" y="1460956"/>
            <a:ext cx="4428938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arXiv</a:t>
            </a:r>
            <a:r>
              <a:rPr lang="en-US" sz="800" b="1" kern="0" dirty="0" smtClean="0">
                <a:solidFill>
                  <a:srgbClr val="FFFFFF"/>
                </a:solidFill>
              </a:rPr>
              <a:t>:1207.7214, CMS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arXiv</a:t>
            </a:r>
            <a:r>
              <a:rPr lang="en-US" sz="800" b="1" kern="0" dirty="0" smtClean="0">
                <a:solidFill>
                  <a:srgbClr val="FFFFFF"/>
                </a:solidFill>
              </a:rPr>
              <a:t>:1207.7235, both submitted on Aug 1</a:t>
            </a:r>
            <a:r>
              <a:rPr lang="en-US" sz="800" b="1" kern="0" baseline="30000" dirty="0" smtClean="0">
                <a:solidFill>
                  <a:srgbClr val="FFFFFF"/>
                </a:solidFill>
              </a:rPr>
              <a:t>st</a:t>
            </a:r>
            <a:r>
              <a:rPr lang="en-US" sz="800" b="1" kern="0" dirty="0" smtClean="0">
                <a:solidFill>
                  <a:srgbClr val="FFFFFF"/>
                </a:solidFill>
              </a:rPr>
              <a:t>, 2012 to PLB </a:t>
            </a:r>
          </a:p>
        </p:txBody>
      </p:sp>
      <p:pic>
        <p:nvPicPr>
          <p:cNvPr id="32" name="Picture 31" descr="4plo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953000" y="2184197"/>
            <a:ext cx="3765146" cy="3519593"/>
          </a:xfrm>
          <a:prstGeom prst="rect">
            <a:avLst/>
          </a:prstGeom>
        </p:spPr>
      </p:pic>
      <p:pic>
        <p:nvPicPr>
          <p:cNvPr id="33" name="Picture 32" descr="fig_009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277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2778"/>
              <a:stretch>
                <a:fillRect/>
              </a:stretch>
            </p:blipFill>
          </mc:Fallback>
        </mc:AlternateContent>
        <p:spPr>
          <a:xfrm>
            <a:off x="139911" y="2203439"/>
            <a:ext cx="4896893" cy="365101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76400" y="4796135"/>
            <a:ext cx="15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5.9</a:t>
            </a:r>
            <a:r>
              <a:rPr lang="en-GB" sz="1200" b="1" dirty="0" smtClean="0">
                <a:solidFill>
                  <a:srgbClr val="D00209"/>
                </a:solidFill>
                <a:latin typeface="Symbol" charset="2"/>
                <a:cs typeface="Symbol" charset="2"/>
              </a:rPr>
              <a:t>s</a:t>
            </a:r>
            <a:r>
              <a:rPr lang="en-GB" sz="12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(4.9</a:t>
            </a:r>
            <a:r>
              <a:rPr lang="en-GB" sz="1200" b="1" dirty="0" smtClean="0">
                <a:solidFill>
                  <a:srgbClr val="D00209"/>
                </a:solidFill>
                <a:latin typeface="Symbol" charset="2"/>
                <a:cs typeface="Symbol" charset="2"/>
              </a:rPr>
              <a:t>s</a:t>
            </a:r>
            <a:r>
              <a:rPr lang="en-GB" sz="12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)</a:t>
            </a:r>
            <a:r>
              <a:rPr lang="en-GB" sz="1200" b="1" dirty="0" smtClean="0">
                <a:solidFill>
                  <a:srgbClr val="D00209"/>
                </a:solidFill>
                <a:latin typeface="Symbol" charset="2"/>
                <a:cs typeface="Symbol" charset="2"/>
              </a:rPr>
              <a:t> </a:t>
            </a:r>
            <a:r>
              <a:rPr lang="en-GB" sz="12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local </a:t>
            </a:r>
          </a:p>
          <a:p>
            <a:r>
              <a:rPr lang="en-GB" sz="1200" b="1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p</a:t>
            </a:r>
            <a:r>
              <a:rPr lang="en-GB" sz="12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-value </a:t>
            </a:r>
            <a:r>
              <a:rPr lang="en-GB" sz="1200" b="1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obs</a:t>
            </a:r>
            <a:r>
              <a:rPr lang="en-GB" sz="12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(exp)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400" y="5715000"/>
            <a:ext cx="84162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ATLAS (CMS) sees 5.9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(5.0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) excess at mass of 126.5 (125.3) GeV, </a:t>
            </a:r>
            <a:r>
              <a:rPr lang="en-US" sz="1600" dirty="0" err="1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d(</a:t>
            </a:r>
            <a:r>
              <a:rPr lang="en-US" sz="1600" dirty="0" err="1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mass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) ~ 0.6 GeV</a:t>
            </a:r>
            <a:endParaRPr lang="en-US" sz="1600" baseline="30000" dirty="0" smtClean="0">
              <a:solidFill>
                <a:srgbClr val="D00209"/>
              </a:solidFill>
              <a:latin typeface="Trebuchet MS"/>
              <a:ea typeface="Arial" charset="0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4" descr="fig_00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366646" y="0"/>
            <a:ext cx="441070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0102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prstClr val="white">
                    <a:lumMod val="75000"/>
                  </a:prstClr>
                </a:solidFill>
                <a:latin typeface="Trebuchet MS"/>
                <a:cs typeface="Trebuchet MS"/>
              </a:rPr>
              <a:t>Whole sensitive mass range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5" name="Picture 4" descr="fig_007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366646" y="0"/>
            <a:ext cx="441070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0102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1" dirty="0" smtClean="0">
                <a:solidFill>
                  <a:prstClr val="white">
                    <a:lumMod val="75000"/>
                  </a:prstClr>
                </a:solidFill>
                <a:latin typeface="Trebuchet MS"/>
                <a:ea typeface="+mn-ea"/>
                <a:cs typeface="Trebuchet MS"/>
              </a:rPr>
              <a:t>Whole sensitive mass range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6646" y="0"/>
            <a:ext cx="441070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287588"/>
            <a:ext cx="9144000" cy="2289176"/>
          </a:xfrm>
          <a:prstGeom prst="rect">
            <a:avLst/>
          </a:prstGeom>
          <a:solidFill>
            <a:srgbClr val="404040">
              <a:alpha val="92000"/>
            </a:srgbClr>
          </a:solidFill>
          <a:ln>
            <a:noFill/>
          </a:ln>
          <a:effectLst>
            <a:outerShdw blurRad="50800" dist="38100" dir="2700000">
              <a:schemeClr val="tx1">
                <a:lumMod val="75000"/>
                <a:lumOff val="2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294606" y="2286000"/>
            <a:ext cx="6658294" cy="2290764"/>
            <a:chOff x="1294606" y="2286000"/>
            <a:chExt cx="6658294" cy="2290764"/>
          </a:xfrm>
        </p:grpSpPr>
        <p:sp>
          <p:nvSpPr>
            <p:cNvPr id="8" name="TextBox 7"/>
            <p:cNvSpPr txBox="1"/>
            <p:nvPr/>
          </p:nvSpPr>
          <p:spPr>
            <a:xfrm>
              <a:off x="1509515" y="2439988"/>
              <a:ext cx="618668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800" i="1" dirty="0" smtClean="0">
                  <a:solidFill>
                    <a:prstClr val="white"/>
                  </a:solidFill>
                  <a:latin typeface="Trebuchet MS"/>
                  <a:ea typeface="+mn-ea"/>
                  <a:cs typeface="Trebuchet MS"/>
                </a:rPr>
                <a:t>ATLAS:	</a:t>
              </a:r>
              <a:r>
                <a:rPr lang="en-GB" sz="2800" i="1" dirty="0" err="1" smtClean="0">
                  <a:solidFill>
                    <a:prstClr val="white"/>
                  </a:solidFill>
                  <a:latin typeface="Trebuchet MS"/>
                  <a:ea typeface="+mn-ea"/>
                  <a:cs typeface="Trebuchet MS"/>
                </a:rPr>
                <a:t>m</a:t>
              </a:r>
              <a:r>
                <a:rPr lang="en-GB" sz="2800" i="1" baseline="-25000" dirty="0" err="1" smtClean="0">
                  <a:solidFill>
                    <a:prstClr val="white"/>
                  </a:solidFill>
                  <a:latin typeface="Trebuchet MS"/>
                  <a:ea typeface="+mn-ea"/>
                  <a:cs typeface="Trebuchet MS"/>
                </a:rPr>
                <a:t>H</a:t>
              </a:r>
              <a:r>
                <a:rPr lang="en-GB" sz="2800" dirty="0" smtClean="0">
                  <a:solidFill>
                    <a:prstClr val="white"/>
                  </a:solidFill>
                  <a:latin typeface="Trebuchet MS"/>
                  <a:ea typeface="+mn-ea"/>
                  <a:cs typeface="Trebuchet MS"/>
                </a:rPr>
                <a:t> = (126.0 ± 0.4 ± 0.4) GeV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200" i="1" dirty="0" smtClean="0">
                <a:solidFill>
                  <a:prstClr val="white"/>
                </a:solidFill>
                <a:latin typeface="Trebuchet MS"/>
                <a:ea typeface="+mn-ea"/>
                <a:cs typeface="Trebuchet M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800" i="1" dirty="0" smtClean="0">
                  <a:solidFill>
                    <a:prstClr val="white"/>
                  </a:solidFill>
                  <a:latin typeface="Trebuchet MS"/>
                  <a:ea typeface="+mn-ea"/>
                  <a:cs typeface="Trebuchet MS"/>
                </a:rPr>
                <a:t>CMS:		</a:t>
              </a:r>
              <a:r>
                <a:rPr lang="en-GB" sz="2800" i="1" dirty="0" err="1" smtClean="0">
                  <a:solidFill>
                    <a:prstClr val="white"/>
                  </a:solidFill>
                  <a:latin typeface="Trebuchet MS"/>
                  <a:ea typeface="+mn-ea"/>
                  <a:cs typeface="Trebuchet MS"/>
                </a:rPr>
                <a:t>m</a:t>
              </a:r>
              <a:r>
                <a:rPr lang="en-GB" sz="2800" i="1" baseline="-25000" dirty="0" err="1" smtClean="0">
                  <a:solidFill>
                    <a:prstClr val="white"/>
                  </a:solidFill>
                  <a:latin typeface="Trebuchet MS"/>
                  <a:ea typeface="+mn-ea"/>
                  <a:cs typeface="Trebuchet MS"/>
                </a:rPr>
                <a:t>H</a:t>
              </a:r>
              <a:r>
                <a:rPr lang="en-GB" sz="2800" dirty="0" smtClean="0">
                  <a:solidFill>
                    <a:prstClr val="white"/>
                  </a:solidFill>
                  <a:latin typeface="Trebuchet MS"/>
                  <a:ea typeface="+mn-ea"/>
                  <a:cs typeface="Trebuchet MS"/>
                </a:rPr>
                <a:t> = (125.3 ± 0.4 ± 0.5) GeV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800" dirty="0" smtClean="0">
                <a:solidFill>
                  <a:prstClr val="white"/>
                </a:solidFill>
                <a:latin typeface="Trebuchet MS"/>
                <a:ea typeface="+mn-ea"/>
                <a:cs typeface="Trebuchet M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800" dirty="0" smtClean="0">
                  <a:solidFill>
                    <a:prstClr val="white">
                      <a:lumMod val="75000"/>
                    </a:prstClr>
                  </a:solidFill>
                  <a:latin typeface="Trebuchet MS"/>
                  <a:ea typeface="+mn-ea"/>
                  <a:cs typeface="Trebuchet MS"/>
                </a:rPr>
                <a:t>			</a:t>
              </a:r>
              <a:r>
                <a:rPr lang="en-GB" sz="2800" i="1" dirty="0" err="1" smtClean="0">
                  <a:solidFill>
                    <a:prstClr val="white">
                      <a:lumMod val="75000"/>
                    </a:prstClr>
                  </a:solidFill>
                  <a:latin typeface="Trebuchet MS"/>
                  <a:ea typeface="+mn-ea"/>
                  <a:cs typeface="Trebuchet MS"/>
                </a:rPr>
                <a:t>m</a:t>
              </a:r>
              <a:r>
                <a:rPr lang="en-GB" sz="2800" i="1" baseline="-25000" dirty="0" err="1" smtClean="0">
                  <a:solidFill>
                    <a:prstClr val="white">
                      <a:lumMod val="75000"/>
                    </a:prstClr>
                  </a:solidFill>
                  <a:latin typeface="Trebuchet MS"/>
                  <a:ea typeface="+mn-ea"/>
                  <a:cs typeface="Trebuchet MS"/>
                </a:rPr>
                <a:t>H</a:t>
              </a:r>
              <a:r>
                <a:rPr lang="en-GB" sz="2800" dirty="0" smtClean="0">
                  <a:solidFill>
                    <a:prstClr val="white">
                      <a:lumMod val="75000"/>
                    </a:prstClr>
                  </a:solidFill>
                  <a:latin typeface="Trebuchet MS"/>
                  <a:ea typeface="+mn-ea"/>
                  <a:cs typeface="Trebuchet MS"/>
                </a:rPr>
                <a:t> ~ (125.7 ± 0.4) GeV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509515" y="3736976"/>
              <a:ext cx="6186685" cy="1588"/>
            </a:xfrm>
            <a:prstGeom prst="line">
              <a:avLst/>
            </a:prstGeom>
            <a:ln w="635" cap="flat" cmpd="sng" algn="ctr">
              <a:solidFill>
                <a:schemeClr val="bg1">
                  <a:lumMod val="75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95400" y="2286000"/>
              <a:ext cx="6613022" cy="3176"/>
            </a:xfrm>
            <a:prstGeom prst="line">
              <a:avLst/>
            </a:prstGeom>
            <a:ln w="635" cap="flat" cmpd="sng" algn="ctr">
              <a:solidFill>
                <a:schemeClr val="bg1">
                  <a:lumMod val="75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96194" y="4573588"/>
              <a:ext cx="6611434" cy="3176"/>
            </a:xfrm>
            <a:prstGeom prst="line">
              <a:avLst/>
            </a:prstGeom>
            <a:ln w="635" cap="flat" cmpd="sng" algn="ctr">
              <a:solidFill>
                <a:schemeClr val="bg1">
                  <a:lumMod val="75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6765422" y="3430588"/>
              <a:ext cx="2286000" cy="1588"/>
            </a:xfrm>
            <a:prstGeom prst="line">
              <a:avLst/>
            </a:prstGeom>
            <a:ln w="635" cap="flat" cmpd="sng" algn="ctr">
              <a:solidFill>
                <a:schemeClr val="bg1">
                  <a:lumMod val="75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151606" y="3429794"/>
              <a:ext cx="2287588" cy="1588"/>
            </a:xfrm>
            <a:prstGeom prst="line">
              <a:avLst/>
            </a:prstGeom>
            <a:ln w="635" cap="flat" cmpd="sng" algn="ctr">
              <a:solidFill>
                <a:schemeClr val="bg1">
                  <a:lumMod val="75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021515" y="4340533"/>
              <a:ext cx="9313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800" i="1" dirty="0" smtClean="0">
                  <a:solidFill>
                    <a:srgbClr val="BFBFBF"/>
                  </a:solidFill>
                  <a:latin typeface="Trebuchet MS"/>
                  <a:ea typeface="+mn-ea"/>
                  <a:cs typeface="Trebuchet MS"/>
                </a:rPr>
                <a:t>Private average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20"/>
            <a:ext cx="4495800" cy="6581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b="11394"/>
          <a:stretch>
            <a:fillRect/>
          </a:stretch>
        </p:blipFill>
        <p:spPr>
          <a:xfrm>
            <a:off x="4495800" y="-7920"/>
            <a:ext cx="4648200" cy="5034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</a:blip>
          <a:srcRect t="88606" r="68140"/>
          <a:stretch>
            <a:fillRect/>
          </a:stretch>
        </p:blipFill>
        <p:spPr>
          <a:xfrm>
            <a:off x="7663070" y="2438400"/>
            <a:ext cx="1480930" cy="647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105400"/>
            <a:ext cx="3579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PRESS COVERAGE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after July 4</a:t>
            </a:r>
            <a:r>
              <a:rPr lang="en-US" sz="1400" baseline="30000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th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Trebuchet MS"/>
                <a:cs typeface="Trebuchet MS"/>
              </a:rPr>
              <a:t> seminars at CERN </a:t>
            </a:r>
            <a:endParaRPr lang="en-US" sz="1100" dirty="0" smtClean="0">
              <a:solidFill>
                <a:schemeClr val="bg1">
                  <a:lumMod val="9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8294604" y="5753269"/>
            <a:ext cx="14448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bg1">
                    <a:lumMod val="75000"/>
                  </a:schemeClr>
                </a:solidFill>
                <a:latin typeface="Trebuchet MS"/>
                <a:cs typeface="Trebuchet MS"/>
              </a:rPr>
              <a:t>CERN black board, Jul 2012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Tevatron publishing final Higgs search results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Evidence for excess in </a:t>
            </a:r>
            <a:r>
              <a:rPr lang="en-US" sz="2000" i="1" dirty="0" smtClean="0">
                <a:solidFill>
                  <a:prstClr val="black"/>
                </a:solidFill>
                <a:latin typeface="Trebuchet MS"/>
                <a:cs typeface="Trebuchet MS"/>
              </a:rPr>
              <a:t>H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  <a:latin typeface="Trebuchet MS"/>
                <a:cs typeface="Trebuchet MS"/>
              </a:rPr>
              <a:t>bb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 produced in association with </a:t>
            </a:r>
            <a:r>
              <a:rPr lang="en-US" sz="2000" i="1" dirty="0" smtClean="0">
                <a:solidFill>
                  <a:prstClr val="black"/>
                </a:solidFill>
                <a:latin typeface="Trebuchet MS"/>
                <a:cs typeface="Trebuchet MS"/>
              </a:rPr>
              <a:t>Z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/</a:t>
            </a:r>
            <a:r>
              <a:rPr lang="en-US" sz="2000" i="1" dirty="0" smtClean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43800" y="1460956"/>
            <a:ext cx="160019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CDF &amp; D0, arXiv:1207.6436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400" y="5715000"/>
            <a:ext cx="8991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Maximum local excess of 3.1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at 135 GeV (~1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expected) but coarse mass resolution</a:t>
            </a:r>
            <a:endParaRPr lang="en-US" sz="1600" baseline="30000" dirty="0" smtClean="0">
              <a:solidFill>
                <a:srgbClr val="D00209"/>
              </a:solidFill>
              <a:latin typeface="Trebuchet MS"/>
              <a:ea typeface="Arial" charset="0"/>
              <a:cs typeface="Trebuchet MS"/>
            </a:endParaRPr>
          </a:p>
        </p:txBody>
      </p:sp>
      <p:pic>
        <p:nvPicPr>
          <p:cNvPr id="21" name="Picture 20" descr="tevDibosonFitJuly26_mjj_combo_Subtrac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123" y="2339510"/>
            <a:ext cx="4516877" cy="3064374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52399" y="1823642"/>
            <a:ext cx="8991599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595959"/>
                </a:solidFill>
                <a:latin typeface="Trebuchet MS"/>
                <a:cs typeface="Trebuchet MS"/>
              </a:rPr>
              <a:t>Channels depends on good jet energy reconstruction. Harder at LHC due to increased background</a:t>
            </a:r>
          </a:p>
        </p:txBody>
      </p:sp>
      <p:pic>
        <p:nvPicPr>
          <p:cNvPr id="18" name="Picture 17" descr="tevComboCLb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67238" y="2362200"/>
            <a:ext cx="4500562" cy="304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Is it the Higgs boson with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J</a:t>
            </a:r>
            <a:r>
              <a:rPr lang="en-US" sz="2800" i="1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PC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= 0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++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and SM couplings ? 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Individual channel strength </a:t>
            </a:r>
            <a:r>
              <a:rPr lang="en-US" sz="2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wrt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. SM expectation seen by ATLAS and CMS</a:t>
            </a:r>
          </a:p>
        </p:txBody>
      </p:sp>
      <p:pic>
        <p:nvPicPr>
          <p:cNvPr id="23" name="Picture 22" descr="5plo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954673" y="1800946"/>
            <a:ext cx="3579727" cy="3705087"/>
          </a:xfrm>
          <a:prstGeom prst="rect">
            <a:avLst/>
          </a:prstGeom>
        </p:spPr>
      </p:pic>
      <p:pic>
        <p:nvPicPr>
          <p:cNvPr id="22" name="Picture 21" descr="fig_010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623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t="6236"/>
              <a:stretch>
                <a:fillRect/>
              </a:stretch>
            </p:blipFill>
          </mc:Fallback>
        </mc:AlternateContent>
        <p:spPr>
          <a:xfrm>
            <a:off x="381001" y="1954394"/>
            <a:ext cx="4219084" cy="376060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24400" y="1460956"/>
            <a:ext cx="4428938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 arXiv:1207.7214, CMS arXiv:1207.7235, ATLAS-CONF-2012-127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1" y="5715000"/>
            <a:ext cx="815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i="1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H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 ® </a:t>
            </a:r>
            <a:r>
              <a:rPr lang="en-US" sz="1600" i="1" dirty="0" err="1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channel a bit strong, overall agreement with SM within large uncertainties</a:t>
            </a:r>
            <a:endParaRPr lang="en-US" sz="1600" baseline="30000" dirty="0" smtClean="0">
              <a:solidFill>
                <a:srgbClr val="D00209"/>
              </a:solidFill>
              <a:latin typeface="Trebuchet MS"/>
              <a:ea typeface="Arial" charset="0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Is it the Higgs boson with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J</a:t>
            </a:r>
            <a:r>
              <a:rPr lang="en-US" sz="2800" i="1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PC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= 0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++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and SM couplings ? 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ATLAS &amp; CMS prepare to measure couplings under various hypotheses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96200" y="1460956"/>
            <a:ext cx="1457138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ATLAS-CONF-2012-127</a:t>
            </a:r>
            <a:endParaRPr lang="en-US" sz="800" b="1" kern="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1" y="5715000"/>
            <a:ext cx="815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So far, no disagreement with SM; significance of VBF channel still below 2</a:t>
            </a:r>
            <a:r>
              <a:rPr lang="en-US" sz="1600" dirty="0" smtClean="0">
                <a:solidFill>
                  <a:srgbClr val="D00209"/>
                </a:solidFill>
                <a:latin typeface="Symbol" charset="2"/>
                <a:cs typeface="Symbol" charset="2"/>
                <a:sym typeface="Wingdings"/>
              </a:rPr>
              <a:t>s</a:t>
            </a:r>
            <a:endParaRPr lang="en-US" sz="1600" baseline="30000" dirty="0" smtClean="0">
              <a:solidFill>
                <a:srgbClr val="D00209"/>
              </a:solidFill>
              <a:latin typeface="Symbol" charset="2"/>
              <a:ea typeface="Arial" charset="0"/>
              <a:cs typeface="Symbol" charset="2"/>
            </a:endParaRPr>
          </a:p>
        </p:txBody>
      </p:sp>
      <p:pic>
        <p:nvPicPr>
          <p:cNvPr id="14" name="Picture 13" descr="fig_04a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1042" b="10039"/>
              <a:stretch>
                <a:fillRect/>
              </a:stretch>
            </p:blipFill>
          </mc:Choice>
          <mc:Fallback>
            <p:blipFill>
              <a:blip r:embed="rId4"/>
              <a:srcRect l="11042" b="10039"/>
              <a:stretch>
                <a:fillRect/>
              </a:stretch>
            </p:blipFill>
          </mc:Fallback>
        </mc:AlternateContent>
        <p:spPr>
          <a:xfrm>
            <a:off x="228600" y="2241549"/>
            <a:ext cx="4548255" cy="31150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7" y="2387509"/>
            <a:ext cx="38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</a:rPr>
              <a:t>k</a:t>
            </a:r>
            <a:r>
              <a:rPr lang="en-GB" sz="1600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</a:t>
            </a:r>
            <a:endParaRPr lang="en-GB" sz="1600" baseline="-2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8767" y="5316863"/>
            <a:ext cx="402674" cy="292388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</a:rPr>
              <a:t>k</a:t>
            </a:r>
            <a:r>
              <a:rPr lang="en-GB" sz="16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endParaRPr lang="en-GB" sz="1600" baseline="-2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378987" y="2579868"/>
            <a:ext cx="703237" cy="292388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</a:rPr>
              <a:t>-2</a:t>
            </a: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ln</a:t>
            </a: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</a:rPr>
              <a:t>L</a:t>
            </a:r>
            <a:endParaRPr lang="en-GB" sz="1600" baseline="-2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Picture 12" descr="fig_03-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11606" b="9602"/>
              <a:stretch>
                <a:fillRect/>
              </a:stretch>
            </p:blipFill>
          </mc:Choice>
          <mc:Fallback>
            <p:blipFill>
              <a:blip r:embed="rId6"/>
              <a:srcRect l="11606" b="9602"/>
              <a:stretch>
                <a:fillRect/>
              </a:stretch>
            </p:blipFill>
          </mc:Fallback>
        </mc:AlternateContent>
        <p:spPr>
          <a:xfrm>
            <a:off x="4873905" y="2243673"/>
            <a:ext cx="4270095" cy="31346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91400" y="5316863"/>
            <a:ext cx="1633678" cy="292388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GB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GB" sz="1600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VBF+VH</a:t>
            </a: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en-GB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GB" sz="1600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ggF+ttH</a:t>
            </a:r>
            <a:r>
              <a: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endParaRPr lang="en-GB" sz="1600" baseline="-2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9" name="Object 2"/>
          <p:cNvGraphicFramePr>
            <a:graphicFrameLocks noChangeAspect="1"/>
          </p:cNvGraphicFramePr>
          <p:nvPr/>
        </p:nvGraphicFramePr>
        <p:xfrm>
          <a:off x="1371600" y="1772708"/>
          <a:ext cx="5661025" cy="446088"/>
        </p:xfrm>
        <a:graphic>
          <a:graphicData uri="http://schemas.openxmlformats.org/presentationml/2006/ole">
            <p:oleObj spid="_x0000_s5662722" name="Equation" r:id="rId7" imgW="4241800" imgH="330200" progId="Equation.DSMT4">
              <p:embed/>
            </p:oleObj>
          </a:graphicData>
        </a:graphic>
      </p:graphicFrame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52399" y="1823642"/>
            <a:ext cx="2590801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Observed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: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5662723" name="Object 3"/>
          <p:cNvGraphicFramePr>
            <a:graphicFrameLocks noChangeAspect="1"/>
          </p:cNvGraphicFramePr>
          <p:nvPr/>
        </p:nvGraphicFramePr>
        <p:xfrm>
          <a:off x="7162800" y="1841499"/>
          <a:ext cx="1717141" cy="334433"/>
        </p:xfrm>
        <a:graphic>
          <a:graphicData uri="http://schemas.openxmlformats.org/presentationml/2006/ole">
            <p:oleObj spid="_x0000_s5662723" name="Equation" r:id="rId8" imgW="1574800" imgH="3048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Is it the Higgs boson with </a:t>
            </a:r>
            <a:r>
              <a:rPr lang="en-US" sz="2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J</a:t>
            </a:r>
            <a:r>
              <a:rPr lang="en-US" sz="2800" i="1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PC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= 0</a:t>
            </a:r>
            <a:r>
              <a:rPr lang="en-US" sz="2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++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and SM couplings ? 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Individual channel strength </a:t>
            </a:r>
            <a:r>
              <a:rPr lang="en-US" sz="2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wrt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. SM expectation seen by ATLAS and CMS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2667000"/>
            <a:ext cx="7349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Michael </a:t>
            </a:r>
            <a:r>
              <a:rPr lang="en-GB" sz="1400" dirty="0" err="1" smtClean="0"/>
              <a:t>Peskin</a:t>
            </a:r>
            <a:r>
              <a:rPr lang="en-GB" sz="1400" dirty="0" smtClean="0"/>
              <a:t>, in theoretical summary talk at </a:t>
            </a:r>
            <a:r>
              <a:rPr lang="en-GB" sz="1400" dirty="0" err="1" smtClean="0"/>
              <a:t>HiggsHunting</a:t>
            </a:r>
            <a:r>
              <a:rPr lang="en-GB" sz="1400" dirty="0" smtClean="0"/>
              <a:t> (July 2012</a:t>
            </a:r>
            <a:r>
              <a:rPr lang="en-GB" sz="1400" dirty="0" smtClean="0"/>
              <a:t>) </a:t>
            </a:r>
            <a:r>
              <a:rPr lang="en-GB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GB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arXiv</a:t>
            </a:r>
            <a:r>
              <a:rPr lang="en-GB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1208.5152]</a:t>
            </a:r>
            <a:r>
              <a:rPr lang="en-GB" sz="1400" dirty="0" smtClean="0"/>
              <a:t>:</a:t>
            </a:r>
            <a:endParaRPr lang="en-GB" sz="1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3154740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SM strength (i.e., ‘large’)</a:t>
            </a:r>
            <a:r>
              <a:rPr lang="en-US" dirty="0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 coupling </a:t>
            </a:r>
            <a:r>
              <a:rPr lang="en-US" dirty="0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to </a:t>
            </a:r>
            <a:r>
              <a:rPr lang="en-US" i="1" dirty="0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WW</a:t>
            </a:r>
            <a:r>
              <a:rPr lang="en-US" dirty="0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, </a:t>
            </a:r>
            <a:r>
              <a:rPr lang="en-US" i="1" dirty="0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ZZ</a:t>
            </a:r>
            <a:r>
              <a:rPr lang="en-US" dirty="0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 is</a:t>
            </a:r>
            <a:r>
              <a:rPr lang="en-US" dirty="0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 </a:t>
            </a:r>
          </a:p>
          <a:p>
            <a:r>
              <a:rPr lang="en-US" i="1" dirty="0" smtClean="0">
                <a:latin typeface="Trebuchet MS"/>
                <a:cs typeface="Trebuchet MS"/>
                <a:sym typeface="Wingdings"/>
              </a:rPr>
              <a:t>“ prima </a:t>
            </a:r>
            <a:r>
              <a:rPr lang="en-US" i="1" dirty="0" smtClean="0">
                <a:latin typeface="Trebuchet MS"/>
                <a:cs typeface="Trebuchet MS"/>
                <a:sym typeface="Wingdings"/>
              </a:rPr>
              <a:t>facie evidence that the</a:t>
            </a:r>
            <a:r>
              <a:rPr lang="en-US" i="1" dirty="0" smtClean="0">
                <a:latin typeface="Trebuchet MS"/>
                <a:cs typeface="Trebuchet MS"/>
                <a:sym typeface="Wingdings"/>
              </a:rPr>
              <a:t> new particle </a:t>
            </a:r>
            <a:r>
              <a:rPr lang="en-US" i="1" dirty="0" smtClean="0">
                <a:latin typeface="Trebuchet MS"/>
                <a:cs typeface="Trebuchet MS"/>
                <a:sym typeface="Wingdings"/>
              </a:rPr>
              <a:t>is</a:t>
            </a:r>
            <a:r>
              <a:rPr lang="en-US" i="1" dirty="0" smtClean="0">
                <a:latin typeface="Trebuchet MS"/>
                <a:cs typeface="Trebuchet MS"/>
                <a:sym typeface="Wingdings"/>
              </a:rPr>
              <a:t> CP </a:t>
            </a:r>
            <a:r>
              <a:rPr lang="en-US" i="1" dirty="0" smtClean="0">
                <a:latin typeface="Trebuchet MS"/>
                <a:cs typeface="Trebuchet MS"/>
                <a:sym typeface="Wingdings"/>
              </a:rPr>
              <a:t>even</a:t>
            </a:r>
            <a:r>
              <a:rPr lang="en-US" i="1" dirty="0" smtClean="0">
                <a:latin typeface="Trebuchet MS"/>
                <a:cs typeface="Trebuchet MS"/>
                <a:sym typeface="Wingdings"/>
              </a:rPr>
              <a:t> spin 0 field with </a:t>
            </a:r>
            <a:r>
              <a:rPr lang="en-US" i="1" dirty="0" smtClean="0">
                <a:latin typeface="Trebuchet MS"/>
                <a:cs typeface="Trebuchet MS"/>
                <a:sym typeface="Wingdings"/>
              </a:rPr>
              <a:t>a vacuum expectation value that breaks SU(2) × U(1</a:t>
            </a:r>
            <a:r>
              <a:rPr lang="en-US" i="1" dirty="0" smtClean="0">
                <a:latin typeface="Trebuchet MS"/>
                <a:cs typeface="Trebuchet MS"/>
                <a:sym typeface="Wingdings"/>
              </a:rPr>
              <a:t>). This is what we call a ‘Higgs boson’. ” </a:t>
            </a:r>
            <a:endParaRPr lang="en-US" i="1" dirty="0" smtClean="0">
              <a:latin typeface="Trebuchet MS"/>
              <a:cs typeface="Trebuchet MS"/>
              <a:sym typeface="Wingding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5181600"/>
            <a:ext cx="9144000" cy="1676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marsr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5143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514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chemeClr val="bg1"/>
                </a:solidFill>
                <a:latin typeface="Trebuchet MS"/>
                <a:cs typeface="Trebuchet MS"/>
              </a:rPr>
              <a:t>A new era in particle physics has begun: the exploration of </a:t>
            </a:r>
            <a:r>
              <a:rPr lang="en-GB" sz="2000" b="1" i="1" dirty="0" smtClean="0">
                <a:solidFill>
                  <a:schemeClr val="bg1"/>
                </a:solidFill>
                <a:latin typeface="Trebuchet MS"/>
                <a:cs typeface="Trebuchet MS"/>
              </a:rPr>
              <a:t>planet Higgs</a:t>
            </a:r>
            <a:endParaRPr lang="en-GB" sz="2000" i="1" dirty="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11750" y="3767181"/>
            <a:ext cx="4032250" cy="2405019"/>
          </a:xfrm>
          <a:prstGeom prst="rect">
            <a:avLst/>
          </a:prstGeom>
          <a:solidFill>
            <a:srgbClr val="713B0E">
              <a:alpha val="76000"/>
            </a:srgbClr>
          </a:solidFill>
        </p:spPr>
        <p:txBody>
          <a:bodyPr wrap="square" lIns="216000" tIns="93600" bIns="93600" rtlCol="0">
            <a:spAutoFit/>
          </a:bodyPr>
          <a:lstStyle/>
          <a:p>
            <a:pPr marL="265113" indent="-265113">
              <a:buFont typeface="Lucida Grande"/>
              <a:buChar char="-"/>
            </a:pP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What is its mass and width ?</a:t>
            </a:r>
          </a:p>
          <a:p>
            <a:pPr marL="265113" indent="-265113">
              <a:buFont typeface="Lucida Grande"/>
              <a:buChar char="-"/>
            </a:pP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What is its spin ?</a:t>
            </a:r>
          </a:p>
          <a:p>
            <a:pPr marL="265113" indent="-265113">
              <a:buFont typeface="Lucida Grande"/>
              <a:buChar char="-"/>
            </a:pP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Does it break EW vacuum symmetry ?</a:t>
            </a:r>
          </a:p>
          <a:p>
            <a:pPr marL="265113" indent="-265113">
              <a:buFont typeface="Lucida Grande"/>
              <a:buChar char="-"/>
            </a:pP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How does it couple to SM particles ?</a:t>
            </a:r>
          </a:p>
          <a:p>
            <a:pPr marL="265113" indent="-265113">
              <a:buFont typeface="Lucida Grande"/>
              <a:buChar char="-"/>
            </a:pP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Does it couple to new particles ?</a:t>
            </a:r>
          </a:p>
          <a:p>
            <a:pPr marL="265113" indent="-265113">
              <a:buFont typeface="Lucida Grande"/>
              <a:buChar char="-"/>
            </a:pP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Does it have invisible decays ?</a:t>
            </a:r>
          </a:p>
          <a:p>
            <a:pPr marL="265113" indent="-265113">
              <a:buFont typeface="Lucida Grande"/>
              <a:buChar char="-"/>
            </a:pP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Does it have brothers and sisters ?</a:t>
            </a:r>
          </a:p>
          <a:p>
            <a:pPr marL="265113" indent="-265113">
              <a:buFont typeface="Lucida Grande"/>
              <a:buChar char="-"/>
            </a:pP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Does it have distant cousins ?</a:t>
            </a:r>
          </a:p>
          <a:p>
            <a:pPr marL="265113" indent="-265113">
              <a:buFont typeface="Lucida Grande"/>
              <a:buChar char="-"/>
            </a:pP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Is it a “natural” scalar 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21166" y="5964766"/>
            <a:ext cx="5309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rgbClr val="7F7F7F"/>
                </a:solidFill>
                <a:latin typeface="Trebuchet MS"/>
                <a:cs typeface="Trebuchet MS"/>
              </a:rPr>
              <a:t>© NASA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2860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—</a:t>
            </a:r>
            <a:r>
              <a:rPr lang="en-US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 Intense </a:t>
            </a:r>
            <a:r>
              <a:rPr lang="en-US" sz="1400" b="1" i="1" dirty="0" smtClean="0">
                <a:solidFill>
                  <a:schemeClr val="bg1"/>
                </a:solidFill>
                <a:latin typeface="Trebuchet MS"/>
                <a:cs typeface="Trebuchet MS"/>
              </a:rPr>
              <a:t>curiosity </a:t>
            </a:r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—</a:t>
            </a:r>
            <a:endParaRPr lang="en-US" sz="1400" i="1" dirty="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466850" y="1673225"/>
            <a:ext cx="6165850" cy="4230688"/>
          </a:xfrm>
          <a:prstGeom prst="rect">
            <a:avLst/>
          </a:prstGeom>
          <a:solidFill>
            <a:srgbClr val="FFFFFF">
              <a:alpha val="77000"/>
            </a:srgbClr>
          </a:solidFill>
          <a:ln w="317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endParaRPr lang="en-GB" kern="0">
              <a:solidFill>
                <a:sysClr val="windowText" lastClr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" name="Text Box 55"/>
          <p:cNvSpPr txBox="1">
            <a:spLocks noChangeArrowheads="1"/>
          </p:cNvSpPr>
          <p:nvPr/>
        </p:nvSpPr>
        <p:spPr bwMode="auto">
          <a:xfrm>
            <a:off x="0" y="638175"/>
            <a:ext cx="9144000" cy="541338"/>
          </a:xfrm>
          <a:prstGeom prst="rect">
            <a:avLst/>
          </a:prstGeom>
          <a:solidFill>
            <a:srgbClr val="FFFFFF">
              <a:alpha val="88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tIns="137160" bIns="137160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auto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The SM consists of </a:t>
            </a:r>
            <a:r>
              <a:rPr lang="en-GB" sz="1600" b="1" kern="0" dirty="0" smtClean="0">
                <a:solidFill>
                  <a:srgbClr val="D00209"/>
                </a:solidFill>
                <a:latin typeface="Trebuchet MS"/>
                <a:cs typeface="Trebuchet MS"/>
              </a:rPr>
              <a:t>24 elementary matter particles and 3 forces </a:t>
            </a:r>
            <a:r>
              <a:rPr lang="en-GB" sz="1600" b="1" kern="0" dirty="0" smtClean="0">
                <a:latin typeface="Trebuchet MS"/>
                <a:cs typeface="Trebuchet MS"/>
              </a:rPr>
              <a:t>with total of 26 parameters</a:t>
            </a:r>
            <a:endParaRPr lang="en-GB" sz="1600" b="1" kern="0" dirty="0">
              <a:latin typeface="Trebuchet MS"/>
              <a:cs typeface="Trebuchet MS"/>
            </a:endParaRPr>
          </a:p>
        </p:txBody>
      </p:sp>
      <p:sp>
        <p:nvSpPr>
          <p:cNvPr id="47" name="Text Box 56"/>
          <p:cNvSpPr txBox="1">
            <a:spLocks noChangeArrowheads="1"/>
          </p:cNvSpPr>
          <p:nvPr/>
        </p:nvSpPr>
        <p:spPr bwMode="auto">
          <a:xfrm>
            <a:off x="0" y="7938"/>
            <a:ext cx="9144000" cy="648512"/>
          </a:xfrm>
          <a:prstGeom prst="rect">
            <a:avLst/>
          </a:prstGeom>
          <a:solidFill>
            <a:srgbClr val="FFFFFF">
              <a:alpha val="89000"/>
            </a:srgbClr>
          </a:solidFill>
          <a:ln w="19050">
            <a:noFill/>
            <a:miter lim="800000"/>
            <a:headEnd/>
            <a:tailEnd type="none" w="sm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GB" sz="3600" kern="0" dirty="0">
                <a:solidFill>
                  <a:srgbClr val="333333"/>
                </a:solidFill>
                <a:latin typeface="Trebuchet MS"/>
                <a:ea typeface="Arial" charset="0"/>
                <a:cs typeface="Trebuchet MS"/>
              </a:rPr>
              <a:t>The Standard Model</a:t>
            </a:r>
          </a:p>
        </p:txBody>
      </p:sp>
      <p:pic>
        <p:nvPicPr>
          <p:cNvPr id="53" name="Picture 52" descr="dumm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1342572"/>
            <a:ext cx="4114800" cy="3991428"/>
          </a:xfrm>
          <a:prstGeom prst="rect">
            <a:avLst/>
          </a:prstGeom>
          <a:effectLst>
            <a:outerShdw blurRad="431800" dist="38100" dir="2700000">
              <a:srgbClr val="000000">
                <a:alpha val="30000"/>
              </a:srgbClr>
            </a:outerShdw>
          </a:effectLst>
        </p:spPr>
      </p:pic>
      <p:sp>
        <p:nvSpPr>
          <p:cNvPr id="54" name="Rectangle 53"/>
          <p:cNvSpPr/>
          <p:nvPr/>
        </p:nvSpPr>
        <p:spPr>
          <a:xfrm>
            <a:off x="4495799" y="1828800"/>
            <a:ext cx="311361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800" dirty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Above ~100 GeV, electro-magnetic and weak interactions are unified</a:t>
            </a:r>
          </a:p>
          <a:p>
            <a:pPr marL="271463" indent="-271463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en-US" sz="1800" dirty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Below 100 GeV, </a:t>
            </a:r>
            <a:r>
              <a:rPr lang="en-US" sz="1800" dirty="0">
                <a:solidFill>
                  <a:srgbClr val="0D00FF"/>
                </a:solidFill>
                <a:latin typeface="Trebuchet MS"/>
                <a:ea typeface="ＭＳ Ｐゴシック" charset="-128"/>
                <a:cs typeface="Trebuchet MS"/>
              </a:rPr>
              <a:t>weak interaction </a:t>
            </a:r>
            <a:r>
              <a:rPr lang="en-US" sz="1800" dirty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is weaker than </a:t>
            </a:r>
            <a:r>
              <a:rPr lang="en-US" sz="1800" dirty="0">
                <a:solidFill>
                  <a:srgbClr val="FF0000"/>
                </a:solidFill>
                <a:latin typeface="Trebuchet MS"/>
                <a:ea typeface="ＭＳ Ｐゴシック" charset="-128"/>
                <a:cs typeface="Trebuchet MS"/>
              </a:rPr>
              <a:t>electromagnetism</a:t>
            </a:r>
          </a:p>
          <a:p>
            <a:pPr marL="271463" indent="-271463" fontAlgn="base">
              <a:spcBef>
                <a:spcPts val="1200"/>
              </a:spcBef>
              <a:spcAft>
                <a:spcPct val="0"/>
              </a:spcAft>
              <a:buFont typeface="Arial"/>
              <a:buChar char="•"/>
            </a:pPr>
            <a:r>
              <a:rPr lang="en-US" sz="1800" b="1" i="1" dirty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Electroweak interaction</a:t>
            </a:r>
            <a:endParaRPr lang="en-GB" sz="1800" b="1" i="1" dirty="0">
              <a:solidFill>
                <a:prstClr val="black"/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00600" y="4343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HERA data from electron–quark scattering into </a:t>
            </a:r>
            <a:r>
              <a:rPr lang="en-GB" sz="1200" i="1" dirty="0" err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</a:t>
            </a:r>
            <a:r>
              <a:rPr lang="en-GB" sz="1200" dirty="0" err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+</a:t>
            </a:r>
            <a:r>
              <a:rPr lang="en-GB" sz="1200" i="1" dirty="0" err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q</a:t>
            </a:r>
            <a:r>
              <a:rPr lang="en-GB" sz="1200" i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(NC = </a:t>
            </a:r>
            <a:r>
              <a:rPr lang="en-GB" sz="1200" i="1" dirty="0" err="1">
                <a:solidFill>
                  <a:prstClr val="black"/>
                </a:solidFill>
                <a:latin typeface="Symbol" charset="2"/>
                <a:ea typeface="ＭＳ Ｐゴシック" charset="-128"/>
                <a:cs typeface="Symbol" charset="2"/>
              </a:rPr>
              <a:t>g</a:t>
            </a:r>
            <a:r>
              <a:rPr lang="en-GB" sz="1200" dirty="0" err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</a:t>
            </a:r>
            <a:r>
              <a:rPr lang="en-GB" sz="1200" i="1" dirty="0" err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Z</a:t>
            </a:r>
            <a:r>
              <a:rPr lang="en-GB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or </a:t>
            </a:r>
            <a:r>
              <a:rPr lang="en-GB" sz="1200" i="1" dirty="0" err="1">
                <a:solidFill>
                  <a:prstClr val="black"/>
                </a:solidFill>
                <a:latin typeface="Symbol" charset="2"/>
                <a:ea typeface="ＭＳ Ｐゴシック" charset="-128"/>
                <a:cs typeface="Symbol" charset="2"/>
              </a:rPr>
              <a:t>n</a:t>
            </a:r>
            <a:r>
              <a:rPr lang="en-GB" sz="1200" dirty="0" err="1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+</a:t>
            </a:r>
            <a:r>
              <a:rPr lang="en-GB" sz="1200" i="1" dirty="0" err="1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q</a:t>
            </a:r>
            <a:r>
              <a:rPr lang="en-GB" sz="1200" i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(CC = </a:t>
            </a:r>
            <a:r>
              <a:rPr lang="en-GB" sz="1200" i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</a:t>
            </a:r>
            <a:r>
              <a:rPr lang="en-GB" sz="800" i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1200" i="1" baseline="300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±</a:t>
            </a:r>
            <a:r>
              <a:rPr lang="en-GB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 rot="1998765">
            <a:off x="1115178" y="2121827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err="1">
                <a:solidFill>
                  <a:srgbClr val="0D00FF"/>
                </a:solidFill>
                <a:latin typeface="Symbol" charset="2"/>
                <a:ea typeface="ＭＳ Ｐゴシック" charset="-128"/>
                <a:cs typeface="Symbol" charset="2"/>
              </a:rPr>
              <a:t>g</a:t>
            </a:r>
            <a:r>
              <a:rPr lang="en-GB" sz="1400" dirty="0">
                <a:solidFill>
                  <a:srgbClr val="0D00FF"/>
                </a:solidFill>
                <a:latin typeface="Trebuchet MS"/>
                <a:ea typeface="ＭＳ Ｐゴシック" charset="-128"/>
                <a:cs typeface="Trebuchet MS"/>
              </a:rPr>
              <a:t>, </a:t>
            </a:r>
            <a:r>
              <a:rPr lang="en-GB" sz="1400" i="1" dirty="0">
                <a:solidFill>
                  <a:srgbClr val="0D00FF"/>
                </a:solidFill>
                <a:latin typeface="Trebuchet MS"/>
                <a:ea typeface="ＭＳ Ｐゴシック" charset="-128"/>
                <a:cs typeface="Trebuchet MS"/>
              </a:rPr>
              <a:t>Z</a:t>
            </a:r>
            <a:r>
              <a:rPr lang="en-GB" sz="1400" dirty="0">
                <a:solidFill>
                  <a:srgbClr val="0D00FF"/>
                </a:solidFill>
                <a:latin typeface="Trebuchet MS"/>
                <a:ea typeface="ＭＳ Ｐゴシック" charset="-128"/>
                <a:cs typeface="Trebuchet MS"/>
              </a:rPr>
              <a:t> current</a:t>
            </a:r>
          </a:p>
        </p:txBody>
      </p:sp>
      <p:sp>
        <p:nvSpPr>
          <p:cNvPr id="10" name="TextBox 9"/>
          <p:cNvSpPr txBox="1"/>
          <p:nvPr/>
        </p:nvSpPr>
        <p:spPr>
          <a:xfrm rot="618757">
            <a:off x="950527" y="2654651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i="1" dirty="0">
                <a:solidFill>
                  <a:srgbClr val="FF0000"/>
                </a:solidFill>
                <a:latin typeface="Trebuchet MS"/>
                <a:ea typeface="ＭＳ Ｐゴシック" charset="-128"/>
                <a:cs typeface="Trebuchet MS"/>
              </a:rPr>
              <a:t>W</a:t>
            </a:r>
            <a:r>
              <a:rPr lang="en-GB" sz="1400" dirty="0">
                <a:solidFill>
                  <a:srgbClr val="FF0000"/>
                </a:solidFill>
                <a:latin typeface="Trebuchet MS"/>
                <a:ea typeface="ＭＳ Ｐゴシック" charset="-128"/>
                <a:cs typeface="Trebuchet MS"/>
              </a:rPr>
              <a:t> current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If it is the Higgs — is it the only one?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Many BSM theories feature enlarged Higgs sector, </a:t>
            </a:r>
            <a:r>
              <a:rPr lang="en-US" sz="2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eg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, 2HDM, NMSSM, …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15" name="Picture 14" descr="fig_0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696337" y="2312235"/>
            <a:ext cx="3914263" cy="3756024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399" y="1823642"/>
            <a:ext cx="8763001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2HDM has 5 Higgs states, </a:t>
            </a:r>
            <a:r>
              <a:rPr lang="en-U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, 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, 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A</a:t>
            </a:r>
            <a:r>
              <a:rPr lang="en-US" sz="14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CP</a:t>
            </a:r>
            <a:r>
              <a:rPr lang="en-US" sz="14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-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, 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. Interpretation of searches in MSSM (</a:t>
            </a:r>
            <a:r>
              <a:rPr lang="en-US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400" i="1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-max scenario)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8" name="Picture 7" descr="tan_beta_limi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9812" y="2133600"/>
            <a:ext cx="4217388" cy="3962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34684" y="2656417"/>
            <a:ext cx="1401233" cy="338667"/>
          </a:xfrm>
          <a:prstGeom prst="rect">
            <a:avLst/>
          </a:prstGeom>
          <a:solidFill>
            <a:srgbClr val="FFFFFF"/>
          </a:solidFill>
          <a:ln w="63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>
              <a:srgbClr val="000000">
                <a:alpha val="5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663746" name="Object 2"/>
          <p:cNvGraphicFramePr>
            <a:graphicFrameLocks noChangeAspect="1"/>
          </p:cNvGraphicFramePr>
          <p:nvPr/>
        </p:nvGraphicFramePr>
        <p:xfrm>
          <a:off x="2377016" y="2685290"/>
          <a:ext cx="1312333" cy="275927"/>
        </p:xfrm>
        <a:graphic>
          <a:graphicData uri="http://schemas.openxmlformats.org/presentationml/2006/ole">
            <p:oleObj spid="_x0000_s5663746" name="Equation" r:id="rId7" imgW="850900" imgH="177800" progId="Equation.DSMT4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6705600" y="2656417"/>
            <a:ext cx="1663701" cy="338667"/>
          </a:xfrm>
          <a:prstGeom prst="rect">
            <a:avLst/>
          </a:prstGeom>
          <a:solidFill>
            <a:srgbClr val="FFFFFF"/>
          </a:solidFill>
          <a:ln w="63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>
              <a:srgbClr val="000000">
                <a:alpha val="51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6727310" y="2627569"/>
          <a:ext cx="1646237" cy="333375"/>
        </p:xfrm>
        <a:graphic>
          <a:graphicData uri="http://schemas.openxmlformats.org/presentationml/2006/ole">
            <p:oleObj spid="_x0000_s5663748" name="Equation" r:id="rId8" imgW="1066800" imgH="215900" progId="Equation.DSMT4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05599" y="1460956"/>
            <a:ext cx="2438401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 arXiv:</a:t>
            </a:r>
            <a:r>
              <a:rPr lang="en-US" sz="800" b="1" kern="0" dirty="0" smtClean="0">
                <a:solidFill>
                  <a:srgbClr val="FFFFFF"/>
                </a:solidFill>
              </a:rPr>
              <a:t>1204.2760, </a:t>
            </a:r>
            <a:r>
              <a:rPr lang="en-US" sz="800" b="1" kern="0" dirty="0" smtClean="0">
                <a:solidFill>
                  <a:srgbClr val="FFFFFF"/>
                </a:solidFill>
              </a:rPr>
              <a:t>CMS arXiv:1202.4083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3281" y="2207568"/>
            <a:ext cx="34264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 err="1" smtClean="0">
                <a:solidFill>
                  <a:srgbClr val="7F7F7F"/>
                </a:solidFill>
              </a:rPr>
              <a:t>m</a:t>
            </a:r>
            <a:r>
              <a:rPr lang="en-GB" sz="900" i="1" baseline="-25000" dirty="0" err="1" smtClean="0">
                <a:solidFill>
                  <a:srgbClr val="7F7F7F"/>
                </a:solidFill>
              </a:rPr>
              <a:t>h</a:t>
            </a:r>
            <a:r>
              <a:rPr lang="en-GB" sz="900" dirty="0" smtClean="0">
                <a:solidFill>
                  <a:srgbClr val="7F7F7F"/>
                </a:solidFill>
              </a:rPr>
              <a:t>-max</a:t>
            </a:r>
            <a:r>
              <a:rPr lang="en-GB" sz="900" i="1" dirty="0" smtClean="0">
                <a:solidFill>
                  <a:srgbClr val="7F7F7F"/>
                </a:solidFill>
              </a:rPr>
              <a:t>: M</a:t>
            </a:r>
            <a:r>
              <a:rPr lang="en-GB" sz="900" baseline="-25000" dirty="0" smtClean="0">
                <a:solidFill>
                  <a:srgbClr val="7F7F7F"/>
                </a:solidFill>
              </a:rPr>
              <a:t>SUSY</a:t>
            </a:r>
            <a:r>
              <a:rPr lang="en-GB" sz="900" dirty="0" smtClean="0">
                <a:solidFill>
                  <a:srgbClr val="7F7F7F"/>
                </a:solidFill>
              </a:rPr>
              <a:t> = 1, </a:t>
            </a:r>
            <a:r>
              <a:rPr lang="en-GB" sz="900" i="1" dirty="0" err="1" smtClean="0">
                <a:solidFill>
                  <a:srgbClr val="7F7F7F"/>
                </a:solidFill>
                <a:latin typeface="Symbol" charset="2"/>
                <a:cs typeface="Symbol" charset="2"/>
              </a:rPr>
              <a:t>m</a:t>
            </a:r>
            <a:r>
              <a:rPr lang="en-GB" sz="900" dirty="0" smtClean="0">
                <a:solidFill>
                  <a:srgbClr val="7F7F7F"/>
                </a:solidFill>
              </a:rPr>
              <a:t> = 0.2, </a:t>
            </a:r>
            <a:r>
              <a:rPr lang="en-GB" sz="900" i="1" dirty="0" smtClean="0">
                <a:solidFill>
                  <a:srgbClr val="7F7F7F"/>
                </a:solidFill>
              </a:rPr>
              <a:t>M</a:t>
            </a:r>
            <a:r>
              <a:rPr lang="en-GB" sz="900" baseline="-25000" dirty="0" smtClean="0">
                <a:solidFill>
                  <a:srgbClr val="7F7F7F"/>
                </a:solidFill>
              </a:rPr>
              <a:t>2</a:t>
            </a:r>
            <a:r>
              <a:rPr lang="en-GB" sz="900" dirty="0" smtClean="0">
                <a:solidFill>
                  <a:srgbClr val="7F7F7F"/>
                </a:solidFill>
              </a:rPr>
              <a:t> = 0.2, </a:t>
            </a:r>
            <a:r>
              <a:rPr lang="en-GB" sz="900" i="1" dirty="0" err="1" smtClean="0">
                <a:solidFill>
                  <a:srgbClr val="7F7F7F"/>
                </a:solidFill>
              </a:rPr>
              <a:t>X</a:t>
            </a:r>
            <a:r>
              <a:rPr lang="en-GB" sz="900" i="1" baseline="-25000" dirty="0" err="1" smtClean="0">
                <a:solidFill>
                  <a:srgbClr val="7F7F7F"/>
                </a:solidFill>
              </a:rPr>
              <a:t>t</a:t>
            </a:r>
            <a:r>
              <a:rPr lang="en-GB" sz="900" i="1" dirty="0" smtClean="0">
                <a:solidFill>
                  <a:srgbClr val="7F7F7F"/>
                </a:solidFill>
              </a:rPr>
              <a:t> </a:t>
            </a:r>
            <a:r>
              <a:rPr lang="en-GB" sz="900" dirty="0" smtClean="0">
                <a:solidFill>
                  <a:srgbClr val="7F7F7F"/>
                </a:solidFill>
              </a:rPr>
              <a:t>= 2, </a:t>
            </a:r>
            <a:r>
              <a:rPr lang="en-GB" sz="900" dirty="0" err="1" smtClean="0">
                <a:solidFill>
                  <a:srgbClr val="7F7F7F"/>
                </a:solidFill>
              </a:rPr>
              <a:t>m</a:t>
            </a:r>
            <a:r>
              <a:rPr lang="en-GB" sz="900" i="1" dirty="0" err="1" smtClean="0">
                <a:solidFill>
                  <a:srgbClr val="7F7F7F"/>
                </a:solidFill>
              </a:rPr>
              <a:t>(~</a:t>
            </a:r>
            <a:r>
              <a:rPr lang="en-GB" sz="900" dirty="0" err="1" smtClean="0">
                <a:solidFill>
                  <a:srgbClr val="7F7F7F"/>
                </a:solidFill>
              </a:rPr>
              <a:t>g</a:t>
            </a:r>
            <a:r>
              <a:rPr lang="en-GB" sz="900" dirty="0" smtClean="0">
                <a:solidFill>
                  <a:srgbClr val="7F7F7F"/>
                </a:solidFill>
              </a:rPr>
              <a:t>) = 0.8 [</a:t>
            </a:r>
            <a:r>
              <a:rPr lang="en-GB" sz="900" dirty="0" err="1" smtClean="0">
                <a:solidFill>
                  <a:srgbClr val="7F7F7F"/>
                </a:solidFill>
              </a:rPr>
              <a:t>TeV</a:t>
            </a:r>
            <a:r>
              <a:rPr lang="en-GB" sz="900" dirty="0" smtClean="0">
                <a:solidFill>
                  <a:srgbClr val="7F7F7F"/>
                </a:solidFill>
              </a:rPr>
              <a:t>]</a:t>
            </a:r>
            <a:endParaRPr lang="en-GB" sz="900" dirty="0">
              <a:solidFill>
                <a:srgbClr val="7F7F7F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 flipH="1">
            <a:off x="4298949" y="5562600"/>
            <a:ext cx="804332" cy="838200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" dist="38100" dir="99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LEP exclusion</a:t>
            </a:r>
            <a:endParaRPr lang="en-GB" sz="11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4795418" y="5654566"/>
            <a:ext cx="658059" cy="1588"/>
          </a:xfrm>
          <a:prstGeom prst="line">
            <a:avLst/>
          </a:prstGeom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What can we conclude from this discovery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Recall: light Higgs was predicted from SM fit to precision measurements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08405" y="1823642"/>
            <a:ext cx="2077595" cy="13256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Discovery of light Higgs boson</a:t>
            </a:r>
            <a:r>
              <a:rPr lang="en-US" sz="1600" b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 — if confirmed — is </a:t>
            </a:r>
            <a:r>
              <a:rPr lang="en-US" sz="1600" b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a </a:t>
            </a:r>
            <a:r>
              <a:rPr lang="en-US" sz="1600" b="1" i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huge success </a:t>
            </a:r>
            <a:r>
              <a:rPr lang="en-US" sz="1600" b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of the Standard Model </a:t>
            </a:r>
          </a:p>
        </p:txBody>
      </p:sp>
      <p:grpSp>
        <p:nvGrpSpPr>
          <p:cNvPr id="18" name="Group 22"/>
          <p:cNvGrpSpPr/>
          <p:nvPr/>
        </p:nvGrpSpPr>
        <p:grpSpPr>
          <a:xfrm>
            <a:off x="251856" y="3376912"/>
            <a:ext cx="2001395" cy="2109646"/>
            <a:chOff x="7142604" y="2767154"/>
            <a:chExt cx="2001395" cy="2109646"/>
          </a:xfrm>
        </p:grpSpPr>
        <p:sp>
          <p:nvSpPr>
            <p:cNvPr id="19" name="Rectangle 18"/>
            <p:cNvSpPr/>
            <p:nvPr/>
          </p:nvSpPr>
          <p:spPr>
            <a:xfrm>
              <a:off x="7142604" y="2767154"/>
              <a:ext cx="2001395" cy="2109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1016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2"/>
            <a:srcRect l="4198"/>
            <a:stretch>
              <a:fillRect/>
            </a:stretch>
          </p:blipFill>
          <p:spPr bwMode="auto">
            <a:xfrm>
              <a:off x="7186025" y="3691010"/>
              <a:ext cx="1881775" cy="1175028"/>
            </a:xfrm>
            <a:prstGeom prst="rect">
              <a:avLst/>
            </a:prstGeom>
            <a:noFill/>
            <a:ln w="25400">
              <a:noFill/>
              <a:prstDash val="dash"/>
              <a:miter lim="800000"/>
              <a:headEnd/>
              <a:tailEnd/>
            </a:ln>
            <a:effectLst/>
          </p:spPr>
        </p:pic>
        <p:pic>
          <p:nvPicPr>
            <p:cNvPr id="21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46772" y="2810860"/>
              <a:ext cx="1744827" cy="1163218"/>
            </a:xfrm>
            <a:prstGeom prst="rect">
              <a:avLst/>
            </a:prstGeom>
            <a:noFill/>
            <a:ln w="25400">
              <a:noFill/>
              <a:prstDash val="dash"/>
              <a:miter lim="800000"/>
              <a:headEnd/>
              <a:tailEnd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7979290" y="3745196"/>
              <a:ext cx="29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H</a:t>
              </a:r>
              <a:endParaRPr lang="en-GB" sz="12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948774" y="2944870"/>
            <a:ext cx="2509427" cy="7391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2" name="Picture 31" descr="2012_05_03_HiggsScan_log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14423" y="1686950"/>
            <a:ext cx="6477177" cy="438666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649943" y="1931425"/>
            <a:ext cx="72974" cy="3560900"/>
          </a:xfrm>
          <a:prstGeom prst="rect">
            <a:avLst/>
          </a:prstGeom>
          <a:solidFill>
            <a:srgbClr val="D0020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913143" y="2716520"/>
            <a:ext cx="1237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D00209"/>
                </a:solidFill>
              </a:rPr>
              <a:t>ATLAS &amp; CMS</a:t>
            </a:r>
            <a:endParaRPr lang="en-GB" sz="1200" b="1" dirty="0">
              <a:solidFill>
                <a:srgbClr val="D0020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17783017">
            <a:off x="5761717" y="3080684"/>
            <a:ext cx="158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048936"/>
                </a:solidFill>
              </a:rPr>
              <a:t>LEP, SLC, Tevatron</a:t>
            </a:r>
            <a:endParaRPr lang="en-GB" sz="1200" b="1" dirty="0">
              <a:solidFill>
                <a:srgbClr val="04893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90549" y="1741838"/>
            <a:ext cx="10823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http://</a:t>
            </a:r>
            <a:r>
              <a:rPr lang="en-GB" sz="8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gfitter.desy.de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 animBg="1"/>
      <p:bldP spid="3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What can we conclude from this discovery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Is the electroweak vacuum stable or </a:t>
            </a:r>
            <a:r>
              <a:rPr lang="en-US" sz="2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metastable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 (if SM holds) ?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52400" y="1732316"/>
            <a:ext cx="2102560" cy="18081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140400" rIns="90000" bIns="1872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Barely stable ?</a:t>
            </a:r>
          </a:p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400" dirty="0" smtClean="0">
              <a:solidFill>
                <a:srgbClr val="595959"/>
              </a:solidFill>
              <a:latin typeface="Trebuchet MS"/>
              <a:ea typeface="Arial" charset="0"/>
              <a:cs typeface="Trebuchet MS"/>
            </a:endParaRPr>
          </a:p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400" dirty="0" smtClean="0">
                <a:solidFill>
                  <a:srgbClr val="595959"/>
                </a:solidFill>
                <a:latin typeface="Trebuchet MS"/>
                <a:ea typeface="Arial" charset="0"/>
                <a:cs typeface="Trebuchet MS"/>
              </a:rPr>
              <a:t>But: prediction of the stability bound suffers from theoretical  uncertainties …</a:t>
            </a:r>
          </a:p>
        </p:txBody>
      </p:sp>
      <p:pic>
        <p:nvPicPr>
          <p:cNvPr id="13" name="Picture 12" descr="MH_vs_Lambda_bounds_big-noconstraint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04829" y="1830917"/>
            <a:ext cx="6137823" cy="42650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7102" y="3584371"/>
            <a:ext cx="736399" cy="276999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7EB606">
                    <a:lumMod val="75000"/>
                  </a:srgb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Allowed</a:t>
            </a:r>
            <a:endParaRPr lang="en-GB" sz="1200" dirty="0">
              <a:solidFill>
                <a:srgbClr val="7EB606">
                  <a:lumMod val="75000"/>
                </a:srgb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0522" y="3584371"/>
            <a:ext cx="988747" cy="276999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E1254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Not allowed</a:t>
            </a:r>
            <a:endParaRPr lang="en-GB" sz="1200" dirty="0">
              <a:solidFill>
                <a:srgbClr val="E125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80787" y="4866076"/>
            <a:ext cx="5285880" cy="294173"/>
            <a:chOff x="3041501" y="4752201"/>
            <a:chExt cx="5258566" cy="294173"/>
          </a:xfrm>
        </p:grpSpPr>
        <p:sp>
          <p:nvSpPr>
            <p:cNvPr id="17" name="Rectangle 16"/>
            <p:cNvSpPr/>
            <p:nvPr/>
          </p:nvSpPr>
          <p:spPr>
            <a:xfrm>
              <a:off x="3041501" y="4990675"/>
              <a:ext cx="5258566" cy="55699"/>
            </a:xfrm>
            <a:prstGeom prst="rect">
              <a:avLst/>
            </a:prstGeom>
            <a:solidFill>
              <a:srgbClr val="D00209">
                <a:alpha val="75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05000" y="4752201"/>
              <a:ext cx="12375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rgbClr val="D00209"/>
                  </a:solidFill>
                </a:rPr>
                <a:t>ATLAS &amp; CMS</a:t>
              </a:r>
              <a:endParaRPr lang="en-GB" sz="1200" b="1" dirty="0">
                <a:solidFill>
                  <a:srgbClr val="D00209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 rot="16200000">
            <a:off x="7847633" y="2431536"/>
            <a:ext cx="13993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Ellis et al, arXiv:0906.0954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What can we conclude from this discovery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Is the electroweak vacuum stable or </a:t>
            </a:r>
            <a:r>
              <a:rPr lang="en-US" sz="2000" dirty="0" err="1" smtClean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metastable</a:t>
            </a:r>
            <a:r>
              <a:rPr lang="en-US" sz="2000" dirty="0" smtClean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 (if SM holds) ?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52400" y="1732316"/>
            <a:ext cx="2102560" cy="231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140400" rIns="90000" bIns="187200">
            <a:prstTxWarp prst="textNoShape">
              <a:avLst/>
            </a:prstTxWarp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b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Barely stable ?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400" dirty="0" smtClean="0">
              <a:solidFill>
                <a:srgbClr val="595959"/>
              </a:solidFill>
              <a:latin typeface="Trebuchet MS"/>
              <a:ea typeface="Arial" charset="0"/>
              <a:cs typeface="Trebuchet MS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400" dirty="0" smtClean="0">
                <a:solidFill>
                  <a:srgbClr val="595959"/>
                </a:solidFill>
                <a:latin typeface="Trebuchet MS"/>
                <a:ea typeface="Arial" charset="0"/>
                <a:cs typeface="Trebuchet MS"/>
              </a:rPr>
              <a:t>But: prediction of the stability bound suffers from theoretical  uncertainties …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400" i="1" dirty="0" smtClean="0">
                <a:solidFill>
                  <a:srgbClr val="595959"/>
                </a:solidFill>
                <a:latin typeface="Trebuchet MS"/>
                <a:ea typeface="Arial" charset="0"/>
                <a:cs typeface="Trebuchet MS"/>
              </a:rPr>
              <a:t>Let’s zoom into the interesting region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52399" y="3856242"/>
            <a:ext cx="2441337" cy="20543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140400" rIns="90000" bIns="187200">
            <a:prstTxWarp prst="textNoShape">
              <a:avLst/>
            </a:prstTxWarp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100" dirty="0" smtClean="0">
                <a:solidFill>
                  <a:srgbClr val="595959"/>
                </a:solidFill>
                <a:latin typeface="Trebuchet MS"/>
                <a:ea typeface="Arial" charset="0"/>
                <a:cs typeface="Trebuchet MS"/>
              </a:rPr>
              <a:t>Newest full NNLO result moves up stability bound at Planck mass by +0.8 GeV and reduces uncertainty</a:t>
            </a:r>
          </a:p>
          <a:p>
            <a:pPr marL="265113" indent="-265113" fontAlgn="base">
              <a:spcBef>
                <a:spcPts val="600"/>
              </a:spcBef>
              <a:spcAft>
                <a:spcPct val="0"/>
              </a:spcAft>
              <a:buSzPct val="75000"/>
              <a:buFont typeface="Wingdings" pitchFamily="-105" charset="2"/>
              <a:buChar char="à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600" b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  <a:sym typeface="Wingdings"/>
              </a:rPr>
              <a:t>barely stable or </a:t>
            </a:r>
            <a:r>
              <a:rPr lang="en-US" sz="1600" b="1" dirty="0" err="1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  <a:sym typeface="Wingdings"/>
              </a:rPr>
              <a:t>metastable</a:t>
            </a:r>
            <a:r>
              <a:rPr lang="en-US" sz="1600" b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  <a:sym typeface="Wingdings"/>
              </a:rPr>
              <a:t>, </a:t>
            </a:r>
            <a:r>
              <a:rPr lang="en-US" sz="1400" b="1" dirty="0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  <a:sym typeface="Wingdings"/>
              </a:rPr>
              <a:t>but certainly the Higgs self coupling would become very weak at </a:t>
            </a:r>
            <a:r>
              <a:rPr lang="en-US" sz="1400" b="1" i="1" dirty="0" err="1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  <a:sym typeface="Wingdings"/>
              </a:rPr>
              <a:t>M</a:t>
            </a:r>
            <a:r>
              <a:rPr lang="en-US" sz="1400" b="1" baseline="-25000" dirty="0" err="1" smtClean="0">
                <a:solidFill>
                  <a:srgbClr val="D00209"/>
                </a:solidFill>
                <a:latin typeface="Trebuchet MS"/>
                <a:ea typeface="Arial" charset="0"/>
                <a:cs typeface="Trebuchet MS"/>
                <a:sym typeface="Wingdings"/>
              </a:rPr>
              <a:t>Pl</a:t>
            </a:r>
            <a:endParaRPr lang="en-GB" sz="1400" b="1" baseline="-25000" dirty="0" smtClean="0">
              <a:solidFill>
                <a:srgbClr val="595959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844" y="5846688"/>
            <a:ext cx="1758446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00" b="1" kern="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Degrassi</a:t>
            </a:r>
            <a:r>
              <a:rPr lang="en-US" sz="800" b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et al</a:t>
            </a:r>
            <a:r>
              <a:rPr lang="en-US" sz="800" b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800" b="1" kern="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arXiv</a:t>
            </a:r>
            <a:r>
              <a:rPr lang="en-US" sz="800" b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:1205.6497</a:t>
            </a:r>
          </a:p>
        </p:txBody>
      </p:sp>
      <p:pic>
        <p:nvPicPr>
          <p:cNvPr id="13" name="Picture 12" descr="MH_vs_Lambda_bounds_small-noconstraint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06784" y="1835218"/>
            <a:ext cx="6152229" cy="4227630"/>
          </a:xfrm>
          <a:prstGeom prst="rect">
            <a:avLst/>
          </a:prstGeom>
        </p:spPr>
      </p:pic>
      <p:grpSp>
        <p:nvGrpSpPr>
          <p:cNvPr id="5" name="Group 13"/>
          <p:cNvGrpSpPr/>
          <p:nvPr/>
        </p:nvGrpSpPr>
        <p:grpSpPr>
          <a:xfrm>
            <a:off x="3191370" y="3365210"/>
            <a:ext cx="5269707" cy="344314"/>
            <a:chOff x="3041501" y="3277222"/>
            <a:chExt cx="5269707" cy="344314"/>
          </a:xfrm>
        </p:grpSpPr>
        <p:sp>
          <p:nvSpPr>
            <p:cNvPr id="15" name="Rectangle 14"/>
            <p:cNvSpPr/>
            <p:nvPr/>
          </p:nvSpPr>
          <p:spPr>
            <a:xfrm>
              <a:off x="3041501" y="3542095"/>
              <a:ext cx="5269707" cy="79441"/>
            </a:xfrm>
            <a:prstGeom prst="rect">
              <a:avLst/>
            </a:prstGeom>
            <a:solidFill>
              <a:srgbClr val="D00209">
                <a:alpha val="75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05000" y="3277222"/>
              <a:ext cx="1237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 smtClean="0">
                  <a:solidFill>
                    <a:srgbClr val="D00209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ATLAS &amp; CMS</a:t>
              </a:r>
              <a:endParaRPr lang="en-GB" sz="1200" b="1" dirty="0">
                <a:solidFill>
                  <a:srgbClr val="D00209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rot="16200000">
            <a:off x="7847633" y="2431536"/>
            <a:ext cx="13993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Ellis et al, arXiv:0906.0954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6764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white"/>
              </a:solidFill>
            </a:endParaRPr>
          </a:p>
        </p:txBody>
      </p:sp>
      <p:pic>
        <p:nvPicPr>
          <p:cNvPr id="20" name="Picture 19" descr="W_vs_top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19616" y="1693334"/>
            <a:ext cx="6364551" cy="431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519" y="152400"/>
            <a:ext cx="89894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What can we conclude from this discovery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ea typeface="ＭＳ Ｐゴシック" charset="-128"/>
                <a:cs typeface="Trebuchet MS"/>
              </a:rPr>
              <a:t>Under the SM hypothesis, the global EW fit is complete and over-constrained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52399" y="1732316"/>
            <a:ext cx="2175933" cy="13156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140400" rIns="90000" bIns="187200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Gauge sector of SM at tree level is given by 3 free parameters, e.g.: </a:t>
            </a:r>
            <a:r>
              <a:rPr lang="en-US" sz="1600" dirty="0" smtClean="0">
                <a:solidFill>
                  <a:srgbClr val="7F7F7F"/>
                </a:solidFill>
                <a:latin typeface="Symbol" charset="2"/>
                <a:cs typeface="Symbol" charset="2"/>
              </a:rPr>
              <a:t>a</a:t>
            </a:r>
            <a:r>
              <a:rPr lang="en-US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, </a:t>
            </a:r>
            <a:r>
              <a:rPr lang="en-US" sz="1600" i="1" dirty="0" smtClean="0">
                <a:solidFill>
                  <a:srgbClr val="7F7F7F"/>
                </a:solidFill>
                <a:latin typeface="Trebuchet MS"/>
                <a:cs typeface="Trebuchet MS"/>
              </a:rPr>
              <a:t>M</a:t>
            </a:r>
            <a:r>
              <a:rPr lang="en-US" sz="1600" i="1" baseline="-25000" dirty="0" smtClean="0">
                <a:solidFill>
                  <a:srgbClr val="7F7F7F"/>
                </a:solidFill>
                <a:latin typeface="Trebuchet MS"/>
                <a:cs typeface="Trebuchet MS"/>
              </a:rPr>
              <a:t>Z</a:t>
            </a:r>
            <a:r>
              <a:rPr lang="en-US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, </a:t>
            </a:r>
            <a:r>
              <a:rPr lang="en-US" sz="1600" i="1" dirty="0" smtClean="0">
                <a:solidFill>
                  <a:srgbClr val="7F7F7F"/>
                </a:solidFill>
                <a:latin typeface="Trebuchet MS"/>
                <a:cs typeface="Trebuchet MS"/>
              </a:rPr>
              <a:t>G</a:t>
            </a:r>
            <a:r>
              <a:rPr lang="en-US" sz="1600" i="1" baseline="-25000" dirty="0" smtClean="0">
                <a:solidFill>
                  <a:srgbClr val="7F7F7F"/>
                </a:solidFill>
                <a:latin typeface="Trebuchet MS"/>
                <a:cs typeface="Trebuchet MS"/>
              </a:rPr>
              <a:t>F</a:t>
            </a:r>
            <a:endParaRPr lang="en-US" sz="1600" dirty="0" smtClean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7901814" y="2355076"/>
            <a:ext cx="12910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Gfitter</a:t>
            </a: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arXiv:1209.2716 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54518" y="2966642"/>
            <a:ext cx="2829981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 b="1" dirty="0" err="1" smtClean="0">
                <a:solidFill>
                  <a:srgbClr val="0077DA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400" b="1" dirty="0" smtClean="0">
                <a:solidFill>
                  <a:srgbClr val="0077DA"/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US" sz="1400" b="1" i="1" dirty="0" smtClean="0">
                <a:solidFill>
                  <a:srgbClr val="0077DA"/>
                </a:solidFill>
                <a:latin typeface="Trebuchet MS"/>
                <a:cs typeface="Trebuchet MS"/>
              </a:rPr>
              <a:t>M</a:t>
            </a:r>
            <a:r>
              <a:rPr lang="en-US" sz="1400" b="1" i="1" baseline="-25000" dirty="0" smtClean="0">
                <a:solidFill>
                  <a:srgbClr val="0077DA"/>
                </a:solidFill>
                <a:latin typeface="Trebuchet MS"/>
                <a:cs typeface="Trebuchet MS"/>
              </a:rPr>
              <a:t>W</a:t>
            </a:r>
            <a:r>
              <a:rPr lang="en-US" sz="1400" b="1" i="1" dirty="0" smtClean="0">
                <a:solidFill>
                  <a:srgbClr val="0077DA"/>
                </a:solidFill>
                <a:latin typeface="Trebuchet MS"/>
                <a:cs typeface="Trebuchet MS"/>
              </a:rPr>
              <a:t>, </a:t>
            </a:r>
            <a:r>
              <a:rPr lang="en-US" sz="1400" b="1" dirty="0" smtClean="0">
                <a:solidFill>
                  <a:srgbClr val="0077DA"/>
                </a:solidFill>
                <a:latin typeface="Trebuchet MS"/>
                <a:cs typeface="Trebuchet MS"/>
              </a:rPr>
              <a:t>sin</a:t>
            </a:r>
            <a:r>
              <a:rPr lang="en-US" sz="1400" b="1" i="1" baseline="30000" dirty="0" smtClean="0">
                <a:solidFill>
                  <a:srgbClr val="0077DA"/>
                </a:solidFill>
                <a:latin typeface="Trebuchet MS"/>
                <a:cs typeface="Trebuchet MS"/>
              </a:rPr>
              <a:t>2</a:t>
            </a:r>
            <a:r>
              <a:rPr lang="en-US" sz="1400" b="1" dirty="0" smtClean="0">
                <a:solidFill>
                  <a:srgbClr val="0077DA"/>
                </a:solidFill>
                <a:latin typeface="Trebuchet MS"/>
                <a:cs typeface="Trebuchet MS"/>
              </a:rPr>
              <a:t>(</a:t>
            </a:r>
            <a:r>
              <a:rPr lang="en-US" sz="1400" b="1" i="1" dirty="0" smtClean="0">
                <a:solidFill>
                  <a:srgbClr val="0077DA"/>
                </a:solidFill>
                <a:latin typeface="Symbol" charset="2"/>
                <a:cs typeface="Symbol" charset="2"/>
              </a:rPr>
              <a:t>q</a:t>
            </a:r>
            <a:r>
              <a:rPr lang="en-US" sz="1400" b="1" i="1" baseline="-25000" dirty="0" smtClean="0">
                <a:solidFill>
                  <a:srgbClr val="0077DA"/>
                </a:solidFill>
                <a:latin typeface="Trebuchet MS"/>
                <a:cs typeface="Trebuchet MS"/>
              </a:rPr>
              <a:t>W</a:t>
            </a:r>
            <a:r>
              <a:rPr lang="en-US" sz="1400" b="1" dirty="0" smtClean="0">
                <a:solidFill>
                  <a:srgbClr val="0077DA"/>
                </a:solidFill>
                <a:latin typeface="Trebuchet MS"/>
                <a:cs typeface="Trebuchet MS"/>
              </a:rPr>
              <a:t>)</a:t>
            </a:r>
            <a:r>
              <a:rPr lang="en-US" sz="1400" b="1" i="1" dirty="0" smtClean="0">
                <a:solidFill>
                  <a:srgbClr val="0077DA"/>
                </a:solidFill>
                <a:latin typeface="Trebuchet MS"/>
                <a:cs typeface="Trebuchet MS"/>
              </a:rPr>
              <a:t> </a:t>
            </a:r>
            <a:r>
              <a:rPr lang="en-US" sz="1400" b="1" dirty="0" smtClean="0">
                <a:solidFill>
                  <a:srgbClr val="0077DA"/>
                </a:solidFill>
                <a:latin typeface="Trebuchet MS"/>
                <a:cs typeface="Trebuchet MS"/>
              </a:rPr>
              <a:t>predicted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54519" y="3552906"/>
            <a:ext cx="2286000" cy="83317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Radiative corrections introduce quark mass dependence</a:t>
            </a:r>
            <a:endParaRPr lang="en-US" sz="1600" dirty="0" smtClean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52400" y="4414442"/>
            <a:ext cx="2286000" cy="30995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 b="1" dirty="0" err="1" smtClean="0">
                <a:solidFill>
                  <a:srgbClr val="0077DA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400" b="1" dirty="0" smtClean="0">
                <a:solidFill>
                  <a:srgbClr val="0077DA"/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US" sz="1400" b="1" i="1" dirty="0" err="1" smtClean="0">
                <a:solidFill>
                  <a:srgbClr val="0077DA"/>
                </a:solidFill>
                <a:latin typeface="Trebuchet MS"/>
                <a:cs typeface="Trebuchet MS"/>
                <a:sym typeface="Wingdings"/>
              </a:rPr>
              <a:t>m</a:t>
            </a:r>
            <a:r>
              <a:rPr lang="en-US" sz="1400" b="1" baseline="-25000" dirty="0" err="1" smtClean="0">
                <a:solidFill>
                  <a:srgbClr val="0077DA"/>
                </a:solidFill>
                <a:latin typeface="Trebuchet MS"/>
                <a:cs typeface="Trebuchet MS"/>
              </a:rPr>
              <a:t>top</a:t>
            </a:r>
            <a:r>
              <a:rPr lang="en-US" sz="1400" b="1" i="1" dirty="0" smtClean="0">
                <a:solidFill>
                  <a:srgbClr val="0077DA"/>
                </a:solidFill>
                <a:latin typeface="Trebuchet MS"/>
                <a:cs typeface="Trebuchet MS"/>
              </a:rPr>
              <a:t> </a:t>
            </a:r>
            <a:r>
              <a:rPr lang="en-US" sz="1400" b="1" dirty="0" smtClean="0">
                <a:solidFill>
                  <a:srgbClr val="0077DA"/>
                </a:solidFill>
                <a:latin typeface="Trebuchet MS"/>
                <a:cs typeface="Trebuchet MS"/>
              </a:rPr>
              <a:t>predicted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14650" y="4914667"/>
            <a:ext cx="1941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"/>
            <a:r>
              <a:rPr lang="en-US" sz="1200" b="1" i="1" dirty="0" smtClean="0">
                <a:solidFill>
                  <a:srgbClr val="0077DA"/>
                </a:solidFill>
                <a:latin typeface="Trebuchet MS"/>
                <a:cs typeface="Trebuchet MS"/>
              </a:rPr>
              <a:t>M</a:t>
            </a:r>
            <a:r>
              <a:rPr lang="en-US" sz="1200" b="1" i="1" baseline="-25000" dirty="0" smtClean="0">
                <a:solidFill>
                  <a:srgbClr val="0077DA"/>
                </a:solidFill>
                <a:latin typeface="Trebuchet MS"/>
                <a:cs typeface="Trebuchet MS"/>
              </a:rPr>
              <a:t>W </a:t>
            </a:r>
            <a:r>
              <a:rPr lang="en-US" sz="1200" b="1" baseline="30000" dirty="0" smtClean="0">
                <a:solidFill>
                  <a:srgbClr val="0077DA"/>
                </a:solidFill>
                <a:latin typeface="Trebuchet MS"/>
                <a:cs typeface="Trebuchet MS"/>
              </a:rPr>
              <a:t>[fit]</a:t>
            </a:r>
            <a:r>
              <a:rPr lang="en-US" sz="1200" b="1" dirty="0" smtClean="0">
                <a:solidFill>
                  <a:srgbClr val="0077DA"/>
                </a:solidFill>
                <a:latin typeface="Trebuchet MS"/>
                <a:cs typeface="Trebuchet MS"/>
              </a:rPr>
              <a:t> 		= </a:t>
            </a:r>
            <a:r>
              <a:rPr lang="en-US" sz="1200" b="1" dirty="0" smtClean="0">
                <a:solidFill>
                  <a:srgbClr val="0077DA"/>
                </a:solidFill>
              </a:rPr>
              <a:t>80.359 ± 0.011</a:t>
            </a:r>
          </a:p>
          <a:p>
            <a:pPr defTabSz="82550"/>
            <a:r>
              <a:rPr lang="en-US" sz="1200" b="1" i="1" dirty="0" smtClean="0">
                <a:solidFill>
                  <a:srgbClr val="A90109"/>
                </a:solidFill>
                <a:latin typeface="Trebuchet MS"/>
                <a:cs typeface="Trebuchet MS"/>
              </a:rPr>
              <a:t>M</a:t>
            </a:r>
            <a:r>
              <a:rPr lang="en-US" sz="1200" b="1" i="1" baseline="-25000" dirty="0" smtClean="0">
                <a:solidFill>
                  <a:srgbClr val="A90109"/>
                </a:solidFill>
                <a:latin typeface="Trebuchet MS"/>
                <a:cs typeface="Trebuchet MS"/>
              </a:rPr>
              <a:t>W </a:t>
            </a:r>
            <a:r>
              <a:rPr lang="en-US" sz="1200" b="1" baseline="30000" dirty="0" smtClean="0">
                <a:solidFill>
                  <a:srgbClr val="A90109"/>
                </a:solidFill>
                <a:latin typeface="Trebuchet MS"/>
                <a:cs typeface="Trebuchet MS"/>
              </a:rPr>
              <a:t>[exp]</a:t>
            </a:r>
            <a:r>
              <a:rPr lang="en-US" sz="1200" b="1" dirty="0" smtClean="0">
                <a:solidFill>
                  <a:srgbClr val="A90109"/>
                </a:solidFill>
                <a:latin typeface="Trebuchet MS"/>
                <a:cs typeface="Trebuchet MS"/>
              </a:rPr>
              <a:t>	= </a:t>
            </a:r>
            <a:r>
              <a:rPr lang="en-US" sz="1200" b="1" dirty="0" smtClean="0">
                <a:solidFill>
                  <a:srgbClr val="A90109"/>
                </a:solidFill>
              </a:rPr>
              <a:t>80.385 ± 0.015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3794" y="838200"/>
            <a:ext cx="354820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100 years after the discovery of cosmic rays…</a:t>
            </a:r>
          </a:p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The discovery of the Higgs boson — if confirmed — completes the Standard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1600200"/>
            <a:ext cx="3484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The Standard Model holds </a:t>
            </a:r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tight</a:t>
            </a:r>
            <a:endParaRPr lang="en-GB" b="1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2569964"/>
            <a:ext cx="3454437" cy="215443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16200000" scaled="0"/>
            <a:tileRect/>
          </a:gradFill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This is also good news</a:t>
            </a:r>
          </a:p>
          <a:p>
            <a:pPr marL="355600" lvl="0" indent="-355600">
              <a:spcBef>
                <a:spcPts val="600"/>
              </a:spcBef>
            </a:pPr>
            <a:r>
              <a:rPr lang="en-GB" sz="20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—  we quantitatively understand what we see</a:t>
            </a:r>
          </a:p>
          <a:p>
            <a:pPr marL="355600" lvl="0" indent="-355600">
              <a:spcBef>
                <a:spcPts val="600"/>
              </a:spcBef>
            </a:pPr>
            <a:r>
              <a:rPr lang="en-GB" sz="20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—  we can exploit this understanding to look for deviations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7294" y="838200"/>
            <a:ext cx="3484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The Standard Model holds tight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774" y="1841413"/>
            <a:ext cx="8886826" cy="478798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>
            <a:outerShdw blurRad="228600" dist="38100" dir="270000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838200"/>
            <a:ext cx="3484706" cy="923330"/>
          </a:xfrm>
          <a:prstGeom prst="rect">
            <a:avLst/>
          </a:prstGeom>
          <a:solidFill>
            <a:schemeClr val="tx1">
              <a:lumMod val="50000"/>
              <a:lumOff val="50000"/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All observations of </a:t>
            </a:r>
            <a:r>
              <a:rPr lang="en-US" sz="1800" b="1" i="1" dirty="0" smtClean="0">
                <a:solidFill>
                  <a:srgbClr val="FFFFFF"/>
                </a:solidFill>
                <a:latin typeface="Trebuchet MS"/>
                <a:cs typeface="Trebuchet MS"/>
              </a:rPr>
              <a:t>CP</a:t>
            </a:r>
            <a:r>
              <a:rPr lang="en-US" sz="18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 violation are described by a single phase in the CKM matrix </a:t>
            </a:r>
          </a:p>
        </p:txBody>
      </p:sp>
      <p:pic>
        <p:nvPicPr>
          <p:cNvPr id="12" name="Picture 11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7771" t="8658" b="81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7771" t="8658" b="8171"/>
              <a:stretch>
                <a:fillRect/>
              </a:stretch>
            </p:blipFill>
          </mc:Fallback>
        </mc:AlternateContent>
        <p:spPr>
          <a:xfrm>
            <a:off x="538497" y="1936460"/>
            <a:ext cx="4942417" cy="44135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4723510" y="5416637"/>
            <a:ext cx="1197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http://</a:t>
            </a:r>
            <a:r>
              <a:rPr lang="en-GB" sz="800" dirty="0" smtClean="0">
                <a:solidFill>
                  <a:srgbClr val="7F7F7F"/>
                </a:solidFill>
              </a:rPr>
              <a:t>ckmfitter.in2p3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.fr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1826" y="6266589"/>
            <a:ext cx="1775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ymbol" charset="2"/>
                <a:cs typeface="Symbol" charset="2"/>
              </a:rPr>
              <a:t>~</a:t>
            </a:r>
            <a:r>
              <a:rPr lang="en-GB" sz="1400" dirty="0" smtClean="0">
                <a:latin typeface="Trebuchet MS"/>
                <a:cs typeface="Trebuchet MS"/>
              </a:rPr>
              <a:t> Re (CKM phase)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429250" y="2408338"/>
            <a:ext cx="1775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ymbol" charset="2"/>
                <a:cs typeface="Symbol" charset="2"/>
              </a:rPr>
              <a:t>~ </a:t>
            </a:r>
            <a:r>
              <a:rPr lang="en-GB" sz="1400" dirty="0" err="1" smtClean="0">
                <a:latin typeface="Trebuchet MS"/>
                <a:cs typeface="Trebuchet MS"/>
              </a:rPr>
              <a:t>Im</a:t>
            </a:r>
            <a:r>
              <a:rPr lang="en-GB" sz="1400" dirty="0" smtClean="0">
                <a:latin typeface="Trebuchet MS"/>
                <a:cs typeface="Trebuchet MS"/>
              </a:rPr>
              <a:t> (CKM phase)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562600" y="2286000"/>
            <a:ext cx="34290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Result on 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B</a:t>
            </a:r>
            <a:r>
              <a:rPr lang="en-US" sz="14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d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unitarity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triangle from (so far) mainly 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B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factory experiments BABAR and Belle</a:t>
            </a:r>
          </a:p>
          <a:p>
            <a:pPr>
              <a:spcBef>
                <a:spcPts val="1200"/>
              </a:spcBef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All CKM-phase sensitive measurements agree with single-phase hypothesis</a:t>
            </a:r>
          </a:p>
          <a:p>
            <a:pPr>
              <a:spcBef>
                <a:spcPts val="1200"/>
              </a:spcBef>
            </a:pP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Nobel prize for Kobayashi-Maskawa in 2008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7294" y="838200"/>
            <a:ext cx="3484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The Standard Model holds tight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774" y="1841413"/>
            <a:ext cx="8886826" cy="478798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>
            <a:outerShdw blurRad="228600" dist="38100" dir="270000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838200"/>
            <a:ext cx="3484706" cy="923330"/>
          </a:xfrm>
          <a:prstGeom prst="rect">
            <a:avLst/>
          </a:prstGeom>
          <a:solidFill>
            <a:schemeClr val="tx1">
              <a:lumMod val="50000"/>
              <a:lumOff val="50000"/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All observations of </a:t>
            </a:r>
            <a:r>
              <a:rPr lang="en-US" sz="1800" b="1" i="1" dirty="0" smtClean="0">
                <a:solidFill>
                  <a:srgbClr val="FFFFFF"/>
                </a:solidFill>
                <a:latin typeface="Trebuchet MS"/>
                <a:cs typeface="Trebuchet MS"/>
              </a:rPr>
              <a:t>CP</a:t>
            </a:r>
            <a:r>
              <a:rPr lang="en-US" sz="18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 violation are described by a single phase in the CKM matrix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562600" y="2286000"/>
            <a:ext cx="342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Unitarity triangle in Bs system provides even better test of BSM physics owing to precise prediction of (tiny) 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CP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phase</a:t>
            </a:r>
          </a:p>
          <a:p>
            <a:pPr>
              <a:spcBef>
                <a:spcPts val="1200"/>
              </a:spcBef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Most precise measurement from LHCb, no deviation from SM seen (so far)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l="2185" r="1902"/>
          <a:stretch>
            <a:fillRect/>
          </a:stretch>
        </p:blipFill>
        <p:spPr>
          <a:xfrm>
            <a:off x="195389" y="2177024"/>
            <a:ext cx="5329817" cy="40084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7294" y="838200"/>
            <a:ext cx="3484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The Standard Model holds tight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774" y="1841413"/>
            <a:ext cx="8886826" cy="478798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>
            <a:outerShdw blurRad="228600" dist="38100" dir="270000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838200"/>
            <a:ext cx="3484706" cy="923330"/>
          </a:xfrm>
          <a:prstGeom prst="rect">
            <a:avLst/>
          </a:prstGeom>
          <a:solidFill>
            <a:schemeClr val="tx1">
              <a:lumMod val="50000"/>
              <a:lumOff val="50000"/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All observations of </a:t>
            </a:r>
            <a:r>
              <a:rPr lang="en-US" sz="1800" b="1" i="1" dirty="0" smtClean="0">
                <a:solidFill>
                  <a:srgbClr val="FFFFFF"/>
                </a:solidFill>
                <a:latin typeface="Trebuchet MS"/>
                <a:cs typeface="Trebuchet MS"/>
              </a:rPr>
              <a:t>CP</a:t>
            </a:r>
            <a:r>
              <a:rPr lang="en-US" sz="18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 violation are described by a single phase in the CKM matrix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62600" y="2286000"/>
            <a:ext cx="33528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dirty="0" err="1" smtClean="0"/>
              <a:t>Flavour</a:t>
            </a:r>
            <a:r>
              <a:rPr lang="en-US" sz="1400" dirty="0" smtClean="0"/>
              <a:t>-specific </a:t>
            </a:r>
            <a:r>
              <a:rPr lang="en-US" sz="1400" i="1" dirty="0" smtClean="0"/>
              <a:t>CP </a:t>
            </a:r>
            <a:r>
              <a:rPr lang="en-US" sz="1400" dirty="0" smtClean="0"/>
              <a:t>asymmetry </a:t>
            </a:r>
            <a:r>
              <a:rPr lang="en-US" sz="1400" i="1" dirty="0" err="1" smtClean="0"/>
              <a:t>a</a:t>
            </a:r>
            <a:r>
              <a:rPr lang="en-US" sz="1400" baseline="-25000" dirty="0" err="1" smtClean="0"/>
              <a:t>sl</a:t>
            </a:r>
            <a:r>
              <a:rPr lang="en-US" sz="1400" dirty="0" smtClean="0"/>
              <a:t> in </a:t>
            </a:r>
            <a:r>
              <a:rPr lang="en-US" sz="1400" i="1" dirty="0" smtClean="0"/>
              <a:t>B</a:t>
            </a:r>
            <a:r>
              <a:rPr lang="en-US" sz="1400" dirty="0" smtClean="0"/>
              <a:t> decays predicted to be </a:t>
            </a:r>
            <a:r>
              <a:rPr lang="en-US" sz="1400" dirty="0" err="1" smtClean="0"/>
              <a:t>unobservably</a:t>
            </a:r>
            <a:r>
              <a:rPr lang="en-US" sz="1400" dirty="0" smtClean="0"/>
              <a:t> tiny in SM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i="1" dirty="0" smtClean="0">
                <a:sym typeface="Wingdings"/>
              </a:rPr>
              <a:t>new physics</a:t>
            </a:r>
            <a:r>
              <a:rPr lang="en-US" sz="1400" dirty="0" smtClean="0">
                <a:sym typeface="Wingdings"/>
              </a:rPr>
              <a:t>?</a:t>
            </a:r>
            <a:endParaRPr lang="en-US" sz="1400" dirty="0" smtClean="0"/>
          </a:p>
          <a:p>
            <a:pPr>
              <a:spcBef>
                <a:spcPts val="1200"/>
              </a:spcBef>
            </a:pPr>
            <a:r>
              <a:rPr lang="en-US" sz="1400" dirty="0" smtClean="0"/>
              <a:t>D0 (Tevatron) observed anomalous like-sign </a:t>
            </a:r>
            <a:r>
              <a:rPr lang="en-US" sz="1400" dirty="0" err="1" smtClean="0"/>
              <a:t>dimuon</a:t>
            </a:r>
            <a:r>
              <a:rPr lang="en-US" sz="1400" dirty="0" smtClean="0"/>
              <a:t> charge asymmetry in decays of </a:t>
            </a:r>
            <a:r>
              <a:rPr lang="en-US" sz="1400" i="1" dirty="0" err="1" smtClean="0"/>
              <a:t>b</a:t>
            </a:r>
            <a:r>
              <a:rPr lang="en-US" sz="1400" dirty="0" smtClean="0"/>
              <a:t> hadrons at 3.9</a:t>
            </a:r>
            <a:r>
              <a:rPr lang="en-US" sz="1400" dirty="0" smtClean="0">
                <a:latin typeface="Symbol" charset="2"/>
                <a:cs typeface="Symbol" charset="2"/>
              </a:rPr>
              <a:t>s</a:t>
            </a:r>
          </a:p>
          <a:p>
            <a:pPr>
              <a:spcBef>
                <a:spcPts val="1200"/>
              </a:spcBef>
            </a:pPr>
            <a:r>
              <a:rPr lang="en-US" sz="1400" i="1" dirty="0" smtClean="0"/>
              <a:t>B</a:t>
            </a:r>
            <a:r>
              <a:rPr lang="en-US" sz="1400" dirty="0" smtClean="0"/>
              <a:t> factories do not find asymmetry in </a:t>
            </a:r>
            <a:r>
              <a:rPr lang="en-US" sz="1400" i="1" dirty="0" smtClean="0"/>
              <a:t>B</a:t>
            </a:r>
            <a:r>
              <a:rPr lang="en-US" sz="1400" i="1" baseline="-25000" dirty="0" smtClean="0"/>
              <a:t>d</a:t>
            </a:r>
            <a:r>
              <a:rPr lang="en-US" sz="1400" dirty="0" smtClean="0"/>
              <a:t> sector</a:t>
            </a:r>
          </a:p>
          <a:p>
            <a:pPr>
              <a:spcBef>
                <a:spcPts val="1200"/>
              </a:spcBef>
            </a:pPr>
            <a:r>
              <a:rPr lang="en-US" sz="1400" b="1" dirty="0" smtClean="0"/>
              <a:t>New measurement from LHCb shows also no effect in </a:t>
            </a:r>
            <a:r>
              <a:rPr lang="en-US" sz="1400" b="1" i="1" dirty="0" smtClean="0"/>
              <a:t>B</a:t>
            </a:r>
            <a:r>
              <a:rPr lang="en-US" sz="1400" b="1" i="1" baseline="-25000" dirty="0" smtClean="0"/>
              <a:t>s</a:t>
            </a:r>
            <a:r>
              <a:rPr lang="en-US" sz="1400" b="1" dirty="0" smtClean="0"/>
              <a:t> sector</a:t>
            </a:r>
            <a:endParaRPr lang="en-US" sz="1400" b="1" dirty="0"/>
          </a:p>
        </p:txBody>
      </p:sp>
      <p:pic>
        <p:nvPicPr>
          <p:cNvPr id="18" name="Picture 17" descr="Fig1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28663" y="2040364"/>
            <a:ext cx="4529137" cy="45122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76400" y="5507680"/>
            <a:ext cx="1357609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LHCb-CONF-2012-022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D0 1106.6308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55749" y="3122081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LHCb:</a:t>
            </a:r>
          </a:p>
          <a:p>
            <a:r>
              <a:rPr lang="en-US" sz="1200" i="1" dirty="0" err="1" smtClean="0">
                <a:solidFill>
                  <a:schemeClr val="bg1"/>
                </a:solidFill>
              </a:rPr>
              <a:t>a</a:t>
            </a:r>
            <a:r>
              <a:rPr lang="en-US" sz="1200" i="1" baseline="30000" dirty="0" err="1" smtClean="0">
                <a:solidFill>
                  <a:schemeClr val="bg1"/>
                </a:solidFill>
              </a:rPr>
              <a:t>s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sl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= (</a:t>
            </a:r>
            <a:r>
              <a:rPr lang="en-US" sz="12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-</a:t>
            </a:r>
            <a:r>
              <a:rPr lang="en-US" sz="1200" dirty="0" smtClean="0">
                <a:solidFill>
                  <a:schemeClr val="bg1"/>
                </a:solidFill>
              </a:rPr>
              <a:t>0.24 ± 0.63)%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7294" y="838200"/>
            <a:ext cx="3484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The Standard Model holds tight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774" y="1841413"/>
            <a:ext cx="8886826" cy="478798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>
            <a:outerShdw blurRad="228600" dist="38100" dir="270000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838200"/>
            <a:ext cx="3484706" cy="923330"/>
          </a:xfrm>
          <a:prstGeom prst="rect">
            <a:avLst/>
          </a:prstGeom>
          <a:solidFill>
            <a:schemeClr val="tx1">
              <a:lumMod val="50000"/>
              <a:lumOff val="50000"/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No excess in rare </a:t>
            </a:r>
            <a:r>
              <a:rPr lang="en-US" sz="1800" b="1" i="1" dirty="0" smtClean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lang="en-US" sz="18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 or </a:t>
            </a:r>
            <a:r>
              <a:rPr lang="en-US" sz="1800" b="1" i="1" dirty="0" smtClean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lang="en-US" sz="18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 meson decays seen</a:t>
            </a:r>
          </a:p>
          <a:p>
            <a:endParaRPr lang="en-US" sz="1800" b="1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83707" y="3040431"/>
            <a:ext cx="287443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400"/>
            <a:r>
              <a:rPr lang="en-US" sz="800" kern="0" dirty="0">
                <a:solidFill>
                  <a:srgbClr val="A6A6A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[ LHCb, LHCb-CONF-2012-002, 2011 data, 1/fb ]</a:t>
            </a:r>
          </a:p>
        </p:txBody>
      </p:sp>
      <p:pic>
        <p:nvPicPr>
          <p:cNvPr id="26" name="Picture 25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8352" t="5050" r="2277" b="196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8352" t="5050" r="2277" b="1964"/>
              <a:stretch>
                <a:fillRect/>
              </a:stretch>
            </p:blipFill>
          </mc:Fallback>
        </mc:AlternateContent>
        <p:spPr>
          <a:xfrm>
            <a:off x="228600" y="2209800"/>
            <a:ext cx="5229541" cy="397281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69634" y="2112434"/>
            <a:ext cx="279823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0" dirty="0">
                <a:solidFill>
                  <a:srgbClr val="7F7F7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LHCb, arXiv:1203.4493, </a:t>
            </a:r>
            <a:r>
              <a:rPr lang="en-GB" sz="800" dirty="0">
                <a:solidFill>
                  <a:srgbClr val="7F7F7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http://ckmfitter.in2p3.fr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08918" y="5429250"/>
            <a:ext cx="1684866" cy="232833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03186" y="4953000"/>
            <a:ext cx="118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FF0000"/>
                </a:solidFill>
                <a:latin typeface="Trebuchet MS"/>
                <a:ea typeface="ＭＳ Ｐゴシック" charset="-128"/>
                <a:cs typeface="Trebuchet MS"/>
              </a:rPr>
              <a:t>90</a:t>
            </a:r>
            <a:r>
              <a:rPr lang="en-GB" sz="1200" dirty="0">
                <a:solidFill>
                  <a:srgbClr val="FF0000"/>
                </a:solidFill>
                <a:latin typeface="Trebuchet MS"/>
                <a:ea typeface="ＭＳ Ｐゴシック" charset="-128"/>
                <a:cs typeface="Trebuchet MS"/>
              </a:rPr>
              <a:t>% CL </a:t>
            </a:r>
            <a:r>
              <a:rPr lang="en-GB" sz="1200" dirty="0" smtClean="0">
                <a:solidFill>
                  <a:srgbClr val="FF0000"/>
                </a:solidFill>
                <a:latin typeface="Trebuchet MS"/>
                <a:ea typeface="ＭＳ Ｐゴシック" charset="-128"/>
                <a:cs typeface="Trebuchet MS"/>
              </a:rPr>
              <a:t>limit</a:t>
            </a:r>
          </a:p>
          <a:p>
            <a:r>
              <a:rPr lang="en-GB" sz="1200" dirty="0" smtClean="0">
                <a:solidFill>
                  <a:srgbClr val="FF0000"/>
                </a:solidFill>
                <a:latin typeface="Trebuchet MS"/>
                <a:cs typeface="Trebuchet MS"/>
              </a:rPr>
              <a:t>combined</a:t>
            </a:r>
            <a:endParaRPr lang="en-GB" sz="1200" dirty="0">
              <a:solidFill>
                <a:srgbClr val="FF0000"/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rot="5400000" flipH="1" flipV="1">
            <a:off x="2421689" y="4474854"/>
            <a:ext cx="2374459" cy="1"/>
          </a:xfrm>
          <a:prstGeom prst="line">
            <a:avLst/>
          </a:prstGeom>
          <a:ln w="381" cap="flat" cmpd="sng" algn="ctr">
            <a:solidFill>
              <a:srgbClr val="FF404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549597" y="5429250"/>
            <a:ext cx="4744189" cy="1588"/>
          </a:xfrm>
          <a:prstGeom prst="line">
            <a:avLst/>
          </a:prstGeom>
          <a:ln w="381" cap="flat" cmpd="sng" algn="ctr">
            <a:solidFill>
              <a:srgbClr val="FF404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3527" t="42428" r="93572" b="2953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3527" t="42428" r="93572" b="29532"/>
              <a:stretch>
                <a:fillRect/>
              </a:stretch>
            </p:blipFill>
          </mc:Fallback>
        </mc:AlternateContent>
        <p:spPr>
          <a:xfrm>
            <a:off x="218016" y="1873251"/>
            <a:ext cx="194733" cy="137419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562600" y="2286000"/>
            <a:ext cx="335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The rare decay 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B</a:t>
            </a:r>
            <a:r>
              <a:rPr lang="en-US" sz="14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® mm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is sensitive to BSM physics, in particular to theories with extended Higgs sector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62391" y="5605046"/>
            <a:ext cx="1891009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ATLAS-CMS-LHCb combination: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LHCb-CONF-2012-017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191705"/>
            <a:ext cx="2362200" cy="2142295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5943600" y="3198819"/>
            <a:ext cx="304800" cy="230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5943600" y="4343400"/>
            <a:ext cx="304800" cy="230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0" y="638175"/>
            <a:ext cx="9144000" cy="543739"/>
          </a:xfrm>
          <a:prstGeom prst="rect">
            <a:avLst/>
          </a:prstGeom>
          <a:solidFill>
            <a:srgbClr val="FFFFFF">
              <a:alpha val="88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tIns="137160" bIns="137160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auto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Elementary particle physics is successfully described by </a:t>
            </a:r>
            <a:r>
              <a:rPr lang="en-US" sz="1600" b="1" kern="0" dirty="0" smtClean="0">
                <a:solidFill>
                  <a:srgbClr val="D00209"/>
                </a:solidFill>
                <a:latin typeface="Trebuchet MS"/>
                <a:cs typeface="Trebuchet MS"/>
              </a:rPr>
              <a:t>local gauge theories</a:t>
            </a:r>
            <a:endParaRPr lang="en-GB" sz="1600" b="1" kern="0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0" y="7938"/>
            <a:ext cx="9144000" cy="648512"/>
          </a:xfrm>
          <a:prstGeom prst="rect">
            <a:avLst/>
          </a:prstGeom>
          <a:solidFill>
            <a:srgbClr val="FFFFFF">
              <a:alpha val="89000"/>
            </a:srgbClr>
          </a:solidFill>
          <a:ln w="19050">
            <a:noFill/>
            <a:miter lim="800000"/>
            <a:headEnd/>
            <a:tailEnd type="none" w="sm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3600" kern="0" dirty="0" smtClean="0">
                <a:solidFill>
                  <a:srgbClr val="333333"/>
                </a:solidFill>
                <a:latin typeface="Trebuchet MS"/>
                <a:ea typeface="Arial" charset="0"/>
                <a:cs typeface="Trebuchet MS"/>
              </a:rPr>
              <a:t>The Standard Model</a:t>
            </a:r>
            <a:endParaRPr lang="en-GB" sz="3600" kern="0" dirty="0">
              <a:solidFill>
                <a:srgbClr val="333333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1447800"/>
            <a:ext cx="9144000" cy="4953000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644651"/>
            <a:ext cx="8722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A problem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: local gauge symmetry requires </a:t>
            </a:r>
            <a:r>
              <a:rPr lang="en-US" sz="1800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massless</a:t>
            </a:r>
            <a:r>
              <a:rPr lang="en-US" sz="1800" dirty="0" smtClean="0">
                <a:solidFill>
                  <a:srgbClr val="D00209"/>
                </a:solidFill>
                <a:latin typeface="Trebuchet MS"/>
                <a:cs typeface="Trebuchet MS"/>
              </a:rPr>
              <a:t> spin-1 “gauge” (=force) boson</a:t>
            </a:r>
          </a:p>
          <a:p>
            <a:pPr>
              <a:spcBef>
                <a:spcPts val="18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This has been well verified for QED, with a </a:t>
            </a:r>
            <a:r>
              <a:rPr lang="en-US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massless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photon 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(= infinite range)</a:t>
            </a:r>
            <a:endParaRPr lang="en-US" sz="1800" dirty="0" smtClean="0">
              <a:solidFill>
                <a:prstClr val="black">
                  <a:lumMod val="65000"/>
                  <a:lumOff val="35000"/>
                </a:prstClr>
              </a:solidFill>
              <a:latin typeface="Trebuchet MS"/>
              <a:cs typeface="Trebuchet MS"/>
            </a:endParaRPr>
          </a:p>
          <a:p>
            <a:pPr>
              <a:spcBef>
                <a:spcPts val="18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However, the </a:t>
            </a:r>
            <a:r>
              <a:rPr lang="en-US" sz="1800" i="1" dirty="0" smtClean="0">
                <a:solidFill>
                  <a:srgbClr val="D00209"/>
                </a:solidFill>
                <a:latin typeface="Trebuchet MS"/>
                <a:cs typeface="Trebuchet MS"/>
              </a:rPr>
              <a:t>W</a:t>
            </a:r>
            <a:r>
              <a:rPr lang="en-US" sz="1800" dirty="0" smtClean="0">
                <a:solidFill>
                  <a:srgbClr val="D00209"/>
                </a:solidFill>
                <a:latin typeface="Trebuchet MS"/>
                <a:cs typeface="Trebuchet MS"/>
              </a:rPr>
              <a:t>, </a:t>
            </a:r>
            <a:r>
              <a:rPr lang="en-US" sz="1800" i="1" dirty="0" smtClean="0">
                <a:solidFill>
                  <a:srgbClr val="D00209"/>
                </a:solidFill>
                <a:latin typeface="Trebuchet MS"/>
                <a:cs typeface="Trebuchet MS"/>
              </a:rPr>
              <a:t>Z</a:t>
            </a:r>
            <a:r>
              <a:rPr lang="en-US" sz="1800" dirty="0" smtClean="0">
                <a:solidFill>
                  <a:srgbClr val="D00209"/>
                </a:solidFill>
                <a:latin typeface="Trebuchet MS"/>
                <a:cs typeface="Trebuchet MS"/>
              </a:rPr>
              <a:t> bosons are massive </a:t>
            </a:r>
            <a:r>
              <a:rPr lang="en-US" sz="1600" dirty="0" smtClean="0">
                <a:solidFill>
                  <a:srgbClr val="595959"/>
                </a:solidFill>
                <a:latin typeface="Trebuchet MS"/>
                <a:cs typeface="Trebuchet MS"/>
              </a:rPr>
              <a:t>(= finite range ~10</a:t>
            </a:r>
            <a:r>
              <a:rPr lang="en-US" sz="1600" baseline="30000" dirty="0" smtClean="0">
                <a:solidFill>
                  <a:srgbClr val="595959"/>
                </a:solidFill>
                <a:latin typeface="Trebuchet MS"/>
                <a:cs typeface="Trebuchet MS"/>
              </a:rPr>
              <a:t>−15</a:t>
            </a:r>
            <a:r>
              <a:rPr lang="en-US" sz="1600" dirty="0" smtClean="0">
                <a:solidFill>
                  <a:srgbClr val="595959"/>
                </a:solidFill>
                <a:latin typeface="Trebuchet MS"/>
                <a:cs typeface="Trebuchet MS"/>
              </a:rPr>
              <a:t> cm)</a:t>
            </a:r>
            <a:endParaRPr lang="en-US" sz="18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5410200"/>
            <a:ext cx="9144000" cy="638576"/>
          </a:xfrm>
          <a:prstGeom prst="rect">
            <a:avLst/>
          </a:prstGeom>
          <a:solidFill>
            <a:srgbClr val="CCFF00"/>
          </a:solidFill>
        </p:spPr>
        <p:txBody>
          <a:bodyPr wrap="square" tIns="140400" bIns="18720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This is known as the  </a:t>
            </a:r>
            <a:r>
              <a:rPr lang="en-US" sz="20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“</a:t>
            </a:r>
            <a:r>
              <a:rPr lang="en-US" sz="2000" b="1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Englert-Brout-Higgs-Guralnik-Hagen-Kibble</a:t>
            </a:r>
            <a:r>
              <a:rPr lang="en-US" sz="20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 Mechanism”</a:t>
            </a:r>
            <a:endParaRPr lang="en-US" b="1" dirty="0" smtClean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4800" y="45720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is a complex doublet field with non-zero vacuum expectation value.                    3 </a:t>
            </a:r>
            <a:r>
              <a:rPr lang="en-US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d.o.fs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become 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Z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, 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W</a:t>
            </a:r>
            <a:r>
              <a:rPr lang="en-US" sz="9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8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±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masses, remaining </a:t>
            </a:r>
            <a:r>
              <a:rPr lang="en-US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d.o.f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is </a:t>
            </a:r>
            <a:r>
              <a:rPr lang="en-US" sz="1800" dirty="0" smtClean="0">
                <a:solidFill>
                  <a:srgbClr val="D00209"/>
                </a:solidFill>
                <a:latin typeface="Trebuchet MS"/>
                <a:cs typeface="Trebuchet MS"/>
              </a:rPr>
              <a:t>massive scalar Higgs boson </a:t>
            </a:r>
          </a:p>
        </p:txBody>
      </p:sp>
      <p:grpSp>
        <p:nvGrpSpPr>
          <p:cNvPr id="2" name="Group 37"/>
          <p:cNvGrpSpPr/>
          <p:nvPr/>
        </p:nvGrpSpPr>
        <p:grpSpPr>
          <a:xfrm>
            <a:off x="304799" y="3169428"/>
            <a:ext cx="8471343" cy="1281922"/>
            <a:chOff x="304799" y="3169428"/>
            <a:chExt cx="8471343" cy="1281922"/>
          </a:xfrm>
        </p:grpSpPr>
        <p:graphicFrame>
          <p:nvGraphicFramePr>
            <p:cNvPr id="3762180" name="Object 4"/>
            <p:cNvGraphicFramePr>
              <a:graphicFrameLocks noChangeAspect="1"/>
            </p:cNvGraphicFramePr>
            <p:nvPr/>
          </p:nvGraphicFramePr>
          <p:xfrm>
            <a:off x="2082800" y="3927475"/>
            <a:ext cx="3632200" cy="523875"/>
          </p:xfrm>
          <a:graphic>
            <a:graphicData uri="http://schemas.openxmlformats.org/presentationml/2006/ole">
              <p:oleObj spid="_x0000_s4893698" name="Equation" r:id="rId3" imgW="2235200" imgH="317500" progId="Equation.DSMT4">
                <p:embed/>
              </p:oleObj>
            </a:graphicData>
          </a:graphic>
        </p:graphicFrame>
        <p:sp>
          <p:nvSpPr>
            <p:cNvPr id="36" name="Rectangle 35"/>
            <p:cNvSpPr/>
            <p:nvPr/>
          </p:nvSpPr>
          <p:spPr>
            <a:xfrm>
              <a:off x="304799" y="3169428"/>
              <a:ext cx="847134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en-US" sz="1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rebuchet MS"/>
                  <a:cs typeface="Trebuchet MS"/>
                </a:rPr>
                <a:t>Only way to break gauge symmetry consistently is to </a:t>
              </a:r>
              <a:r>
                <a:rPr lang="en-US" sz="1800" dirty="0" smtClean="0">
                  <a:solidFill>
                    <a:srgbClr val="D00209"/>
                  </a:solidFill>
                  <a:latin typeface="Trebuchet MS"/>
                  <a:cs typeface="Trebuchet MS"/>
                </a:rPr>
                <a:t>spontaneously break the symmetry of the vacuum:</a:t>
              </a:r>
              <a:endParaRPr lang="en-US" sz="1800" i="1" dirty="0" smtClean="0">
                <a:solidFill>
                  <a:srgbClr val="D00209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867400" y="4031497"/>
            <a:ext cx="2908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[ non-zero vacuum expectation value ]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7294" y="838200"/>
            <a:ext cx="3484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The Standard Model holds tight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5502" y="1752600"/>
            <a:ext cx="28706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But …</a:t>
            </a:r>
            <a:endParaRPr lang="en-GB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669197"/>
            <a:ext cx="3237529" cy="2217003"/>
          </a:xfrm>
          <a:prstGeom prst="rect">
            <a:avLst/>
          </a:prstGeom>
          <a:effectLst>
            <a:outerShdw blurRad="266700" dist="38100" dir="2700000">
              <a:srgbClr val="000000">
                <a:alpha val="43000"/>
              </a:srgbClr>
            </a:outerShdw>
            <a:reflection stA="50000" endPos="7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7294" y="838200"/>
            <a:ext cx="3484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latin typeface="Trebuchet MS"/>
                <a:cs typeface="Trebuchet MS"/>
              </a:rPr>
              <a:t>Can we conclude that the Standard Model is </a:t>
            </a:r>
            <a:r>
              <a:rPr lang="en-GB" b="1" i="1" dirty="0" smtClean="0">
                <a:solidFill>
                  <a:srgbClr val="FFFF00"/>
                </a:solidFill>
                <a:latin typeface="Trebuchet MS"/>
                <a:cs typeface="Trebuchet MS"/>
              </a:rPr>
              <a:t>the </a:t>
            </a:r>
            <a:r>
              <a:rPr lang="en-GB" b="1" dirty="0" smtClean="0">
                <a:solidFill>
                  <a:srgbClr val="FFFF00"/>
                </a:solidFill>
                <a:latin typeface="Trebuchet MS"/>
                <a:cs typeface="Trebuchet MS"/>
              </a:rPr>
              <a:t>theory of matter and force 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3" y="1841414"/>
            <a:ext cx="8886827" cy="4787986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17500" dist="38100" dir="2700000">
              <a:srgbClr val="000000">
                <a:alpha val="78000"/>
              </a:srgbClr>
            </a:outerShdw>
          </a:effectLst>
        </p:spPr>
      </p:pic>
      <p:grpSp>
        <p:nvGrpSpPr>
          <p:cNvPr id="74" name="Group 73"/>
          <p:cNvGrpSpPr/>
          <p:nvPr/>
        </p:nvGrpSpPr>
        <p:grpSpPr>
          <a:xfrm>
            <a:off x="244710" y="1648135"/>
            <a:ext cx="3065393" cy="2912572"/>
            <a:chOff x="244710" y="1648135"/>
            <a:chExt cx="3065393" cy="2912572"/>
          </a:xfrm>
        </p:grpSpPr>
        <p:grpSp>
          <p:nvGrpSpPr>
            <p:cNvPr id="17" name="Group 16"/>
            <p:cNvGrpSpPr/>
            <p:nvPr/>
          </p:nvGrpSpPr>
          <p:grpSpPr>
            <a:xfrm rot="20863460">
              <a:off x="244710" y="1648135"/>
              <a:ext cx="3065393" cy="2912572"/>
              <a:chOff x="408848" y="3305160"/>
              <a:chExt cx="3065393" cy="2912572"/>
            </a:xfrm>
          </p:grpSpPr>
          <p:pic>
            <p:nvPicPr>
              <p:cNvPr id="11" name="Picture 10" descr="circle-transp-red6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1">
                    <a:lumMod val="95000"/>
                  </a:schemeClr>
                  <a:srgbClr val="FFF1C1"/>
                </a:duotone>
              </a:blip>
              <a:stretch>
                <a:fillRect/>
              </a:stretch>
            </p:blipFill>
            <p:spPr>
              <a:xfrm>
                <a:off x="408848" y="3305160"/>
                <a:ext cx="3065393" cy="2912572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82423" y="3962400"/>
                <a:ext cx="238937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GB" sz="2000" dirty="0" smtClean="0">
                    <a:solidFill>
                      <a:srgbClr val="F1F1F5"/>
                    </a:solidFill>
                    <a:latin typeface="Chalkduster"/>
                    <a:cs typeface="Chalkduster"/>
                  </a:rPr>
                  <a:t>Higgs is only fundamental scalar</a:t>
                </a:r>
                <a:endParaRPr lang="en-GB" sz="2000" dirty="0">
                  <a:solidFill>
                    <a:srgbClr val="F1F1F5"/>
                  </a:solidFill>
                  <a:latin typeface="Chalkduster"/>
                  <a:cs typeface="Chalkduster"/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 rot="20844334">
              <a:off x="563153" y="3291795"/>
              <a:ext cx="24894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200" kern="0" dirty="0" smtClean="0">
                  <a:solidFill>
                    <a:schemeClr val="bg1">
                      <a:lumMod val="95000"/>
                    </a:schemeClr>
                  </a:solidFill>
                  <a:latin typeface="Chalkduster"/>
                  <a:cs typeface="Chalkduster"/>
                </a:rPr>
                <a:t>neither matter, nor force, — all known scalars are </a:t>
              </a:r>
            </a:p>
            <a:p>
              <a:pPr algn="ctr"/>
              <a:r>
                <a:rPr lang="en-GB" sz="1200" kern="0" dirty="0" smtClean="0">
                  <a:solidFill>
                    <a:schemeClr val="bg1">
                      <a:lumMod val="95000"/>
                    </a:schemeClr>
                  </a:solidFill>
                  <a:latin typeface="Chalkduster"/>
                  <a:cs typeface="Chalkduster"/>
                </a:rPr>
                <a:t>  composite states</a:t>
              </a:r>
              <a:endParaRPr lang="en-GB" sz="1200" dirty="0">
                <a:solidFill>
                  <a:schemeClr val="bg1">
                    <a:lumMod val="95000"/>
                  </a:schemeClr>
                </a:solidFill>
                <a:latin typeface="Chalkduster"/>
                <a:cs typeface="Chalkduster"/>
              </a:endParaRPr>
            </a:p>
          </p:txBody>
        </p:sp>
      </p:grpSp>
      <p:grpSp>
        <p:nvGrpSpPr>
          <p:cNvPr id="46" name="Group 17"/>
          <p:cNvGrpSpPr/>
          <p:nvPr/>
        </p:nvGrpSpPr>
        <p:grpSpPr>
          <a:xfrm rot="380107">
            <a:off x="3094523" y="1790213"/>
            <a:ext cx="2743201" cy="2070824"/>
            <a:chOff x="457199" y="3505200"/>
            <a:chExt cx="2743201" cy="1905000"/>
          </a:xfrm>
        </p:grpSpPr>
        <p:pic>
          <p:nvPicPr>
            <p:cNvPr id="47" name="Picture 46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chemeClr val="bg1">
                  <a:lumMod val="95000"/>
                </a:schemeClr>
                <a:srgbClr val="FFF1C1"/>
              </a:duotone>
            </a:blip>
            <a:stretch>
              <a:fillRect/>
            </a:stretch>
          </p:blipFill>
          <p:spPr>
            <a:xfrm>
              <a:off x="457199" y="3505200"/>
              <a:ext cx="2743201" cy="190500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582422" y="3861500"/>
              <a:ext cx="2389378" cy="1217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Huge mass hierarchy between matter particles</a:t>
              </a:r>
            </a:p>
          </p:txBody>
        </p:sp>
      </p:grpSp>
      <p:grpSp>
        <p:nvGrpSpPr>
          <p:cNvPr id="56" name="Group 33"/>
          <p:cNvGrpSpPr/>
          <p:nvPr/>
        </p:nvGrpSpPr>
        <p:grpSpPr>
          <a:xfrm rot="21373647">
            <a:off x="6074825" y="1694556"/>
            <a:ext cx="2743201" cy="2343299"/>
            <a:chOff x="574386" y="3282112"/>
            <a:chExt cx="2743201" cy="2343299"/>
          </a:xfrm>
        </p:grpSpPr>
        <p:pic>
          <p:nvPicPr>
            <p:cNvPr id="57" name="Picture 56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 rot="21064839">
              <a:off x="574386" y="3282112"/>
              <a:ext cx="2743201" cy="2343299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582426" y="3654626"/>
              <a:ext cx="23893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2F2F2"/>
                  </a:solidFill>
                  <a:latin typeface="Chalkduster"/>
                  <a:cs typeface="Chalkduster"/>
                </a:rPr>
                <a:t>Gauge hierarchy / Scalar SM sector is unstable</a:t>
              </a:r>
            </a:p>
          </p:txBody>
        </p:sp>
      </p:grpSp>
      <p:grpSp>
        <p:nvGrpSpPr>
          <p:cNvPr id="83" name="Group 33"/>
          <p:cNvGrpSpPr/>
          <p:nvPr/>
        </p:nvGrpSpPr>
        <p:grpSpPr>
          <a:xfrm rot="21373647">
            <a:off x="6080239" y="1695087"/>
            <a:ext cx="2743201" cy="2343299"/>
            <a:chOff x="574386" y="3282112"/>
            <a:chExt cx="2743201" cy="2343299"/>
          </a:xfrm>
        </p:grpSpPr>
        <p:pic>
          <p:nvPicPr>
            <p:cNvPr id="84" name="Picture 83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rgbClr val="FFFF00"/>
                <a:srgbClr val="FFF1C1"/>
              </a:duotone>
            </a:blip>
            <a:stretch>
              <a:fillRect/>
            </a:stretch>
          </p:blipFill>
          <p:spPr>
            <a:xfrm rot="21064839">
              <a:off x="574386" y="3282112"/>
              <a:ext cx="2743201" cy="2343299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582422" y="3654626"/>
              <a:ext cx="23893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FFF00"/>
                  </a:solidFill>
                  <a:latin typeface="Chalkduster"/>
                  <a:cs typeface="Chalkduster"/>
                </a:rPr>
                <a:t>Gauge hierarchy / Scalar SM sector is unstable</a:t>
              </a:r>
            </a:p>
          </p:txBody>
        </p:sp>
      </p:grpSp>
      <p:grpSp>
        <p:nvGrpSpPr>
          <p:cNvPr id="75" name="Group 17"/>
          <p:cNvGrpSpPr/>
          <p:nvPr/>
        </p:nvGrpSpPr>
        <p:grpSpPr>
          <a:xfrm rot="380107">
            <a:off x="3099937" y="1790744"/>
            <a:ext cx="2743201" cy="2070824"/>
            <a:chOff x="457199" y="3505200"/>
            <a:chExt cx="2743201" cy="1905000"/>
          </a:xfrm>
        </p:grpSpPr>
        <p:pic>
          <p:nvPicPr>
            <p:cNvPr id="76" name="Picture 75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rgbClr val="FFFF00"/>
                <a:srgbClr val="FFF1C1"/>
              </a:duotone>
            </a:blip>
            <a:stretch>
              <a:fillRect/>
            </a:stretch>
          </p:blipFill>
          <p:spPr>
            <a:xfrm>
              <a:off x="457199" y="3505200"/>
              <a:ext cx="2743201" cy="1905000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82422" y="3861500"/>
              <a:ext cx="2389378" cy="1217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FFF00"/>
                  </a:solidFill>
                  <a:latin typeface="Chalkduster"/>
                  <a:cs typeface="Chalkduster"/>
                </a:rPr>
                <a:t>Huge mass hierarchy between matter particles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50124" y="1648666"/>
            <a:ext cx="3065393" cy="2912572"/>
            <a:chOff x="244710" y="1648135"/>
            <a:chExt cx="3065393" cy="2912572"/>
          </a:xfrm>
        </p:grpSpPr>
        <p:grpSp>
          <p:nvGrpSpPr>
            <p:cNvPr id="79" name="Group 16"/>
            <p:cNvGrpSpPr/>
            <p:nvPr/>
          </p:nvGrpSpPr>
          <p:grpSpPr>
            <a:xfrm rot="20863460">
              <a:off x="244710" y="1648135"/>
              <a:ext cx="3065393" cy="2912572"/>
              <a:chOff x="408848" y="3305160"/>
              <a:chExt cx="3065393" cy="2912572"/>
            </a:xfrm>
          </p:grpSpPr>
          <p:pic>
            <p:nvPicPr>
              <p:cNvPr id="81" name="Picture 80" descr="circle-transp-red6.png"/>
              <p:cNvPicPr>
                <a:picLocks noChangeAspect="1"/>
              </p:cNvPicPr>
              <p:nvPr/>
            </p:nvPicPr>
            <p:blipFill>
              <a:blip r:embed="rId3">
                <a:duotone>
                  <a:srgbClr val="FFFF00"/>
                  <a:srgbClr val="FFF1C1"/>
                </a:duotone>
              </a:blip>
              <a:stretch>
                <a:fillRect/>
              </a:stretch>
            </p:blipFill>
            <p:spPr>
              <a:xfrm>
                <a:off x="408848" y="3305160"/>
                <a:ext cx="3065393" cy="2912572"/>
              </a:xfrm>
              <a:prstGeom prst="rect">
                <a:avLst/>
              </a:prstGeom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582423" y="3962400"/>
                <a:ext cx="238937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GB" sz="2000" dirty="0" smtClean="0">
                    <a:solidFill>
                      <a:srgbClr val="FFFF00"/>
                    </a:solidFill>
                    <a:latin typeface="Chalkduster"/>
                    <a:cs typeface="Chalkduster"/>
                  </a:rPr>
                  <a:t>Higgs is only fundamental scalar</a:t>
                </a:r>
                <a:endParaRPr lang="en-GB" sz="2000" dirty="0">
                  <a:solidFill>
                    <a:srgbClr val="FFFF00"/>
                  </a:solidFill>
                  <a:latin typeface="Chalkduster"/>
                  <a:cs typeface="Chalkduster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 rot="20844334">
              <a:off x="563153" y="3291795"/>
              <a:ext cx="24894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200" kern="0" dirty="0" smtClean="0">
                  <a:solidFill>
                    <a:srgbClr val="FFFF00"/>
                  </a:solidFill>
                  <a:latin typeface="Chalkduster"/>
                  <a:cs typeface="Chalkduster"/>
                </a:rPr>
                <a:t>neither matter, nor force, — all known scalars are </a:t>
              </a:r>
            </a:p>
            <a:p>
              <a:pPr algn="ctr"/>
              <a:r>
                <a:rPr lang="en-GB" sz="1200" kern="0" dirty="0" smtClean="0">
                  <a:solidFill>
                    <a:srgbClr val="FFFF00"/>
                  </a:solidFill>
                  <a:latin typeface="Chalkduster"/>
                  <a:cs typeface="Chalkduster"/>
                </a:rPr>
                <a:t>  composite states</a:t>
              </a:r>
              <a:endParaRPr lang="en-GB" sz="1200" dirty="0">
                <a:solidFill>
                  <a:srgbClr val="FFFF00"/>
                </a:solidFill>
                <a:latin typeface="Chalkduster"/>
                <a:cs typeface="Chalkduster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087293" y="838200"/>
            <a:ext cx="3572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latin typeface="Trebuchet MS"/>
                <a:cs typeface="Trebuchet MS"/>
              </a:rPr>
              <a:t>The SM cannot be the final theory, because …</a:t>
            </a:r>
          </a:p>
        </p:txBody>
      </p:sp>
      <p:grpSp>
        <p:nvGrpSpPr>
          <p:cNvPr id="50" name="Group 20"/>
          <p:cNvGrpSpPr/>
          <p:nvPr/>
        </p:nvGrpSpPr>
        <p:grpSpPr>
          <a:xfrm rot="275860">
            <a:off x="2434136" y="3307281"/>
            <a:ext cx="2743201" cy="1905000"/>
            <a:chOff x="457199" y="3505200"/>
            <a:chExt cx="2743201" cy="1905000"/>
          </a:xfrm>
        </p:grpSpPr>
        <p:pic>
          <p:nvPicPr>
            <p:cNvPr id="51" name="Picture 50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chemeClr val="bg1">
                  <a:lumMod val="95000"/>
                </a:schemeClr>
                <a:srgbClr val="FFF1C1"/>
              </a:duotone>
            </a:blip>
            <a:stretch>
              <a:fillRect/>
            </a:stretch>
          </p:blipFill>
          <p:spPr>
            <a:xfrm>
              <a:off x="457199" y="3505200"/>
              <a:ext cx="2743201" cy="1905000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82422" y="3962402"/>
              <a:ext cx="23893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2F2F2"/>
                  </a:solidFill>
                  <a:latin typeface="Chalkduster"/>
                  <a:cs typeface="Chalkduster"/>
                </a:rPr>
                <a:t>Dark matter and dark energy</a:t>
              </a:r>
            </a:p>
          </p:txBody>
        </p:sp>
      </p:grpSp>
      <p:grpSp>
        <p:nvGrpSpPr>
          <p:cNvPr id="53" name="Group 23"/>
          <p:cNvGrpSpPr/>
          <p:nvPr/>
        </p:nvGrpSpPr>
        <p:grpSpPr>
          <a:xfrm rot="20839062">
            <a:off x="76200" y="4419600"/>
            <a:ext cx="2743201" cy="1905000"/>
            <a:chOff x="457199" y="3505200"/>
            <a:chExt cx="2743201" cy="1905000"/>
          </a:xfrm>
        </p:grpSpPr>
        <p:pic>
          <p:nvPicPr>
            <p:cNvPr id="54" name="Picture 53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chemeClr val="bg1">
                  <a:lumMod val="95000"/>
                </a:schemeClr>
                <a:srgbClr val="FFF1C1"/>
              </a:duotone>
            </a:blip>
            <a:stretch>
              <a:fillRect/>
            </a:stretch>
          </p:blipFill>
          <p:spPr>
            <a:xfrm>
              <a:off x="457199" y="3505200"/>
              <a:ext cx="2743201" cy="190500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582423" y="3808512"/>
              <a:ext cx="23893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Causally connected observable universe</a:t>
              </a:r>
            </a:p>
          </p:txBody>
        </p:sp>
      </p:grpSp>
      <p:grpSp>
        <p:nvGrpSpPr>
          <p:cNvPr id="59" name="Group 29"/>
          <p:cNvGrpSpPr/>
          <p:nvPr/>
        </p:nvGrpSpPr>
        <p:grpSpPr>
          <a:xfrm rot="502712">
            <a:off x="4828847" y="3347317"/>
            <a:ext cx="2743201" cy="1905000"/>
            <a:chOff x="457199" y="3505200"/>
            <a:chExt cx="2743201" cy="1905000"/>
          </a:xfrm>
        </p:grpSpPr>
        <p:pic>
          <p:nvPicPr>
            <p:cNvPr id="60" name="Picture 59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chemeClr val="bg1">
                  <a:lumMod val="95000"/>
                </a:schemeClr>
                <a:srgbClr val="FFF1C1"/>
              </a:duotone>
            </a:blip>
            <a:stretch>
              <a:fillRect/>
            </a:stretch>
          </p:blipFill>
          <p:spPr>
            <a:xfrm>
              <a:off x="457199" y="3505200"/>
              <a:ext cx="2743201" cy="19050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582422" y="3962400"/>
              <a:ext cx="23893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Grand unification of the forces</a:t>
              </a:r>
            </a:p>
          </p:txBody>
        </p:sp>
      </p:grpSp>
      <p:grpSp>
        <p:nvGrpSpPr>
          <p:cNvPr id="62" name="Group 26"/>
          <p:cNvGrpSpPr/>
          <p:nvPr/>
        </p:nvGrpSpPr>
        <p:grpSpPr>
          <a:xfrm>
            <a:off x="2213088" y="4876800"/>
            <a:ext cx="2743201" cy="1905000"/>
            <a:chOff x="457199" y="3505200"/>
            <a:chExt cx="2743201" cy="1905000"/>
          </a:xfrm>
        </p:grpSpPr>
        <p:pic>
          <p:nvPicPr>
            <p:cNvPr id="63" name="Picture 62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chemeClr val="bg1">
                  <a:lumMod val="95000"/>
                </a:schemeClr>
                <a:srgbClr val="FFF1C1"/>
              </a:duotone>
            </a:blip>
            <a:stretch>
              <a:fillRect/>
            </a:stretch>
          </p:blipFill>
          <p:spPr>
            <a:xfrm>
              <a:off x="457199" y="3505200"/>
              <a:ext cx="2743201" cy="190500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582423" y="3808512"/>
              <a:ext cx="23893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Matter-antimatter asymmetry in universe</a:t>
              </a:r>
            </a:p>
          </p:txBody>
        </p:sp>
      </p:grpSp>
      <p:grpSp>
        <p:nvGrpSpPr>
          <p:cNvPr id="65" name="Group 36"/>
          <p:cNvGrpSpPr/>
          <p:nvPr/>
        </p:nvGrpSpPr>
        <p:grpSpPr>
          <a:xfrm rot="20623345">
            <a:off x="4512482" y="5016445"/>
            <a:ext cx="2389378" cy="1328193"/>
            <a:chOff x="582422" y="3707311"/>
            <a:chExt cx="2389378" cy="1612588"/>
          </a:xfrm>
        </p:grpSpPr>
        <p:pic>
          <p:nvPicPr>
            <p:cNvPr id="66" name="Picture 65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chemeClr val="bg1">
                  <a:lumMod val="95000"/>
                </a:schemeClr>
                <a:srgbClr val="FFF1C1"/>
              </a:duotone>
            </a:blip>
            <a:stretch>
              <a:fillRect/>
            </a:stretch>
          </p:blipFill>
          <p:spPr>
            <a:xfrm>
              <a:off x="749860" y="3707311"/>
              <a:ext cx="2034900" cy="161258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582422" y="4040503"/>
              <a:ext cx="2389378" cy="85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Strong </a:t>
              </a:r>
              <a:r>
                <a:rPr lang="en-US" sz="2000" i="1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CP</a:t>
              </a:r>
              <a:r>
                <a:rPr lang="en-US" sz="2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 problem</a:t>
              </a:r>
            </a:p>
          </p:txBody>
        </p:sp>
      </p:grpSp>
      <p:grpSp>
        <p:nvGrpSpPr>
          <p:cNvPr id="68" name="Group 39"/>
          <p:cNvGrpSpPr/>
          <p:nvPr/>
        </p:nvGrpSpPr>
        <p:grpSpPr>
          <a:xfrm>
            <a:off x="6675470" y="4495800"/>
            <a:ext cx="2392330" cy="1169551"/>
            <a:chOff x="582422" y="3930114"/>
            <a:chExt cx="2392330" cy="1169551"/>
          </a:xfrm>
        </p:grpSpPr>
        <p:pic>
          <p:nvPicPr>
            <p:cNvPr id="69" name="Picture 68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chemeClr val="bg1">
                  <a:lumMod val="95000"/>
                </a:schemeClr>
                <a:srgbClr val="FFF1C1"/>
              </a:duotone>
            </a:blip>
            <a:stretch>
              <a:fillRect/>
            </a:stretch>
          </p:blipFill>
          <p:spPr>
            <a:xfrm rot="21280362">
              <a:off x="643640" y="3930114"/>
              <a:ext cx="2331112" cy="1169551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82422" y="4116290"/>
              <a:ext cx="23893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Massive neutrinos</a:t>
              </a:r>
            </a:p>
          </p:txBody>
        </p:sp>
      </p:grpSp>
      <p:grpSp>
        <p:nvGrpSpPr>
          <p:cNvPr id="71" name="Group 42"/>
          <p:cNvGrpSpPr/>
          <p:nvPr/>
        </p:nvGrpSpPr>
        <p:grpSpPr>
          <a:xfrm>
            <a:off x="6477000" y="5562600"/>
            <a:ext cx="2464208" cy="1030684"/>
            <a:chOff x="577413" y="4038021"/>
            <a:chExt cx="2464208" cy="1030684"/>
          </a:xfrm>
        </p:grpSpPr>
        <p:pic>
          <p:nvPicPr>
            <p:cNvPr id="72" name="Picture 71" descr="circle-transp-red6.png"/>
            <p:cNvPicPr>
              <a:picLocks noChangeAspect="1"/>
            </p:cNvPicPr>
            <p:nvPr/>
          </p:nvPicPr>
          <p:blipFill>
            <a:blip r:embed="rId3">
              <a:duotone>
                <a:schemeClr val="bg1">
                  <a:lumMod val="95000"/>
                </a:schemeClr>
                <a:srgbClr val="FFF1C1"/>
              </a:duotone>
            </a:blip>
            <a:stretch>
              <a:fillRect/>
            </a:stretch>
          </p:blipFill>
          <p:spPr>
            <a:xfrm>
              <a:off x="577413" y="4038021"/>
              <a:ext cx="2464208" cy="103068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582422" y="4270178"/>
              <a:ext cx="23893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2000" dirty="0" smtClean="0">
                  <a:solidFill>
                    <a:srgbClr val="F1F1F5"/>
                  </a:solidFill>
                  <a:latin typeface="Chalkduster"/>
                  <a:cs typeface="Chalkduster"/>
                </a:rPr>
                <a:t>Gravitation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104774" y="1841413"/>
            <a:ext cx="8886826" cy="478798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>
            <a:outerShdw blurRad="228600" dist="38100" dir="270000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2000185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The Higgs potential (</a:t>
            </a:r>
            <a:r>
              <a:rPr lang="en-US" sz="1800" i="1" dirty="0" err="1" smtClean="0">
                <a:solidFill>
                  <a:srgbClr val="D00209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D00209"/>
                </a:solidFill>
                <a:latin typeface="Trebuchet MS"/>
                <a:cs typeface="Trebuchet MS"/>
              </a:rPr>
              <a:t> &lt; 0, </a:t>
            </a:r>
            <a:r>
              <a:rPr lang="en-US" sz="1800" i="1" dirty="0" err="1" smtClean="0">
                <a:solidFill>
                  <a:srgbClr val="D00209"/>
                </a:solidFill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rgbClr val="D00209"/>
                </a:solidFill>
                <a:latin typeface="Trebuchet MS"/>
                <a:cs typeface="Trebuchet MS"/>
              </a:rPr>
              <a:t> &gt; 0: </a:t>
            </a:r>
            <a:r>
              <a:rPr lang="en-US" sz="1800" i="1" dirty="0" smtClean="0">
                <a:solidFill>
                  <a:srgbClr val="D00209"/>
                </a:solidFill>
                <a:latin typeface="Trebuchet MS"/>
                <a:cs typeface="Trebuchet MS"/>
              </a:rPr>
              <a:t>physics or just mathematics </a:t>
            </a:r>
            <a:r>
              <a:rPr lang="en-US" sz="1800" dirty="0" smtClean="0">
                <a:solidFill>
                  <a:srgbClr val="D00209"/>
                </a:solidFill>
                <a:latin typeface="Trebuchet MS"/>
                <a:cs typeface="Trebuchet MS"/>
              </a:rPr>
              <a:t>?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) exemplifies our success with description but lack of understanding </a:t>
            </a:r>
            <a:endParaRPr lang="en-US" sz="18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grpSp>
        <p:nvGrpSpPr>
          <p:cNvPr id="3" name="Group 42"/>
          <p:cNvGrpSpPr/>
          <p:nvPr/>
        </p:nvGrpSpPr>
        <p:grpSpPr>
          <a:xfrm>
            <a:off x="381000" y="2862238"/>
            <a:ext cx="3278446" cy="2166962"/>
            <a:chOff x="685801" y="3014638"/>
            <a:chExt cx="3278446" cy="2166962"/>
          </a:xfrm>
        </p:grpSpPr>
        <p:grpSp>
          <p:nvGrpSpPr>
            <p:cNvPr id="4" name="Group 26"/>
            <p:cNvGrpSpPr/>
            <p:nvPr/>
          </p:nvGrpSpPr>
          <p:grpSpPr>
            <a:xfrm>
              <a:off x="685801" y="3934433"/>
              <a:ext cx="2438399" cy="1247167"/>
              <a:chOff x="304801" y="3934433"/>
              <a:chExt cx="2438399" cy="1247167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304801" y="3934433"/>
                <a:ext cx="2438399" cy="1247167"/>
              </a:xfrm>
              <a:prstGeom prst="roundRect">
                <a:avLst/>
              </a:prstGeom>
              <a:solidFill>
                <a:srgbClr val="FFB5C3"/>
              </a:solidFill>
              <a:ln w="38100" cap="flat" cmpd="sng" algn="ctr">
                <a:solidFill>
                  <a:srgbClr val="F4F7F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98131" y="3959423"/>
                <a:ext cx="20745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Higgs boson mass term</a:t>
                </a:r>
              </a:p>
            </p:txBody>
          </p:sp>
          <p:graphicFrame>
            <p:nvGraphicFramePr>
              <p:cNvPr id="14" name="Object 24"/>
              <p:cNvGraphicFramePr>
                <a:graphicFrameLocks noChangeAspect="1"/>
              </p:cNvGraphicFramePr>
              <p:nvPr/>
            </p:nvGraphicFramePr>
            <p:xfrm>
              <a:off x="644526" y="4252913"/>
              <a:ext cx="1766888" cy="398462"/>
            </p:xfrm>
            <a:graphic>
              <a:graphicData uri="http://schemas.openxmlformats.org/presentationml/2006/ole">
                <p:oleObj spid="_x0000_s5156867" name="Equation" r:id="rId3" imgW="1358900" imgH="304800" progId="Equation.DSMT4">
                  <p:embed/>
                </p:oleObj>
              </a:graphicData>
            </a:graphic>
          </p:graphicFrame>
          <p:sp>
            <p:nvSpPr>
              <p:cNvPr id="15" name="TextBox 14"/>
              <p:cNvSpPr txBox="1"/>
              <p:nvPr/>
            </p:nvSpPr>
            <p:spPr>
              <a:xfrm>
                <a:off x="381000" y="4582180"/>
                <a:ext cx="20313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“</a:t>
                </a:r>
                <a:r>
                  <a:rPr lang="en-GB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Hierarchy problem</a:t>
                </a:r>
                <a:r>
                  <a:rPr lang="en-GB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” </a:t>
                </a:r>
              </a:p>
              <a:p>
                <a:r>
                  <a:rPr lang="en-US" sz="14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  <a:sym typeface="Wingdings"/>
                  </a:rPr>
                  <a:t>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  <a:sym typeface="Wingdings"/>
                  </a:rPr>
                  <a:t> new physics at ~</a:t>
                </a:r>
                <a:r>
                  <a:rPr lang="en-US" sz="14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  <a:sym typeface="Wingdings"/>
                  </a:rPr>
                  <a:t>TeV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  <a:sym typeface="Wingdings"/>
                  </a:rPr>
                  <a:t> </a:t>
                </a:r>
                <a:endParaRPr lang="en-GB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endParaRP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 rot="10800000" flipV="1">
              <a:off x="3037372" y="3228563"/>
              <a:ext cx="840545" cy="730862"/>
            </a:xfrm>
            <a:prstGeom prst="line">
              <a:avLst/>
            </a:prstGeom>
            <a:ln>
              <a:solidFill>
                <a:srgbClr val="D00209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/>
            <p:cNvSpPr/>
            <p:nvPr/>
          </p:nvSpPr>
          <p:spPr>
            <a:xfrm>
              <a:off x="3679991" y="3014638"/>
              <a:ext cx="284256" cy="360734"/>
            </a:xfrm>
            <a:prstGeom prst="roundRect">
              <a:avLst/>
            </a:prstGeom>
            <a:solidFill>
              <a:srgbClr val="FFB5C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83"/>
          <p:cNvGrpSpPr/>
          <p:nvPr/>
        </p:nvGrpSpPr>
        <p:grpSpPr>
          <a:xfrm>
            <a:off x="2852529" y="3820852"/>
            <a:ext cx="3429000" cy="1143000"/>
            <a:chOff x="2667000" y="4038600"/>
            <a:chExt cx="3429000" cy="1143000"/>
          </a:xfrm>
        </p:grpSpPr>
        <p:sp>
          <p:nvSpPr>
            <p:cNvPr id="83" name="Left Arrow 82"/>
            <p:cNvSpPr/>
            <p:nvPr/>
          </p:nvSpPr>
          <p:spPr>
            <a:xfrm>
              <a:off x="2667000" y="4038600"/>
              <a:ext cx="642621" cy="1106269"/>
            </a:xfrm>
            <a:prstGeom prst="lef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5" name="Group 71"/>
            <p:cNvGrpSpPr/>
            <p:nvPr/>
          </p:nvGrpSpPr>
          <p:grpSpPr>
            <a:xfrm>
              <a:off x="3124200" y="4038600"/>
              <a:ext cx="2971800" cy="1143000"/>
              <a:chOff x="1371600" y="2743200"/>
              <a:chExt cx="2971800" cy="11430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1371600" y="2743200"/>
                <a:ext cx="2971800" cy="1143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8100" cap="flat" cmpd="sng" algn="ctr">
                <a:solidFill>
                  <a:srgbClr val="A6A6A6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Line 5"/>
              <p:cNvSpPr>
                <a:spLocks noChangeShapeType="1"/>
              </p:cNvSpPr>
              <p:nvPr/>
            </p:nvSpPr>
            <p:spPr bwMode="auto">
              <a:xfrm>
                <a:off x="1473200" y="3332162"/>
                <a:ext cx="100965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6"/>
              <p:cNvSpPr>
                <a:spLocks noChangeShapeType="1"/>
              </p:cNvSpPr>
              <p:nvPr/>
            </p:nvSpPr>
            <p:spPr bwMode="auto">
              <a:xfrm>
                <a:off x="3128963" y="3332162"/>
                <a:ext cx="100965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Oval 7"/>
              <p:cNvSpPr>
                <a:spLocks noChangeArrowheads="1"/>
              </p:cNvSpPr>
              <p:nvPr/>
            </p:nvSpPr>
            <p:spPr bwMode="auto">
              <a:xfrm>
                <a:off x="2482850" y="3009900"/>
                <a:ext cx="647700" cy="647700"/>
              </a:xfrm>
              <a:prstGeom prst="ellipse">
                <a:avLst/>
              </a:prstGeom>
              <a:noFill/>
              <a:ln w="19050">
                <a:solidFill>
                  <a:srgbClr val="D0020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77" name="Object 8"/>
              <p:cNvGraphicFramePr>
                <a:graphicFrameLocks noChangeAspect="1"/>
              </p:cNvGraphicFramePr>
              <p:nvPr/>
            </p:nvGraphicFramePr>
            <p:xfrm>
              <a:off x="2736850" y="3027362"/>
              <a:ext cx="131763" cy="230188"/>
            </p:xfrm>
            <a:graphic>
              <a:graphicData uri="http://schemas.openxmlformats.org/presentationml/2006/ole">
                <p:oleObj spid="_x0000_s5156868" name="Equation" r:id="rId4" imgW="101600" imgH="177800" progId="Equation.DSMT4">
                  <p:embed/>
                </p:oleObj>
              </a:graphicData>
            </a:graphic>
          </p:graphicFrame>
          <p:graphicFrame>
            <p:nvGraphicFramePr>
              <p:cNvPr id="78" name="Object 9"/>
              <p:cNvGraphicFramePr>
                <a:graphicFrameLocks noChangeAspect="1"/>
              </p:cNvGraphicFramePr>
              <p:nvPr/>
            </p:nvGraphicFramePr>
            <p:xfrm>
              <a:off x="2732088" y="3370262"/>
              <a:ext cx="165100" cy="280988"/>
            </p:xfrm>
            <a:graphic>
              <a:graphicData uri="http://schemas.openxmlformats.org/presentationml/2006/ole">
                <p:oleObj spid="_x0000_s5156869" name="Equation" r:id="rId5" imgW="127000" imgH="215900" progId="Equation.DSMT4">
                  <p:embed/>
                </p:oleObj>
              </a:graphicData>
            </a:graphic>
          </p:graphicFrame>
          <p:sp>
            <p:nvSpPr>
              <p:cNvPr id="79" name="Oval 10"/>
              <p:cNvSpPr>
                <a:spLocks noChangeArrowheads="1"/>
              </p:cNvSpPr>
              <p:nvPr/>
            </p:nvSpPr>
            <p:spPr bwMode="auto">
              <a:xfrm>
                <a:off x="3097213" y="3292475"/>
                <a:ext cx="71437" cy="73025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Oval 11"/>
              <p:cNvSpPr>
                <a:spLocks noChangeArrowheads="1"/>
              </p:cNvSpPr>
              <p:nvPr/>
            </p:nvSpPr>
            <p:spPr bwMode="auto">
              <a:xfrm>
                <a:off x="2443163" y="3292475"/>
                <a:ext cx="71437" cy="73025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81" name="Object 14"/>
              <p:cNvGraphicFramePr>
                <a:graphicFrameLocks noChangeAspect="1"/>
              </p:cNvGraphicFramePr>
              <p:nvPr/>
            </p:nvGraphicFramePr>
            <p:xfrm>
              <a:off x="1833563" y="3055937"/>
              <a:ext cx="214312" cy="214313"/>
            </p:xfrm>
            <a:graphic>
              <a:graphicData uri="http://schemas.openxmlformats.org/presentationml/2006/ole">
                <p:oleObj spid="_x0000_s5156870" name="Equation" r:id="rId6" imgW="165100" imgH="165100" progId="Equation.DSMT4">
                  <p:embed/>
                </p:oleObj>
              </a:graphicData>
            </a:graphic>
          </p:graphicFrame>
          <p:graphicFrame>
            <p:nvGraphicFramePr>
              <p:cNvPr id="82" name="Object 15"/>
              <p:cNvGraphicFramePr>
                <a:graphicFrameLocks noChangeAspect="1"/>
              </p:cNvGraphicFramePr>
              <p:nvPr/>
            </p:nvGraphicFramePr>
            <p:xfrm>
              <a:off x="3563938" y="3054350"/>
              <a:ext cx="214312" cy="214312"/>
            </p:xfrm>
            <a:graphic>
              <a:graphicData uri="http://schemas.openxmlformats.org/presentationml/2006/ole">
                <p:oleObj spid="_x0000_s5156871" name="Equation" r:id="rId7" imgW="165100" imgH="165100" progId="Equation.DSMT4">
                  <p:embed/>
                </p:oleObj>
              </a:graphicData>
            </a:graphic>
          </p:graphicFrame>
        </p:grpSp>
      </p:grpSp>
      <p:graphicFrame>
        <p:nvGraphicFramePr>
          <p:cNvPr id="5156877" name="Object 13"/>
          <p:cNvGraphicFramePr>
            <a:graphicFrameLocks noChangeAspect="1"/>
          </p:cNvGraphicFramePr>
          <p:nvPr/>
        </p:nvGraphicFramePr>
        <p:xfrm>
          <a:off x="2659063" y="2743200"/>
          <a:ext cx="3384550" cy="544513"/>
        </p:xfrm>
        <a:graphic>
          <a:graphicData uri="http://schemas.openxmlformats.org/presentationml/2006/ole">
            <p:oleObj spid="_x0000_s5156877" name="Equation" r:id="rId8" imgW="2082800" imgH="330200" progId="Equation.DSMT4">
              <p:embed/>
            </p:oleObj>
          </a:graphicData>
        </a:graphic>
      </p:graphicFrame>
      <p:sp>
        <p:nvSpPr>
          <p:cNvPr id="103" name="Rectangle 102"/>
          <p:cNvSpPr/>
          <p:nvPr/>
        </p:nvSpPr>
        <p:spPr>
          <a:xfrm>
            <a:off x="3307519" y="2074180"/>
            <a:ext cx="305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~</a:t>
            </a:r>
            <a:endParaRPr lang="en-GB" dirty="0"/>
          </a:p>
        </p:txBody>
      </p:sp>
      <p:sp>
        <p:nvSpPr>
          <p:cNvPr id="104" name="Rectangle 103"/>
          <p:cNvSpPr/>
          <p:nvPr/>
        </p:nvSpPr>
        <p:spPr>
          <a:xfrm>
            <a:off x="1087293" y="838200"/>
            <a:ext cx="3572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The SM cannot be the final theory, because …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>
          <a:xfrm>
            <a:off x="104774" y="1841413"/>
            <a:ext cx="8886826" cy="478798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>
            <a:outerShdw blurRad="228600" dist="38100" dir="270000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" name="Group 59"/>
          <p:cNvGrpSpPr/>
          <p:nvPr/>
        </p:nvGrpSpPr>
        <p:grpSpPr>
          <a:xfrm>
            <a:off x="2444392" y="2533066"/>
            <a:ext cx="6422851" cy="1048334"/>
            <a:chOff x="2444392" y="2685466"/>
            <a:chExt cx="6422851" cy="1048334"/>
          </a:xfrm>
        </p:grpSpPr>
        <p:sp>
          <p:nvSpPr>
            <p:cNvPr id="47" name="Rounded Rectangle 46"/>
            <p:cNvSpPr/>
            <p:nvPr/>
          </p:nvSpPr>
          <p:spPr>
            <a:xfrm>
              <a:off x="6365731" y="2685466"/>
              <a:ext cx="2438399" cy="1048334"/>
            </a:xfrm>
            <a:prstGeom prst="roundRect">
              <a:avLst/>
            </a:prstGeom>
            <a:solidFill>
              <a:srgbClr val="FFFAA1"/>
            </a:solidFill>
            <a:ln w="38100" cap="flat" cmpd="sng" algn="ctr">
              <a:solidFill>
                <a:srgbClr val="F4F7F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6040200" y="3196274"/>
              <a:ext cx="325531" cy="1588"/>
            </a:xfrm>
            <a:prstGeom prst="line">
              <a:avLst/>
            </a:prstGeom>
            <a:ln>
              <a:solidFill>
                <a:srgbClr val="FFC900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ounded Rectangle 58"/>
            <p:cNvSpPr/>
            <p:nvPr/>
          </p:nvSpPr>
          <p:spPr>
            <a:xfrm>
              <a:off x="2444392" y="2894941"/>
              <a:ext cx="3671141" cy="591903"/>
            </a:xfrm>
            <a:prstGeom prst="roundRect">
              <a:avLst/>
            </a:prstGeom>
            <a:solidFill>
              <a:srgbClr val="FFFAA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459062" y="2687359"/>
              <a:ext cx="2408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Is this the right potential?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459062" y="2969907"/>
              <a:ext cx="23621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If the Higgs field fills all space-time, is it related to inflation and dark energy?</a:t>
              </a:r>
              <a:endPara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37" name="Down Arrow 36"/>
          <p:cNvSpPr/>
          <p:nvPr/>
        </p:nvSpPr>
        <p:spPr>
          <a:xfrm>
            <a:off x="1087293" y="4845760"/>
            <a:ext cx="893907" cy="756309"/>
          </a:xfrm>
          <a:prstGeom prst="downArrow">
            <a:avLst/>
          </a:prstGeom>
          <a:solidFill>
            <a:srgbClr val="FFB5C3">
              <a:alpha val="82000"/>
            </a:srgbClr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42"/>
          <p:cNvGrpSpPr/>
          <p:nvPr/>
        </p:nvGrpSpPr>
        <p:grpSpPr>
          <a:xfrm>
            <a:off x="381000" y="2862238"/>
            <a:ext cx="3278446" cy="2166962"/>
            <a:chOff x="685801" y="3014638"/>
            <a:chExt cx="3278446" cy="2166962"/>
          </a:xfrm>
        </p:grpSpPr>
        <p:grpSp>
          <p:nvGrpSpPr>
            <p:cNvPr id="4" name="Group 26"/>
            <p:cNvGrpSpPr/>
            <p:nvPr/>
          </p:nvGrpSpPr>
          <p:grpSpPr>
            <a:xfrm>
              <a:off x="685801" y="3934433"/>
              <a:ext cx="2438399" cy="1247167"/>
              <a:chOff x="304801" y="3934433"/>
              <a:chExt cx="2438399" cy="1247167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304801" y="3934433"/>
                <a:ext cx="2438399" cy="1247167"/>
              </a:xfrm>
              <a:prstGeom prst="roundRect">
                <a:avLst/>
              </a:prstGeom>
              <a:solidFill>
                <a:srgbClr val="FFB5C3"/>
              </a:solidFill>
              <a:ln w="38100" cap="flat" cmpd="sng" algn="ctr">
                <a:solidFill>
                  <a:srgbClr val="F4F7F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98131" y="3959423"/>
                <a:ext cx="20745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Higgs boson mass term</a:t>
                </a:r>
              </a:p>
            </p:txBody>
          </p:sp>
          <p:graphicFrame>
            <p:nvGraphicFramePr>
              <p:cNvPr id="14" name="Object 24"/>
              <p:cNvGraphicFramePr>
                <a:graphicFrameLocks noChangeAspect="1"/>
              </p:cNvGraphicFramePr>
              <p:nvPr/>
            </p:nvGraphicFramePr>
            <p:xfrm>
              <a:off x="644526" y="4252913"/>
              <a:ext cx="1766888" cy="398462"/>
            </p:xfrm>
            <a:graphic>
              <a:graphicData uri="http://schemas.openxmlformats.org/presentationml/2006/ole">
                <p:oleObj spid="_x0000_s5158915" name="Equation" r:id="rId3" imgW="1358900" imgH="304800" progId="Equation.DSMT4">
                  <p:embed/>
                </p:oleObj>
              </a:graphicData>
            </a:graphic>
          </p:graphicFrame>
          <p:sp>
            <p:nvSpPr>
              <p:cNvPr id="15" name="TextBox 14"/>
              <p:cNvSpPr txBox="1"/>
              <p:nvPr/>
            </p:nvSpPr>
            <p:spPr>
              <a:xfrm>
                <a:off x="381000" y="4582180"/>
                <a:ext cx="20313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“</a:t>
                </a:r>
                <a:r>
                  <a:rPr lang="en-GB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Hierarchy problem</a:t>
                </a:r>
                <a:r>
                  <a:rPr lang="en-GB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” </a:t>
                </a:r>
              </a:p>
              <a:p>
                <a:r>
                  <a:rPr lang="en-US" sz="14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  <a:sym typeface="Wingdings"/>
                  </a:rPr>
                  <a:t>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  <a:sym typeface="Wingdings"/>
                  </a:rPr>
                  <a:t> new physics at ~</a:t>
                </a:r>
                <a:r>
                  <a:rPr lang="en-US" sz="14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  <a:sym typeface="Wingdings"/>
                  </a:rPr>
                  <a:t>TeV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  <a:sym typeface="Wingdings"/>
                  </a:rPr>
                  <a:t> </a:t>
                </a:r>
                <a:endParaRPr lang="en-GB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endParaRP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 rot="10800000" flipV="1">
              <a:off x="3037372" y="3228563"/>
              <a:ext cx="840545" cy="730862"/>
            </a:xfrm>
            <a:prstGeom prst="line">
              <a:avLst/>
            </a:prstGeom>
            <a:ln>
              <a:solidFill>
                <a:srgbClr val="D00209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/>
            <p:cNvSpPr/>
            <p:nvPr/>
          </p:nvSpPr>
          <p:spPr>
            <a:xfrm>
              <a:off x="3679991" y="3014638"/>
              <a:ext cx="284256" cy="360734"/>
            </a:xfrm>
            <a:prstGeom prst="roundRect">
              <a:avLst/>
            </a:prstGeom>
            <a:solidFill>
              <a:srgbClr val="FFB5C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43"/>
          <p:cNvGrpSpPr/>
          <p:nvPr/>
        </p:nvGrpSpPr>
        <p:grpSpPr>
          <a:xfrm>
            <a:off x="3352801" y="2862238"/>
            <a:ext cx="2489199" cy="2166962"/>
            <a:chOff x="3352801" y="3014638"/>
            <a:chExt cx="2489199" cy="2166962"/>
          </a:xfrm>
        </p:grpSpPr>
        <p:grpSp>
          <p:nvGrpSpPr>
            <p:cNvPr id="8" name="Group 25"/>
            <p:cNvGrpSpPr/>
            <p:nvPr/>
          </p:nvGrpSpPr>
          <p:grpSpPr>
            <a:xfrm>
              <a:off x="3352801" y="3934433"/>
              <a:ext cx="2489199" cy="1247167"/>
              <a:chOff x="3352801" y="3934433"/>
              <a:chExt cx="2489199" cy="1247167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3352801" y="3934433"/>
                <a:ext cx="2438399" cy="1247167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F4F7F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446131" y="3959423"/>
                <a:ext cx="17332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Higgs self coupling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429000" y="4267200"/>
                <a:ext cx="2413000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ymbol" charset="2"/>
                    <a:cs typeface="Symbol" charset="2"/>
                  </a:rPr>
                  <a:t>   </a:t>
                </a:r>
                <a:r>
                  <a:rPr lang="en-US" sz="14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sz="1400" baseline="-250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SM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 = </a:t>
                </a:r>
                <a:r>
                  <a:rPr lang="en-US" sz="1400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G</a:t>
                </a:r>
                <a:r>
                  <a:rPr lang="en-US" sz="1400" i="1" baseline="-250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F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 </a:t>
                </a:r>
                <a:r>
                  <a:rPr lang="en-US" sz="1400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m</a:t>
                </a:r>
                <a:r>
                  <a:rPr lang="en-US" sz="1400" i="1" baseline="-250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H</a:t>
                </a:r>
                <a:r>
                  <a:rPr lang="en-US" sz="1400" baseline="300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2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/√2 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ymbol" charset="2"/>
                    <a:cs typeface="Symbol" charset="2"/>
                  </a:rPr>
                  <a:t>~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 0.13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EW vacuum may be meta-instable</a:t>
                </a:r>
                <a:endParaRPr lang="en-GB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endParaRP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 rot="5400000">
              <a:off x="3992608" y="3583641"/>
              <a:ext cx="701584" cy="1588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4211544" y="3014638"/>
              <a:ext cx="284256" cy="36073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44"/>
          <p:cNvGrpSpPr/>
          <p:nvPr/>
        </p:nvGrpSpPr>
        <p:grpSpPr>
          <a:xfrm>
            <a:off x="5029200" y="2854534"/>
            <a:ext cx="3898879" cy="2470070"/>
            <a:chOff x="4683269" y="3014638"/>
            <a:chExt cx="3898879" cy="2470070"/>
          </a:xfrm>
        </p:grpSpPr>
        <p:sp>
          <p:nvSpPr>
            <p:cNvPr id="12" name="TextBox 11"/>
            <p:cNvSpPr txBox="1"/>
            <p:nvPr/>
          </p:nvSpPr>
          <p:spPr>
            <a:xfrm>
              <a:off x="6794479" y="5253876"/>
              <a:ext cx="178766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G. </a:t>
              </a:r>
              <a:r>
                <a:rPr lang="en-GB" sz="9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Isidori</a:t>
              </a:r>
              <a:r>
                <a:rPr lang="en-GB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 at </a:t>
              </a:r>
              <a:r>
                <a:rPr lang="en-GB" sz="9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HiggsHunting</a:t>
              </a:r>
              <a:r>
                <a:rPr lang="en-GB" sz="9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 2012</a:t>
              </a:r>
              <a:endParaRPr lang="en-GB" sz="9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endParaRPr>
            </a:p>
          </p:txBody>
        </p:sp>
        <p:grpSp>
          <p:nvGrpSpPr>
            <p:cNvPr id="16" name="Group 24"/>
            <p:cNvGrpSpPr/>
            <p:nvPr/>
          </p:nvGrpSpPr>
          <p:grpSpPr>
            <a:xfrm>
              <a:off x="6019800" y="3934433"/>
              <a:ext cx="2438399" cy="1247167"/>
              <a:chOff x="6019800" y="3934433"/>
              <a:chExt cx="2438399" cy="1247167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6019800" y="3934433"/>
                <a:ext cx="2438399" cy="1247167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 algn="ctr">
                <a:solidFill>
                  <a:srgbClr val="F4F7F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113131" y="3959423"/>
                <a:ext cx="23042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Higgs—fermion couplings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096000" y="4267200"/>
                <a:ext cx="236219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“SM </a:t>
                </a:r>
                <a:r>
                  <a:rPr lang="en-US" sz="14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flavour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 problem”: large mass hierarchy between </a:t>
                </a:r>
                <a:r>
                  <a:rPr lang="en-US" sz="14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fermion</a:t>
                </a:r>
                <a:r>
                  <a:rPr lang="en-US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/>
                    <a:cs typeface="Trebuchet MS"/>
                  </a:rPr>
                  <a:t> families</a:t>
                </a:r>
                <a:endParaRPr lang="en-GB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endParaRPr>
              </a:p>
            </p:txBody>
          </p:sp>
        </p:grpSp>
        <p:cxnSp>
          <p:nvCxnSpPr>
            <p:cNvPr id="38" name="Straight Connector 37"/>
            <p:cNvCxnSpPr/>
            <p:nvPr/>
          </p:nvCxnSpPr>
          <p:spPr>
            <a:xfrm>
              <a:off x="4830781" y="3250084"/>
              <a:ext cx="1282350" cy="709340"/>
            </a:xfrm>
            <a:prstGeom prst="line">
              <a:avLst/>
            </a:prstGeom>
            <a:ln>
              <a:solidFill>
                <a:srgbClr val="048936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31"/>
            <p:cNvSpPr/>
            <p:nvPr/>
          </p:nvSpPr>
          <p:spPr>
            <a:xfrm>
              <a:off x="4683269" y="3014638"/>
              <a:ext cx="284256" cy="360734"/>
            </a:xfrm>
            <a:prstGeom prst="roundRect">
              <a:avLst/>
            </a:prstGeom>
            <a:solidFill>
              <a:srgbClr val="D5FB8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04800" y="56020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Through the missing protection of the scalar potential to high-scale physics (no symmetry for 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</a:t>
            </a:r>
            <a:r>
              <a:rPr lang="en-US" sz="1800" i="1" baseline="-25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H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= 0 !), the Higgs boson is considered a </a:t>
            </a:r>
            <a:r>
              <a:rPr lang="en-US" sz="18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“portal to new physics”</a:t>
            </a:r>
            <a:endParaRPr lang="en-US" sz="1800" b="1" i="1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5158924" name="Object 12"/>
          <p:cNvGraphicFramePr>
            <a:graphicFrameLocks noChangeAspect="1"/>
          </p:cNvGraphicFramePr>
          <p:nvPr/>
        </p:nvGraphicFramePr>
        <p:xfrm>
          <a:off x="2658362" y="2743200"/>
          <a:ext cx="3384550" cy="544513"/>
        </p:xfrm>
        <a:graphic>
          <a:graphicData uri="http://schemas.openxmlformats.org/presentationml/2006/ole">
            <p:oleObj spid="_x0000_s5158924" name="Equation" r:id="rId4" imgW="2082800" imgH="330200" progId="Equation.DSMT4">
              <p:embed/>
            </p:oleObj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304800" y="2000185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The Higgs potential (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&lt; 0, 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&gt; 0: 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physics or just mathematics 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?) exemplifies our success with description but lack of understanding </a:t>
            </a:r>
            <a:endParaRPr lang="en-US" sz="18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307519" y="2074180"/>
            <a:ext cx="305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~</a:t>
            </a:r>
            <a:endParaRPr lang="en-GB" dirty="0"/>
          </a:p>
        </p:txBody>
      </p:sp>
      <p:sp>
        <p:nvSpPr>
          <p:cNvPr id="98" name="Rectangle 97"/>
          <p:cNvSpPr/>
          <p:nvPr/>
        </p:nvSpPr>
        <p:spPr>
          <a:xfrm>
            <a:off x="1087293" y="838200"/>
            <a:ext cx="3572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Trebuchet MS"/>
                <a:cs typeface="Trebuchet MS"/>
              </a:rPr>
              <a:t>The SM cannot be the final theory, because …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grayscl/>
            <a:lum bright="20000"/>
          </a:blip>
          <a:stretch>
            <a:fillRect/>
          </a:stretch>
        </p:blipFill>
        <p:spPr>
          <a:xfrm>
            <a:off x="1805515" y="2539424"/>
            <a:ext cx="5524109" cy="4032825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Higgs discovery puts these questions into spotlight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7875" y="6357777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P. Higgs at CMS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6254202" y="0"/>
            <a:ext cx="527598" cy="4724400"/>
            <a:chOff x="3179234" y="0"/>
            <a:chExt cx="527598" cy="35030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9234" y="914399"/>
              <a:ext cx="527598" cy="2588683"/>
            </a:xfrm>
            <a:prstGeom prst="rect">
              <a:avLst/>
            </a:prstGeom>
            <a:effectLst>
              <a:outerShdw blurRad="114300" dist="38100" dir="2700000">
                <a:srgbClr val="000000">
                  <a:alpha val="24000"/>
                </a:srgbClr>
              </a:outerShdw>
            </a:effectLst>
          </p:spPr>
        </p:pic>
        <p:sp>
          <p:nvSpPr>
            <p:cNvPr id="7" name="Freeform 6"/>
            <p:cNvSpPr/>
            <p:nvPr/>
          </p:nvSpPr>
          <p:spPr>
            <a:xfrm>
              <a:off x="3391550" y="0"/>
              <a:ext cx="50955" cy="963083"/>
            </a:xfrm>
            <a:custGeom>
              <a:avLst/>
              <a:gdLst>
                <a:gd name="connsiteX0" fmla="*/ 5699 w 50955"/>
                <a:gd name="connsiteY0" fmla="*/ 0 h 963083"/>
                <a:gd name="connsiteX1" fmla="*/ 37449 w 50955"/>
                <a:gd name="connsiteY1" fmla="*/ 285750 h 963083"/>
                <a:gd name="connsiteX2" fmla="*/ 48033 w 50955"/>
                <a:gd name="connsiteY2" fmla="*/ 963083 h 96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55" h="963083">
                  <a:moveTo>
                    <a:pt x="5699" y="0"/>
                  </a:moveTo>
                  <a:cubicBezTo>
                    <a:pt x="27792" y="265117"/>
                    <a:pt x="0" y="173399"/>
                    <a:pt x="37449" y="285750"/>
                  </a:cubicBezTo>
                  <a:cubicBezTo>
                    <a:pt x="50955" y="758431"/>
                    <a:pt x="48033" y="532644"/>
                    <a:pt x="48033" y="963083"/>
                  </a:cubicBezTo>
                </a:path>
              </a:pathLst>
            </a:custGeom>
            <a:ln w="127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143500" y="4724400"/>
            <a:ext cx="3767667" cy="673100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279746" name="Object 2"/>
          <p:cNvGraphicFramePr>
            <a:graphicFrameLocks noChangeAspect="1"/>
          </p:cNvGraphicFramePr>
          <p:nvPr/>
        </p:nvGraphicFramePr>
        <p:xfrm>
          <a:off x="5334000" y="4756149"/>
          <a:ext cx="3384550" cy="544513"/>
        </p:xfrm>
        <a:graphic>
          <a:graphicData uri="http://schemas.openxmlformats.org/presentationml/2006/ole">
            <p:oleObj spid="_x0000_s5279746" name="Equation" r:id="rId5" imgW="2082800" imgH="3302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grayscl/>
            <a:lum bright="20000"/>
          </a:blip>
          <a:stretch>
            <a:fillRect/>
          </a:stretch>
        </p:blipFill>
        <p:spPr>
          <a:xfrm>
            <a:off x="1805515" y="2539424"/>
            <a:ext cx="5524109" cy="4032825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Higgs discovery puts these questions into spotlight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7875" y="6357777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P. Higgs at CMS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6254202" y="0"/>
            <a:ext cx="527598" cy="4724400"/>
            <a:chOff x="3179234" y="0"/>
            <a:chExt cx="527598" cy="35030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9234" y="914399"/>
              <a:ext cx="527598" cy="2588683"/>
            </a:xfrm>
            <a:prstGeom prst="rect">
              <a:avLst/>
            </a:prstGeom>
            <a:effectLst>
              <a:outerShdw blurRad="114300" dist="38100" dir="2700000">
                <a:srgbClr val="000000">
                  <a:alpha val="24000"/>
                </a:srgbClr>
              </a:outerShdw>
            </a:effectLst>
          </p:spPr>
        </p:pic>
        <p:sp>
          <p:nvSpPr>
            <p:cNvPr id="7" name="Freeform 6"/>
            <p:cNvSpPr/>
            <p:nvPr/>
          </p:nvSpPr>
          <p:spPr>
            <a:xfrm>
              <a:off x="3391550" y="0"/>
              <a:ext cx="50955" cy="963083"/>
            </a:xfrm>
            <a:custGeom>
              <a:avLst/>
              <a:gdLst>
                <a:gd name="connsiteX0" fmla="*/ 5699 w 50955"/>
                <a:gd name="connsiteY0" fmla="*/ 0 h 963083"/>
                <a:gd name="connsiteX1" fmla="*/ 37449 w 50955"/>
                <a:gd name="connsiteY1" fmla="*/ 285750 h 963083"/>
                <a:gd name="connsiteX2" fmla="*/ 48033 w 50955"/>
                <a:gd name="connsiteY2" fmla="*/ 963083 h 96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55" h="963083">
                  <a:moveTo>
                    <a:pt x="5699" y="0"/>
                  </a:moveTo>
                  <a:cubicBezTo>
                    <a:pt x="27792" y="265117"/>
                    <a:pt x="0" y="173399"/>
                    <a:pt x="37449" y="285750"/>
                  </a:cubicBezTo>
                  <a:cubicBezTo>
                    <a:pt x="50955" y="758431"/>
                    <a:pt x="48033" y="532644"/>
                    <a:pt x="48033" y="963083"/>
                  </a:cubicBezTo>
                </a:path>
              </a:pathLst>
            </a:custGeom>
            <a:ln w="127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143500" y="4724400"/>
            <a:ext cx="3767667" cy="673100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279746" name="Object 2"/>
          <p:cNvGraphicFramePr>
            <a:graphicFrameLocks noChangeAspect="1"/>
          </p:cNvGraphicFramePr>
          <p:nvPr/>
        </p:nvGraphicFramePr>
        <p:xfrm>
          <a:off x="5334000" y="4756149"/>
          <a:ext cx="3384550" cy="544513"/>
        </p:xfrm>
        <a:graphic>
          <a:graphicData uri="http://schemas.openxmlformats.org/presentationml/2006/ole">
            <p:oleObj spid="_x0000_s5346306" name="Equation" r:id="rId5" imgW="2082800" imgH="330200" progId="Equation.DSMT4">
              <p:embed/>
            </p:oleObj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3400" y="457200"/>
            <a:ext cx="8305800" cy="1477570"/>
          </a:xfrm>
          <a:prstGeom prst="rect">
            <a:avLst/>
          </a:prstGeom>
          <a:solidFill>
            <a:srgbClr val="FFFFFF">
              <a:alpha val="9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bIns="61200">
            <a:prstTxWarp prst="textNoShape">
              <a:avLst/>
            </a:prstTxWarp>
            <a:spAutoFit/>
          </a:bodyPr>
          <a:lstStyle/>
          <a:p>
            <a:pPr marL="265113" indent="-265113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latin typeface="Trebuchet MS"/>
                <a:cs typeface="Trebuchet MS"/>
              </a:rPr>
              <a:t>Proposed solutions to hierarchy problem </a:t>
            </a:r>
          </a:p>
          <a:p>
            <a:pPr marL="265113" indent="-265113" defTabSz="19050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1800" b="1" kern="0" dirty="0" smtClean="0">
                <a:solidFill>
                  <a:srgbClr val="D00209"/>
                </a:solidFill>
                <a:latin typeface="Trebuchet MS"/>
                <a:cs typeface="Trebuchet MS"/>
              </a:rPr>
              <a:t>Weakly coupled</a:t>
            </a:r>
            <a:r>
              <a:rPr lang="en-GB" sz="1800" kern="0" dirty="0" smtClean="0">
                <a:solidFill>
                  <a:srgbClr val="D00209"/>
                </a:solidFill>
                <a:latin typeface="Trebuchet MS"/>
                <a:cs typeface="Trebuchet MS"/>
              </a:rPr>
              <a:t>: 	Supersymmetry, …</a:t>
            </a:r>
          </a:p>
          <a:p>
            <a:pPr marL="265113" indent="-265113" defTabSz="19050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1800" b="1" kern="0" dirty="0" smtClean="0">
                <a:solidFill>
                  <a:srgbClr val="D00209"/>
                </a:solidFill>
                <a:latin typeface="Trebuchet MS"/>
                <a:cs typeface="Trebuchet MS"/>
              </a:rPr>
              <a:t>Strongly coupled</a:t>
            </a:r>
            <a:r>
              <a:rPr lang="en-GB" sz="1800" kern="0" dirty="0" smtClean="0">
                <a:solidFill>
                  <a:srgbClr val="D00209"/>
                </a:solidFill>
                <a:latin typeface="Trebuchet MS"/>
                <a:cs typeface="Trebuchet MS"/>
              </a:rPr>
              <a:t>: 	Little Higgs, Composite Higgs, …</a:t>
            </a:r>
          </a:p>
          <a:p>
            <a:pPr defTabSz="9144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Different manifestations of similar scenarios. Many models also provide dark matter candidates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lum bright="20000"/>
          </a:blip>
          <a:stretch>
            <a:fillRect/>
          </a:stretch>
        </p:blipFill>
        <p:spPr>
          <a:xfrm>
            <a:off x="1805515" y="2539424"/>
            <a:ext cx="5524109" cy="4032825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785838"/>
            <a:ext cx="9144000" cy="661962"/>
          </a:xfrm>
          <a:prstGeom prst="rect">
            <a:avLst/>
          </a:prstGeom>
          <a:solidFill>
            <a:srgbClr val="FFFFFF">
              <a:alpha val="7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bIns="61200">
            <a:prstTxWarp prst="textNoShape">
              <a:avLst/>
            </a:prstTxWarp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D00209"/>
                </a:solidFill>
                <a:latin typeface="Trebuchet MS"/>
                <a:cs typeface="Trebuchet MS"/>
              </a:rPr>
              <a:t>Does a symmetry between fermions and bosons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regularise</a:t>
            </a:r>
            <a:r>
              <a:rPr lang="en-US" sz="1800" kern="0" dirty="0" smtClean="0">
                <a:solidFill>
                  <a:srgbClr val="D00209"/>
                </a:solidFill>
                <a:latin typeface="Trebuchet MS"/>
                <a:cs typeface="Trebuchet MS"/>
              </a:rPr>
              <a:t> the Higgs radiative corrections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7875" y="6357777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P. Higgs at CMS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49889"/>
          <a:stretch>
            <a:fillRect/>
          </a:stretch>
        </p:blipFill>
        <p:spPr>
          <a:xfrm flipH="1">
            <a:off x="4572000" y="2540396"/>
            <a:ext cx="2768207" cy="4032825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Supersymmetry (SUSY)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lum bright="20000"/>
          </a:blip>
          <a:stretch>
            <a:fillRect/>
          </a:stretch>
        </p:blipFill>
        <p:spPr>
          <a:xfrm>
            <a:off x="1805515" y="2539424"/>
            <a:ext cx="5524109" cy="40328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97875" y="6357777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P. Higgs at CMS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49889"/>
          <a:stretch>
            <a:fillRect/>
          </a:stretch>
        </p:blipFill>
        <p:spPr>
          <a:xfrm flipH="1">
            <a:off x="4572000" y="2540396"/>
            <a:ext cx="2768207" cy="4032825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Supersymmetry (SUSY)</a:t>
            </a: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2139950" y="445028"/>
            <a:ext cx="2384425" cy="1665287"/>
          </a:xfrm>
          <a:prstGeom prst="rect">
            <a:avLst/>
          </a:prstGeom>
          <a:solidFill>
            <a:schemeClr val="bg1"/>
          </a:solidFill>
          <a:ln w="3175">
            <a:solidFill>
              <a:srgbClr val="595959"/>
            </a:solidFill>
            <a:miter lim="800000"/>
            <a:headEnd/>
            <a:tailEnd/>
          </a:ln>
          <a:effectLst>
            <a:glow rad="101600">
              <a:schemeClr val="tx1">
                <a:lumMod val="50000"/>
                <a:lumOff val="50000"/>
                <a:alpha val="75000"/>
              </a:schemeClr>
            </a:glow>
            <a:outerShdw blurRad="190500" dist="107763" dir="2700000" algn="ctr" rotWithShape="0">
              <a:srgbClr val="000000">
                <a:alpha val="15000"/>
              </a:srgbClr>
            </a:outerShdw>
          </a:effectLst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9" name="Picture 29"/>
          <p:cNvPicPr>
            <a:picLocks noChangeAspect="1" noChangeArrowheads="1"/>
          </p:cNvPicPr>
          <p:nvPr/>
        </p:nvPicPr>
        <p:blipFill>
          <a:blip r:embed="rId3"/>
          <a:srcRect r="55646"/>
          <a:stretch>
            <a:fillRect/>
          </a:stretch>
        </p:blipFill>
        <p:spPr bwMode="auto">
          <a:xfrm>
            <a:off x="2185988" y="759353"/>
            <a:ext cx="2251075" cy="12985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2133600" y="445028"/>
            <a:ext cx="1079500" cy="279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Fermion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loop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4625975" y="445028"/>
            <a:ext cx="2384425" cy="1665287"/>
          </a:xfrm>
          <a:prstGeom prst="rect">
            <a:avLst/>
          </a:prstGeom>
          <a:solidFill>
            <a:schemeClr val="bg1"/>
          </a:solidFill>
          <a:ln w="3175">
            <a:solidFill>
              <a:srgbClr val="D00209"/>
            </a:solidFill>
            <a:miter lim="800000"/>
            <a:headEnd/>
            <a:tailEnd/>
          </a:ln>
          <a:effectLst>
            <a:glow rad="101600">
              <a:srgbClr val="D00209">
                <a:alpha val="75000"/>
              </a:srgbClr>
            </a:glow>
            <a:outerShdw blurRad="190500" dist="107763" dir="2700000" algn="ctr" rotWithShape="0">
              <a:srgbClr val="000000">
                <a:alpha val="15000"/>
              </a:srgbClr>
            </a:outerShdw>
          </a:effectLst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3" name="Picture 32"/>
          <p:cNvPicPr>
            <a:picLocks noChangeAspect="1" noChangeArrowheads="1"/>
          </p:cNvPicPr>
          <p:nvPr/>
        </p:nvPicPr>
        <p:blipFill>
          <a:blip r:embed="rId3"/>
          <a:srcRect l="62965"/>
          <a:stretch>
            <a:fillRect/>
          </a:stretch>
        </p:blipFill>
        <p:spPr bwMode="auto">
          <a:xfrm>
            <a:off x="4862512" y="533928"/>
            <a:ext cx="1879600" cy="12985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6074226" y="1805515"/>
            <a:ext cx="923021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D00209"/>
                </a:solidFill>
                <a:latin typeface="Trebuchet MS"/>
                <a:cs typeface="Trebuchet MS"/>
              </a:rPr>
              <a:t>Boson loop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rgbClr val="E7E7E7"/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Supersymmetry </a:t>
            </a:r>
            <a:r>
              <a:rPr lang="en-US" sz="2800" b="1" dirty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(SUSY)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4800" y="3523503"/>
            <a:ext cx="8534400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Fermion and boson loops contribute with </a:t>
            </a:r>
            <a:r>
              <a:rPr lang="en-US" sz="1800" b="1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different signs </a:t>
            </a:r>
            <a:r>
              <a:rPr lang="en-US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to the Higgs radiative corrections: if there existed a symmetry relating these two, </a:t>
            </a:r>
            <a:r>
              <a:rPr lang="en-US" sz="1800" b="1" dirty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this would protect the masses of the scalar Higgs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4668559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000" b="1" dirty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Supersymmetry </a:t>
            </a:r>
            <a:r>
              <a:rPr lang="en-US" sz="2000" b="1" dirty="0" err="1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realises</a:t>
            </a:r>
            <a:r>
              <a:rPr lang="en-US" sz="2000" b="1" dirty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 this by transforming bosons </a:t>
            </a:r>
            <a:r>
              <a:rPr lang="en-US" sz="2000" b="1" dirty="0" err="1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</a:t>
            </a:r>
            <a:r>
              <a:rPr lang="en-US" sz="2000" b="1" dirty="0">
                <a:solidFill>
                  <a:srgbClr val="D00209"/>
                </a:solidFill>
                <a:latin typeface="Trebuchet MS"/>
                <a:ea typeface="Arial" charset="0"/>
                <a:cs typeface="Trebuchet MS"/>
              </a:rPr>
              <a:t> fermions</a:t>
            </a:r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2139950" y="445028"/>
            <a:ext cx="2384425" cy="1665287"/>
          </a:xfrm>
          <a:prstGeom prst="rect">
            <a:avLst/>
          </a:prstGeom>
          <a:solidFill>
            <a:schemeClr val="bg1"/>
          </a:solidFill>
          <a:ln w="3175">
            <a:solidFill>
              <a:srgbClr val="595959"/>
            </a:solidFill>
            <a:miter lim="800000"/>
            <a:headEnd/>
            <a:tailEnd/>
          </a:ln>
          <a:effectLst>
            <a:glow rad="101600">
              <a:schemeClr val="tx1">
                <a:lumMod val="50000"/>
                <a:lumOff val="50000"/>
                <a:alpha val="75000"/>
              </a:schemeClr>
            </a:glow>
            <a:outerShdw blurRad="190500" dist="107763" dir="2700000" algn="ctr" rotWithShape="0">
              <a:srgbClr val="000000">
                <a:alpha val="15000"/>
              </a:srgbClr>
            </a:outerShdw>
          </a:effectLst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2" name="Picture 29"/>
          <p:cNvPicPr>
            <a:picLocks noChangeAspect="1" noChangeArrowheads="1"/>
          </p:cNvPicPr>
          <p:nvPr/>
        </p:nvPicPr>
        <p:blipFill>
          <a:blip r:embed="rId2"/>
          <a:srcRect r="55646"/>
          <a:stretch>
            <a:fillRect/>
          </a:stretch>
        </p:blipFill>
        <p:spPr bwMode="auto">
          <a:xfrm>
            <a:off x="2185988" y="759353"/>
            <a:ext cx="2251075" cy="12985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2133600" y="445028"/>
            <a:ext cx="1079500" cy="279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Fermion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loop</a:t>
            </a: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4625975" y="445028"/>
            <a:ext cx="2384425" cy="1665287"/>
          </a:xfrm>
          <a:prstGeom prst="rect">
            <a:avLst/>
          </a:prstGeom>
          <a:solidFill>
            <a:schemeClr val="bg1"/>
          </a:solidFill>
          <a:ln w="3175">
            <a:solidFill>
              <a:srgbClr val="D00209"/>
            </a:solidFill>
            <a:miter lim="800000"/>
            <a:headEnd/>
            <a:tailEnd/>
          </a:ln>
          <a:effectLst>
            <a:glow rad="101600">
              <a:srgbClr val="D00209">
                <a:alpha val="75000"/>
              </a:srgbClr>
            </a:glow>
            <a:outerShdw blurRad="190500" dist="107763" dir="2700000" algn="ctr" rotWithShape="0">
              <a:srgbClr val="000000">
                <a:alpha val="15000"/>
              </a:srgbClr>
            </a:outerShdw>
          </a:effectLst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7" name="Picture 32"/>
          <p:cNvPicPr>
            <a:picLocks noChangeAspect="1" noChangeArrowheads="1"/>
          </p:cNvPicPr>
          <p:nvPr/>
        </p:nvPicPr>
        <p:blipFill>
          <a:blip r:embed="rId2"/>
          <a:srcRect l="62965"/>
          <a:stretch>
            <a:fillRect/>
          </a:stretch>
        </p:blipFill>
        <p:spPr bwMode="auto">
          <a:xfrm>
            <a:off x="4862512" y="533928"/>
            <a:ext cx="1879600" cy="12985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6074226" y="1805515"/>
            <a:ext cx="923021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D00209"/>
                </a:solidFill>
                <a:latin typeface="Trebuchet MS"/>
                <a:cs typeface="Trebuchet MS"/>
              </a:rPr>
              <a:t>Boson loop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5297269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This solves the hierarchy and naturalness problems of the SM </a:t>
            </a:r>
            <a:r>
              <a:rPr lang="en-US" sz="14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(and other problems)</a:t>
            </a:r>
          </a:p>
          <a:p>
            <a:pPr>
              <a:spcBef>
                <a:spcPts val="0"/>
              </a:spcBef>
              <a:buSzPct val="75000"/>
              <a:tabLst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1800" dirty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Each SM particle has thus a </a:t>
            </a:r>
            <a:r>
              <a:rPr lang="en-US" sz="1800" dirty="0" err="1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supersymmetric</a:t>
            </a:r>
            <a:r>
              <a:rPr lang="en-US" sz="1800" dirty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partner</a:t>
            </a:r>
            <a:r>
              <a:rPr lang="en-US" sz="1400" dirty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(which is of ~</a:t>
            </a:r>
            <a:r>
              <a:rPr lang="en-US" sz="1400" dirty="0" err="1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TeV</a:t>
            </a:r>
            <a:r>
              <a:rPr lang="en-US" sz="1400" dirty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scale — “broken SUSY”)</a:t>
            </a:r>
            <a:endParaRPr lang="en-US" sz="1800" dirty="0">
              <a:solidFill>
                <a:srgbClr val="000000"/>
              </a:solidFill>
              <a:latin typeface="Trebuchet MS"/>
              <a:ea typeface="Arial" charset="0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0" y="638175"/>
            <a:ext cx="9144000" cy="543739"/>
          </a:xfrm>
          <a:prstGeom prst="rect">
            <a:avLst/>
          </a:prstGeom>
          <a:solidFill>
            <a:srgbClr val="FFFFFF">
              <a:alpha val="88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tIns="137160" bIns="137160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auto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Englert-Brout-Higgs-Guralnik-Hagen-Kibble</a:t>
            </a:r>
            <a:r>
              <a:rPr lang="en-US" sz="1600" b="1" kern="0" dirty="0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 mechanism</a:t>
            </a:r>
            <a:endParaRPr lang="en-GB" sz="1600" b="1" kern="0" dirty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0" y="7938"/>
            <a:ext cx="9144000" cy="648512"/>
          </a:xfrm>
          <a:prstGeom prst="rect">
            <a:avLst/>
          </a:prstGeom>
          <a:solidFill>
            <a:srgbClr val="FFFFFF">
              <a:alpha val="89000"/>
            </a:srgbClr>
          </a:solidFill>
          <a:ln w="19050">
            <a:noFill/>
            <a:miter lim="800000"/>
            <a:headEnd/>
            <a:tailEnd type="none" w="sm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3600" kern="0" dirty="0" smtClean="0">
                <a:solidFill>
                  <a:srgbClr val="333333"/>
                </a:solidFill>
                <a:latin typeface="Trebuchet MS"/>
                <a:ea typeface="Arial" charset="0"/>
                <a:cs typeface="Trebuchet MS"/>
              </a:rPr>
              <a:t>The Standard Model</a:t>
            </a:r>
            <a:endParaRPr lang="en-GB" sz="3600" kern="0" dirty="0">
              <a:solidFill>
                <a:srgbClr val="333333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1447800"/>
            <a:ext cx="9144000" cy="4953000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ysClr val="windowText" lastClr="000000"/>
              </a:solidFill>
            </a:endParaRPr>
          </a:p>
        </p:txBody>
      </p:sp>
      <p:grpSp>
        <p:nvGrpSpPr>
          <p:cNvPr id="184" name="Group 13"/>
          <p:cNvGrpSpPr>
            <a:grpSpLocks/>
          </p:cNvGrpSpPr>
          <p:nvPr/>
        </p:nvGrpSpPr>
        <p:grpSpPr bwMode="auto">
          <a:xfrm>
            <a:off x="3170237" y="2430462"/>
            <a:ext cx="2917825" cy="2168526"/>
            <a:chOff x="1384" y="1117"/>
            <a:chExt cx="1838" cy="1366"/>
          </a:xfrm>
        </p:grpSpPr>
        <p:pic>
          <p:nvPicPr>
            <p:cNvPr id="185" name="Picture 14" descr="fig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53" y="1258"/>
              <a:ext cx="1769" cy="1202"/>
            </a:xfrm>
            <a:prstGeom prst="rect">
              <a:avLst/>
            </a:prstGeom>
            <a:noFill/>
          </p:spPr>
        </p:pic>
        <p:sp>
          <p:nvSpPr>
            <p:cNvPr id="187" name="Rectangle 16"/>
            <p:cNvSpPr>
              <a:spLocks noChangeArrowheads="1"/>
            </p:cNvSpPr>
            <p:nvPr/>
          </p:nvSpPr>
          <p:spPr bwMode="auto">
            <a:xfrm>
              <a:off x="1663" y="1117"/>
              <a:ext cx="881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cs typeface="Trebuchet MS"/>
                </a:rPr>
                <a:t>Phase transition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cs typeface="Trebuchet MS"/>
              </a:endParaRPr>
            </a:p>
          </p:txBody>
        </p:sp>
        <p:sp>
          <p:nvSpPr>
            <p:cNvPr id="188" name="Rectangle 17"/>
            <p:cNvSpPr>
              <a:spLocks noChangeArrowheads="1"/>
            </p:cNvSpPr>
            <p:nvPr/>
          </p:nvSpPr>
          <p:spPr bwMode="auto">
            <a:xfrm>
              <a:off x="1384" y="1220"/>
              <a:ext cx="163" cy="13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189" name="Object 18"/>
            <p:cNvGraphicFramePr>
              <a:graphicFrameLocks noChangeAspect="1"/>
            </p:cNvGraphicFramePr>
            <p:nvPr/>
          </p:nvGraphicFramePr>
          <p:xfrm>
            <a:off x="1408" y="1368"/>
            <a:ext cx="335" cy="227"/>
          </p:xfrm>
          <a:graphic>
            <a:graphicData uri="http://schemas.openxmlformats.org/presentationml/2006/ole">
              <p:oleObj spid="_x0000_s4993054" name="Equation" r:id="rId4" imgW="393700" imgH="266700" progId="Equation.DSMT4">
                <p:embed/>
              </p:oleObj>
            </a:graphicData>
          </a:graphic>
        </p:graphicFrame>
        <p:graphicFrame>
          <p:nvGraphicFramePr>
            <p:cNvPr id="186" name="Object 15"/>
            <p:cNvGraphicFramePr>
              <a:graphicFrameLocks noChangeAspect="1"/>
            </p:cNvGraphicFramePr>
            <p:nvPr/>
          </p:nvGraphicFramePr>
          <p:xfrm>
            <a:off x="2953" y="2255"/>
            <a:ext cx="162" cy="228"/>
          </p:xfrm>
          <a:graphic>
            <a:graphicData uri="http://schemas.openxmlformats.org/presentationml/2006/ole">
              <p:oleObj spid="_x0000_s4993053" name="Equation" r:id="rId5" imgW="190500" imgH="266700" progId="Equation.DSMT4">
                <p:embed/>
              </p:oleObj>
            </a:graphicData>
          </a:graphic>
        </p:graphicFrame>
      </p:grpSp>
      <p:graphicFrame>
        <p:nvGraphicFramePr>
          <p:cNvPr id="190" name="Object 19"/>
          <p:cNvGraphicFramePr>
            <a:graphicFrameLocks noChangeAspect="1"/>
          </p:cNvGraphicFramePr>
          <p:nvPr/>
        </p:nvGraphicFramePr>
        <p:xfrm>
          <a:off x="5334000" y="3497263"/>
          <a:ext cx="701675" cy="327025"/>
        </p:xfrm>
        <a:graphic>
          <a:graphicData uri="http://schemas.openxmlformats.org/presentationml/2006/ole">
            <p:oleObj spid="_x0000_s4993055" name="Equation" r:id="rId6" imgW="520700" imgH="241300" progId="Equation.DSMT4">
              <p:embed/>
            </p:oleObj>
          </a:graphicData>
        </a:graphic>
      </p:graphicFrame>
      <p:sp>
        <p:nvSpPr>
          <p:cNvPr id="254" name="Rectangle 253"/>
          <p:cNvSpPr/>
          <p:nvPr/>
        </p:nvSpPr>
        <p:spPr>
          <a:xfrm>
            <a:off x="5899907" y="4332178"/>
            <a:ext cx="204851" cy="194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1" name="Group 20"/>
          <p:cNvGrpSpPr>
            <a:grpSpLocks/>
          </p:cNvGrpSpPr>
          <p:nvPr/>
        </p:nvGrpSpPr>
        <p:grpSpPr bwMode="auto">
          <a:xfrm>
            <a:off x="3582987" y="3438525"/>
            <a:ext cx="2714625" cy="831850"/>
            <a:chOff x="1644" y="1752"/>
            <a:chExt cx="1710" cy="524"/>
          </a:xfrm>
        </p:grpSpPr>
        <p:grpSp>
          <p:nvGrpSpPr>
            <p:cNvPr id="192" name="Group 21"/>
            <p:cNvGrpSpPr>
              <a:grpSpLocks/>
            </p:cNvGrpSpPr>
            <p:nvPr/>
          </p:nvGrpSpPr>
          <p:grpSpPr bwMode="auto">
            <a:xfrm>
              <a:off x="1711" y="1752"/>
              <a:ext cx="1643" cy="524"/>
              <a:chOff x="1711" y="1752"/>
              <a:chExt cx="1643" cy="524"/>
            </a:xfrm>
          </p:grpSpPr>
          <p:graphicFrame>
            <p:nvGraphicFramePr>
              <p:cNvPr id="194" name="Object 22"/>
              <p:cNvGraphicFramePr>
                <a:graphicFrameLocks noChangeAspect="1"/>
              </p:cNvGraphicFramePr>
              <p:nvPr/>
            </p:nvGraphicFramePr>
            <p:xfrm>
              <a:off x="2224" y="2032"/>
              <a:ext cx="291" cy="195"/>
            </p:xfrm>
            <a:graphic>
              <a:graphicData uri="http://schemas.openxmlformats.org/presentationml/2006/ole">
                <p:oleObj spid="_x0000_s4993056" name="Equation" r:id="rId7" imgW="342720" imgH="228600" progId="Equation.DSMT4">
                  <p:embed/>
                </p:oleObj>
              </a:graphicData>
            </a:graphic>
          </p:graphicFrame>
          <p:sp>
            <p:nvSpPr>
              <p:cNvPr id="195" name="Rectangle 23"/>
              <p:cNvSpPr>
                <a:spLocks noChangeArrowheads="1"/>
              </p:cNvSpPr>
              <p:nvPr/>
            </p:nvSpPr>
            <p:spPr bwMode="auto">
              <a:xfrm>
                <a:off x="1711" y="2227"/>
                <a:ext cx="213" cy="44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Rectangle 24"/>
              <p:cNvSpPr>
                <a:spLocks noChangeArrowheads="1"/>
              </p:cNvSpPr>
              <p:nvPr/>
            </p:nvSpPr>
            <p:spPr bwMode="auto">
              <a:xfrm>
                <a:off x="1760" y="2183"/>
                <a:ext cx="213" cy="68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Rectangle 25"/>
              <p:cNvSpPr>
                <a:spLocks noChangeArrowheads="1"/>
              </p:cNvSpPr>
              <p:nvPr/>
            </p:nvSpPr>
            <p:spPr bwMode="auto">
              <a:xfrm>
                <a:off x="1861" y="2071"/>
                <a:ext cx="792" cy="205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Rectangle 26"/>
              <p:cNvSpPr>
                <a:spLocks noChangeArrowheads="1"/>
              </p:cNvSpPr>
              <p:nvPr/>
            </p:nvSpPr>
            <p:spPr bwMode="auto">
              <a:xfrm>
                <a:off x="2562" y="1752"/>
                <a:ext cx="792" cy="386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93" name="AutoShape 27"/>
            <p:cNvSpPr>
              <a:spLocks noChangeArrowheads="1"/>
            </p:cNvSpPr>
            <p:nvPr/>
          </p:nvSpPr>
          <p:spPr bwMode="auto">
            <a:xfrm flipH="1">
              <a:off x="1644" y="2226"/>
              <a:ext cx="182" cy="45"/>
            </a:xfrm>
            <a:prstGeom prst="rtTriangle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9" name="Rectangle 28"/>
          <p:cNvSpPr>
            <a:spLocks noChangeArrowheads="1"/>
          </p:cNvSpPr>
          <p:nvPr/>
        </p:nvSpPr>
        <p:spPr bwMode="auto">
          <a:xfrm>
            <a:off x="4160837" y="4025900"/>
            <a:ext cx="71438" cy="73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0" name="Rectangle 29"/>
          <p:cNvSpPr>
            <a:spLocks noChangeArrowheads="1"/>
          </p:cNvSpPr>
          <p:nvPr/>
        </p:nvSpPr>
        <p:spPr bwMode="auto">
          <a:xfrm>
            <a:off x="5978525" y="4305300"/>
            <a:ext cx="104775" cy="103187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1" name="Rectangle 30"/>
          <p:cNvSpPr>
            <a:spLocks noChangeArrowheads="1"/>
          </p:cNvSpPr>
          <p:nvPr/>
        </p:nvSpPr>
        <p:spPr bwMode="auto">
          <a:xfrm>
            <a:off x="4665662" y="4335462"/>
            <a:ext cx="144463" cy="14287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02" name="Object 31"/>
          <p:cNvGraphicFramePr>
            <a:graphicFrameLocks noChangeAspect="1"/>
          </p:cNvGraphicFramePr>
          <p:nvPr/>
        </p:nvGraphicFramePr>
        <p:xfrm>
          <a:off x="5610225" y="3865562"/>
          <a:ext cx="582612" cy="309563"/>
        </p:xfrm>
        <a:graphic>
          <a:graphicData uri="http://schemas.openxmlformats.org/presentationml/2006/ole">
            <p:oleObj spid="_x0000_s4993057" name="Equation" r:id="rId8" imgW="431640" imgH="228600" progId="Equation.DSMT4">
              <p:embed/>
            </p:oleObj>
          </a:graphicData>
        </a:graphic>
      </p:graphicFrame>
      <p:graphicFrame>
        <p:nvGraphicFramePr>
          <p:cNvPr id="203" name="Object 32"/>
          <p:cNvGraphicFramePr>
            <a:graphicFrameLocks noChangeAspect="1"/>
          </p:cNvGraphicFramePr>
          <p:nvPr/>
        </p:nvGraphicFramePr>
        <p:xfrm>
          <a:off x="5254625" y="2551113"/>
          <a:ext cx="682625" cy="360362"/>
        </p:xfrm>
        <a:graphic>
          <a:graphicData uri="http://schemas.openxmlformats.org/presentationml/2006/ole">
            <p:oleObj spid="_x0000_s4993058" name="Equation" r:id="rId9" imgW="508000" imgH="266700" progId="Equation.DSMT4">
              <p:embed/>
            </p:oleObj>
          </a:graphicData>
        </a:graphic>
      </p:graphicFrame>
      <p:sp>
        <p:nvSpPr>
          <p:cNvPr id="205" name="Rectangle 34"/>
          <p:cNvSpPr>
            <a:spLocks noChangeArrowheads="1"/>
          </p:cNvSpPr>
          <p:nvPr/>
        </p:nvSpPr>
        <p:spPr bwMode="auto">
          <a:xfrm rot="20533035">
            <a:off x="4699000" y="4518025"/>
            <a:ext cx="287337" cy="8731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6" name="Rectangle 46"/>
          <p:cNvSpPr>
            <a:spLocks noChangeArrowheads="1"/>
          </p:cNvSpPr>
          <p:nvPr/>
        </p:nvSpPr>
        <p:spPr bwMode="auto">
          <a:xfrm>
            <a:off x="3983037" y="4338637"/>
            <a:ext cx="338138" cy="10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17" name="Group 47"/>
          <p:cNvGrpSpPr>
            <a:grpSpLocks/>
          </p:cNvGrpSpPr>
          <p:nvPr/>
        </p:nvGrpSpPr>
        <p:grpSpPr bwMode="auto">
          <a:xfrm>
            <a:off x="1335087" y="3522665"/>
            <a:ext cx="2938463" cy="502091"/>
            <a:chOff x="228" y="1805"/>
            <a:chExt cx="1851" cy="325"/>
          </a:xfrm>
        </p:grpSpPr>
        <p:sp>
          <p:nvSpPr>
            <p:cNvPr id="218" name="Text Box 48"/>
            <p:cNvSpPr txBox="1">
              <a:spLocks noChangeArrowheads="1"/>
            </p:cNvSpPr>
            <p:nvPr/>
          </p:nvSpPr>
          <p:spPr bwMode="auto">
            <a:xfrm>
              <a:off x="228" y="1805"/>
              <a:ext cx="1180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rebuchet MS"/>
                  <a:cs typeface="Trebuchet MS"/>
                </a:rPr>
                <a:t>	Potential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rebuchet MS"/>
                  <a:cs typeface="Trebuchet MS"/>
                </a:rPr>
                <a:t>barrier</a:t>
              </a:r>
            </a:p>
          </p:txBody>
        </p:sp>
        <p:cxnSp>
          <p:nvCxnSpPr>
            <p:cNvPr id="219" name="AutoShape 49"/>
            <p:cNvCxnSpPr>
              <a:cxnSpLocks noChangeShapeType="1"/>
              <a:stCxn id="218" idx="3"/>
              <a:endCxn id="199" idx="0"/>
            </p:cNvCxnSpPr>
            <p:nvPr/>
          </p:nvCxnSpPr>
          <p:spPr bwMode="auto">
            <a:xfrm>
              <a:off x="1408" y="1894"/>
              <a:ext cx="671" cy="236"/>
            </a:xfrm>
            <a:prstGeom prst="curvedConnector2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220" name="Group 50"/>
          <p:cNvGrpSpPr>
            <a:grpSpLocks/>
          </p:cNvGrpSpPr>
          <p:nvPr/>
        </p:nvGrpSpPr>
        <p:grpSpPr bwMode="auto">
          <a:xfrm>
            <a:off x="1335087" y="3883025"/>
            <a:ext cx="2605088" cy="357187"/>
            <a:chOff x="228" y="2032"/>
            <a:chExt cx="1641" cy="225"/>
          </a:xfrm>
        </p:grpSpPr>
        <p:sp>
          <p:nvSpPr>
            <p:cNvPr id="221" name="Oval 51"/>
            <p:cNvSpPr>
              <a:spLocks noChangeArrowheads="1"/>
            </p:cNvSpPr>
            <p:nvPr/>
          </p:nvSpPr>
          <p:spPr bwMode="auto">
            <a:xfrm>
              <a:off x="1583" y="2212"/>
              <a:ext cx="45" cy="45"/>
            </a:xfrm>
            <a:prstGeom prst="ellipse">
              <a:avLst/>
            </a:prstGeom>
            <a:solidFill>
              <a:srgbClr val="3333CC">
                <a:alpha val="62000"/>
              </a:srgbClr>
            </a:solidFill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Oval 52"/>
            <p:cNvSpPr>
              <a:spLocks noChangeArrowheads="1"/>
            </p:cNvSpPr>
            <p:nvPr/>
          </p:nvSpPr>
          <p:spPr bwMode="auto">
            <a:xfrm>
              <a:off x="1778" y="2107"/>
              <a:ext cx="91" cy="91"/>
            </a:xfrm>
            <a:prstGeom prst="ellipse">
              <a:avLst/>
            </a:prstGeom>
            <a:solidFill>
              <a:srgbClr val="3333CC">
                <a:alpha val="62000"/>
              </a:srgbClr>
            </a:solidFill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Oval 53"/>
            <p:cNvSpPr>
              <a:spLocks noChangeArrowheads="1"/>
            </p:cNvSpPr>
            <p:nvPr/>
          </p:nvSpPr>
          <p:spPr bwMode="auto">
            <a:xfrm>
              <a:off x="1725" y="2192"/>
              <a:ext cx="45" cy="45"/>
            </a:xfrm>
            <a:prstGeom prst="ellipse">
              <a:avLst/>
            </a:prstGeom>
            <a:solidFill>
              <a:srgbClr val="3333CC">
                <a:alpha val="62000"/>
              </a:srgbClr>
            </a:solidFill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Oval 54"/>
            <p:cNvSpPr>
              <a:spLocks noChangeArrowheads="1"/>
            </p:cNvSpPr>
            <p:nvPr/>
          </p:nvSpPr>
          <p:spPr bwMode="auto">
            <a:xfrm>
              <a:off x="1660" y="2208"/>
              <a:ext cx="45" cy="45"/>
            </a:xfrm>
            <a:prstGeom prst="ellipse">
              <a:avLst/>
            </a:prstGeom>
            <a:solidFill>
              <a:srgbClr val="3333CC">
                <a:alpha val="62000"/>
              </a:srgbClr>
            </a:solidFill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Text Box 55"/>
            <p:cNvSpPr txBox="1">
              <a:spLocks noChangeArrowheads="1"/>
            </p:cNvSpPr>
            <p:nvPr/>
          </p:nvSpPr>
          <p:spPr bwMode="auto">
            <a:xfrm>
              <a:off x="228" y="2032"/>
              <a:ext cx="118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marR="0" lvl="0" indent="-34290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rebuchet MS"/>
                  <a:cs typeface="Trebuchet MS"/>
                </a:rPr>
                <a:t>Higgs bubble expansion</a:t>
              </a:r>
            </a:p>
          </p:txBody>
        </p:sp>
        <p:sp>
          <p:nvSpPr>
            <p:cNvPr id="226" name="Line 56"/>
            <p:cNvSpPr>
              <a:spLocks noChangeShapeType="1"/>
            </p:cNvSpPr>
            <p:nvPr/>
          </p:nvSpPr>
          <p:spPr bwMode="auto">
            <a:xfrm>
              <a:off x="1407" y="2122"/>
              <a:ext cx="318" cy="46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7" name="Group 57"/>
          <p:cNvGrpSpPr>
            <a:grpSpLocks/>
          </p:cNvGrpSpPr>
          <p:nvPr/>
        </p:nvGrpSpPr>
        <p:grpSpPr bwMode="auto">
          <a:xfrm>
            <a:off x="3451225" y="3870325"/>
            <a:ext cx="2949575" cy="735012"/>
            <a:chOff x="1561" y="2024"/>
            <a:chExt cx="1858" cy="463"/>
          </a:xfrm>
        </p:grpSpPr>
        <p:sp>
          <p:nvSpPr>
            <p:cNvPr id="228" name="Rectangle 58"/>
            <p:cNvSpPr>
              <a:spLocks noChangeArrowheads="1"/>
            </p:cNvSpPr>
            <p:nvPr/>
          </p:nvSpPr>
          <p:spPr bwMode="auto">
            <a:xfrm>
              <a:off x="2653" y="2115"/>
              <a:ext cx="399" cy="161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Rectangle 59"/>
            <p:cNvSpPr>
              <a:spLocks noChangeArrowheads="1"/>
            </p:cNvSpPr>
            <p:nvPr/>
          </p:nvSpPr>
          <p:spPr bwMode="auto">
            <a:xfrm>
              <a:off x="2789" y="2024"/>
              <a:ext cx="630" cy="20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Rectangle 60"/>
            <p:cNvSpPr>
              <a:spLocks noChangeArrowheads="1"/>
            </p:cNvSpPr>
            <p:nvPr/>
          </p:nvSpPr>
          <p:spPr bwMode="auto">
            <a:xfrm>
              <a:off x="1561" y="2284"/>
              <a:ext cx="1360" cy="20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9" name="TextBox 248"/>
          <p:cNvSpPr txBox="1"/>
          <p:nvPr/>
        </p:nvSpPr>
        <p:spPr>
          <a:xfrm>
            <a:off x="304800" y="1644651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The early universe, at 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&gt; 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</a:t>
            </a:r>
            <a:r>
              <a:rPr lang="en-US" sz="1800" baseline="-25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EW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, was in a symmetric phase (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|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f</a:t>
            </a:r>
            <a:r>
              <a:rPr lang="en-US" sz="1800" baseline="-25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min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|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= 0)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A phase transition at 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~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T</a:t>
            </a:r>
            <a:r>
              <a:rPr lang="en-US" sz="1800" baseline="-25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EW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(10</a:t>
            </a:r>
            <a:r>
              <a:rPr lang="en-US" sz="14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-</a:t>
            </a:r>
            <a:r>
              <a:rPr lang="en-US" sz="14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10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after big bang)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led to 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|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f</a:t>
            </a:r>
            <a:r>
              <a:rPr lang="en-US" sz="1800" baseline="-25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min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|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&gt; 0  </a:t>
            </a:r>
            <a:endParaRPr lang="en-US" sz="1800" dirty="0" smtClean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4993061" name="Object 37"/>
          <p:cNvGraphicFramePr>
            <a:graphicFrameLocks noChangeAspect="1"/>
          </p:cNvGraphicFramePr>
          <p:nvPr/>
        </p:nvGraphicFramePr>
        <p:xfrm>
          <a:off x="3417888" y="2809875"/>
          <a:ext cx="222250" cy="395288"/>
        </p:xfrm>
        <a:graphic>
          <a:graphicData uri="http://schemas.openxmlformats.org/presentationml/2006/ole">
            <p:oleObj spid="_x0000_s4993061" name="Equation" r:id="rId10" imgW="165100" imgH="292100" progId="Equation.DSMT4">
              <p:embed/>
            </p:oleObj>
          </a:graphicData>
        </a:graphic>
      </p:graphicFrame>
      <p:graphicFrame>
        <p:nvGraphicFramePr>
          <p:cNvPr id="4993062" name="Object 38"/>
          <p:cNvGraphicFramePr>
            <a:graphicFrameLocks noChangeAspect="1"/>
          </p:cNvGraphicFramePr>
          <p:nvPr/>
        </p:nvGraphicFramePr>
        <p:xfrm>
          <a:off x="5657850" y="4302125"/>
          <a:ext cx="222250" cy="395288"/>
        </p:xfrm>
        <a:graphic>
          <a:graphicData uri="http://schemas.openxmlformats.org/presentationml/2006/ole">
            <p:oleObj spid="_x0000_s4993062" name="Equation" r:id="rId11" imgW="165100" imgH="2921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r="44167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551" y="457200"/>
            <a:ext cx="3286049" cy="5118456"/>
          </a:xfrm>
          <a:prstGeom prst="rect">
            <a:avLst/>
          </a:prstGeom>
          <a:effectLst>
            <a:outerShdw blurRad="165100" dist="38100" dir="270000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652703" y="3963485"/>
            <a:ext cx="110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Mr. Higgs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11645" y="589519"/>
            <a:ext cx="118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Mrs. SUSY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625145" y="3252400"/>
            <a:ext cx="5589608" cy="795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09800" y="6047601"/>
            <a:ext cx="251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white"/>
                </a:solidFill>
                <a:latin typeface="Trebuchet MS"/>
                <a:cs typeface="Trebuchet MS"/>
              </a:rPr>
              <a:t>Fundamental scalar length scale</a:t>
            </a:r>
            <a:endParaRPr lang="en-GB" sz="16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282078" y="2133600"/>
            <a:ext cx="146922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282078" y="5408612"/>
            <a:ext cx="146922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276600" y="5713412"/>
            <a:ext cx="146922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74457" y="1938868"/>
            <a:ext cx="1168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EW scale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—1</a:t>
            </a:r>
            <a:endParaRPr lang="en-GB"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71965" y="5215468"/>
            <a:ext cx="1270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GUT scale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—1</a:t>
            </a:r>
            <a:endParaRPr lang="en-GB"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59267" y="5499102"/>
            <a:ext cx="1483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Planck scale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—1</a:t>
            </a:r>
            <a:endParaRPr lang="en-GB"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28600" y="323672"/>
            <a:ext cx="15298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The </a:t>
            </a:r>
          </a:p>
          <a:p>
            <a:r>
              <a:rPr lang="en-GB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scalar</a:t>
            </a:r>
          </a:p>
          <a:p>
            <a:r>
              <a:rPr lang="en-GB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precipice</a:t>
            </a:r>
            <a:endParaRPr lang="en-GB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rgbClr val="E7E7E7"/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Supersymmetry (SUSY)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7025" y="381000"/>
            <a:ext cx="8512175" cy="10926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defTabSz="914400">
              <a:spcBef>
                <a:spcPct val="50000"/>
              </a:spcBef>
            </a:pP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SUSY has: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baseline="-250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(bosons) =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baseline="-250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(fermions)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 charset="2"/>
              </a:rPr>
              <a:t>[</a:t>
            </a:r>
            <a:r>
              <a:rPr lang="en-GB" sz="1800" i="1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 charset="2"/>
              </a:rPr>
              <a:t>cf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 charset="2"/>
              </a:rPr>
              <a:t>. SM: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baseline="-250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(bosons) </a:t>
            </a:r>
            <a:r>
              <a:rPr lang="en-GB" sz="18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MT Extra" charset="0"/>
              </a:rPr>
              <a:t>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i="1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(fermions)]</a:t>
            </a:r>
          </a:p>
          <a:p>
            <a:pPr marL="360363" indent="-276225" defTabSz="914400">
              <a:spcBef>
                <a:spcPts val="1200"/>
              </a:spcBef>
              <a:buFont typeface="Arial"/>
              <a:buChar char="•"/>
            </a:pP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To create </a:t>
            </a:r>
            <a:r>
              <a:rPr lang="en-GB" sz="16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supermultiplets</a:t>
            </a: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, we need to add one </a:t>
            </a:r>
            <a:r>
              <a:rPr lang="en-GB" sz="16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superpartner</a:t>
            </a: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 to each SM particle</a:t>
            </a:r>
          </a:p>
          <a:p>
            <a:pPr marL="360363" indent="-276225" defTabSz="914400">
              <a:spcBef>
                <a:spcPts val="600"/>
              </a:spcBef>
              <a:buFont typeface="Arial"/>
              <a:buChar char="•"/>
            </a:pPr>
            <a:r>
              <a:rPr lang="en-GB" sz="1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Superpartners</a:t>
            </a: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 have opposite spin statistics but otherwise equal quantum numbers </a:t>
            </a:r>
          </a:p>
        </p:txBody>
      </p:sp>
      <p:graphicFrame>
        <p:nvGraphicFramePr>
          <p:cNvPr id="19" name="Group 53"/>
          <p:cNvGraphicFramePr>
            <a:graphicFrameLocks noGrp="1"/>
          </p:cNvGraphicFramePr>
          <p:nvPr/>
        </p:nvGraphicFramePr>
        <p:xfrm>
          <a:off x="1716088" y="3301997"/>
          <a:ext cx="5903912" cy="3022603"/>
        </p:xfrm>
        <a:graphic>
          <a:graphicData uri="http://schemas.openxmlformats.org/drawingml/2006/table">
            <a:tbl>
              <a:tblPr/>
              <a:tblGrid>
                <a:gridCol w="1179512"/>
                <a:gridCol w="1182688"/>
                <a:gridCol w="1179512"/>
                <a:gridCol w="1181100"/>
                <a:gridCol w="1181100"/>
              </a:tblGrid>
              <a:tr h="377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rebuchet MS"/>
                          <a:cs typeface="Trebuchet MS"/>
                        </a:rPr>
                        <a:t>Spin 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rebuchet MS"/>
                          <a:cs typeface="Trebuchet MS"/>
                        </a:rPr>
                        <a:t>Spin 1/2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rebuchet MS"/>
                          <a:cs typeface="Trebuchet MS"/>
                        </a:rPr>
                        <a:t>Spin 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rebuchet MS"/>
                          <a:cs typeface="Trebuchet MS"/>
                        </a:rPr>
                        <a:t>Spin 3/2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rebuchet MS"/>
                          <a:cs typeface="Trebuchet MS"/>
                        </a:rPr>
                        <a:t>Spin 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sLeptons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Leptons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 rowSpan="3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DDDD">
                            <a:gamma/>
                            <a:tint val="23137"/>
                            <a:invGamma/>
                          </a:srgbClr>
                        </a:gs>
                        <a:gs pos="100000">
                          <a:srgbClr val="DDDDD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Gravitino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Graviton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</a:tr>
              <a:tr h="37941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sQuarks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Quarks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6"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DDDD">
                            <a:gamma/>
                            <a:tint val="23137"/>
                            <a:invGamma/>
                          </a:srgbClr>
                        </a:gs>
                        <a:gs pos="100000">
                          <a:srgbClr val="DDDDDD"/>
                        </a:gs>
                      </a:gsLst>
                      <a:lin ang="5400000" scaled="1"/>
                    </a:gradFill>
                  </a:tcPr>
                </a:tc>
                <a:tc rowSpan="6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62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Higgs</a:t>
                      </a:r>
                      <a:endParaRPr kumimoji="0" 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Higgsino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9413">
                <a:tc rowSpan="4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DDDD">
                            <a:gamma/>
                            <a:tint val="23137"/>
                            <a:invGamma/>
                          </a:srgbClr>
                        </a:gs>
                        <a:gs pos="100000">
                          <a:srgbClr val="DDDDD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Photino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Photon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78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Zino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Z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62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Wino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W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62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Gluino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Gluon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7025" y="381000"/>
            <a:ext cx="8512175" cy="14157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defTabSz="914400">
              <a:spcBef>
                <a:spcPct val="50000"/>
              </a:spcBef>
            </a:pP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SUSY has: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baseline="-250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(bosons) =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baseline="-250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(fermions)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 charset="2"/>
              </a:rPr>
              <a:t>[</a:t>
            </a:r>
            <a:r>
              <a:rPr lang="en-GB" sz="1800" i="1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 charset="2"/>
              </a:rPr>
              <a:t>cf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 charset="2"/>
              </a:rPr>
              <a:t>. SM: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baseline="-250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(bosons) </a:t>
            </a:r>
            <a:r>
              <a:rPr lang="en-GB" sz="18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MT Extra" charset="0"/>
              </a:rPr>
              <a:t>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i="1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(fermions)]</a:t>
            </a:r>
          </a:p>
          <a:p>
            <a:pPr marL="360363" indent="-276225" defTabSz="914400">
              <a:spcBef>
                <a:spcPts val="1200"/>
              </a:spcBef>
              <a:buFont typeface="Arial"/>
              <a:buChar char="•"/>
            </a:pP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To create </a:t>
            </a:r>
            <a:r>
              <a:rPr lang="en-GB" sz="16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supermultiplets</a:t>
            </a: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, we need to add one </a:t>
            </a:r>
            <a:r>
              <a:rPr lang="en-GB" sz="16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superpartner</a:t>
            </a: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 to each SM particle</a:t>
            </a:r>
          </a:p>
          <a:p>
            <a:pPr marL="360363" indent="-276225" defTabSz="914400">
              <a:spcBef>
                <a:spcPts val="600"/>
              </a:spcBef>
              <a:buFont typeface="Arial"/>
              <a:buChar char="•"/>
            </a:pPr>
            <a:r>
              <a:rPr lang="en-GB" sz="1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Superpartners</a:t>
            </a: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 have opposite spin statistics but otherwise equal quantum </a:t>
            </a:r>
            <a:r>
              <a:rPr lang="en-GB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numbers</a:t>
            </a:r>
          </a:p>
          <a:p>
            <a:pPr marL="360363" indent="-276225" defTabSz="914400">
              <a:spcBef>
                <a:spcPts val="600"/>
              </a:spcBef>
              <a:buFont typeface="Arial"/>
              <a:buChar char="•"/>
            </a:pPr>
            <a:r>
              <a:rPr lang="en-GB" sz="1600" dirty="0" smtClean="0">
                <a:solidFill>
                  <a:srgbClr val="D00209"/>
                </a:solidFill>
                <a:latin typeface="Trebuchet MS"/>
                <a:cs typeface="Trebuchet MS"/>
              </a:rPr>
              <a:t>Need to introduce an additional Higgs doublet to the non-SUSY side </a:t>
            </a:r>
            <a:r>
              <a:rPr lang="en-US" sz="1600" dirty="0" err="1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srgbClr val="D00209"/>
                </a:solidFill>
                <a:latin typeface="Trebuchet MS"/>
                <a:cs typeface="Trebuchet MS"/>
                <a:sym typeface="Wingdings"/>
              </a:rPr>
              <a:t> 5 Higgs bosons</a:t>
            </a:r>
            <a:endParaRPr lang="en-GB" sz="1600" dirty="0" smtClean="0">
              <a:solidFill>
                <a:srgbClr val="D00209"/>
              </a:solidFill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rgbClr val="E7E7E7"/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Supersymmetry (SUSY)</a:t>
            </a:r>
          </a:p>
        </p:txBody>
      </p:sp>
      <p:sp>
        <p:nvSpPr>
          <p:cNvPr id="8" name="Text Box 135"/>
          <p:cNvSpPr txBox="1">
            <a:spLocks noChangeArrowheads="1"/>
          </p:cNvSpPr>
          <p:nvPr/>
        </p:nvSpPr>
        <p:spPr bwMode="auto">
          <a:xfrm>
            <a:off x="2358498" y="5546726"/>
            <a:ext cx="4725987" cy="956289"/>
          </a:xfrm>
          <a:prstGeom prst="rect">
            <a:avLst/>
          </a:prstGeom>
          <a:solidFill>
            <a:srgbClr val="E7E7E7">
              <a:alpha val="84000"/>
            </a:srgbClr>
          </a:solidFill>
          <a:ln w="31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The gauge-mixed physical states that propagate         in space and time and that can be observed.</a:t>
            </a:r>
          </a:p>
          <a:p>
            <a:pPr defTabSz="914400"/>
            <a:r>
              <a:rPr lang="en-US" sz="1200" dirty="0" err="1">
                <a:solidFill>
                  <a:srgbClr val="D00209"/>
                </a:solidFill>
                <a:latin typeface="Trebuchet MS"/>
                <a:cs typeface="Trebuchet MS"/>
              </a:rPr>
              <a:t>Neutralinos</a:t>
            </a:r>
            <a:r>
              <a:rPr lang="en-US" sz="1200" dirty="0">
                <a:solidFill>
                  <a:srgbClr val="D00209"/>
                </a:solidFill>
                <a:latin typeface="Trebuchet MS"/>
                <a:cs typeface="Trebuchet MS"/>
              </a:rPr>
              <a:t>: mass </a:t>
            </a:r>
            <a:r>
              <a:rPr lang="en-US" sz="1200" dirty="0" err="1">
                <a:solidFill>
                  <a:srgbClr val="D00209"/>
                </a:solidFill>
                <a:latin typeface="Trebuchet MS"/>
                <a:cs typeface="Trebuchet MS"/>
              </a:rPr>
              <a:t>eigenstates</a:t>
            </a:r>
            <a:r>
              <a:rPr lang="en-US" sz="1200" dirty="0">
                <a:solidFill>
                  <a:srgbClr val="D00209"/>
                </a:solidFill>
                <a:latin typeface="Trebuchet MS"/>
                <a:cs typeface="Trebuchet MS"/>
              </a:rPr>
              <a:t> of </a:t>
            </a:r>
            <a:r>
              <a:rPr lang="en-US" sz="1200" dirty="0" err="1">
                <a:solidFill>
                  <a:srgbClr val="D00209"/>
                </a:solidFill>
                <a:latin typeface="Trebuchet MS"/>
                <a:cs typeface="Trebuchet MS"/>
              </a:rPr>
              <a:t>photinos</a:t>
            </a:r>
            <a:r>
              <a:rPr lang="en-US" sz="1200" dirty="0">
                <a:solidFill>
                  <a:srgbClr val="D00209"/>
                </a:solidFill>
                <a:latin typeface="Trebuchet MS"/>
                <a:cs typeface="Trebuchet MS"/>
              </a:rPr>
              <a:t>, </a:t>
            </a:r>
            <a:r>
              <a:rPr lang="en-US" sz="1200" dirty="0" err="1">
                <a:solidFill>
                  <a:srgbClr val="D00209"/>
                </a:solidFill>
                <a:latin typeface="Trebuchet MS"/>
                <a:cs typeface="Trebuchet MS"/>
              </a:rPr>
              <a:t>zinos</a:t>
            </a:r>
            <a:r>
              <a:rPr lang="en-US" sz="1200" dirty="0">
                <a:solidFill>
                  <a:srgbClr val="D00209"/>
                </a:solidFill>
                <a:latin typeface="Trebuchet MS"/>
                <a:cs typeface="Trebuchet MS"/>
              </a:rPr>
              <a:t>, neutral </a:t>
            </a:r>
            <a:r>
              <a:rPr lang="en-US" sz="1200" dirty="0" err="1">
                <a:solidFill>
                  <a:srgbClr val="D00209"/>
                </a:solidFill>
                <a:latin typeface="Trebuchet MS"/>
                <a:cs typeface="Trebuchet MS"/>
              </a:rPr>
              <a:t>higgsinos</a:t>
            </a:r>
            <a:endParaRPr lang="en-US" sz="1200" dirty="0">
              <a:solidFill>
                <a:srgbClr val="D00209"/>
              </a:solidFill>
              <a:latin typeface="Trebuchet MS"/>
              <a:cs typeface="Trebuchet MS"/>
            </a:endParaRPr>
          </a:p>
          <a:p>
            <a:pPr defTabSz="914400"/>
            <a:r>
              <a:rPr lang="en-US" sz="1200" dirty="0" err="1">
                <a:solidFill>
                  <a:srgbClr val="006600"/>
                </a:solidFill>
                <a:latin typeface="Trebuchet MS"/>
                <a:cs typeface="Trebuchet MS"/>
              </a:rPr>
              <a:t>Charginos</a:t>
            </a:r>
            <a:r>
              <a:rPr lang="en-US" sz="1200" dirty="0">
                <a:solidFill>
                  <a:srgbClr val="006600"/>
                </a:solidFill>
                <a:latin typeface="Trebuchet MS"/>
                <a:cs typeface="Trebuchet MS"/>
              </a:rPr>
              <a:t> </a:t>
            </a:r>
            <a:r>
              <a:rPr lang="en-US" sz="900" dirty="0">
                <a:solidFill>
                  <a:srgbClr val="006600"/>
                </a:solidFill>
                <a:latin typeface="Trebuchet MS"/>
                <a:cs typeface="Trebuchet MS"/>
              </a:rPr>
              <a:t> </a:t>
            </a:r>
            <a:r>
              <a:rPr lang="en-US" sz="1200" dirty="0">
                <a:solidFill>
                  <a:srgbClr val="006600"/>
                </a:solidFill>
                <a:latin typeface="Trebuchet MS"/>
                <a:cs typeface="Trebuchet MS"/>
              </a:rPr>
              <a:t>: mass </a:t>
            </a:r>
            <a:r>
              <a:rPr lang="en-US" sz="1200" dirty="0" err="1">
                <a:solidFill>
                  <a:srgbClr val="006600"/>
                </a:solidFill>
                <a:latin typeface="Trebuchet MS"/>
                <a:cs typeface="Trebuchet MS"/>
              </a:rPr>
              <a:t>eigenstates</a:t>
            </a:r>
            <a:r>
              <a:rPr lang="en-US" sz="1200" dirty="0">
                <a:solidFill>
                  <a:srgbClr val="006600"/>
                </a:solidFill>
                <a:latin typeface="Trebuchet MS"/>
                <a:cs typeface="Trebuchet MS"/>
              </a:rPr>
              <a:t> of winos and charged </a:t>
            </a:r>
            <a:r>
              <a:rPr lang="en-US" sz="1200" dirty="0" err="1">
                <a:solidFill>
                  <a:srgbClr val="006600"/>
                </a:solidFill>
                <a:latin typeface="Trebuchet MS"/>
                <a:cs typeface="Trebuchet MS"/>
              </a:rPr>
              <a:t>higgsinos</a:t>
            </a:r>
            <a:endParaRPr lang="en-US" sz="1200" dirty="0">
              <a:solidFill>
                <a:srgbClr val="006600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9" name="Group 142"/>
          <p:cNvGraphicFramePr>
            <a:graphicFrameLocks noGrp="1"/>
          </p:cNvGraphicFramePr>
          <p:nvPr/>
        </p:nvGraphicFramePr>
        <p:xfrm>
          <a:off x="2434698" y="3245907"/>
          <a:ext cx="4275137" cy="2295527"/>
        </p:xfrm>
        <a:graphic>
          <a:graphicData uri="http://schemas.openxmlformats.org/drawingml/2006/table">
            <a:tbl>
              <a:tblPr/>
              <a:tblGrid>
                <a:gridCol w="1493837"/>
                <a:gridCol w="1385888"/>
                <a:gridCol w="1395412"/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Spin 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Spin 1/2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Spin 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Extra" charset="0"/>
                        </a:rPr>
                        <a:t>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Euclid Extra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DDDD">
                            <a:gamma/>
                            <a:tint val="23137"/>
                            <a:invGamma/>
                          </a:srgbClr>
                        </a:gs>
                        <a:gs pos="100000">
                          <a:srgbClr val="DDDDDD"/>
                        </a:gs>
                      </a:gsLst>
                      <a:lin ang="5400000" scaled="1"/>
                    </a:gra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±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841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DDDD">
                            <a:gamma/>
                            <a:tint val="23137"/>
                            <a:invGamma/>
                          </a:srgbClr>
                        </a:gs>
                        <a:gs pos="100000">
                          <a:srgbClr val="DDDDD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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,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Z</a:t>
                      </a:r>
                      <a:r>
                        <a:rPr kumimoji="0" lang="en-US" sz="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0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  <a:r>
                        <a:rPr kumimoji="0" lang="en-US" sz="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charset="0"/>
                          <a:ea typeface="Arial Unicode MS" charset="0"/>
                          <a:cs typeface="Arial Unicode MS" charset="0"/>
                        </a:rPr>
                        <a:t>±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</a:tr>
              <a:tr h="3825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g</a:t>
                      </a:r>
                      <a:r>
                        <a:rPr kumimoji="0" lang="en-US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a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266"/>
                    </a:solidFill>
                  </a:tcPr>
                </a:tc>
              </a:tr>
            </a:tbl>
          </a:graphicData>
        </a:graphic>
      </p:graphicFrame>
      <p:sp>
        <p:nvSpPr>
          <p:cNvPr id="10" name="Text Box 164"/>
          <p:cNvSpPr txBox="1">
            <a:spLocks noChangeArrowheads="1"/>
          </p:cNvSpPr>
          <p:nvPr/>
        </p:nvSpPr>
        <p:spPr bwMode="auto">
          <a:xfrm rot="16200000">
            <a:off x="1256772" y="4441299"/>
            <a:ext cx="1901826" cy="309563"/>
          </a:xfrm>
          <a:prstGeom prst="rect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lin ang="5400000" scaled="1"/>
          </a:gra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en-US" sz="1400" dirty="0" err="1">
                <a:solidFill>
                  <a:srgbClr val="000000"/>
                </a:solidFill>
                <a:latin typeface="Trebuchet MS"/>
                <a:cs typeface="Trebuchet MS"/>
              </a:rPr>
              <a:t>Eigenstates</a:t>
            </a:r>
            <a:r>
              <a:rPr lang="en-US" sz="1400" dirty="0">
                <a:solidFill>
                  <a:srgbClr val="000000"/>
                </a:solidFill>
                <a:latin typeface="Trebuchet MS"/>
                <a:cs typeface="Trebuchet MS"/>
              </a:rPr>
              <a:t> of mass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01750" y="3662362"/>
            <a:ext cx="603250" cy="604838"/>
            <a:chOff x="6857473" y="3644373"/>
            <a:chExt cx="603250" cy="604838"/>
          </a:xfrm>
        </p:grpSpPr>
        <p:sp>
          <p:nvSpPr>
            <p:cNvPr id="13" name="Text Box 166"/>
            <p:cNvSpPr txBox="1">
              <a:spLocks noChangeArrowheads="1"/>
            </p:cNvSpPr>
            <p:nvPr/>
          </p:nvSpPr>
          <p:spPr bwMode="auto">
            <a:xfrm>
              <a:off x="6857473" y="3644373"/>
              <a:ext cx="603250" cy="277813"/>
            </a:xfrm>
            <a:prstGeom prst="rect">
              <a:avLst/>
            </a:prstGeom>
            <a:solidFill>
              <a:srgbClr val="FFD266"/>
            </a:solidFill>
            <a:ln w="3175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defTabSz="91440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ea typeface="Arial" charset="0"/>
                  <a:cs typeface="Arial" charset="0"/>
                </a:rPr>
                <a:t>SM</a:t>
              </a:r>
              <a:endParaRPr lang="fr-FR" sz="1200" dirty="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5" name="Text Box 167"/>
            <p:cNvSpPr txBox="1">
              <a:spLocks noChangeArrowheads="1"/>
            </p:cNvSpPr>
            <p:nvPr/>
          </p:nvSpPr>
          <p:spPr bwMode="auto">
            <a:xfrm>
              <a:off x="6857473" y="3971398"/>
              <a:ext cx="603250" cy="277813"/>
            </a:xfrm>
            <a:prstGeom prst="rect">
              <a:avLst/>
            </a:prstGeom>
            <a:solidFill>
              <a:srgbClr val="D9E8F9"/>
            </a:solidFill>
            <a:ln w="317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defTabSz="91440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ea typeface="Arial" charset="0"/>
                  <a:cs typeface="Arial" charset="0"/>
                </a:rPr>
                <a:t>SUSY</a:t>
              </a:r>
              <a:endParaRPr lang="fr-FR" sz="1200" dirty="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3649663"/>
            <a:ext cx="520700" cy="338137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4325" y="4081463"/>
            <a:ext cx="547688" cy="309562"/>
          </a:xfrm>
          <a:prstGeom prst="rect">
            <a:avLst/>
          </a:prstGeom>
          <a:noFill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7075" y="5226050"/>
            <a:ext cx="252413" cy="304800"/>
          </a:xfrm>
          <a:prstGeom prst="rect">
            <a:avLst/>
          </a:prstGeom>
          <a:noFill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1925" y="4416425"/>
            <a:ext cx="1295400" cy="322263"/>
          </a:xfrm>
          <a:prstGeom prst="rect">
            <a:avLst/>
          </a:prstGeom>
          <a:noFill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3238" y="4776788"/>
            <a:ext cx="622300" cy="32226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858000" y="3670518"/>
            <a:ext cx="224472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latin typeface="Trebuchet MS"/>
                <a:cs typeface="Trebuchet MS"/>
              </a:rPr>
              <a:t>Squark</a:t>
            </a:r>
            <a:r>
              <a:rPr lang="en-GB" sz="1400" dirty="0" smtClean="0">
                <a:latin typeface="Trebuchet MS"/>
                <a:cs typeface="Trebuchet MS"/>
              </a:rPr>
              <a:t>/slepton mixing proportional to SM partner masses </a:t>
            </a:r>
          </a:p>
          <a:p>
            <a:pPr>
              <a:spcBef>
                <a:spcPts val="600"/>
              </a:spcBef>
            </a:pPr>
            <a:r>
              <a:rPr lang="en-US" sz="1400" dirty="0" err="1" smtClean="0">
                <a:latin typeface="Trebuchet MS"/>
                <a:cs typeface="Trebuchet MS"/>
                <a:sym typeface="Wingdings"/>
              </a:rPr>
              <a:t></a:t>
            </a:r>
            <a:r>
              <a:rPr lang="en-US" sz="1400" dirty="0" smtClean="0">
                <a:latin typeface="Trebuchet MS"/>
                <a:cs typeface="Trebuchet MS"/>
                <a:sym typeface="Wingdings"/>
              </a:rPr>
              <a:t> largest for 3</a:t>
            </a:r>
            <a:r>
              <a:rPr lang="en-US" sz="1400" baseline="30000" dirty="0" smtClean="0">
                <a:latin typeface="Trebuchet MS"/>
                <a:cs typeface="Trebuchet MS"/>
                <a:sym typeface="Wingdings"/>
              </a:rPr>
              <a:t>rd</a:t>
            </a:r>
            <a:r>
              <a:rPr lang="en-US" sz="1400" dirty="0" smtClean="0">
                <a:latin typeface="Trebuchet MS"/>
                <a:cs typeface="Trebuchet MS"/>
                <a:sym typeface="Wingdings"/>
              </a:rPr>
              <a:t> gen. </a:t>
            </a:r>
          </a:p>
          <a:p>
            <a:pPr defTabSz="222250">
              <a:spcBef>
                <a:spcPts val="600"/>
              </a:spcBef>
            </a:pPr>
            <a:r>
              <a:rPr lang="en-US" sz="1400" dirty="0" err="1" smtClean="0">
                <a:latin typeface="Trebuchet MS"/>
                <a:cs typeface="Trebuchet MS"/>
                <a:sym typeface="Wingdings"/>
              </a:rPr>
              <a:t></a:t>
            </a:r>
            <a:r>
              <a:rPr lang="en-US" sz="1400" dirty="0" smtClean="0">
                <a:latin typeface="Trebuchet MS"/>
                <a:cs typeface="Trebuchet MS"/>
                <a:sym typeface="Wingdings"/>
              </a:rPr>
              <a:t> can become lightest  	         	</a:t>
            </a:r>
            <a:r>
              <a:rPr lang="en-US" sz="1400" dirty="0" err="1" smtClean="0">
                <a:latin typeface="Trebuchet MS"/>
                <a:cs typeface="Trebuchet MS"/>
                <a:sym typeface="Wingdings"/>
              </a:rPr>
              <a:t>squarks</a:t>
            </a:r>
            <a:r>
              <a:rPr lang="en-US" sz="1400" dirty="0" smtClean="0">
                <a:latin typeface="Trebuchet MS"/>
                <a:cs typeface="Trebuchet MS"/>
                <a:sym typeface="Wingdings"/>
              </a:rPr>
              <a:t> / </a:t>
            </a:r>
            <a:r>
              <a:rPr lang="en-US" sz="1400" dirty="0" err="1" smtClean="0">
                <a:latin typeface="Trebuchet MS"/>
                <a:cs typeface="Trebuchet MS"/>
                <a:sym typeface="Wingdings"/>
              </a:rPr>
              <a:t>sleptons</a:t>
            </a:r>
            <a:endParaRPr lang="en-GB"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7025" y="381000"/>
            <a:ext cx="8816975" cy="1738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defTabSz="914400">
              <a:spcBef>
                <a:spcPct val="50000"/>
              </a:spcBef>
            </a:pP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SUSY has: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baseline="-250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(bosons) =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baseline="-250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(fermions)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 charset="2"/>
              </a:rPr>
              <a:t>[</a:t>
            </a:r>
            <a:r>
              <a:rPr lang="en-GB" sz="1800" i="1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 charset="2"/>
              </a:rPr>
              <a:t>cf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 charset="2"/>
              </a:rPr>
              <a:t>. SM: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baseline="-250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(bosons) </a:t>
            </a:r>
            <a:r>
              <a:rPr lang="en-GB" sz="18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MT Extra" charset="0"/>
              </a:rPr>
              <a:t>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i="1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N</a:t>
            </a:r>
            <a:r>
              <a:rPr lang="en-GB" sz="1800" baseline="-25000" dirty="0" err="1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dof</a:t>
            </a:r>
            <a:r>
              <a:rPr lang="en-GB" sz="1800" i="1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(fermions)]</a:t>
            </a:r>
          </a:p>
          <a:p>
            <a:pPr marL="360363" indent="-276225" defTabSz="914400">
              <a:spcBef>
                <a:spcPts val="1200"/>
              </a:spcBef>
              <a:buFont typeface="Arial"/>
              <a:buChar char="•"/>
            </a:pP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To create </a:t>
            </a:r>
            <a:r>
              <a:rPr lang="en-GB" sz="16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supermultiplets</a:t>
            </a: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, we need to add one </a:t>
            </a:r>
            <a:r>
              <a:rPr lang="en-GB" sz="16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superpartner</a:t>
            </a: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 to each SM particle</a:t>
            </a:r>
          </a:p>
          <a:p>
            <a:pPr marL="360363" indent="-276225" defTabSz="914400">
              <a:spcBef>
                <a:spcPts val="600"/>
              </a:spcBef>
              <a:buFont typeface="Arial"/>
              <a:buChar char="•"/>
            </a:pPr>
            <a:r>
              <a:rPr lang="en-GB" sz="1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Superpartners</a:t>
            </a: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 have opposite spin </a:t>
            </a:r>
            <a:r>
              <a:rPr lang="en-GB" sz="1600" dirty="0">
                <a:solidFill>
                  <a:srgbClr val="7F7F7F"/>
                </a:solidFill>
                <a:latin typeface="Trebuchet MS"/>
                <a:ea typeface="Arial" charset="0"/>
                <a:cs typeface="Trebuchet MS"/>
              </a:rPr>
              <a:t>statistics</a:t>
            </a:r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 but otherwise equal quantum </a:t>
            </a:r>
            <a:r>
              <a:rPr lang="en-GB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Arial" charset="0"/>
                <a:cs typeface="Trebuchet MS"/>
              </a:rPr>
              <a:t>numbers</a:t>
            </a:r>
          </a:p>
          <a:p>
            <a:pPr marL="360363" indent="-276225" defTabSz="914400">
              <a:spcBef>
                <a:spcPts val="600"/>
              </a:spcBef>
              <a:buFont typeface="Arial"/>
              <a:buChar char="•"/>
            </a:pPr>
            <a:r>
              <a:rPr lang="en-GB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Need to introduce an additional Higgs doublet to the non-SUSY side </a:t>
            </a:r>
            <a:r>
              <a:rPr lang="en-US" sz="1600" dirty="0" err="1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srgbClr val="7F7F7F"/>
                </a:solidFill>
                <a:latin typeface="Trebuchet MS"/>
                <a:cs typeface="Trebuchet MS"/>
                <a:sym typeface="Wingdings"/>
              </a:rPr>
              <a:t> 5 Higgs bosons</a:t>
            </a:r>
          </a:p>
          <a:p>
            <a:pPr marL="360363" indent="-276225" defTabSz="914400">
              <a:spcBef>
                <a:spcPts val="600"/>
              </a:spcBef>
              <a:buFont typeface="Arial"/>
              <a:buChar char="•"/>
            </a:pPr>
            <a:r>
              <a:rPr lang="en-GB" sz="1600" dirty="0" smtClean="0">
                <a:solidFill>
                  <a:srgbClr val="D00209"/>
                </a:solidFill>
                <a:latin typeface="Trebuchet MS"/>
                <a:cs typeface="Trebuchet MS"/>
              </a:rPr>
              <a:t>SUSY breaking introduces lots (&gt; 100) of new parameters (masses, mixing angles, phases)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3078275"/>
            <a:ext cx="9144000" cy="3483391"/>
          </a:xfrm>
          <a:prstGeom prst="rect">
            <a:avLst/>
          </a:prstGeom>
          <a:solidFill>
            <a:srgbClr val="E7E7E7"/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Supersymmetry (SUSY)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209550" y="3282409"/>
            <a:ext cx="4895850" cy="24442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  <a:sym typeface="Wingdings"/>
              </a:rPr>
              <a:t>Broken SUSY spectrum (if exists) unknown,          but some guidance principles:</a:t>
            </a:r>
          </a:p>
          <a:p>
            <a:pPr marL="179388" indent="-179388" defTabSz="914400">
              <a:spcBef>
                <a:spcPts val="126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At least one light (&lt; 135 GeV) neutral Higgs </a:t>
            </a:r>
          </a:p>
          <a:p>
            <a:pPr marL="179388" indent="-179388" defTabSz="914400">
              <a:spcBef>
                <a:spcPct val="500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Naturalness requires: </a:t>
            </a:r>
            <a:r>
              <a:rPr lang="en-US" sz="1600" i="1" dirty="0" err="1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m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(</a:t>
            </a:r>
            <a:r>
              <a:rPr lang="en-US" sz="1600" i="1" dirty="0" err="1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, </a:t>
            </a:r>
            <a:r>
              <a:rPr lang="en-US" sz="1600" i="1" dirty="0" err="1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Symbol" charset="2"/>
                <a:ea typeface="Arial" charset="0"/>
                <a:cs typeface="Symbol" charset="2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) &lt; 1 </a:t>
            </a:r>
            <a:r>
              <a:rPr lang="en-US" sz="1600" dirty="0" err="1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TeV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to compensate top and </a:t>
            </a:r>
            <a:r>
              <a:rPr lang="en-US" sz="1600" i="1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W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contributions to Higgs</a:t>
            </a:r>
            <a:endParaRPr lang="en-US" sz="1600" dirty="0" smtClean="0">
              <a:solidFill>
                <a:srgbClr val="000000"/>
              </a:solidFill>
              <a:latin typeface="Trebuchet MS"/>
              <a:ea typeface="Arial" charset="0"/>
              <a:cs typeface="Trebuchet MS"/>
            </a:endParaRPr>
          </a:p>
          <a:p>
            <a:pPr marL="179388" indent="-179388" defTabSz="914400">
              <a:spcBef>
                <a:spcPct val="500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To 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avoid large FCNC: </a:t>
            </a:r>
            <a:r>
              <a:rPr lang="en-US" sz="1600" dirty="0" err="1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squarks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sleptons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of           1</a:t>
            </a:r>
            <a:r>
              <a:rPr lang="en-US" sz="1600" baseline="300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st 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&amp; 2</a:t>
            </a:r>
            <a:r>
              <a:rPr lang="en-US" sz="1600" baseline="300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nd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generations heavy and degenerate</a:t>
            </a:r>
          </a:p>
          <a:p>
            <a:pPr defTabSz="914400">
              <a:spcBef>
                <a:spcPct val="50000"/>
              </a:spcBef>
            </a:pPr>
            <a:endParaRPr lang="en-GB" sz="1400" baseline="-25000" dirty="0">
              <a:solidFill>
                <a:srgbClr val="000000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09332" y="4214801"/>
            <a:ext cx="289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~</a:t>
            </a:r>
            <a:endParaRPr lang="en-GB" sz="1400" dirty="0"/>
          </a:p>
        </p:txBody>
      </p:sp>
      <p:sp>
        <p:nvSpPr>
          <p:cNvPr id="27" name="Rectangle 26"/>
          <p:cNvSpPr/>
          <p:nvPr/>
        </p:nvSpPr>
        <p:spPr>
          <a:xfrm>
            <a:off x="2935813" y="4202099"/>
            <a:ext cx="289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~</a:t>
            </a:r>
            <a:endParaRPr lang="en-GB" sz="1400" dirty="0"/>
          </a:p>
        </p:txBody>
      </p:sp>
      <p:sp>
        <p:nvSpPr>
          <p:cNvPr id="28" name="Rectangle 27"/>
          <p:cNvSpPr/>
          <p:nvPr/>
        </p:nvSpPr>
        <p:spPr>
          <a:xfrm>
            <a:off x="3172877" y="4233848"/>
            <a:ext cx="289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~</a:t>
            </a:r>
            <a:endParaRPr lang="en-GB" sz="1400" dirty="0"/>
          </a:p>
        </p:txBody>
      </p:sp>
      <p:pic>
        <p:nvPicPr>
          <p:cNvPr id="31" name="Picture 30" descr="natural-spectru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26855" y="3276600"/>
            <a:ext cx="3964745" cy="2895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16200000">
            <a:off x="8276007" y="5170058"/>
            <a:ext cx="14735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L. Hall @ LBNL, Oct 2011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692275" y="2176425"/>
            <a:ext cx="5984875" cy="2744787"/>
            <a:chOff x="1066" y="1214"/>
            <a:chExt cx="3770" cy="1729"/>
          </a:xfrm>
        </p:grpSpPr>
        <p:sp>
          <p:nvSpPr>
            <p:cNvPr id="7" name="Line 19"/>
            <p:cNvSpPr>
              <a:spLocks noChangeShapeType="1"/>
            </p:cNvSpPr>
            <p:nvPr/>
          </p:nvSpPr>
          <p:spPr bwMode="auto">
            <a:xfrm flipV="1">
              <a:off x="1066" y="2943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 flipV="1">
              <a:off x="1066" y="2603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" name="Line 21"/>
            <p:cNvSpPr>
              <a:spLocks noChangeShapeType="1"/>
            </p:cNvSpPr>
            <p:nvPr/>
          </p:nvSpPr>
          <p:spPr bwMode="auto">
            <a:xfrm flipV="1">
              <a:off x="1066" y="2256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V="1">
              <a:off x="1066" y="1908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V="1">
              <a:off x="1066" y="1561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1066" y="1214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2017713" y="1557300"/>
            <a:ext cx="5299075" cy="3916362"/>
            <a:chOff x="1271" y="824"/>
            <a:chExt cx="3338" cy="2467"/>
          </a:xfrm>
        </p:grpSpPr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1689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>
              <a:off x="2108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2525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>
              <a:off x="2944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8" name="Line 30"/>
            <p:cNvSpPr>
              <a:spLocks noChangeShapeType="1"/>
            </p:cNvSpPr>
            <p:nvPr/>
          </p:nvSpPr>
          <p:spPr bwMode="auto">
            <a:xfrm>
              <a:off x="3355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9" name="Line 31"/>
            <p:cNvSpPr>
              <a:spLocks noChangeShapeType="1"/>
            </p:cNvSpPr>
            <p:nvPr/>
          </p:nvSpPr>
          <p:spPr bwMode="auto">
            <a:xfrm>
              <a:off x="3773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" name="Line 32"/>
            <p:cNvSpPr>
              <a:spLocks noChangeShapeType="1"/>
            </p:cNvSpPr>
            <p:nvPr/>
          </p:nvSpPr>
          <p:spPr bwMode="auto">
            <a:xfrm>
              <a:off x="4191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1" name="Line 33"/>
            <p:cNvSpPr>
              <a:spLocks noChangeShapeType="1"/>
            </p:cNvSpPr>
            <p:nvPr/>
          </p:nvSpPr>
          <p:spPr bwMode="auto">
            <a:xfrm>
              <a:off x="4609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2" name="Line 34"/>
            <p:cNvSpPr>
              <a:spLocks noChangeShapeType="1"/>
            </p:cNvSpPr>
            <p:nvPr/>
          </p:nvSpPr>
          <p:spPr bwMode="auto">
            <a:xfrm>
              <a:off x="1271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2355850" y="1557300"/>
            <a:ext cx="0" cy="3916362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none" w="lg" len="lg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 sz="1800">
              <a:solidFill>
                <a:prstClr val="black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200" dirty="0">
                <a:solidFill>
                  <a:prstClr val="white"/>
                </a:solidFill>
                <a:latin typeface="Trebuchet MS"/>
                <a:cs typeface="Trebuchet MS"/>
              </a:rPr>
              <a:t>Grand Unification of the Gauge Couplings (GUT)</a:t>
            </a:r>
            <a:endParaRPr lang="en-US" sz="20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V="1">
            <a:off x="2051050" y="2738400"/>
            <a:ext cx="5581650" cy="10795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>
            <a:outerShdw blurRad="63500" dist="37026" dir="7998880" algn="ctr" rotWithShape="0">
              <a:srgbClr val="FF9900">
                <a:alpha val="50000"/>
              </a:srgbClr>
            </a:outerShdw>
          </a:effectLst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flipV="1">
            <a:off x="2051050" y="2592350"/>
            <a:ext cx="5581650" cy="23844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>
            <a:outerShdw blurRad="63500" dist="29783" dir="6914402" algn="ctr" rotWithShape="0">
              <a:srgbClr val="FF9900">
                <a:alpha val="50000"/>
              </a:srgbClr>
            </a:outerShdw>
          </a:effectLst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2006600" y="2187537"/>
            <a:ext cx="5581650" cy="14382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>
            <a:outerShdw blurRad="63500" dist="40161" dir="9693903" algn="ctr" rotWithShape="0">
              <a:srgbClr val="FF9900">
                <a:alpha val="50000"/>
              </a:srgbClr>
            </a:outerShdw>
          </a:effectLst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2366963" y="2276437"/>
            <a:ext cx="4275137" cy="175577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>
            <a:outerShdw blurRad="63500" dist="38099" dir="2700000" algn="ctr" rotWithShape="0">
              <a:srgbClr val="33CC33">
                <a:alpha val="74998"/>
              </a:srgbClr>
            </a:outerShdw>
          </a:effectLst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2366963" y="3762337"/>
            <a:ext cx="4230687" cy="26987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>
            <a:outerShdw blurRad="63500" dist="38099" dir="2700000" algn="ctr" rotWithShape="0">
              <a:srgbClr val="33CC33">
                <a:alpha val="74998"/>
              </a:srgbClr>
            </a:outerShdw>
          </a:effectLst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V="1">
            <a:off x="2366963" y="4032212"/>
            <a:ext cx="4275137" cy="8096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>
            <a:outerShdw blurRad="63500" dist="29783" dir="1514402" algn="ctr" rotWithShape="0">
              <a:srgbClr val="33CC33">
                <a:alpha val="50000"/>
              </a:srgbClr>
            </a:outerShdw>
          </a:effectLst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6573838" y="3965537"/>
            <a:ext cx="134937" cy="134938"/>
          </a:xfrm>
          <a:prstGeom prst="ellipse">
            <a:avLst/>
          </a:prstGeom>
          <a:solidFill>
            <a:srgbClr val="66CCFF"/>
          </a:solidFill>
          <a:ln w="3175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flipV="1">
            <a:off x="1692275" y="5472075"/>
            <a:ext cx="59848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triangle" w="lg" len="lg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 sz="1800">
              <a:solidFill>
                <a:prstClr val="black"/>
              </a:solidFill>
            </a:endParaRPr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 flipH="1" flipV="1">
            <a:off x="1692275" y="1466812"/>
            <a:ext cx="0" cy="4005263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triangle" w="lg" len="lg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 sz="1800">
              <a:solidFill>
                <a:prstClr val="black"/>
              </a:solidFill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5967413" y="5876887"/>
            <a:ext cx="1823959" cy="3715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800">
                <a:solidFill>
                  <a:prstClr val="white"/>
                </a:solidFill>
                <a:latin typeface="Trebuchet MS"/>
                <a:cs typeface="Trebuchet MS"/>
              </a:rPr>
              <a:t>Energy   [ GeV ]</a:t>
            </a: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657225" y="1422362"/>
            <a:ext cx="807010" cy="3715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solidFill>
                  <a:prstClr val="white"/>
                </a:solidFill>
                <a:latin typeface="Trebuchet MS"/>
                <a:cs typeface="Trebuchet MS"/>
              </a:rPr>
              <a:t>1</a:t>
            </a:r>
            <a:r>
              <a:rPr lang="en-GB" sz="200" dirty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GB" sz="1800" dirty="0">
                <a:solidFill>
                  <a:prstClr val="white"/>
                </a:solidFill>
                <a:latin typeface="Trebuchet MS"/>
                <a:cs typeface="Trebuchet MS"/>
              </a:rPr>
              <a:t>/</a:t>
            </a:r>
            <a:r>
              <a:rPr lang="en-GB" sz="700" dirty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GB" sz="1800" dirty="0" err="1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</a:t>
            </a:r>
            <a:r>
              <a:rPr lang="en-GB" sz="1050" b="1" dirty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(</a:t>
            </a:r>
            <a:r>
              <a:rPr lang="en-GB" sz="500" b="1" dirty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GB" sz="1050" b="1" i="1" dirty="0" err="1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i</a:t>
            </a:r>
            <a:r>
              <a:rPr lang="en-GB" sz="1050" b="1" i="1" dirty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GB" sz="1050" b="1" dirty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)</a:t>
            </a:r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209675" y="2006562"/>
            <a:ext cx="738188" cy="3695700"/>
            <a:chOff x="762" y="1107"/>
            <a:chExt cx="465" cy="2328"/>
          </a:xfrm>
        </p:grpSpPr>
        <p:sp>
          <p:nvSpPr>
            <p:cNvPr id="37" name="Text Box 39"/>
            <p:cNvSpPr txBox="1">
              <a:spLocks noChangeArrowheads="1"/>
            </p:cNvSpPr>
            <p:nvPr/>
          </p:nvSpPr>
          <p:spPr bwMode="auto">
            <a:xfrm>
              <a:off x="762" y="1107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60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38" name="Text Box 40"/>
            <p:cNvSpPr txBox="1">
              <a:spLocks noChangeArrowheads="1"/>
            </p:cNvSpPr>
            <p:nvPr/>
          </p:nvSpPr>
          <p:spPr bwMode="auto">
            <a:xfrm>
              <a:off x="768" y="1812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 dirty="0">
                  <a:solidFill>
                    <a:srgbClr val="DDDDDD"/>
                  </a:solidFill>
                  <a:latin typeface="Trebuchet MS"/>
                  <a:cs typeface="Trebuchet MS"/>
                </a:rPr>
                <a:t>40</a:t>
              </a:r>
              <a:endParaRPr lang="en-GB" sz="1050" b="1" dirty="0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39" name="Text Box 41"/>
            <p:cNvSpPr txBox="1">
              <a:spLocks noChangeArrowheads="1"/>
            </p:cNvSpPr>
            <p:nvPr/>
          </p:nvSpPr>
          <p:spPr bwMode="auto">
            <a:xfrm>
              <a:off x="768" y="2496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30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40" name="Text Box 42"/>
            <p:cNvSpPr txBox="1">
              <a:spLocks noChangeArrowheads="1"/>
            </p:cNvSpPr>
            <p:nvPr/>
          </p:nvSpPr>
          <p:spPr bwMode="auto">
            <a:xfrm>
              <a:off x="768" y="3201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7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0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1781175" y="5518119"/>
            <a:ext cx="6030913" cy="379413"/>
            <a:chOff x="1122" y="3319"/>
            <a:chExt cx="3799" cy="239"/>
          </a:xfrm>
        </p:grpSpPr>
        <p:sp>
          <p:nvSpPr>
            <p:cNvPr id="42" name="Text Box 43"/>
            <p:cNvSpPr txBox="1">
              <a:spLocks noChangeArrowheads="1"/>
            </p:cNvSpPr>
            <p:nvPr/>
          </p:nvSpPr>
          <p:spPr bwMode="auto">
            <a:xfrm>
              <a:off x="1122" y="3319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 dirty="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r>
                <a:rPr lang="en-GB" sz="400" dirty="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baseline="30000" dirty="0">
                  <a:solidFill>
                    <a:srgbClr val="DDDDDD"/>
                  </a:solidFill>
                  <a:latin typeface="Trebuchet MS"/>
                  <a:cs typeface="Trebuchet MS"/>
                </a:rPr>
                <a:t>2</a:t>
              </a:r>
              <a:endParaRPr lang="en-GB" sz="1050" b="1" dirty="0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43" name="Text Box 44"/>
            <p:cNvSpPr txBox="1">
              <a:spLocks noChangeArrowheads="1"/>
            </p:cNvSpPr>
            <p:nvPr/>
          </p:nvSpPr>
          <p:spPr bwMode="auto">
            <a:xfrm>
              <a:off x="1939" y="3324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r>
                <a:rPr lang="en-GB" sz="4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baseline="30000">
                  <a:solidFill>
                    <a:srgbClr val="DDDDDD"/>
                  </a:solidFill>
                  <a:latin typeface="Trebuchet MS"/>
                  <a:cs typeface="Trebuchet MS"/>
                </a:rPr>
                <a:t>6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44" name="Text Box 45"/>
            <p:cNvSpPr txBox="1">
              <a:spLocks noChangeArrowheads="1"/>
            </p:cNvSpPr>
            <p:nvPr/>
          </p:nvSpPr>
          <p:spPr bwMode="auto">
            <a:xfrm>
              <a:off x="2790" y="3319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r>
                <a:rPr lang="en-GB" sz="4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baseline="3000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45" name="Text Box 46"/>
            <p:cNvSpPr txBox="1">
              <a:spLocks noChangeArrowheads="1"/>
            </p:cNvSpPr>
            <p:nvPr/>
          </p:nvSpPr>
          <p:spPr bwMode="auto">
            <a:xfrm>
              <a:off x="3612" y="3324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r>
                <a:rPr lang="en-GB" sz="4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baseline="30000">
                  <a:solidFill>
                    <a:srgbClr val="DDDDDD"/>
                  </a:solidFill>
                  <a:latin typeface="Trebuchet MS"/>
                  <a:cs typeface="Trebuchet MS"/>
                </a:rPr>
                <a:t>14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46" name="Text Box 47"/>
            <p:cNvSpPr txBox="1">
              <a:spLocks noChangeArrowheads="1"/>
            </p:cNvSpPr>
            <p:nvPr/>
          </p:nvSpPr>
          <p:spPr bwMode="auto">
            <a:xfrm>
              <a:off x="4462" y="3324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r>
                <a:rPr lang="en-GB" sz="4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baseline="30000">
                  <a:solidFill>
                    <a:srgbClr val="DDDDDD"/>
                  </a:solidFill>
                  <a:latin typeface="Trebuchet MS"/>
                  <a:cs typeface="Trebuchet MS"/>
                </a:rPr>
                <a:t>18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</p:grpSp>
      <p:sp>
        <p:nvSpPr>
          <p:cNvPr id="47" name="Text Box 48"/>
          <p:cNvSpPr txBox="1">
            <a:spLocks noChangeArrowheads="1"/>
          </p:cNvSpPr>
          <p:nvPr/>
        </p:nvSpPr>
        <p:spPr bwMode="auto">
          <a:xfrm>
            <a:off x="2815764" y="2054187"/>
            <a:ext cx="553373" cy="313932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45720" tIns="18288" rIns="45720" bIns="18288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i="1">
                <a:solidFill>
                  <a:prstClr val="white"/>
                </a:solidFill>
                <a:latin typeface="Trebuchet MS"/>
                <a:cs typeface="Trebuchet MS"/>
              </a:rPr>
              <a:t>i</a:t>
            </a:r>
            <a:r>
              <a:rPr lang="en-GB" sz="1800">
                <a:solidFill>
                  <a:prstClr val="white"/>
                </a:solidFill>
                <a:latin typeface="Trebuchet MS"/>
                <a:cs typeface="Trebuchet MS"/>
              </a:rPr>
              <a:t> = 1</a:t>
            </a:r>
          </a:p>
        </p:txBody>
      </p:sp>
      <p:sp>
        <p:nvSpPr>
          <p:cNvPr id="48" name="Text Box 49"/>
          <p:cNvSpPr txBox="1">
            <a:spLocks noChangeArrowheads="1"/>
          </p:cNvSpPr>
          <p:nvPr/>
        </p:nvSpPr>
        <p:spPr bwMode="auto">
          <a:xfrm>
            <a:off x="2804651" y="3224175"/>
            <a:ext cx="553373" cy="313932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45720" tIns="18288" rIns="45720" bIns="18288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i="1">
                <a:solidFill>
                  <a:prstClr val="white"/>
                </a:solidFill>
                <a:latin typeface="Trebuchet MS"/>
                <a:cs typeface="Trebuchet MS"/>
              </a:rPr>
              <a:t>i</a:t>
            </a:r>
            <a:r>
              <a:rPr lang="en-GB" sz="1800">
                <a:solidFill>
                  <a:prstClr val="white"/>
                </a:solidFill>
                <a:latin typeface="Trebuchet MS"/>
                <a:cs typeface="Trebuchet MS"/>
              </a:rPr>
              <a:t> = 2</a:t>
            </a:r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2804651" y="4076662"/>
            <a:ext cx="553373" cy="313932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45720" tIns="18288" rIns="45720" bIns="18288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i="1" dirty="0" err="1">
                <a:solidFill>
                  <a:prstClr val="white"/>
                </a:solidFill>
                <a:latin typeface="Trebuchet MS"/>
                <a:cs typeface="Trebuchet MS"/>
              </a:rPr>
              <a:t>i</a:t>
            </a:r>
            <a:r>
              <a:rPr lang="en-GB" sz="1800" dirty="0">
                <a:solidFill>
                  <a:prstClr val="white"/>
                </a:solidFill>
                <a:latin typeface="Trebuchet MS"/>
                <a:cs typeface="Trebuchet MS"/>
              </a:rPr>
              <a:t> = 3</a:t>
            </a:r>
          </a:p>
        </p:txBody>
      </p:sp>
      <p:sp>
        <p:nvSpPr>
          <p:cNvPr id="50" name="Text Box 13"/>
          <p:cNvSpPr txBox="1">
            <a:spLocks noChangeArrowheads="1"/>
          </p:cNvSpPr>
          <p:nvPr/>
        </p:nvSpPr>
        <p:spPr bwMode="auto">
          <a:xfrm>
            <a:off x="4983163" y="2373275"/>
            <a:ext cx="1957209" cy="402291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FF9900"/>
                </a:solidFill>
                <a:latin typeface="Trebuchet MS"/>
                <a:cs typeface="Trebuchet MS"/>
              </a:rPr>
              <a:t>Standard Model</a:t>
            </a: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4976813" y="4495762"/>
            <a:ext cx="1951573" cy="402291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66FF33"/>
                </a:solidFill>
                <a:latin typeface="Trebuchet MS"/>
                <a:cs typeface="Trebuchet MS"/>
              </a:rPr>
              <a:t>Supersymmetry</a:t>
            </a:r>
          </a:p>
        </p:txBody>
      </p:sp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6778625" y="3849650"/>
            <a:ext cx="894015" cy="402291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2000" i="1">
                <a:solidFill>
                  <a:srgbClr val="66CCFF"/>
                </a:solidFill>
                <a:latin typeface="Trebuchet MS"/>
                <a:cs typeface="Trebuchet MS"/>
              </a:rPr>
              <a:t>GUT ?</a:t>
            </a:r>
          </a:p>
        </p:txBody>
      </p:sp>
      <p:sp>
        <p:nvSpPr>
          <p:cNvPr id="53" name="Text Box 55"/>
          <p:cNvSpPr txBox="1">
            <a:spLocks noChangeArrowheads="1"/>
          </p:cNvSpPr>
          <p:nvPr/>
        </p:nvSpPr>
        <p:spPr bwMode="auto">
          <a:xfrm>
            <a:off x="2006600" y="1201700"/>
            <a:ext cx="944563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FF0000"/>
                </a:solidFill>
                <a:latin typeface="Trebuchet MS"/>
                <a:cs typeface="Trebuchet MS"/>
              </a:rPr>
              <a:t>1 TeV </a:t>
            </a:r>
          </a:p>
        </p:txBody>
      </p:sp>
      <p:sp>
        <p:nvSpPr>
          <p:cNvPr id="54" name="Rectangle 57"/>
          <p:cNvSpPr>
            <a:spLocks noChangeArrowheads="1"/>
          </p:cNvSpPr>
          <p:nvPr/>
        </p:nvSpPr>
        <p:spPr bwMode="auto">
          <a:xfrm>
            <a:off x="2614613" y="1254087"/>
            <a:ext cx="3397250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FF0000"/>
                </a:solidFill>
                <a:latin typeface="Trebuchet MS"/>
                <a:cs typeface="Trebuchet MS"/>
              </a:rPr>
              <a:t>characteristic mass scale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81400" y="642168"/>
            <a:ext cx="5423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prstClr val="white"/>
                </a:solidFill>
              </a:rPr>
              <a:t>Recall: GUT motivated by quantisation of electric charge in multiples of 1/3</a:t>
            </a:r>
            <a:endParaRPr lang="en-GB" sz="1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692275" y="2176425"/>
            <a:ext cx="5984875" cy="2744787"/>
            <a:chOff x="1066" y="1214"/>
            <a:chExt cx="3770" cy="1729"/>
          </a:xfrm>
        </p:grpSpPr>
        <p:sp>
          <p:nvSpPr>
            <p:cNvPr id="7" name="Line 19"/>
            <p:cNvSpPr>
              <a:spLocks noChangeShapeType="1"/>
            </p:cNvSpPr>
            <p:nvPr/>
          </p:nvSpPr>
          <p:spPr bwMode="auto">
            <a:xfrm flipV="1">
              <a:off x="1066" y="2943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 flipV="1">
              <a:off x="1066" y="2603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" name="Line 21"/>
            <p:cNvSpPr>
              <a:spLocks noChangeShapeType="1"/>
            </p:cNvSpPr>
            <p:nvPr/>
          </p:nvSpPr>
          <p:spPr bwMode="auto">
            <a:xfrm flipV="1">
              <a:off x="1066" y="2256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V="1">
              <a:off x="1066" y="1908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V="1">
              <a:off x="1066" y="1561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1066" y="1214"/>
              <a:ext cx="3770" cy="0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2017713" y="1557300"/>
            <a:ext cx="5299075" cy="3916362"/>
            <a:chOff x="1271" y="824"/>
            <a:chExt cx="3338" cy="2467"/>
          </a:xfrm>
        </p:grpSpPr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1689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>
              <a:off x="2108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2525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>
              <a:off x="2944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8" name="Line 30"/>
            <p:cNvSpPr>
              <a:spLocks noChangeShapeType="1"/>
            </p:cNvSpPr>
            <p:nvPr/>
          </p:nvSpPr>
          <p:spPr bwMode="auto">
            <a:xfrm>
              <a:off x="3355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9" name="Line 31"/>
            <p:cNvSpPr>
              <a:spLocks noChangeShapeType="1"/>
            </p:cNvSpPr>
            <p:nvPr/>
          </p:nvSpPr>
          <p:spPr bwMode="auto">
            <a:xfrm>
              <a:off x="3773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" name="Line 32"/>
            <p:cNvSpPr>
              <a:spLocks noChangeShapeType="1"/>
            </p:cNvSpPr>
            <p:nvPr/>
          </p:nvSpPr>
          <p:spPr bwMode="auto">
            <a:xfrm>
              <a:off x="4191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1" name="Line 33"/>
            <p:cNvSpPr>
              <a:spLocks noChangeShapeType="1"/>
            </p:cNvSpPr>
            <p:nvPr/>
          </p:nvSpPr>
          <p:spPr bwMode="auto">
            <a:xfrm>
              <a:off x="4609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2" name="Line 34"/>
            <p:cNvSpPr>
              <a:spLocks noChangeShapeType="1"/>
            </p:cNvSpPr>
            <p:nvPr/>
          </p:nvSpPr>
          <p:spPr bwMode="auto">
            <a:xfrm>
              <a:off x="1271" y="824"/>
              <a:ext cx="0" cy="2467"/>
            </a:xfrm>
            <a:prstGeom prst="line">
              <a:avLst/>
            </a:prstGeom>
            <a:noFill/>
            <a:ln w="6350">
              <a:solidFill>
                <a:srgbClr val="DDDDDD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2355850" y="1557300"/>
            <a:ext cx="0" cy="3916362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none" w="lg" len="lg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 sz="1800">
              <a:solidFill>
                <a:prstClr val="black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200" dirty="0">
                <a:solidFill>
                  <a:prstClr val="white"/>
                </a:solidFill>
                <a:latin typeface="Trebuchet MS"/>
                <a:cs typeface="Trebuchet MS"/>
              </a:rPr>
              <a:t>Grand Unification of the Gauge Couplings (GUT)</a:t>
            </a:r>
            <a:endParaRPr lang="en-US" sz="20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V="1">
            <a:off x="2051050" y="2738400"/>
            <a:ext cx="5581650" cy="10795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>
            <a:outerShdw blurRad="63500" dist="37026" dir="7998880" algn="ctr" rotWithShape="0">
              <a:srgbClr val="FF9900">
                <a:alpha val="50000"/>
              </a:srgbClr>
            </a:outerShdw>
          </a:effectLst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flipV="1">
            <a:off x="2051050" y="2592350"/>
            <a:ext cx="5581650" cy="23844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>
            <a:outerShdw blurRad="63500" dist="29783" dir="6914402" algn="ctr" rotWithShape="0">
              <a:srgbClr val="FF9900">
                <a:alpha val="50000"/>
              </a:srgbClr>
            </a:outerShdw>
          </a:effectLst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2006600" y="2187537"/>
            <a:ext cx="5581650" cy="14382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>
            <a:outerShdw blurRad="63500" dist="40161" dir="9693903" algn="ctr" rotWithShape="0">
              <a:srgbClr val="FF9900">
                <a:alpha val="50000"/>
              </a:srgbClr>
            </a:outerShdw>
          </a:effectLst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2366963" y="2276437"/>
            <a:ext cx="4275137" cy="175577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>
            <a:outerShdw blurRad="63500" dist="38099" dir="2700000" algn="ctr" rotWithShape="0">
              <a:srgbClr val="33CC33">
                <a:alpha val="74998"/>
              </a:srgbClr>
            </a:outerShdw>
          </a:effectLst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2366963" y="3762337"/>
            <a:ext cx="4230687" cy="26987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>
            <a:outerShdw blurRad="63500" dist="38099" dir="2700000" algn="ctr" rotWithShape="0">
              <a:srgbClr val="33CC33">
                <a:alpha val="74998"/>
              </a:srgbClr>
            </a:outerShdw>
          </a:effectLst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V="1">
            <a:off x="2366963" y="4032212"/>
            <a:ext cx="4275137" cy="8096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>
            <a:outerShdw blurRad="63500" dist="29783" dir="1514402" algn="ctr" rotWithShape="0">
              <a:srgbClr val="33CC33">
                <a:alpha val="50000"/>
              </a:srgbClr>
            </a:outerShdw>
          </a:effectLst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6573838" y="3965537"/>
            <a:ext cx="134937" cy="134938"/>
          </a:xfrm>
          <a:prstGeom prst="ellipse">
            <a:avLst/>
          </a:prstGeom>
          <a:solidFill>
            <a:srgbClr val="66CCFF"/>
          </a:solidFill>
          <a:ln w="3175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flipV="1">
            <a:off x="1692275" y="5472075"/>
            <a:ext cx="59848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triangle" w="lg" len="lg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 sz="1800">
              <a:solidFill>
                <a:prstClr val="black"/>
              </a:solidFill>
            </a:endParaRPr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 flipH="1" flipV="1">
            <a:off x="1692275" y="1466812"/>
            <a:ext cx="0" cy="4005263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triangle" w="lg" len="lg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 sz="1800">
              <a:solidFill>
                <a:prstClr val="black"/>
              </a:solidFill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5967413" y="5876887"/>
            <a:ext cx="1823959" cy="3715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800">
                <a:solidFill>
                  <a:prstClr val="white"/>
                </a:solidFill>
                <a:latin typeface="Trebuchet MS"/>
                <a:cs typeface="Trebuchet MS"/>
              </a:rPr>
              <a:t>Energy   [ GeV ]</a:t>
            </a: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657225" y="1422362"/>
            <a:ext cx="807010" cy="3715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solidFill>
                  <a:prstClr val="white"/>
                </a:solidFill>
                <a:latin typeface="Trebuchet MS"/>
                <a:cs typeface="Trebuchet MS"/>
              </a:rPr>
              <a:t>1</a:t>
            </a:r>
            <a:r>
              <a:rPr lang="en-GB" sz="200" dirty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GB" sz="1800" dirty="0">
                <a:solidFill>
                  <a:prstClr val="white"/>
                </a:solidFill>
                <a:latin typeface="Trebuchet MS"/>
                <a:cs typeface="Trebuchet MS"/>
              </a:rPr>
              <a:t>/</a:t>
            </a:r>
            <a:r>
              <a:rPr lang="en-GB" sz="700" dirty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GB" sz="1800" dirty="0" err="1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</a:t>
            </a:r>
            <a:r>
              <a:rPr lang="en-GB" sz="1050" b="1" dirty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(</a:t>
            </a:r>
            <a:r>
              <a:rPr lang="en-GB" sz="500" b="1" dirty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GB" sz="1050" b="1" i="1" dirty="0" err="1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i</a:t>
            </a:r>
            <a:r>
              <a:rPr lang="en-GB" sz="1050" b="1" i="1" dirty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GB" sz="1050" b="1" dirty="0">
                <a:solidFill>
                  <a:prstClr val="white"/>
                </a:solidFill>
                <a:latin typeface="Trebuchet MS"/>
                <a:cs typeface="Trebuchet MS"/>
                <a:sym typeface="Symbol" charset="2"/>
              </a:rPr>
              <a:t>)</a:t>
            </a:r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209675" y="2006562"/>
            <a:ext cx="738188" cy="3695700"/>
            <a:chOff x="762" y="1107"/>
            <a:chExt cx="465" cy="2328"/>
          </a:xfrm>
        </p:grpSpPr>
        <p:sp>
          <p:nvSpPr>
            <p:cNvPr id="37" name="Text Box 39"/>
            <p:cNvSpPr txBox="1">
              <a:spLocks noChangeArrowheads="1"/>
            </p:cNvSpPr>
            <p:nvPr/>
          </p:nvSpPr>
          <p:spPr bwMode="auto">
            <a:xfrm>
              <a:off x="762" y="1107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60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38" name="Text Box 40"/>
            <p:cNvSpPr txBox="1">
              <a:spLocks noChangeArrowheads="1"/>
            </p:cNvSpPr>
            <p:nvPr/>
          </p:nvSpPr>
          <p:spPr bwMode="auto">
            <a:xfrm>
              <a:off x="768" y="1812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 dirty="0">
                  <a:solidFill>
                    <a:srgbClr val="DDDDDD"/>
                  </a:solidFill>
                  <a:latin typeface="Trebuchet MS"/>
                  <a:cs typeface="Trebuchet MS"/>
                </a:rPr>
                <a:t>40</a:t>
              </a:r>
              <a:endParaRPr lang="en-GB" sz="1050" b="1" dirty="0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39" name="Text Box 41"/>
            <p:cNvSpPr txBox="1">
              <a:spLocks noChangeArrowheads="1"/>
            </p:cNvSpPr>
            <p:nvPr/>
          </p:nvSpPr>
          <p:spPr bwMode="auto">
            <a:xfrm>
              <a:off x="768" y="2496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30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40" name="Text Box 42"/>
            <p:cNvSpPr txBox="1">
              <a:spLocks noChangeArrowheads="1"/>
            </p:cNvSpPr>
            <p:nvPr/>
          </p:nvSpPr>
          <p:spPr bwMode="auto">
            <a:xfrm>
              <a:off x="768" y="3201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7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0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1781175" y="5518119"/>
            <a:ext cx="6030913" cy="379413"/>
            <a:chOff x="1122" y="3319"/>
            <a:chExt cx="3799" cy="239"/>
          </a:xfrm>
        </p:grpSpPr>
        <p:sp>
          <p:nvSpPr>
            <p:cNvPr id="42" name="Text Box 43"/>
            <p:cNvSpPr txBox="1">
              <a:spLocks noChangeArrowheads="1"/>
            </p:cNvSpPr>
            <p:nvPr/>
          </p:nvSpPr>
          <p:spPr bwMode="auto">
            <a:xfrm>
              <a:off x="1122" y="3319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 dirty="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r>
                <a:rPr lang="en-GB" sz="400" dirty="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baseline="30000" dirty="0">
                  <a:solidFill>
                    <a:srgbClr val="DDDDDD"/>
                  </a:solidFill>
                  <a:latin typeface="Trebuchet MS"/>
                  <a:cs typeface="Trebuchet MS"/>
                </a:rPr>
                <a:t>2</a:t>
              </a:r>
              <a:endParaRPr lang="en-GB" sz="1050" b="1" dirty="0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43" name="Text Box 44"/>
            <p:cNvSpPr txBox="1">
              <a:spLocks noChangeArrowheads="1"/>
            </p:cNvSpPr>
            <p:nvPr/>
          </p:nvSpPr>
          <p:spPr bwMode="auto">
            <a:xfrm>
              <a:off x="1939" y="3324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r>
                <a:rPr lang="en-GB" sz="4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baseline="30000">
                  <a:solidFill>
                    <a:srgbClr val="DDDDDD"/>
                  </a:solidFill>
                  <a:latin typeface="Trebuchet MS"/>
                  <a:cs typeface="Trebuchet MS"/>
                </a:rPr>
                <a:t>6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44" name="Text Box 45"/>
            <p:cNvSpPr txBox="1">
              <a:spLocks noChangeArrowheads="1"/>
            </p:cNvSpPr>
            <p:nvPr/>
          </p:nvSpPr>
          <p:spPr bwMode="auto">
            <a:xfrm>
              <a:off x="2790" y="3319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r>
                <a:rPr lang="en-GB" sz="4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baseline="3000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45" name="Text Box 46"/>
            <p:cNvSpPr txBox="1">
              <a:spLocks noChangeArrowheads="1"/>
            </p:cNvSpPr>
            <p:nvPr/>
          </p:nvSpPr>
          <p:spPr bwMode="auto">
            <a:xfrm>
              <a:off x="3612" y="3324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r>
                <a:rPr lang="en-GB" sz="4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baseline="30000">
                  <a:solidFill>
                    <a:srgbClr val="DDDDDD"/>
                  </a:solidFill>
                  <a:latin typeface="Trebuchet MS"/>
                  <a:cs typeface="Trebuchet MS"/>
                </a:rPr>
                <a:t>14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  <p:sp>
          <p:nvSpPr>
            <p:cNvPr id="46" name="Text Box 47"/>
            <p:cNvSpPr txBox="1">
              <a:spLocks noChangeArrowheads="1"/>
            </p:cNvSpPr>
            <p:nvPr/>
          </p:nvSpPr>
          <p:spPr bwMode="auto">
            <a:xfrm>
              <a:off x="4462" y="3324"/>
              <a:ext cx="459" cy="2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solidFill>
                    <a:srgbClr val="DDDDDD"/>
                  </a:solidFill>
                  <a:latin typeface="Trebuchet MS"/>
                  <a:cs typeface="Trebuchet MS"/>
                </a:rPr>
                <a:t>10</a:t>
              </a:r>
              <a:r>
                <a:rPr lang="en-GB" sz="400">
                  <a:solidFill>
                    <a:srgbClr val="DDDDDD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baseline="30000">
                  <a:solidFill>
                    <a:srgbClr val="DDDDDD"/>
                  </a:solidFill>
                  <a:latin typeface="Trebuchet MS"/>
                  <a:cs typeface="Trebuchet MS"/>
                </a:rPr>
                <a:t>18</a:t>
              </a:r>
              <a:endParaRPr lang="en-GB" sz="1050" b="1">
                <a:solidFill>
                  <a:srgbClr val="DDDDDD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</p:grpSp>
      <p:sp>
        <p:nvSpPr>
          <p:cNvPr id="47" name="Text Box 48"/>
          <p:cNvSpPr txBox="1">
            <a:spLocks noChangeArrowheads="1"/>
          </p:cNvSpPr>
          <p:nvPr/>
        </p:nvSpPr>
        <p:spPr bwMode="auto">
          <a:xfrm>
            <a:off x="2815764" y="2054187"/>
            <a:ext cx="553373" cy="313932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45720" tIns="18288" rIns="45720" bIns="18288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i="1">
                <a:solidFill>
                  <a:prstClr val="white"/>
                </a:solidFill>
                <a:latin typeface="Trebuchet MS"/>
                <a:cs typeface="Trebuchet MS"/>
              </a:rPr>
              <a:t>i</a:t>
            </a:r>
            <a:r>
              <a:rPr lang="en-GB" sz="1800">
                <a:solidFill>
                  <a:prstClr val="white"/>
                </a:solidFill>
                <a:latin typeface="Trebuchet MS"/>
                <a:cs typeface="Trebuchet MS"/>
              </a:rPr>
              <a:t> = 1</a:t>
            </a:r>
          </a:p>
        </p:txBody>
      </p:sp>
      <p:sp>
        <p:nvSpPr>
          <p:cNvPr id="48" name="Text Box 49"/>
          <p:cNvSpPr txBox="1">
            <a:spLocks noChangeArrowheads="1"/>
          </p:cNvSpPr>
          <p:nvPr/>
        </p:nvSpPr>
        <p:spPr bwMode="auto">
          <a:xfrm>
            <a:off x="2804651" y="3224175"/>
            <a:ext cx="553373" cy="313932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45720" tIns="18288" rIns="45720" bIns="18288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i="1">
                <a:solidFill>
                  <a:prstClr val="white"/>
                </a:solidFill>
                <a:latin typeface="Trebuchet MS"/>
                <a:cs typeface="Trebuchet MS"/>
              </a:rPr>
              <a:t>i</a:t>
            </a:r>
            <a:r>
              <a:rPr lang="en-GB" sz="1800">
                <a:solidFill>
                  <a:prstClr val="white"/>
                </a:solidFill>
                <a:latin typeface="Trebuchet MS"/>
                <a:cs typeface="Trebuchet MS"/>
              </a:rPr>
              <a:t> = 2</a:t>
            </a:r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2804651" y="4076662"/>
            <a:ext cx="553373" cy="313932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45720" tIns="18288" rIns="45720" bIns="18288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i="1" dirty="0" err="1">
                <a:solidFill>
                  <a:prstClr val="white"/>
                </a:solidFill>
                <a:latin typeface="Trebuchet MS"/>
                <a:cs typeface="Trebuchet MS"/>
              </a:rPr>
              <a:t>i</a:t>
            </a:r>
            <a:r>
              <a:rPr lang="en-GB" sz="1800" dirty="0">
                <a:solidFill>
                  <a:prstClr val="white"/>
                </a:solidFill>
                <a:latin typeface="Trebuchet MS"/>
                <a:cs typeface="Trebuchet MS"/>
              </a:rPr>
              <a:t> = 3</a:t>
            </a:r>
          </a:p>
        </p:txBody>
      </p:sp>
      <p:sp>
        <p:nvSpPr>
          <p:cNvPr id="50" name="Text Box 13"/>
          <p:cNvSpPr txBox="1">
            <a:spLocks noChangeArrowheads="1"/>
          </p:cNvSpPr>
          <p:nvPr/>
        </p:nvSpPr>
        <p:spPr bwMode="auto">
          <a:xfrm>
            <a:off x="4983163" y="2373275"/>
            <a:ext cx="1957209" cy="402291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FF9900"/>
                </a:solidFill>
                <a:latin typeface="Trebuchet MS"/>
                <a:cs typeface="Trebuchet MS"/>
              </a:rPr>
              <a:t>Standard Model</a:t>
            </a: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4976813" y="4495762"/>
            <a:ext cx="1951573" cy="402291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66FF33"/>
                </a:solidFill>
                <a:latin typeface="Trebuchet MS"/>
                <a:cs typeface="Trebuchet MS"/>
              </a:rPr>
              <a:t>Supersymmetry</a:t>
            </a:r>
          </a:p>
        </p:txBody>
      </p:sp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6778625" y="3849650"/>
            <a:ext cx="894015" cy="402291"/>
          </a:xfrm>
          <a:prstGeom prst="rect">
            <a:avLst/>
          </a:prstGeom>
          <a:solidFill>
            <a:srgbClr val="292929"/>
          </a:solidFill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2000" i="1">
                <a:solidFill>
                  <a:srgbClr val="66CCFF"/>
                </a:solidFill>
                <a:latin typeface="Trebuchet MS"/>
                <a:cs typeface="Trebuchet MS"/>
              </a:rPr>
              <a:t>GUT ?</a:t>
            </a:r>
          </a:p>
        </p:txBody>
      </p:sp>
      <p:sp>
        <p:nvSpPr>
          <p:cNvPr id="53" name="Text Box 55"/>
          <p:cNvSpPr txBox="1">
            <a:spLocks noChangeArrowheads="1"/>
          </p:cNvSpPr>
          <p:nvPr/>
        </p:nvSpPr>
        <p:spPr bwMode="auto">
          <a:xfrm>
            <a:off x="2006600" y="1201700"/>
            <a:ext cx="944563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FF0000"/>
                </a:solidFill>
                <a:latin typeface="Trebuchet MS"/>
                <a:cs typeface="Trebuchet MS"/>
              </a:rPr>
              <a:t>1 TeV </a:t>
            </a:r>
          </a:p>
        </p:txBody>
      </p:sp>
      <p:sp>
        <p:nvSpPr>
          <p:cNvPr id="54" name="Rectangle 57"/>
          <p:cNvSpPr>
            <a:spLocks noChangeArrowheads="1"/>
          </p:cNvSpPr>
          <p:nvPr/>
        </p:nvSpPr>
        <p:spPr bwMode="auto">
          <a:xfrm>
            <a:off x="2614613" y="1254087"/>
            <a:ext cx="3397250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FF0000"/>
                </a:solidFill>
                <a:latin typeface="Trebuchet MS"/>
                <a:cs typeface="Trebuchet MS"/>
              </a:rPr>
              <a:t>characteristic mass scale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81400" y="642168"/>
            <a:ext cx="5423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prstClr val="white"/>
                </a:solidFill>
              </a:rPr>
              <a:t>Recall: GUT motivated by quantisation of electric charge in multiples of 1/3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20547746">
            <a:off x="302700" y="2574000"/>
            <a:ext cx="8545487" cy="1135380"/>
          </a:xfrm>
          <a:prstGeom prst="rect">
            <a:avLst/>
          </a:prstGeom>
          <a:solidFill>
            <a:srgbClr val="FFFF00"/>
          </a:solidFill>
          <a:effectLst>
            <a:glow rad="101600">
              <a:srgbClr val="FF0000">
                <a:alpha val="75000"/>
              </a:srgbClr>
            </a:glow>
            <a:outerShdw blurRad="317500" dist="38100" dir="2700000">
              <a:srgbClr val="000000">
                <a:alpha val="68000"/>
              </a:srgbClr>
            </a:outerShdw>
          </a:effectLst>
        </p:spPr>
        <p:txBody>
          <a:bodyPr wrap="square" lIns="108000" tIns="234000" rIns="108000" bIns="280800" rtlCol="0">
            <a:spAutoFit/>
          </a:bodyPr>
          <a:lstStyle/>
          <a:p>
            <a:pPr algn="ctr"/>
            <a:r>
              <a:rPr lang="en-GB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Big problem: since ~30 years SUSY is supposed to be </a:t>
            </a:r>
          </a:p>
          <a:p>
            <a:pPr algn="ctr"/>
            <a:r>
              <a:rPr lang="en-GB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“around the corner”, but has not been observed yet …</a:t>
            </a:r>
            <a:endParaRPr lang="en-GB" sz="2000" b="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3656234"/>
            <a:ext cx="9144000" cy="2905432"/>
          </a:xfrm>
          <a:prstGeom prst="rect">
            <a:avLst/>
          </a:prstGeom>
          <a:solidFill>
            <a:srgbClr val="E7E7E7"/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Characteristic SUSY Decay Cascades</a:t>
            </a:r>
            <a:endParaRPr lang="en-US" sz="3600" b="1" dirty="0">
              <a:solidFill>
                <a:srgbClr val="E12B0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 Box 249"/>
          <p:cNvSpPr txBox="1">
            <a:spLocks noChangeArrowheads="1"/>
          </p:cNvSpPr>
          <p:nvPr/>
        </p:nvSpPr>
        <p:spPr bwMode="auto">
          <a:xfrm>
            <a:off x="251885" y="1066800"/>
            <a:ext cx="8785225" cy="23544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To avoid proton decay, a new conserved quantum number (</a:t>
            </a:r>
            <a:r>
              <a:rPr lang="en-US" sz="1800" i="1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R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)</a:t>
            </a:r>
            <a:r>
              <a:rPr lang="en-US" sz="1800" i="1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is introduced, which forces a SUSY particle to decay in at least one other SUSY particle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The lightest SUSY particle is thus stable (LSP), and must be neutral and </a:t>
            </a:r>
            <a:r>
              <a:rPr lang="en-US" sz="1800" dirty="0" err="1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colourless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WIMP 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(dark matter candidate)</a:t>
            </a:r>
            <a:endParaRPr lang="en-US" sz="1800" dirty="0" smtClean="0">
              <a:solidFill>
                <a:srgbClr val="595959"/>
              </a:solidFill>
              <a:latin typeface="Trebuchet MS"/>
              <a:ea typeface="Arial" charset="0"/>
              <a:cs typeface="Trebuchet MS"/>
            </a:endParaRP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Typical </a:t>
            </a:r>
            <a:r>
              <a:rPr lang="en-US" sz="1800" b="1" dirty="0" smtClean="0">
                <a:solidFill>
                  <a:srgbClr val="E12B0D"/>
                </a:solidFill>
                <a:latin typeface="Trebuchet MS"/>
                <a:ea typeface="Arial" charset="0"/>
                <a:cs typeface="Trebuchet MS"/>
              </a:rPr>
              <a:t>LSP is spin-½ neutralino. </a:t>
            </a:r>
            <a:r>
              <a:rPr lang="en-US" sz="1800" dirty="0" smtClean="0">
                <a:solidFill>
                  <a:srgbClr val="0D0D0D"/>
                </a:solidFill>
                <a:latin typeface="Trebuchet MS"/>
                <a:ea typeface="Arial" charset="0"/>
                <a:cs typeface="Trebuchet MS"/>
              </a:rPr>
              <a:t>It could also 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be a gravitino</a:t>
            </a: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With </a:t>
            </a:r>
            <a:r>
              <a:rPr lang="en-US" sz="1800" i="1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R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parity: SUSY production in pairs only </a:t>
            </a:r>
            <a:r>
              <a:rPr lang="en-US" sz="1800" dirty="0" err="1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requires energy 2 </a:t>
            </a:r>
            <a:r>
              <a:rPr lang="en-US" sz="1800" dirty="0" err="1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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 SUSY mass ! </a:t>
            </a:r>
          </a:p>
        </p:txBody>
      </p:sp>
      <p:pic>
        <p:nvPicPr>
          <p:cNvPr id="9" name="Picture 4" descr="dd00942_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8" y="4440494"/>
            <a:ext cx="855663" cy="582613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21000"/>
              </a:srgbClr>
            </a:outerShdw>
          </a:effectLst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2144713" y="4756407"/>
            <a:ext cx="1125538" cy="0"/>
          </a:xfrm>
          <a:prstGeom prst="line">
            <a:avLst/>
          </a:prstGeom>
          <a:noFill/>
          <a:ln w="50800" cmpd="tri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>
            <a:off x="3359151" y="4756407"/>
            <a:ext cx="1125537" cy="0"/>
          </a:xfrm>
          <a:prstGeom prst="line">
            <a:avLst/>
          </a:prstGeom>
          <a:noFill/>
          <a:ln w="50800" cmpd="tri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14701" y="4037269"/>
            <a:ext cx="674687" cy="1393825"/>
            <a:chOff x="2568" y="1962"/>
            <a:chExt cx="425" cy="878"/>
          </a:xfrm>
        </p:grpSpPr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2568" y="2415"/>
              <a:ext cx="369" cy="425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H="1">
              <a:off x="2569" y="1962"/>
              <a:ext cx="424" cy="453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15" name="Object 10"/>
          <p:cNvGraphicFramePr>
            <a:graphicFrameLocks noChangeAspect="1"/>
          </p:cNvGraphicFramePr>
          <p:nvPr/>
        </p:nvGraphicFramePr>
        <p:xfrm>
          <a:off x="1844676" y="4577019"/>
          <a:ext cx="247650" cy="314325"/>
        </p:xfrm>
        <a:graphic>
          <a:graphicData uri="http://schemas.openxmlformats.org/presentationml/2006/ole">
            <p:oleObj spid="_x0000_s5571586" name="Equation" r:id="rId4" imgW="139680" imgH="177480" progId="Equation.DSMT4">
              <p:embed/>
            </p:oleObj>
          </a:graphicData>
        </a:graphic>
      </p:graphicFrame>
      <p:graphicFrame>
        <p:nvGraphicFramePr>
          <p:cNvPr id="16" name="Object 11"/>
          <p:cNvGraphicFramePr>
            <a:graphicFrameLocks noChangeAspect="1"/>
          </p:cNvGraphicFramePr>
          <p:nvPr/>
        </p:nvGraphicFramePr>
        <p:xfrm>
          <a:off x="4525963" y="4577019"/>
          <a:ext cx="247650" cy="314325"/>
        </p:xfrm>
        <a:graphic>
          <a:graphicData uri="http://schemas.openxmlformats.org/presentationml/2006/ole">
            <p:oleObj spid="_x0000_s5571587" name="Equation" r:id="rId5" imgW="139680" imgH="177480" progId="Equation.DSMT4">
              <p:embed/>
            </p:oleObj>
          </a:graphicData>
        </a:graphic>
      </p:graphicFrame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675063" y="4429382"/>
            <a:ext cx="3600450" cy="1857376"/>
            <a:chOff x="1576" y="2181"/>
            <a:chExt cx="2268" cy="1170"/>
          </a:xfrm>
        </p:grpSpPr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1718" y="2812"/>
              <a:ext cx="568" cy="11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 flipV="1">
              <a:off x="1719" y="2813"/>
              <a:ext cx="225" cy="453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2285" y="2897"/>
              <a:ext cx="595" cy="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H="1" flipV="1">
              <a:off x="2256" y="2925"/>
              <a:ext cx="255" cy="426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V="1">
              <a:off x="2852" y="2727"/>
              <a:ext cx="510" cy="170"/>
            </a:xfrm>
            <a:prstGeom prst="line">
              <a:avLst/>
            </a:prstGeom>
            <a:noFill/>
            <a:ln w="25400">
              <a:solidFill>
                <a:srgbClr val="006600"/>
              </a:solidFill>
              <a:prstDash val="dash"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 flipH="1" flipV="1">
              <a:off x="2851" y="2897"/>
              <a:ext cx="312" cy="369"/>
            </a:xfrm>
            <a:prstGeom prst="line">
              <a:avLst/>
            </a:prstGeom>
            <a:noFill/>
            <a:ln w="25400">
              <a:solidFill>
                <a:srgbClr val="0066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 flipV="1">
              <a:off x="3362" y="2387"/>
              <a:ext cx="482" cy="3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H="1" flipV="1">
              <a:off x="3390" y="2727"/>
              <a:ext cx="369" cy="369"/>
            </a:xfrm>
            <a:prstGeom prst="line">
              <a:avLst/>
            </a:prstGeom>
            <a:noFill/>
            <a:ln w="25400">
              <a:solidFill>
                <a:srgbClr val="0066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3362" y="2684"/>
              <a:ext cx="56" cy="57"/>
            </a:xfrm>
            <a:prstGeom prst="ellipse">
              <a:avLst/>
            </a:prstGeom>
            <a:solidFill>
              <a:srgbClr val="66CCFF"/>
            </a:solidFill>
            <a:ln w="3175">
              <a:solidFill>
                <a:srgbClr val="66CCFF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7" name="Oval 22"/>
            <p:cNvSpPr>
              <a:spLocks noChangeArrowheads="1"/>
            </p:cNvSpPr>
            <p:nvPr/>
          </p:nvSpPr>
          <p:spPr bwMode="auto">
            <a:xfrm>
              <a:off x="2823" y="2869"/>
              <a:ext cx="56" cy="57"/>
            </a:xfrm>
            <a:prstGeom prst="ellipse">
              <a:avLst/>
            </a:prstGeom>
            <a:solidFill>
              <a:srgbClr val="66CCFF"/>
            </a:solidFill>
            <a:ln w="3175">
              <a:solidFill>
                <a:srgbClr val="66CCFF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2228" y="2897"/>
              <a:ext cx="56" cy="57"/>
            </a:xfrm>
            <a:prstGeom prst="ellipse">
              <a:avLst/>
            </a:prstGeom>
            <a:solidFill>
              <a:srgbClr val="66CCFF"/>
            </a:solidFill>
            <a:ln w="3175">
              <a:solidFill>
                <a:srgbClr val="66CCFF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1689" y="2784"/>
              <a:ext cx="56" cy="57"/>
            </a:xfrm>
            <a:prstGeom prst="ellipse">
              <a:avLst/>
            </a:prstGeom>
            <a:solidFill>
              <a:srgbClr val="66CCFF"/>
            </a:solidFill>
            <a:ln w="3175">
              <a:solidFill>
                <a:srgbClr val="66CCFF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graphicFrame>
          <p:nvGraphicFramePr>
            <p:cNvPr id="30" name="Object 25"/>
            <p:cNvGraphicFramePr>
              <a:graphicFrameLocks noChangeAspect="1"/>
            </p:cNvGraphicFramePr>
            <p:nvPr/>
          </p:nvGraphicFramePr>
          <p:xfrm>
            <a:off x="1576" y="2436"/>
            <a:ext cx="156" cy="240"/>
          </p:xfrm>
          <a:graphic>
            <a:graphicData uri="http://schemas.openxmlformats.org/presentationml/2006/ole">
              <p:oleObj spid="_x0000_s5571588" name="Equation" r:id="rId6" imgW="139680" imgH="215640" progId="Equation.DSMT4">
                <p:embed/>
              </p:oleObj>
            </a:graphicData>
          </a:graphic>
        </p:graphicFrame>
        <p:graphicFrame>
          <p:nvGraphicFramePr>
            <p:cNvPr id="31" name="Object 26"/>
            <p:cNvGraphicFramePr>
              <a:graphicFrameLocks noChangeAspect="1"/>
            </p:cNvGraphicFramePr>
            <p:nvPr/>
          </p:nvGraphicFramePr>
          <p:xfrm>
            <a:off x="1909" y="2607"/>
            <a:ext cx="199" cy="255"/>
          </p:xfrm>
          <a:graphic>
            <a:graphicData uri="http://schemas.openxmlformats.org/presentationml/2006/ole">
              <p:oleObj spid="_x0000_s5571589" name="Equation" r:id="rId7" imgW="177480" imgH="228600" progId="Equation.DSMT4">
                <p:embed/>
              </p:oleObj>
            </a:graphicData>
          </a:graphic>
        </p:graphicFrame>
        <p:graphicFrame>
          <p:nvGraphicFramePr>
            <p:cNvPr id="32" name="Object 27"/>
            <p:cNvGraphicFramePr>
              <a:graphicFrameLocks noChangeAspect="1"/>
            </p:cNvGraphicFramePr>
            <p:nvPr/>
          </p:nvGraphicFramePr>
          <p:xfrm>
            <a:off x="2406" y="2628"/>
            <a:ext cx="226" cy="268"/>
          </p:xfrm>
          <a:graphic>
            <a:graphicData uri="http://schemas.openxmlformats.org/presentationml/2006/ole">
              <p:oleObj spid="_x0000_s5571590" name="Equation" r:id="rId8" imgW="203040" imgH="241200" progId="Equation.DSMT4">
                <p:embed/>
              </p:oleObj>
            </a:graphicData>
          </a:graphic>
        </p:graphicFrame>
        <p:graphicFrame>
          <p:nvGraphicFramePr>
            <p:cNvPr id="33" name="Object 28"/>
            <p:cNvGraphicFramePr>
              <a:graphicFrameLocks noChangeAspect="1"/>
            </p:cNvGraphicFramePr>
            <p:nvPr/>
          </p:nvGraphicFramePr>
          <p:xfrm>
            <a:off x="3001" y="2522"/>
            <a:ext cx="211" cy="281"/>
          </p:xfrm>
          <a:graphic>
            <a:graphicData uri="http://schemas.openxmlformats.org/presentationml/2006/ole">
              <p:oleObj spid="_x0000_s5571591" name="Equation" r:id="rId9" imgW="190440" imgH="253800" progId="Equation.DSMT4">
                <p:embed/>
              </p:oleObj>
            </a:graphicData>
          </a:graphic>
        </p:graphicFrame>
        <p:graphicFrame>
          <p:nvGraphicFramePr>
            <p:cNvPr id="34" name="Object 29"/>
            <p:cNvGraphicFramePr>
              <a:graphicFrameLocks noChangeAspect="1"/>
            </p:cNvGraphicFramePr>
            <p:nvPr/>
          </p:nvGraphicFramePr>
          <p:xfrm>
            <a:off x="3689" y="2833"/>
            <a:ext cx="127" cy="183"/>
          </p:xfrm>
          <a:graphic>
            <a:graphicData uri="http://schemas.openxmlformats.org/presentationml/2006/ole">
              <p:oleObj spid="_x0000_s5571592" name="Equation" r:id="rId10" imgW="114120" imgH="164880" progId="Equation.DSMT4">
                <p:embed/>
              </p:oleObj>
            </a:graphicData>
          </a:graphic>
        </p:graphicFrame>
        <p:graphicFrame>
          <p:nvGraphicFramePr>
            <p:cNvPr id="35" name="Object 30"/>
            <p:cNvGraphicFramePr>
              <a:graphicFrameLocks noChangeAspect="1"/>
            </p:cNvGraphicFramePr>
            <p:nvPr/>
          </p:nvGraphicFramePr>
          <p:xfrm>
            <a:off x="3107" y="3005"/>
            <a:ext cx="127" cy="182"/>
          </p:xfrm>
          <a:graphic>
            <a:graphicData uri="http://schemas.openxmlformats.org/presentationml/2006/ole">
              <p:oleObj spid="_x0000_s5571593" name="Equation" r:id="rId11" imgW="114120" imgH="164880" progId="Equation.DSMT4">
                <p:embed/>
              </p:oleObj>
            </a:graphicData>
          </a:graphic>
        </p:graphicFrame>
        <p:graphicFrame>
          <p:nvGraphicFramePr>
            <p:cNvPr id="36" name="Object 31"/>
            <p:cNvGraphicFramePr>
              <a:graphicFrameLocks noChangeAspect="1"/>
            </p:cNvGraphicFramePr>
            <p:nvPr/>
          </p:nvGraphicFramePr>
          <p:xfrm>
            <a:off x="3561" y="2181"/>
            <a:ext cx="226" cy="282"/>
          </p:xfrm>
          <a:graphic>
            <a:graphicData uri="http://schemas.openxmlformats.org/presentationml/2006/ole">
              <p:oleObj spid="_x0000_s5571594" name="Equation" r:id="rId12" imgW="203200" imgH="254000" progId="Equation.DSMT4">
                <p:embed/>
              </p:oleObj>
            </a:graphicData>
          </a:graphic>
        </p:graphicFrame>
        <p:graphicFrame>
          <p:nvGraphicFramePr>
            <p:cNvPr id="37" name="Object 32"/>
            <p:cNvGraphicFramePr>
              <a:graphicFrameLocks noChangeAspect="1"/>
            </p:cNvGraphicFramePr>
            <p:nvPr/>
          </p:nvGraphicFramePr>
          <p:xfrm>
            <a:off x="2469" y="3124"/>
            <a:ext cx="156" cy="197"/>
          </p:xfrm>
          <a:graphic>
            <a:graphicData uri="http://schemas.openxmlformats.org/presentationml/2006/ole">
              <p:oleObj spid="_x0000_s5571595" name="Equation" r:id="rId13" imgW="139680" imgH="177480" progId="Equation.DSMT4">
                <p:embed/>
              </p:oleObj>
            </a:graphicData>
          </a:graphic>
        </p:graphicFrame>
        <p:graphicFrame>
          <p:nvGraphicFramePr>
            <p:cNvPr id="38" name="Object 33"/>
            <p:cNvGraphicFramePr>
              <a:graphicFrameLocks noChangeAspect="1"/>
            </p:cNvGraphicFramePr>
            <p:nvPr/>
          </p:nvGraphicFramePr>
          <p:xfrm>
            <a:off x="1916" y="3040"/>
            <a:ext cx="156" cy="197"/>
          </p:xfrm>
          <a:graphic>
            <a:graphicData uri="http://schemas.openxmlformats.org/presentationml/2006/ole">
              <p:oleObj spid="_x0000_s5571596" name="Equation" r:id="rId14" imgW="139680" imgH="177480" progId="Equation.DSMT4">
                <p:embed/>
              </p:oleObj>
            </a:graphicData>
          </a:graphic>
        </p:graphicFrame>
      </p:grp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251884" y="5431355"/>
            <a:ext cx="2491315" cy="74084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“Typical” SUSY decay chain at the </a:t>
            </a:r>
            <a:r>
              <a:rPr lang="en-GB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LHC, driven by mass hierarchy of SUSY particles</a:t>
            </a:r>
            <a:endParaRPr lang="en-GB" sz="1400" dirty="0">
              <a:solidFill>
                <a:prstClr val="black">
                  <a:lumMod val="65000"/>
                  <a:lumOff val="3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5659846" y="3820856"/>
            <a:ext cx="2798353" cy="52540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E12B0D"/>
                </a:solidFill>
                <a:latin typeface="Trebuchet MS"/>
                <a:cs typeface="Trebuchet MS"/>
              </a:rPr>
              <a:t>2 </a:t>
            </a:r>
            <a:r>
              <a:rPr lang="en-US" sz="1400" dirty="0" err="1" smtClean="0">
                <a:solidFill>
                  <a:srgbClr val="E12B0D"/>
                </a:solidFill>
                <a:latin typeface="Trebuchet MS"/>
                <a:cs typeface="Trebuchet MS"/>
              </a:rPr>
              <a:t>LSPs</a:t>
            </a:r>
            <a:r>
              <a:rPr lang="en-US" sz="1400" dirty="0" smtClean="0">
                <a:solidFill>
                  <a:srgbClr val="E12B0D"/>
                </a:solidFill>
                <a:latin typeface="Trebuchet MS"/>
                <a:cs typeface="Trebuchet MS"/>
              </a:rPr>
              <a:t> </a:t>
            </a:r>
            <a:r>
              <a:rPr lang="en-US" sz="1400" dirty="0">
                <a:solidFill>
                  <a:srgbClr val="E12B0D"/>
                </a:solidFill>
                <a:latin typeface="Trebuchet MS"/>
                <a:cs typeface="Trebuchet MS"/>
              </a:rPr>
              <a:t>escapes detection   </a:t>
            </a:r>
            <a:r>
              <a:rPr lang="en-US" sz="1400" dirty="0" smtClean="0">
                <a:solidFill>
                  <a:srgbClr val="E12B0D"/>
                </a:solidFill>
                <a:latin typeface="Trebuchet MS"/>
                <a:cs typeface="Trebuchet MS"/>
              </a:rPr>
              <a:t> </a:t>
            </a:r>
          </a:p>
          <a:p>
            <a:r>
              <a:rPr lang="en-US" sz="1400" dirty="0" err="1" smtClean="0">
                <a:solidFill>
                  <a:srgbClr val="E12B0D"/>
                </a:solidFill>
                <a:latin typeface="Trebuchet MS"/>
                <a:cs typeface="Trebuchet MS"/>
                <a:sym typeface="Wingdings" charset="2"/>
              </a:rPr>
              <a:t></a:t>
            </a:r>
            <a:r>
              <a:rPr lang="en-US" sz="1400" dirty="0" smtClean="0">
                <a:solidFill>
                  <a:srgbClr val="E12B0D"/>
                </a:solidFill>
                <a:latin typeface="Trebuchet MS"/>
                <a:cs typeface="Trebuchet MS"/>
                <a:sym typeface="Wingdings" charset="2"/>
              </a:rPr>
              <a:t> </a:t>
            </a:r>
            <a:r>
              <a:rPr lang="en-US" sz="1400" b="1" dirty="0" smtClean="0">
                <a:solidFill>
                  <a:srgbClr val="E12B0D"/>
                </a:solidFill>
                <a:latin typeface="Trebuchet MS"/>
                <a:cs typeface="Trebuchet MS"/>
              </a:rPr>
              <a:t>missing </a:t>
            </a:r>
            <a:r>
              <a:rPr lang="en-US" sz="1400" b="1" i="1" dirty="0" smtClean="0">
                <a:solidFill>
                  <a:srgbClr val="E12B0D"/>
                </a:solidFill>
                <a:latin typeface="Trebuchet MS"/>
                <a:cs typeface="Trebuchet MS"/>
              </a:rPr>
              <a:t>E</a:t>
            </a:r>
            <a:r>
              <a:rPr lang="en-US" sz="1400" b="1" i="1" baseline="-25000" dirty="0" smtClean="0">
                <a:solidFill>
                  <a:srgbClr val="E12B0D"/>
                </a:solidFill>
                <a:latin typeface="Trebuchet MS"/>
                <a:cs typeface="Trebuchet MS"/>
              </a:rPr>
              <a:t>T</a:t>
            </a:r>
            <a:r>
              <a:rPr lang="en-US" sz="1400" i="1" dirty="0" smtClean="0">
                <a:solidFill>
                  <a:srgbClr val="E12B0D"/>
                </a:solidFill>
                <a:latin typeface="Trebuchet MS"/>
                <a:cs typeface="Trebuchet MS"/>
              </a:rPr>
              <a:t>, </a:t>
            </a:r>
            <a:r>
              <a:rPr lang="en-US" sz="1400" dirty="0" smtClean="0">
                <a:solidFill>
                  <a:srgbClr val="E12B0D"/>
                </a:solidFill>
                <a:latin typeface="Trebuchet MS"/>
                <a:cs typeface="Trebuchet MS"/>
              </a:rPr>
              <a:t>no mass peak !</a:t>
            </a:r>
            <a:endParaRPr lang="en-US" sz="1400" baseline="-25000" dirty="0">
              <a:solidFill>
                <a:srgbClr val="E12B0D"/>
              </a:solidFill>
              <a:latin typeface="Trebuchet MS"/>
              <a:cs typeface="Trebuchet MS"/>
            </a:endParaRP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3000376" y="4037269"/>
            <a:ext cx="314325" cy="719138"/>
            <a:chOff x="953" y="2047"/>
            <a:chExt cx="198" cy="453"/>
          </a:xfrm>
        </p:grpSpPr>
        <p:sp>
          <p:nvSpPr>
            <p:cNvPr id="49" name="Line 44"/>
            <p:cNvSpPr>
              <a:spLocks noChangeShapeType="1"/>
            </p:cNvSpPr>
            <p:nvPr/>
          </p:nvSpPr>
          <p:spPr bwMode="auto">
            <a:xfrm>
              <a:off x="1066" y="2245"/>
              <a:ext cx="85" cy="255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graphicFrame>
          <p:nvGraphicFramePr>
            <p:cNvPr id="50" name="Object 45"/>
            <p:cNvGraphicFramePr>
              <a:graphicFrameLocks noChangeAspect="1"/>
            </p:cNvGraphicFramePr>
            <p:nvPr/>
          </p:nvGraphicFramePr>
          <p:xfrm>
            <a:off x="953" y="2047"/>
            <a:ext cx="198" cy="184"/>
          </p:xfrm>
          <a:graphic>
            <a:graphicData uri="http://schemas.openxmlformats.org/presentationml/2006/ole">
              <p:oleObj spid="_x0000_s5571597" name="Equation" r:id="rId15" imgW="177480" imgH="164880" progId="Equation.DSMT4">
                <p:embed/>
              </p:oleObj>
            </a:graphicData>
          </a:graphic>
        </p:graphicFrame>
      </p:grpSp>
      <p:graphicFrame>
        <p:nvGraphicFramePr>
          <p:cNvPr id="53" name="Object 48"/>
          <p:cNvGraphicFramePr>
            <a:graphicFrameLocks noChangeAspect="1"/>
          </p:cNvGraphicFramePr>
          <p:nvPr/>
        </p:nvGraphicFramePr>
        <p:xfrm>
          <a:off x="4038600" y="3832482"/>
          <a:ext cx="225425" cy="381000"/>
        </p:xfrm>
        <a:graphic>
          <a:graphicData uri="http://schemas.openxmlformats.org/presentationml/2006/ole">
            <p:oleObj spid="_x0000_s5571598" name="Equation" r:id="rId16" imgW="127000" imgH="215900" progId="Equation.DSMT4">
              <p:embed/>
            </p:oleObj>
          </a:graphicData>
        </a:graphic>
      </p:graphicFrame>
      <p:sp>
        <p:nvSpPr>
          <p:cNvPr id="54" name="Oval 49"/>
          <p:cNvSpPr>
            <a:spLocks noChangeArrowheads="1"/>
          </p:cNvSpPr>
          <p:nvPr/>
        </p:nvSpPr>
        <p:spPr bwMode="auto">
          <a:xfrm>
            <a:off x="3270251" y="4710369"/>
            <a:ext cx="88900" cy="90488"/>
          </a:xfrm>
          <a:prstGeom prst="ellipse">
            <a:avLst/>
          </a:prstGeom>
          <a:solidFill>
            <a:srgbClr val="66CCFF"/>
          </a:solidFill>
          <a:ln w="3175">
            <a:solidFill>
              <a:srgbClr val="66CC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1169425" name="Object 17"/>
          <p:cNvGraphicFramePr>
            <a:graphicFrameLocks noChangeAspect="1"/>
          </p:cNvGraphicFramePr>
          <p:nvPr/>
        </p:nvGraphicFramePr>
        <p:xfrm>
          <a:off x="4310062" y="3810000"/>
          <a:ext cx="1127125" cy="449262"/>
        </p:xfrm>
        <a:graphic>
          <a:graphicData uri="http://schemas.openxmlformats.org/presentationml/2006/ole">
            <p:oleObj spid="_x0000_s5571599" name="Equation" r:id="rId17" imgW="635000" imgH="2540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6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9" grpId="0"/>
      <p:bldP spid="41" grpId="0"/>
      <p:bldP spid="5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SUSY searches at the LHC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Many different search channels along expected SUSY event topologies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34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257174" y="2350785"/>
            <a:ext cx="4572000" cy="13660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To good generality we can expect:</a:t>
            </a:r>
          </a:p>
          <a:p>
            <a:pPr marL="261938" indent="-261938">
              <a:lnSpc>
                <a:spcPct val="110000"/>
              </a:lnSpc>
              <a:spcBef>
                <a:spcPct val="50000"/>
              </a:spcBef>
              <a:buFont typeface="Lucida Grande"/>
              <a:buChar char="﹣"/>
            </a:pP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High-</a:t>
            </a:r>
            <a:r>
              <a:rPr lang="en-US" sz="1400" i="1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p</a:t>
            </a:r>
            <a:r>
              <a:rPr lang="en-US" sz="1400" i="1" baseline="-25000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T</a:t>
            </a: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jets from </a:t>
            </a:r>
            <a:r>
              <a:rPr lang="en-US" sz="1400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squark</a:t>
            </a: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&amp; </a:t>
            </a:r>
            <a:r>
              <a:rPr lang="en-US" sz="1400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gluino</a:t>
            </a: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decays</a:t>
            </a:r>
          </a:p>
          <a:p>
            <a:pPr marL="261938" indent="-261938">
              <a:lnSpc>
                <a:spcPct val="110000"/>
              </a:lnSpc>
              <a:spcBef>
                <a:spcPts val="600"/>
              </a:spcBef>
              <a:buFont typeface="Lucida Grande"/>
              <a:buChar char="﹣"/>
            </a:pP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Leptons from </a:t>
            </a:r>
            <a:r>
              <a:rPr lang="en-US" sz="1400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gaugino</a:t>
            </a: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&amp; </a:t>
            </a:r>
            <a:r>
              <a:rPr lang="en-US" sz="1400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slepton</a:t>
            </a: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decays</a:t>
            </a:r>
          </a:p>
          <a:p>
            <a:pPr marL="261938" indent="-261938">
              <a:lnSpc>
                <a:spcPct val="110000"/>
              </a:lnSpc>
              <a:spcBef>
                <a:spcPts val="600"/>
              </a:spcBef>
              <a:buFont typeface="Lucida Grande"/>
              <a:buChar char="﹣"/>
            </a:pPr>
            <a:r>
              <a:rPr lang="en-US" sz="1400" b="1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Missing transverse energy from </a:t>
            </a:r>
            <a:r>
              <a:rPr lang="en-US" sz="1400" b="1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LSPs</a:t>
            </a:r>
            <a:endParaRPr lang="en-US" sz="1400" b="1" dirty="0" smtClean="0">
              <a:solidFill>
                <a:srgbClr val="D40202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7174" y="1807105"/>
            <a:ext cx="8886826" cy="3924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Signatures of the SUSY “cascades” are driven by masses of the SUSY particles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3874785"/>
            <a:ext cx="5257800" cy="3924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This lays out an </a:t>
            </a:r>
            <a:r>
              <a:rPr lang="en-GB" sz="1800" b="1" dirty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inclusive</a:t>
            </a:r>
            <a:r>
              <a:rPr lang="en-GB" sz="1800" dirty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b="1" dirty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search strategy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28600" y="4408387"/>
            <a:ext cx="4114800" cy="13065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Most of the hard analysis work consists of understanding and modelling backgrounds from SM processes !</a:t>
            </a:r>
            <a:endParaRPr lang="en-GB" sz="1800" b="1" dirty="0">
              <a:solidFill>
                <a:srgbClr val="E12B0D"/>
              </a:solidFill>
              <a:latin typeface="Trebuchet MS"/>
              <a:ea typeface="Arial" charset="0"/>
              <a:cs typeface="Trebuchet MS"/>
            </a:endParaRPr>
          </a:p>
        </p:txBody>
      </p: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438400"/>
            <a:ext cx="3531432" cy="3352800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ffectLst>
            <a:outerShdw blurRad="393700" dist="107763" dir="27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17" name="Picture 15" descr="CMS_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665" y="2532125"/>
            <a:ext cx="351895" cy="3518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5259920" y="2446399"/>
            <a:ext cx="1295399" cy="40229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Simulated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SUSY event</a:t>
            </a:r>
            <a:endParaRPr lang="en-US" sz="1000" kern="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6846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SUSY searches at the LHC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Many different search channels along expected SUSY event topologies</a:t>
            </a:r>
            <a:endParaRPr lang="en-GB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34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257174" y="2350785"/>
            <a:ext cx="4572000" cy="13660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To good generality we can expect:</a:t>
            </a:r>
          </a:p>
          <a:p>
            <a:pPr marL="261938" indent="-261938">
              <a:lnSpc>
                <a:spcPct val="110000"/>
              </a:lnSpc>
              <a:spcBef>
                <a:spcPct val="50000"/>
              </a:spcBef>
              <a:buFont typeface="Lucida Grande"/>
              <a:buChar char="﹣"/>
            </a:pP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High-</a:t>
            </a:r>
            <a:r>
              <a:rPr lang="en-US" sz="1400" i="1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p</a:t>
            </a:r>
            <a:r>
              <a:rPr lang="en-US" sz="1400" i="1" baseline="-25000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T</a:t>
            </a: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jets from </a:t>
            </a:r>
            <a:r>
              <a:rPr lang="en-US" sz="1400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squark</a:t>
            </a: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&amp; </a:t>
            </a:r>
            <a:r>
              <a:rPr lang="en-US" sz="1400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gluino</a:t>
            </a: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decays</a:t>
            </a:r>
          </a:p>
          <a:p>
            <a:pPr marL="261938" indent="-261938">
              <a:lnSpc>
                <a:spcPct val="110000"/>
              </a:lnSpc>
              <a:spcBef>
                <a:spcPts val="600"/>
              </a:spcBef>
              <a:buFont typeface="Lucida Grande"/>
              <a:buChar char="﹣"/>
            </a:pP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Leptons from </a:t>
            </a:r>
            <a:r>
              <a:rPr lang="en-US" sz="1400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gaugino</a:t>
            </a: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&amp; </a:t>
            </a:r>
            <a:r>
              <a:rPr lang="en-US" sz="1400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slepton</a:t>
            </a:r>
            <a:r>
              <a:rPr lang="en-US" sz="1400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decays</a:t>
            </a:r>
          </a:p>
          <a:p>
            <a:pPr marL="261938" indent="-261938">
              <a:lnSpc>
                <a:spcPct val="110000"/>
              </a:lnSpc>
              <a:spcBef>
                <a:spcPts val="600"/>
              </a:spcBef>
              <a:buFont typeface="Lucida Grande"/>
              <a:buChar char="﹣"/>
            </a:pPr>
            <a:r>
              <a:rPr lang="en-US" sz="1400" b="1" dirty="0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Missing transverse energy from </a:t>
            </a:r>
            <a:r>
              <a:rPr lang="en-US" sz="1400" b="1" dirty="0" err="1" smtClean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LSPs</a:t>
            </a:r>
            <a:endParaRPr lang="en-GB" sz="1400" b="1" dirty="0">
              <a:solidFill>
                <a:srgbClr val="D40202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7174" y="1807105"/>
            <a:ext cx="8886826" cy="3924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Signatures of the SUSY “cascades” are driven by masses of the SUSY particles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3874785"/>
            <a:ext cx="5257800" cy="3924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</a:pPr>
            <a:r>
              <a:rPr lang="en-GB" sz="1800" dirty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This lays out an </a:t>
            </a:r>
            <a:r>
              <a:rPr lang="en-GB" sz="1800" b="1" dirty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inclusive</a:t>
            </a:r>
            <a:r>
              <a:rPr lang="en-GB" sz="1800" dirty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GB" sz="1800" b="1" dirty="0">
                <a:solidFill>
                  <a:srgbClr val="D40202"/>
                </a:solidFill>
                <a:latin typeface="Trebuchet MS"/>
                <a:ea typeface="Arial" charset="0"/>
                <a:cs typeface="Trebuchet MS"/>
              </a:rPr>
              <a:t>search strategy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1676399"/>
            <a:ext cx="9144000" cy="174201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28600" y="4408387"/>
            <a:ext cx="4114800" cy="13065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ea typeface="Arial" charset="0"/>
                <a:cs typeface="Trebuchet MS"/>
              </a:rPr>
              <a:t>Most of the hard analysis work consists of understanding and modelling backgrounds from SM processes !</a:t>
            </a:r>
            <a:endParaRPr lang="en-GB" sz="1800" b="1" dirty="0">
              <a:solidFill>
                <a:srgbClr val="E12B0D"/>
              </a:solidFill>
              <a:latin typeface="Trebuchet MS"/>
              <a:ea typeface="Arial" charset="0"/>
              <a:cs typeface="Trebuchet M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3874785"/>
            <a:ext cx="9144000" cy="21450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4" name="Group 28"/>
          <p:cNvGrpSpPr/>
          <p:nvPr/>
        </p:nvGrpSpPr>
        <p:grpSpPr>
          <a:xfrm>
            <a:off x="4763030" y="2350785"/>
            <a:ext cx="4380970" cy="3669015"/>
            <a:chOff x="2074864" y="1817385"/>
            <a:chExt cx="4380970" cy="3669015"/>
          </a:xfrm>
        </p:grpSpPr>
        <p:sp>
          <p:nvSpPr>
            <p:cNvPr id="30" name="Rectangle 29"/>
            <p:cNvSpPr/>
            <p:nvPr/>
          </p:nvSpPr>
          <p:spPr>
            <a:xfrm>
              <a:off x="2074864" y="1817385"/>
              <a:ext cx="4380970" cy="36690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>
              <a:outerShdw blurRad="1524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31" name="Picture 30" descr="w-event"/>
            <p:cNvPicPr>
              <a:picLocks noChangeAspect="1" noChangeArrowheads="1"/>
            </p:cNvPicPr>
            <p:nvPr/>
          </p:nvPicPr>
          <p:blipFill>
            <a:blip r:embed="rId4"/>
            <a:srcRect l="4481" t="7088" r="3999" b="8440"/>
            <a:stretch>
              <a:fillRect/>
            </a:stretch>
          </p:blipFill>
          <p:spPr bwMode="auto">
            <a:xfrm>
              <a:off x="2096030" y="2024513"/>
              <a:ext cx="4314826" cy="3331046"/>
            </a:xfrm>
            <a:prstGeom prst="rect">
              <a:avLst/>
            </a:prstGeom>
            <a:noFill/>
            <a:effectLst/>
          </p:spPr>
        </p:pic>
        <p:sp>
          <p:nvSpPr>
            <p:cNvPr id="32" name="Rectangle 31"/>
            <p:cNvSpPr/>
            <p:nvPr/>
          </p:nvSpPr>
          <p:spPr>
            <a:xfrm>
              <a:off x="2089149" y="1828801"/>
              <a:ext cx="3209592" cy="6879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aphicFrame>
          <p:nvGraphicFramePr>
            <p:cNvPr id="33" name="Object 9"/>
            <p:cNvGraphicFramePr>
              <a:graphicFrameLocks noChangeAspect="1"/>
            </p:cNvGraphicFramePr>
            <p:nvPr/>
          </p:nvGraphicFramePr>
          <p:xfrm>
            <a:off x="2166604" y="2108201"/>
            <a:ext cx="1862138" cy="369279"/>
          </p:xfrm>
          <a:graphic>
            <a:graphicData uri="http://schemas.openxmlformats.org/presentationml/2006/ole">
              <p:oleObj spid="_x0000_s5575682" name="Equation" r:id="rId5" imgW="1498600" imgH="266700" progId="Equation.DSMT4">
                <p:embed/>
              </p:oleObj>
            </a:graphicData>
          </a:graphic>
        </p:graphicFrame>
        <p:sp>
          <p:nvSpPr>
            <p:cNvPr id="34" name="TextBox 33"/>
            <p:cNvSpPr txBox="1"/>
            <p:nvPr/>
          </p:nvSpPr>
          <p:spPr>
            <a:xfrm>
              <a:off x="2087800" y="5234402"/>
              <a:ext cx="1146468" cy="230832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GB" sz="900" dirty="0" smtClean="0">
                  <a:solidFill>
                    <a:prstClr val="white">
                      <a:lumMod val="75000"/>
                    </a:prstClr>
                  </a:solidFill>
                  <a:latin typeface="Trebuchet MS"/>
                  <a:cs typeface="Trebuchet MS"/>
                </a:rPr>
                <a:t>UA1 @ CERN, 1982</a:t>
              </a:r>
              <a:endParaRPr lang="en-GB" sz="900" dirty="0">
                <a:solidFill>
                  <a:prstClr val="white">
                    <a:lumMod val="75000"/>
                  </a:prstClr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3086584" y="2667000"/>
              <a:ext cx="2459083" cy="28257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36000" tIns="18000" rIns="36000" bIns="1800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i="1" dirty="0" smtClean="0">
                  <a:solidFill>
                    <a:srgbClr val="FFFF00"/>
                  </a:solidFill>
                  <a:latin typeface="Trebuchet MS"/>
                  <a:cs typeface="Trebuchet MS"/>
                </a:rPr>
                <a:t>Missing transverse energy</a:t>
              </a:r>
              <a:endParaRPr lang="en-GB" sz="1600" i="1" dirty="0">
                <a:solidFill>
                  <a:srgbClr val="FFFF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3341307" y="4876800"/>
              <a:ext cx="100209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i="1" dirty="0" smtClean="0">
                  <a:solidFill>
                    <a:srgbClr val="FFFF00"/>
                  </a:solidFill>
                  <a:latin typeface="Trebuchet MS"/>
                  <a:cs typeface="Trebuchet MS"/>
                </a:rPr>
                <a:t>electron</a:t>
              </a:r>
              <a:endParaRPr lang="en-GB" sz="1600" i="1" dirty="0">
                <a:solidFill>
                  <a:srgbClr val="FFFF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7" name="Text Box 10"/>
            <p:cNvSpPr txBox="1">
              <a:spLocks noChangeArrowheads="1"/>
            </p:cNvSpPr>
            <p:nvPr/>
          </p:nvSpPr>
          <p:spPr bwMode="auto">
            <a:xfrm>
              <a:off x="2089149" y="1828800"/>
              <a:ext cx="3297092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i="1" dirty="0" smtClean="0">
                  <a:solidFill>
                    <a:prstClr val="white"/>
                  </a:solidFill>
                  <a:latin typeface="Trebuchet MS"/>
                  <a:cs typeface="Trebuchet MS"/>
                </a:rPr>
                <a:t>W</a:t>
              </a:r>
              <a:r>
                <a:rPr lang="en-GB" sz="1600" dirty="0" smtClean="0">
                  <a:solidFill>
                    <a:prstClr val="white"/>
                  </a:solidFill>
                  <a:latin typeface="Trebuchet MS"/>
                  <a:cs typeface="Trebuchet MS"/>
                </a:rPr>
                <a:t> boson discovery at UA1 (CERN)</a:t>
              </a:r>
              <a:endParaRPr lang="en-GB" sz="1600" dirty="0">
                <a:solidFill>
                  <a:prstClr val="white"/>
                </a:solidFill>
                <a:latin typeface="Trebuchet MS"/>
                <a:cs typeface="Trebuchet M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19" y="152400"/>
            <a:ext cx="89894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Once mass spectrum fixed, all cross sections predicted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Spin structure of SUSY spectrum: lower </a:t>
            </a:r>
            <a:r>
              <a:rPr lang="en-US" sz="18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than other BSM models, harder to find 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676400"/>
            <a:ext cx="9144000" cy="434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7" name="Picture 16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1236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t="1236"/>
              <a:stretch>
                <a:fillRect/>
              </a:stretch>
            </p:blipFill>
          </mc:Fallback>
        </mc:AlternateContent>
        <p:spPr>
          <a:xfrm>
            <a:off x="2209800" y="2133600"/>
            <a:ext cx="4828812" cy="3657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55331" y="1795046"/>
            <a:ext cx="19954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Gluino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&amp; </a:t>
            </a: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squark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production </a:t>
            </a:r>
            <a:r>
              <a:rPr lang="en-GB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(examples)</a:t>
            </a:r>
            <a:endParaRPr lang="en-GB" sz="160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656" y="1795046"/>
            <a:ext cx="20429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Direct </a:t>
            </a:r>
            <a:r>
              <a:rPr lang="en-GB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squark</a:t>
            </a:r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pair production </a:t>
            </a:r>
            <a:r>
              <a:rPr lang="en-GB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(example)</a:t>
            </a:r>
            <a:endParaRPr lang="en-GB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28" name="Picture 27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b="6615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b="66154"/>
              <a:stretch>
                <a:fillRect/>
              </a:stretch>
            </p:blipFill>
          </mc:Fallback>
        </mc:AlternateContent>
        <p:spPr>
          <a:xfrm>
            <a:off x="7224455" y="2438400"/>
            <a:ext cx="1701800" cy="838200"/>
          </a:xfrm>
          <a:prstGeom prst="rect">
            <a:avLst/>
          </a:prstGeom>
        </p:spPr>
      </p:pic>
      <p:pic>
        <p:nvPicPr>
          <p:cNvPr id="29" name="Picture 28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88900" y="2451100"/>
            <a:ext cx="1816100" cy="825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0656" y="3381923"/>
            <a:ext cx="2042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Direct gaugino/slepton pair production </a:t>
            </a:r>
            <a:r>
              <a:rPr lang="en-GB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(example)</a:t>
            </a:r>
            <a:endParaRPr lang="en-GB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33" name="Picture 32" descr="Untitled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 t="51827" b="25421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9"/>
              <a:srcRect t="51827" b="25421"/>
              <a:stretch>
                <a:fillRect/>
              </a:stretch>
            </p:blipFill>
          </mc:Fallback>
        </mc:AlternateContent>
        <p:spPr>
          <a:xfrm>
            <a:off x="88900" y="4191000"/>
            <a:ext cx="1778000" cy="869746"/>
          </a:xfrm>
          <a:prstGeom prst="rect">
            <a:avLst/>
          </a:prstGeom>
        </p:spPr>
      </p:pic>
      <p:pic>
        <p:nvPicPr>
          <p:cNvPr id="34" name="Picture 33" descr="Untitled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 t="7854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9"/>
              <a:srcRect t="78544"/>
              <a:stretch>
                <a:fillRect/>
              </a:stretch>
            </p:blipFill>
          </mc:Fallback>
        </mc:AlternateContent>
        <p:spPr>
          <a:xfrm>
            <a:off x="88900" y="5041900"/>
            <a:ext cx="1778000" cy="82019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122233" y="2068677"/>
            <a:ext cx="857547" cy="1411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33830" y="1795046"/>
            <a:ext cx="4580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SUSY cross section versus </a:t>
            </a:r>
            <a:r>
              <a:rPr lang="en-GB" sz="1600" dirty="0" err="1" smtClean="0">
                <a:solidFill>
                  <a:srgbClr val="D40202"/>
                </a:solidFill>
                <a:latin typeface="Trebuchet MS"/>
                <a:cs typeface="Trebuchet MS"/>
              </a:rPr>
              <a:t>sparticle</a:t>
            </a:r>
            <a:r>
              <a:rPr lang="en-GB" sz="1600" dirty="0" smtClean="0">
                <a:solidFill>
                  <a:srgbClr val="D40202"/>
                </a:solidFill>
                <a:latin typeface="Trebuchet MS"/>
                <a:cs typeface="Trebuchet MS"/>
              </a:rPr>
              <a:t> mass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6558467" y="4918094"/>
            <a:ext cx="8175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 smtClean="0">
                <a:solidFill>
                  <a:prstClr val="white">
                    <a:lumMod val="75000"/>
                  </a:prstClr>
                </a:solidFill>
                <a:latin typeface="Trebuchet MS"/>
                <a:cs typeface="Trebuchet MS"/>
              </a:rPr>
              <a:t>Prospino</a:t>
            </a:r>
            <a:r>
              <a:rPr lang="en-GB" sz="900" dirty="0" smtClean="0">
                <a:solidFill>
                  <a:prstClr val="white">
                    <a:lumMod val="75000"/>
                  </a:prstClr>
                </a:solidFill>
                <a:latin typeface="Trebuchet MS"/>
                <a:cs typeface="Trebuchet MS"/>
              </a:rPr>
              <a:t> 2.1</a:t>
            </a:r>
            <a:endParaRPr lang="en-GB" sz="900" dirty="0">
              <a:solidFill>
                <a:prstClr val="white">
                  <a:lumMod val="7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39" name="Line 42"/>
          <p:cNvSpPr>
            <a:spLocks noChangeShapeType="1"/>
          </p:cNvSpPr>
          <p:nvPr/>
        </p:nvSpPr>
        <p:spPr bwMode="auto">
          <a:xfrm>
            <a:off x="2667000" y="3554942"/>
            <a:ext cx="418482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0" name="Line 55"/>
          <p:cNvSpPr>
            <a:spLocks noChangeShapeType="1"/>
          </p:cNvSpPr>
          <p:nvPr/>
        </p:nvSpPr>
        <p:spPr bwMode="auto">
          <a:xfrm>
            <a:off x="2667000" y="4342608"/>
            <a:ext cx="418482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80217" y="3503939"/>
            <a:ext cx="3363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7F7F7F"/>
                </a:solidFill>
              </a:rPr>
              <a:t>1000 events produced in 2011</a:t>
            </a:r>
            <a:endParaRPr lang="en-GB" sz="1100" dirty="0">
              <a:solidFill>
                <a:srgbClr val="7F7F7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80217" y="4297688"/>
            <a:ext cx="19937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100 events produced in 2011</a:t>
            </a:r>
            <a:endParaRPr lang="en-GB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1" name="Picture 20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239000" y="4267200"/>
            <a:ext cx="1697838" cy="823578"/>
          </a:xfrm>
          <a:prstGeom prst="rect">
            <a:avLst/>
          </a:prstGeom>
        </p:spPr>
      </p:pic>
      <p:pic>
        <p:nvPicPr>
          <p:cNvPr id="23" name="Picture 22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70051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t="70051"/>
              <a:stretch>
                <a:fillRect/>
              </a:stretch>
            </p:blipFill>
          </mc:Fallback>
        </mc:AlternateContent>
        <p:spPr>
          <a:xfrm>
            <a:off x="7226572" y="3352800"/>
            <a:ext cx="1701800" cy="7416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4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5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ap="flat" cmpd="sng" algn="ctr">
          <a:solidFill>
            <a:srgbClr val="F4F7F5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6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E12B0D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3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ap="flat" cmpd="sng" algn="ctr">
          <a:solidFill>
            <a:srgbClr val="F4F7F5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4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6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4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17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8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10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3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91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ap="flat" cmpd="sng" algn="ctr">
          <a:solidFill>
            <a:srgbClr val="F4F7F5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8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E12B0D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ap="flat" cmpd="sng" algn="ctr">
          <a:solidFill>
            <a:srgbClr val="F4F7F5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2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Trebuchet MS"/>
            <a:cs typeface="Trebuchet MS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253997</TotalTime>
  <Words>8654</Words>
  <Application>Microsoft Macintosh PowerPoint</Application>
  <PresentationFormat>Overhead</PresentationFormat>
  <Paragraphs>1104</Paragraphs>
  <Slides>129</Slides>
  <Notes>0</Notes>
  <HiddenSlides>0</HiddenSlides>
  <MMClips>1</MMClips>
  <ScaleCrop>false</ScaleCrop>
  <HeadingPairs>
    <vt:vector size="6" baseType="variant">
      <vt:variant>
        <vt:lpstr>Design Template</vt:lpstr>
      </vt:variant>
      <vt:variant>
        <vt:i4>24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129</vt:i4>
      </vt:variant>
    </vt:vector>
  </HeadingPairs>
  <TitlesOfParts>
    <vt:vector size="155" baseType="lpstr">
      <vt:lpstr>Office Theme</vt:lpstr>
      <vt:lpstr>1_Office Theme</vt:lpstr>
      <vt:lpstr>35_Office Theme</vt:lpstr>
      <vt:lpstr>42_Office Theme</vt:lpstr>
      <vt:lpstr>2_Office Theme</vt:lpstr>
      <vt:lpstr>8_Office Theme</vt:lpstr>
      <vt:lpstr>7_Office Theme</vt:lpstr>
      <vt:lpstr>44_Office Theme</vt:lpstr>
      <vt:lpstr>12_Office Theme</vt:lpstr>
      <vt:lpstr>4_Office Theme</vt:lpstr>
      <vt:lpstr>5_Office Theme</vt:lpstr>
      <vt:lpstr>39_Office Theme</vt:lpstr>
      <vt:lpstr>41_Office Theme</vt:lpstr>
      <vt:lpstr>6_Office Theme</vt:lpstr>
      <vt:lpstr>13_Office Theme</vt:lpstr>
      <vt:lpstr>43_Office Theme</vt:lpstr>
      <vt:lpstr>14_Office Theme</vt:lpstr>
      <vt:lpstr>16_Office Theme</vt:lpstr>
      <vt:lpstr>47_Office Theme</vt:lpstr>
      <vt:lpstr>17_Office Theme</vt:lpstr>
      <vt:lpstr>18_Office Theme</vt:lpstr>
      <vt:lpstr>10_Office Theme</vt:lpstr>
      <vt:lpstr>46_Office Theme</vt:lpstr>
      <vt:lpstr>3_Office Theme</vt:lpstr>
      <vt:lpstr>Equation</vt:lpstr>
      <vt:lpstr>MathType 6.0 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</vt:vector>
  </TitlesOfParts>
  <Manager/>
  <Company>CERN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subject/>
  <dc:creator>Andreas Hoecker</dc:creator>
  <cp:keywords/>
  <dc:description/>
  <cp:lastModifiedBy>Andreas Hoecker</cp:lastModifiedBy>
  <cp:revision>2469</cp:revision>
  <cp:lastPrinted>2012-09-16T21:59:47Z</cp:lastPrinted>
  <dcterms:created xsi:type="dcterms:W3CDTF">2012-09-15T20:48:50Z</dcterms:created>
  <dcterms:modified xsi:type="dcterms:W3CDTF">2012-09-18T10:39:26Z</dcterms:modified>
  <cp:category/>
</cp:coreProperties>
</file>