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8" r:id="rId3"/>
    <p:sldId id="284" r:id="rId4"/>
    <p:sldId id="291" r:id="rId5"/>
    <p:sldId id="285" r:id="rId6"/>
    <p:sldId id="286" r:id="rId7"/>
    <p:sldId id="281" r:id="rId8"/>
    <p:sldId id="282" r:id="rId9"/>
    <p:sldId id="283" r:id="rId10"/>
    <p:sldId id="287" r:id="rId11"/>
    <p:sldId id="289" r:id="rId12"/>
  </p:sldIdLst>
  <p:sldSz cx="9144000" cy="6858000" type="screen4x3"/>
  <p:notesSz cx="6858000" cy="9144000"/>
  <p:embeddedFontLst>
    <p:embeddedFont>
      <p:font typeface="Century Gothic" pitchFamily="34" charset="0"/>
      <p:regular r:id="rId15"/>
      <p:bold r:id="rId16"/>
      <p:italic r:id="rId17"/>
      <p:boldItalic r:id="rId18"/>
    </p:embeddedFont>
    <p:embeddedFont>
      <p:font typeface="Wingdings 2" pitchFamily="18" charset="2"/>
      <p:regular r:id="rId19"/>
    </p:embeddedFont>
    <p:embeddedFont>
      <p:font typeface="Verdana" pitchFamily="34" charset="0"/>
      <p:regular r:id="rId20"/>
      <p:bold r:id="rId21"/>
      <p:italic r:id="rId22"/>
      <p:boldItalic r:id="rId23"/>
    </p:embeddedFont>
    <p:embeddedFont>
      <p:font typeface="Calibri" pitchFamily="34" charset="0"/>
      <p:regular r:id="rId24"/>
      <p:bold r:id="rId25"/>
      <p:italic r:id="rId26"/>
      <p:boldItalic r:id="rId27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UVIN" initials="M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441" autoAdjust="0"/>
  </p:normalViewPr>
  <p:slideViewPr>
    <p:cSldViewPr>
      <p:cViewPr varScale="1">
        <p:scale>
          <a:sx n="63" d="100"/>
          <a:sy n="63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4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ichel\Desktop\Estimation%20co&#251;ts%20infrastructure%20P2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lineChart>
        <c:grouping val="standard"/>
        <c:ser>
          <c:idx val="0"/>
          <c:order val="0"/>
          <c:tx>
            <c:strRef>
              <c:f>Résumé!$B$20</c:f>
              <c:strCache>
                <c:ptCount val="1"/>
                <c:pt idx="0">
                  <c:v> +5% salles existantes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Résumé!$A$21:$A$29</c:f>
              <c:strCach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strCache>
            </c:strRef>
          </c:cat>
          <c:val>
            <c:numRef>
              <c:f>Résumé!$B$21:$B$29</c:f>
              <c:numCache>
                <c:formatCode>0.00</c:formatCode>
                <c:ptCount val="9"/>
                <c:pt idx="0">
                  <c:v>626.15280000000007</c:v>
                </c:pt>
                <c:pt idx="1">
                  <c:v>1182.3056000000001</c:v>
                </c:pt>
                <c:pt idx="2">
                  <c:v>1793.7660400000002</c:v>
                </c:pt>
                <c:pt idx="3">
                  <c:v>2400.5341200000012</c:v>
                </c:pt>
                <c:pt idx="4">
                  <c:v>2982.6098399999987</c:v>
                </c:pt>
                <c:pt idx="5">
                  <c:v>3589.9932000000022</c:v>
                </c:pt>
                <c:pt idx="6">
                  <c:v>4222.6842000000024</c:v>
                </c:pt>
                <c:pt idx="7">
                  <c:v>4880.6828400000013</c:v>
                </c:pt>
                <c:pt idx="8">
                  <c:v>5563.9891199999993</c:v>
                </c:pt>
              </c:numCache>
            </c:numRef>
          </c:val>
        </c:ser>
        <c:ser>
          <c:idx val="1"/>
          <c:order val="1"/>
          <c:tx>
            <c:strRef>
              <c:f>Résumé!$C$20</c:f>
              <c:strCache>
                <c:ptCount val="1"/>
                <c:pt idx="0">
                  <c:v>+5% salles P2IO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Résumé!$A$21:$A$29</c:f>
              <c:strCach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strCache>
            </c:strRef>
          </c:cat>
          <c:val>
            <c:numRef>
              <c:f>Résumé!$C$21:$C$29</c:f>
              <c:numCache>
                <c:formatCode>0.00</c:formatCode>
                <c:ptCount val="9"/>
                <c:pt idx="0">
                  <c:v>506.15280000000115</c:v>
                </c:pt>
                <c:pt idx="1">
                  <c:v>1812.3056000000001</c:v>
                </c:pt>
                <c:pt idx="2">
                  <c:v>2284.1542400000003</c:v>
                </c:pt>
                <c:pt idx="3">
                  <c:v>2775.1347200000005</c:v>
                </c:pt>
                <c:pt idx="4">
                  <c:v>3285.2470400000007</c:v>
                </c:pt>
                <c:pt idx="5">
                  <c:v>3814.4912000000022</c:v>
                </c:pt>
                <c:pt idx="6">
                  <c:v>4362.8672000000024</c:v>
                </c:pt>
                <c:pt idx="7">
                  <c:v>4930.3750400000008</c:v>
                </c:pt>
                <c:pt idx="8">
                  <c:v>5517.014720000001</c:v>
                </c:pt>
              </c:numCache>
            </c:numRef>
          </c:val>
        </c:ser>
        <c:marker val="1"/>
        <c:axId val="86513152"/>
        <c:axId val="86567552"/>
      </c:lineChart>
      <c:catAx>
        <c:axId val="86513152"/>
        <c:scaling>
          <c:orientation val="minMax"/>
        </c:scaling>
        <c:axPos val="b"/>
        <c:tickLblPos val="nextTo"/>
        <c:crossAx val="86567552"/>
        <c:crosses val="autoZero"/>
        <c:auto val="1"/>
        <c:lblAlgn val="ctr"/>
        <c:lblOffset val="100"/>
      </c:catAx>
      <c:valAx>
        <c:axId val="86567552"/>
        <c:scaling>
          <c:orientation val="minMax"/>
        </c:scaling>
        <c:axPos val="l"/>
        <c:majorGridlines/>
        <c:numFmt formatCode="0.00" sourceLinked="1"/>
        <c:tickLblPos val="nextTo"/>
        <c:crossAx val="86513152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noFill/>
    <a:ln w="3175">
      <a:solidFill>
        <a:srgbClr val="92D050"/>
      </a:solidFill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0.6769</cdr:x>
      <cdr:y>0.13444</cdr:y>
    </cdr:from>
    <cdr:to>
      <cdr:x>1</cdr:x>
      <cdr:y>0.2228</cdr:y>
    </cdr:to>
    <cdr:sp macro="" textlink="">
      <cdr:nvSpPr>
        <cdr:cNvPr id="2" name="Rectangle 1"/>
        <cdr:cNvSpPr/>
      </cdr:nvSpPr>
      <cdr:spPr>
        <a:xfrm xmlns:a="http://schemas.openxmlformats.org/drawingml/2006/main" rot="1793594">
          <a:off x="4563193" y="561968"/>
          <a:ext cx="2064781" cy="369332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2700000" lon="0" rev="0"/>
          </a:camera>
          <a:lightRig rig="threePt" dir="t"/>
        </a:scene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>
          <a:spAutoFit/>
        </a:bodyPr>
        <a:lstStyle xmlns:a="http://schemas.openxmlformats.org/drawingml/2006/main"/>
        <a:p xmlns:a="http://schemas.openxmlformats.org/drawingml/2006/main">
          <a:r>
            <a:rPr lang="fr-FR" sz="1800" dirty="0" smtClean="0"/>
            <a:t>Validé par le BE</a:t>
          </a:r>
          <a:endParaRPr lang="fr-FR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A6941-BDFC-4EA8-AC3C-69E1258D20FA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F4653-F284-45B4-A742-3B81C59B8F5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6BD3F-68F5-481E-AC2A-96F87DF3C9F7}" type="datetimeFigureOut">
              <a:rPr lang="fr-FR" smtClean="0"/>
              <a:pPr/>
              <a:t>31/05/2012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FEEB7-810D-4D37-BFDF-7613107FF8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marL="0" algn="r">
              <a:defRPr sz="4400" b="1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 b="1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 style des sous-titres du masque</a:t>
            </a:r>
            <a:endParaRPr kumimoji="0" lang="en-US" dirty="0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r>
              <a:rPr lang="fr-FR" smtClean="0"/>
              <a:t>14/05/2012</a:t>
            </a:r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fr-FR" smtClean="0"/>
              <a:t>P2IO VirtualData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23" descr="logo_P2i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229200"/>
            <a:ext cx="192438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P2IO VirtualData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P2IO VirtualData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632848" cy="1399032"/>
          </a:xfrm>
        </p:spPr>
        <p:txBody>
          <a:bodyPr/>
          <a:lstStyle>
            <a:lvl1pPr marL="0" algn="ctr">
              <a:defRPr b="1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buClr>
                <a:srgbClr val="FFFF00"/>
              </a:buClr>
              <a:defRPr sz="20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defRPr>
            </a:lvl1pPr>
            <a:lvl2pPr>
              <a:buClr>
                <a:srgbClr val="FFFF00"/>
              </a:buClr>
              <a:defRPr sz="1800" baseline="0">
                <a:solidFill>
                  <a:srgbClr val="FFFF99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>
              <a:buClr>
                <a:srgbClr val="FFFF00"/>
              </a:buClr>
              <a:defRPr sz="1600" baseline="0">
                <a:latin typeface="+mn-lt"/>
                <a:ea typeface="Verdana" pitchFamily="34" charset="0"/>
                <a:cs typeface="Verdana" pitchFamily="34" charset="0"/>
              </a:defRPr>
            </a:lvl3pPr>
            <a:lvl4pPr>
              <a:buClr>
                <a:srgbClr val="FFFF00"/>
              </a:buClr>
              <a:defRPr sz="1600" baseline="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fr-FR" smtClean="0"/>
              <a:t>P2IO VirtualData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23" descr="logo_P2i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11398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fr-FR" smtClean="0"/>
              <a:t>P2IO VirtualData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fr-FR" smtClean="0"/>
              <a:t>P2IO VirtualData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fr-FR" smtClean="0"/>
              <a:t>P2IO VirtualData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P2IO VirtualData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fr-FR" smtClean="0"/>
              <a:t>P2IO VirtualData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 smtClean="0"/>
              <a:t>14/05/2012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 smtClean="0"/>
              <a:t>P2IO VirtualData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 smtClean="0"/>
              <a:t>14/05/2012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 smtClean="0"/>
              <a:t>P2IO VirtualData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14/05/2012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P2IO VirtualData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A3FE9DD-6607-4276-B698-89EC2527C8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uvin@lal.in2p3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P2IO VirtualData </a:t>
            </a:r>
            <a:r>
              <a:rPr lang="en-US" dirty="0" smtClean="0"/>
              <a:t>Update</a:t>
            </a:r>
            <a:endParaRPr lang="en-US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8136904" cy="2232248"/>
          </a:xfrm>
        </p:spPr>
        <p:txBody>
          <a:bodyPr>
            <a:normAutofit lnSpcReduction="10000"/>
          </a:bodyPr>
          <a:lstStyle/>
          <a:p>
            <a:r>
              <a:rPr lang="en-US" noProof="0" dirty="0" smtClean="0"/>
              <a:t>Michel Jouvin</a:t>
            </a:r>
          </a:p>
          <a:p>
            <a:r>
              <a:rPr lang="en-US" noProof="0" dirty="0" smtClean="0"/>
              <a:t>LAL, Orsay</a:t>
            </a:r>
          </a:p>
          <a:p>
            <a:r>
              <a:rPr lang="en-US" noProof="0" dirty="0" smtClean="0">
                <a:hlinkClick r:id="rId2"/>
              </a:rPr>
              <a:t>jouvin@lal.in2p3.fr</a:t>
            </a:r>
            <a:endParaRPr lang="en-US" noProof="0" dirty="0" smtClean="0"/>
          </a:p>
          <a:p>
            <a:endParaRPr lang="en-US" noProof="0" dirty="0" smtClean="0"/>
          </a:p>
          <a:p>
            <a:r>
              <a:rPr lang="en-US" dirty="0" smtClean="0"/>
              <a:t>COPIL P2IO, 6 juin 2012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Autres Actions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Réunion des informaticiens de P2IO autour du projet</a:t>
            </a:r>
          </a:p>
          <a:p>
            <a:r>
              <a:rPr lang="en-US" dirty="0" smtClean="0"/>
              <a:t>Réunion technique autour du cloud</a:t>
            </a:r>
          </a:p>
          <a:p>
            <a:r>
              <a:rPr lang="en-US" dirty="0" smtClean="0"/>
              <a:t>Suivi du financement fonctionnement P2IO</a:t>
            </a:r>
          </a:p>
          <a:p>
            <a:pPr lvl="1"/>
            <a:r>
              <a:rPr lang="en-US" dirty="0" smtClean="0"/>
              <a:t>Monitoring GRIF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Sommaire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du Projet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Projet : création de 2 salles informatiques P2IO complémentaires</a:t>
            </a:r>
          </a:p>
          <a:p>
            <a:pPr lvl="1"/>
            <a:r>
              <a:rPr lang="en-US" dirty="0" smtClean="0"/>
              <a:t>Vallée Orsay + Plateau (Ecole Polytechnique)</a:t>
            </a:r>
          </a:p>
          <a:p>
            <a:pPr lvl="1"/>
            <a:r>
              <a:rPr lang="en-US" dirty="0" smtClean="0"/>
              <a:t>1ère phase du projet visant à doter P2IO d’infrastructure d’hébergement pour les 10 ans à venir</a:t>
            </a:r>
          </a:p>
          <a:p>
            <a:pPr lvl="2"/>
            <a:r>
              <a:rPr lang="en-US" dirty="0" smtClean="0"/>
              <a:t>Financement dans le cadre du Plan P2IO</a:t>
            </a:r>
          </a:p>
          <a:p>
            <a:pPr lvl="1"/>
            <a:r>
              <a:rPr lang="en-US" dirty="0" smtClean="0"/>
              <a:t>Accent sur l’efficacité énergétique : baisser significativement le coût de fonctionnement de l’informatique P2IO</a:t>
            </a:r>
          </a:p>
          <a:p>
            <a:pPr lvl="2"/>
            <a:r>
              <a:rPr lang="en-US" dirty="0" smtClean="0"/>
              <a:t>Aujourd’hui ~1 M€ d’électricité à l’echelle P2IO</a:t>
            </a:r>
          </a:p>
          <a:p>
            <a:r>
              <a:rPr lang="en-US" dirty="0" smtClean="0"/>
              <a:t>S’inscrit dans un projet de synergie des compétences informatiques dans P2IO autour d’une infrastucture commune</a:t>
            </a:r>
          </a:p>
          <a:p>
            <a:r>
              <a:rPr lang="en-US" dirty="0" smtClean="0"/>
              <a:t>Urgence dans la Vallée d’Orsay</a:t>
            </a:r>
          </a:p>
          <a:p>
            <a:pPr lvl="1"/>
            <a:r>
              <a:rPr lang="en-US" dirty="0" smtClean="0"/>
              <a:t>LAL devait engager 100 K€ pour réparer sa climatisation</a:t>
            </a:r>
          </a:p>
          <a:p>
            <a:pPr lvl="1"/>
            <a:r>
              <a:rPr lang="en-US" dirty="0" smtClean="0"/>
              <a:t>IAS : besoin d’extension, ku minimum 50 k€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Amortissement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11/04/2012</a:t>
            </a:r>
            <a:endParaRPr lang="fr-FR"/>
          </a:p>
        </p:txBody>
      </p:sp>
      <p:graphicFrame>
        <p:nvGraphicFramePr>
          <p:cNvPr id="8" name="Graphique 7"/>
          <p:cNvGraphicFramePr/>
          <p:nvPr/>
        </p:nvGraphicFramePr>
        <p:xfrm>
          <a:off x="1475656" y="1700808"/>
          <a:ext cx="6390456" cy="41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051720" y="6021288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Coût consolidé (k€) d'ici 2020 (croissance = 5%, Delta PUE = 0,5)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après CSRD 3/2012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572000"/>
          </a:xfrm>
        </p:spPr>
        <p:txBody>
          <a:bodyPr/>
          <a:lstStyle/>
          <a:p>
            <a:r>
              <a:rPr lang="en-US" dirty="0" smtClean="0"/>
              <a:t>Demande = 500 k€, obtenu = 250 k€</a:t>
            </a:r>
          </a:p>
          <a:p>
            <a:pPr lvl="1"/>
            <a:r>
              <a:rPr lang="en-US" dirty="0" smtClean="0"/>
              <a:t>Eventuellement 70 k€ supplémentaire si succès SESAME pour CAPTINNOV</a:t>
            </a:r>
          </a:p>
          <a:p>
            <a:r>
              <a:rPr lang="en-US" dirty="0" smtClean="0"/>
              <a:t>Urgence vallée : décision des laboratoires de financer l’essentiel du budget prévisionnel de 800 k€</a:t>
            </a:r>
          </a:p>
          <a:p>
            <a:pPr lvl="1"/>
            <a:r>
              <a:rPr lang="en-US" dirty="0" smtClean="0"/>
              <a:t>LAL : 300, IAS : 100, IPNO : 100, CSNSM : 10, IMNC : 10</a:t>
            </a:r>
          </a:p>
          <a:p>
            <a:r>
              <a:rPr lang="en-US" dirty="0" smtClean="0"/>
              <a:t>Partage 2/3-1/3 de la subvention P2IO entre Vallée et Plateau</a:t>
            </a:r>
          </a:p>
          <a:p>
            <a:pPr lvl="1"/>
            <a:r>
              <a:rPr lang="en-US" dirty="0" smtClean="0"/>
              <a:t>Ratio des surfaces/capacité : vallée = 100 m2, X = 50 m2</a:t>
            </a:r>
          </a:p>
          <a:p>
            <a:pPr lvl="1"/>
            <a:r>
              <a:rPr lang="en-US" dirty="0" smtClean="0"/>
              <a:t>Unanimité immédiate du WG VirtualData</a:t>
            </a:r>
          </a:p>
          <a:p>
            <a:r>
              <a:rPr lang="en-US" dirty="0" smtClean="0"/>
              <a:t>Vallée = 160 k€, Plateau = 90 k€</a:t>
            </a:r>
          </a:p>
          <a:p>
            <a:pPr lvl="1"/>
            <a:r>
              <a:rPr lang="en-US" dirty="0" smtClean="0"/>
              <a:t>Si +70 k€, Vallée = 210 k€, Plateau = 110 k€</a:t>
            </a:r>
          </a:p>
          <a:p>
            <a:pPr lvl="1"/>
            <a:r>
              <a:rPr lang="en-US" dirty="0" smtClean="0"/>
              <a:t>Engagement opération Vallée avec 120 k€ manquant (P11?)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Travail Collectif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4786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Succès du travail collectif dans le WG depuis 2010</a:t>
            </a:r>
          </a:p>
          <a:p>
            <a:pPr lvl="1"/>
            <a:r>
              <a:rPr lang="en-US" b="1" dirty="0" smtClean="0"/>
              <a:t>Tous</a:t>
            </a:r>
            <a:r>
              <a:rPr lang="en-US" dirty="0" smtClean="0"/>
              <a:t> les laboratoires P2IO impliqués et actifs</a:t>
            </a:r>
          </a:p>
          <a:p>
            <a:pPr lvl="1"/>
            <a:r>
              <a:rPr lang="en-US" dirty="0" smtClean="0"/>
              <a:t>Définition du projet et décisions au consensus depuis 2010, y compris pour le suivi du projet Vallée</a:t>
            </a:r>
          </a:p>
          <a:p>
            <a:pPr lvl="2"/>
            <a:r>
              <a:rPr lang="en-US" dirty="0" smtClean="0"/>
              <a:t>Y compris sur la méthodologie pour le choix du bâtiment</a:t>
            </a:r>
          </a:p>
          <a:p>
            <a:r>
              <a:rPr lang="en-US" dirty="0" smtClean="0"/>
              <a:t>1 réunion “pléinière” qunizomadaire depuis début février…</a:t>
            </a:r>
          </a:p>
          <a:p>
            <a:pPr lvl="1"/>
            <a:r>
              <a:rPr lang="en-US" dirty="0" smtClean="0"/>
              <a:t>Discussion par mail pour préparer tous les documents/présentations</a:t>
            </a:r>
          </a:p>
          <a:p>
            <a:pPr lvl="1"/>
            <a:r>
              <a:rPr lang="en-US" dirty="0" smtClean="0"/>
              <a:t>Décision finale par le WG</a:t>
            </a:r>
          </a:p>
          <a:p>
            <a:r>
              <a:rPr lang="en-US" dirty="0" smtClean="0"/>
              <a:t>1 groupe de contact avec le BE pour le projet Vallée</a:t>
            </a:r>
          </a:p>
          <a:p>
            <a:pPr lvl="1"/>
            <a:r>
              <a:rPr lang="en-US" dirty="0" smtClean="0"/>
              <a:t>M. Jouvin (LAL), E. Legay (CSNSM), J. Lucas (IPNO), G. Poulleau (IAS)</a:t>
            </a:r>
          </a:p>
          <a:p>
            <a:pPr lvl="1"/>
            <a:r>
              <a:rPr lang="en-US" dirty="0" smtClean="0"/>
              <a:t>Non décisionnaire</a:t>
            </a:r>
          </a:p>
          <a:p>
            <a:pPr lvl="1"/>
            <a:r>
              <a:rPr lang="en-US" dirty="0" smtClean="0"/>
              <a:t>Toutes les réunions avec le BE ouvertes à tous : large participation</a:t>
            </a:r>
          </a:p>
          <a:p>
            <a:r>
              <a:rPr lang="en-US" dirty="0" smtClean="0"/>
              <a:t>Minutes de toutes les réunions dans Trac</a:t>
            </a:r>
          </a:p>
          <a:p>
            <a:pPr lvl="1"/>
            <a:r>
              <a:rPr lang="en-US" dirty="0" smtClean="0"/>
              <a:t>https://trac.lal.in2p3.fr/PoleP2IS/wiki/VirtualData/SalleMachine</a:t>
            </a:r>
          </a:p>
          <a:p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Prochaines Etapes (CL 11/4)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507288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Planning serré pour une mise en service 1/10/2013</a:t>
            </a:r>
          </a:p>
          <a:p>
            <a:pPr lvl="1"/>
            <a:r>
              <a:rPr lang="en-US" dirty="0" smtClean="0"/>
              <a:t>Mai : étude de faisabilité par un bureau d’études spécialisé</a:t>
            </a:r>
          </a:p>
          <a:p>
            <a:pPr lvl="1"/>
            <a:r>
              <a:rPr lang="en-US" dirty="0" smtClean="0"/>
              <a:t>Juin : choix du bâtiment et sélection d’un maitre d’oeuvre</a:t>
            </a:r>
          </a:p>
          <a:p>
            <a:pPr lvl="1"/>
            <a:r>
              <a:rPr lang="en-US" dirty="0" smtClean="0"/>
              <a:t>Fin septembre : publication des appels d’offre</a:t>
            </a:r>
          </a:p>
          <a:p>
            <a:pPr lvl="1"/>
            <a:r>
              <a:rPr lang="en-US" dirty="0" smtClean="0"/>
              <a:t>Février – Septembre 2013 : travaux</a:t>
            </a:r>
          </a:p>
          <a:p>
            <a:pPr lvl="2"/>
            <a:r>
              <a:rPr lang="en-US" dirty="0" smtClean="0"/>
              <a:t>3 mois minimum  entre publication des AO, sélection et notification des entreprises</a:t>
            </a:r>
          </a:p>
          <a:p>
            <a:pPr lvl="1"/>
            <a:r>
              <a:rPr lang="en-US" dirty="0" smtClean="0"/>
              <a:t>Octobre – Décembre 2013 : déménagement salle informatique du LAL</a:t>
            </a:r>
          </a:p>
          <a:p>
            <a:pPr lvl="2"/>
            <a:r>
              <a:rPr lang="en-US" dirty="0" smtClean="0"/>
              <a:t>Impossible de rester sans travaux majeurs et coûteux</a:t>
            </a:r>
          </a:p>
          <a:p>
            <a:r>
              <a:rPr lang="en-US" dirty="0" smtClean="0"/>
              <a:t>Equipe (actuelle) LAL du projet : 7 personnes impliquées</a:t>
            </a:r>
          </a:p>
          <a:p>
            <a:pPr lvl="1"/>
            <a:r>
              <a:rPr lang="en-US" dirty="0" smtClean="0"/>
              <a:t>SI : M. Jouvin, Valérie Givaudan, Gérard Dreneau, Damien Fligiel</a:t>
            </a:r>
          </a:p>
          <a:p>
            <a:pPr lvl="1"/>
            <a:r>
              <a:rPr lang="en-US" dirty="0" smtClean="0"/>
              <a:t> SILS : Marc Langlet, Alain Benoit, Mickael Tran</a:t>
            </a:r>
          </a:p>
          <a:p>
            <a:pPr lvl="1"/>
            <a:r>
              <a:rPr lang="en-US" dirty="0" smtClean="0"/>
              <a:t>Autres P2IO : Eric Legay (CSNSM), C. Diarra et J. Lucas (IPNO), Gilles Poulleau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Etat Actuel…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 phase avec le planning (ambitieux!) indiqué</a:t>
            </a:r>
          </a:p>
          <a:p>
            <a:pPr lvl="1"/>
            <a:r>
              <a:rPr lang="en-US" dirty="0" smtClean="0"/>
              <a:t>Voir lettre au CSRD et COPIL fin mars</a:t>
            </a:r>
            <a:endParaRPr lang="en-US" dirty="0" smtClean="0"/>
          </a:p>
          <a:p>
            <a:r>
              <a:rPr lang="en-US" dirty="0" smtClean="0"/>
              <a:t>Etude </a:t>
            </a:r>
            <a:r>
              <a:rPr lang="en-US" dirty="0" smtClean="0"/>
              <a:t>d’opportunité </a:t>
            </a:r>
            <a:r>
              <a:rPr lang="en-US" dirty="0" smtClean="0"/>
              <a:t>engagée le 4/5</a:t>
            </a:r>
            <a:endParaRPr lang="en-US" dirty="0" smtClean="0"/>
          </a:p>
          <a:p>
            <a:pPr lvl="1"/>
            <a:r>
              <a:rPr lang="en-US" dirty="0" smtClean="0"/>
              <a:t>Elaboration des principaux scenarii possibles pour électricité et climatisation</a:t>
            </a:r>
          </a:p>
          <a:p>
            <a:pPr lvl="1"/>
            <a:r>
              <a:rPr lang="en-US" dirty="0" smtClean="0"/>
              <a:t>Identification des avantages/inconvénients des 2 bâtiments à partir d’une analyse “macroscopique” sur la base de ces </a:t>
            </a:r>
            <a:r>
              <a:rPr lang="en-US" dirty="0" smtClean="0"/>
              <a:t>scenarii</a:t>
            </a:r>
          </a:p>
          <a:p>
            <a:pPr lvl="1"/>
            <a:r>
              <a:rPr lang="en-US" dirty="0" smtClean="0"/>
              <a:t>Evaluation budgétaire préliminaires sur la base du scénario</a:t>
            </a:r>
          </a:p>
          <a:p>
            <a:r>
              <a:rPr lang="en-US" dirty="0" smtClean="0"/>
              <a:t>Conclusion étude d’opportunité rendue le 25/5</a:t>
            </a:r>
          </a:p>
          <a:p>
            <a:pPr lvl="1"/>
            <a:r>
              <a:rPr lang="en-US" dirty="0" smtClean="0"/>
              <a:t>2 solutions techniques valables avec des coûts similaires</a:t>
            </a:r>
          </a:p>
          <a:p>
            <a:pPr lvl="1"/>
            <a:r>
              <a:rPr lang="en-US" dirty="0" smtClean="0"/>
              <a:t>Recommandation : utiliser le bat. 206 qui n’a pas de servitudes liés à d’autres usages</a:t>
            </a:r>
          </a:p>
          <a:p>
            <a:pPr lvl="2"/>
            <a:r>
              <a:rPr lang="en-US" dirty="0" smtClean="0"/>
              <a:t>Validé par COPIL du 30/5</a:t>
            </a:r>
          </a:p>
          <a:p>
            <a:pPr lvl="2"/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Etat Actuel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 </a:t>
            </a:r>
            <a:r>
              <a:rPr lang="en-US" dirty="0" smtClean="0"/>
              <a:t>26/5 au </a:t>
            </a:r>
            <a:r>
              <a:rPr lang="en-US" dirty="0" smtClean="0"/>
              <a:t>14/6  </a:t>
            </a:r>
            <a:r>
              <a:rPr lang="en-US" dirty="0" smtClean="0"/>
              <a:t>: étude de faisabilité détaillée</a:t>
            </a:r>
          </a:p>
          <a:p>
            <a:pPr lvl="1"/>
            <a:r>
              <a:rPr lang="en-US" dirty="0" smtClean="0"/>
              <a:t>Etude détaillée du coût du ou des scenarii retenus (max 2)</a:t>
            </a:r>
          </a:p>
          <a:p>
            <a:pPr lvl="1"/>
            <a:r>
              <a:rPr lang="en-US" dirty="0" smtClean="0"/>
              <a:t>Ajustement des choix techniques pour tenir dans l’enveloppe de 800 k€</a:t>
            </a:r>
          </a:p>
          <a:p>
            <a:r>
              <a:rPr lang="en-US" dirty="0" smtClean="0"/>
              <a:t>18/6 </a:t>
            </a:r>
            <a:r>
              <a:rPr lang="en-US" dirty="0" smtClean="0"/>
              <a:t>: publication du PUMA Maitrise d’Ouvrage pour la </a:t>
            </a:r>
            <a:r>
              <a:rPr lang="en-US" dirty="0" smtClean="0"/>
              <a:t>réalisation</a:t>
            </a:r>
          </a:p>
          <a:p>
            <a:pPr lvl="1"/>
            <a:r>
              <a:rPr lang="en-US" dirty="0" smtClean="0"/>
              <a:t>Première mission : écriture CCTP</a:t>
            </a:r>
            <a:endParaRPr lang="en-US" dirty="0" smtClean="0"/>
          </a:p>
          <a:p>
            <a:r>
              <a:rPr lang="en-US" dirty="0" smtClean="0"/>
              <a:t>Début Octobre : publication AO travaux</a:t>
            </a:r>
          </a:p>
          <a:p>
            <a:r>
              <a:rPr lang="en-US" dirty="0" smtClean="0"/>
              <a:t>Février-Septembre 2013 : travaux</a:t>
            </a:r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14/05/2012</a:t>
            </a:r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18353</TotalTime>
  <Words>725</Words>
  <Application>Microsoft Office PowerPoint</Application>
  <PresentationFormat>Affichage à l'écran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Wingdings 2</vt:lpstr>
      <vt:lpstr>Verdana</vt:lpstr>
      <vt:lpstr>Calibri</vt:lpstr>
      <vt:lpstr>Verve</vt:lpstr>
      <vt:lpstr>P2IO VirtualData Update</vt:lpstr>
      <vt:lpstr>Sommaire</vt:lpstr>
      <vt:lpstr>But du Projet</vt:lpstr>
      <vt:lpstr>Amortissement</vt:lpstr>
      <vt:lpstr>Status après CSRD 3/2012</vt:lpstr>
      <vt:lpstr>Travail Collectif</vt:lpstr>
      <vt:lpstr>Prochaines Etapes (CL 11/4)</vt:lpstr>
      <vt:lpstr>Etat Actuel…</vt:lpstr>
      <vt:lpstr>… Etat Actuel</vt:lpstr>
      <vt:lpstr>Autres Actions</vt:lpstr>
      <vt:lpstr>Conclusions</vt:lpstr>
    </vt:vector>
  </TitlesOfParts>
  <Company>LAL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Sélection Professionnelle IRHC</dc:title>
  <dc:creator>JOUVIN</dc:creator>
  <cp:lastModifiedBy>JOUVIN</cp:lastModifiedBy>
  <cp:revision>244</cp:revision>
  <dcterms:created xsi:type="dcterms:W3CDTF">2010-10-27T09:46:48Z</dcterms:created>
  <dcterms:modified xsi:type="dcterms:W3CDTF">2012-06-01T08:06:44Z</dcterms:modified>
</cp:coreProperties>
</file>