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577" r:id="rId2"/>
    <p:sldId id="961" r:id="rId3"/>
    <p:sldId id="951" r:id="rId4"/>
    <p:sldId id="964" r:id="rId5"/>
    <p:sldId id="986" r:id="rId6"/>
    <p:sldId id="959" r:id="rId7"/>
    <p:sldId id="969" r:id="rId8"/>
    <p:sldId id="960" r:id="rId9"/>
    <p:sldId id="956" r:id="rId10"/>
    <p:sldId id="962" r:id="rId11"/>
    <p:sldId id="985" r:id="rId12"/>
    <p:sldId id="957" r:id="rId13"/>
    <p:sldId id="979" r:id="rId14"/>
    <p:sldId id="980" r:id="rId15"/>
    <p:sldId id="981" r:id="rId16"/>
    <p:sldId id="983" r:id="rId17"/>
    <p:sldId id="982" r:id="rId18"/>
    <p:sldId id="987" r:id="rId19"/>
    <p:sldId id="958" r:id="rId20"/>
    <p:sldId id="863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2640" y="-127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2012,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tratuslab.eu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tratuslab.e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Overview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Final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10 July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4644" y="1366520"/>
          <a:ext cx="77773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80"/>
                <a:gridCol w="5963796"/>
                <a:gridCol w="957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Date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Adoption of StratusLab Software by External Grid Sites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Delivery of Virtual Appliance Repository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Opening of Virtual Appliances Repository to External App.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of Cloud-like Mgt. of Grid Services and Resource 2.0 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of StratusLab 2.0 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of Site Running StratusLab Toolkit v2.0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4309408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All milestones, deliverables, quarterly reports, and periodic report have been produced.</a:t>
            </a:r>
          </a:p>
          <a:p>
            <a:pPr algn="ctr"/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General StratusLab paper and economic analysis paper have been published.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 and Spending (Year 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Spending and effort higher in second year</a:t>
            </a:r>
          </a:p>
          <a:p>
            <a:pPr lvl="1"/>
            <a:r>
              <a:rPr lang="en-US" dirty="0" smtClean="0"/>
              <a:t>All numbers are </a:t>
            </a:r>
            <a:r>
              <a:rPr lang="en-US" b="1" i="1" dirty="0" smtClean="0"/>
              <a:t>preliminary </a:t>
            </a:r>
            <a:r>
              <a:rPr lang="en-US" dirty="0" smtClean="0"/>
              <a:t>(but very close to final numbers)</a:t>
            </a:r>
          </a:p>
          <a:p>
            <a:pPr lvl="1"/>
            <a:r>
              <a:rPr lang="en-US" dirty="0" smtClean="0"/>
              <a:t>Second year in isolation not very meaningful…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95797" y="3429000"/>
          <a:ext cx="3657603" cy="2667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3"/>
                <a:gridCol w="1295400"/>
                <a:gridCol w="1524000"/>
              </a:tblGrid>
              <a:tr h="60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Effort</a:t>
                      </a:r>
                      <a:r>
                        <a:rPr lang="en-US" sz="1400" b="1" u="none" strike="noStrike" baseline="0" dirty="0" smtClean="0">
                          <a:latin typeface="+mn-lt"/>
                        </a:rPr>
                        <a:t> </a:t>
                      </a:r>
                      <a:br>
                        <a:rPr lang="en-US" sz="1400" b="1" u="none" strike="noStrike" baseline="0" dirty="0" smtClean="0">
                          <a:latin typeface="+mn-lt"/>
                        </a:rPr>
                      </a:br>
                      <a:r>
                        <a:rPr lang="en-US" sz="1400" b="1" u="none" strike="noStrike" baseline="0" dirty="0" smtClean="0">
                          <a:latin typeface="+mn-lt"/>
                        </a:rPr>
                        <a:t>(PM)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Total Costs</a:t>
                      </a:r>
                      <a:br>
                        <a:rPr lang="en-US" sz="1400" b="1" u="none" strike="noStrike" dirty="0" smtClean="0">
                          <a:latin typeface="+mn-lt"/>
                        </a:rPr>
                      </a:br>
                      <a:r>
                        <a:rPr lang="en-US" sz="1400" b="1" u="none" strike="noStrike" dirty="0" smtClean="0">
                          <a:latin typeface="+mn-lt"/>
                        </a:rPr>
                        <a:t>(Euro)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CNRS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45.17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596,910.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UCM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62.90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420,160.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GRNET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33.40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275,094.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SIXSQ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27.33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496,991.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TID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36.00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457,965.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TCD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12.94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116,108.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n-lt"/>
                        </a:rPr>
                        <a:t>217.74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+mn-lt"/>
                        </a:rPr>
                        <a:t>2,343,228.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for Full Project Duration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Slightly over budget in total</a:t>
            </a:r>
          </a:p>
          <a:p>
            <a:pPr lvl="1"/>
            <a:r>
              <a:rPr lang="en-US" dirty="0" smtClean="0"/>
              <a:t>Some significant deviations at partner level</a:t>
            </a:r>
          </a:p>
          <a:p>
            <a:pPr lvl="1"/>
            <a:r>
              <a:rPr lang="en-US" dirty="0" smtClean="0"/>
              <a:t>Under-spending from first year recovered in second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09713" y="3352800"/>
          <a:ext cx="5348487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2090"/>
                <a:gridCol w="1205996"/>
                <a:gridCol w="1219200"/>
                <a:gridCol w="1255600"/>
                <a:gridCol w="72560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Planned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Actual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Difference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CNRS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623,463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894,804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271,341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44%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UCM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591,040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519,627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-71,413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-12%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GRNET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494,460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450,841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-43,619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-9%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SIXSQ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721,744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715,479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-6,265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-1%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TID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663,958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688,097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24,139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TCD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222,992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190,321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-32,671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-15%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/>
                        <a:t>TOTAL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latin typeface="+mn-lt"/>
                        </a:rPr>
                        <a:t>3,317,657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3,349,169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141,512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4%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4102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/>
              <a:t>NOTE: SixSq is now recognized as an SME.  Budget was calculated using 60% overheads.</a:t>
            </a:r>
            <a:endParaRPr lang="en-US" sz="1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 for Full Project Duration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98" y="1371600"/>
          <a:ext cx="6019801" cy="236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685800"/>
                <a:gridCol w="685800"/>
                <a:gridCol w="685800"/>
                <a:gridCol w="762000"/>
                <a:gridCol w="685800"/>
                <a:gridCol w="762000"/>
                <a:gridCol w="914401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WP1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WP2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WP3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WP4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WP5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WP6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CNRS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12.00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39.00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6.00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81.00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UCM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36.00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30.00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71.00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GRNET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6.00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48.00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59.00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SIXSQ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48.00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51.00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TID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9.00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30.00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TCD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12.00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48.00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35.00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96.00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84.00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65.00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340.00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1998" y="4038600"/>
          <a:ext cx="6019801" cy="236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685800"/>
                <a:gridCol w="685800"/>
                <a:gridCol w="685800"/>
                <a:gridCol w="762000"/>
                <a:gridCol w="685800"/>
                <a:gridCol w="762000"/>
                <a:gridCol w="914401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WP1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WP2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WP3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WP4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WP5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WP6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CNRS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5.95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42.96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2.85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20.78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72.54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UCM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4.10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28.30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45.40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77.80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GRNET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6.07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44.58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3.44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54.09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SIXSQ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42.50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46.50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TID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9.09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2.95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12.40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29.55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53.99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TCD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12.48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24.48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5.95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52.05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32.45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83.20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77.36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78.39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329.40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797867" y="232186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 smtClean="0"/>
              <a:t>Planned Effort</a:t>
            </a:r>
            <a:endParaRPr lang="en-US" b="0" i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21669" y="498886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 smtClean="0"/>
              <a:t>Actual Effort</a:t>
            </a:r>
            <a:endParaRPr lang="en-US" b="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16764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/>
              <a:t>NOTE: All effort given in Person-Months (PM).</a:t>
            </a:r>
            <a:endParaRPr lang="en-US" sz="1400" b="0" i="1" dirty="0"/>
          </a:p>
        </p:txBody>
      </p:sp>
      <p:sp>
        <p:nvSpPr>
          <p:cNvPr id="9" name="Oval 8"/>
          <p:cNvSpPr/>
          <p:nvPr/>
        </p:nvSpPr>
        <p:spPr bwMode="auto">
          <a:xfrm>
            <a:off x="5994400" y="3416300"/>
            <a:ext cx="914400" cy="381000"/>
          </a:xfrm>
          <a:prstGeom prst="ellipse">
            <a:avLst/>
          </a:prstGeom>
          <a:noFill/>
          <a:ln w="88900" cap="flat" cmpd="sng" algn="ctr">
            <a:solidFill>
              <a:srgbClr val="FFFF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19800" y="6096000"/>
            <a:ext cx="914400" cy="381000"/>
          </a:xfrm>
          <a:prstGeom prst="ellipse">
            <a:avLst/>
          </a:prstGeom>
          <a:noFill/>
          <a:ln w="88900" cap="flat" cmpd="sng" algn="ctr">
            <a:solidFill>
              <a:srgbClr val="FFFF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4572000"/>
            <a:ext cx="731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-3%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  <a:endCxn id="9" idx="6"/>
          </p:cNvCxnSpPr>
          <p:nvPr/>
        </p:nvCxnSpPr>
        <p:spPr bwMode="auto">
          <a:xfrm rot="10800000">
            <a:off x="6908800" y="3606801"/>
            <a:ext cx="863600" cy="1196033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1"/>
            <a:endCxn id="10" idx="6"/>
          </p:cNvCxnSpPr>
          <p:nvPr/>
        </p:nvCxnSpPr>
        <p:spPr bwMode="auto">
          <a:xfrm rot="10800000" flipV="1">
            <a:off x="6934200" y="4802832"/>
            <a:ext cx="838200" cy="1483667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Deviations in Effort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Overall slightly less effort than planned.</a:t>
            </a:r>
          </a:p>
          <a:p>
            <a:pPr lvl="1"/>
            <a:r>
              <a:rPr lang="en-US" dirty="0" smtClean="0"/>
              <a:t>Some shifts between work packages.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597" y="3362325"/>
          <a:ext cx="6858003" cy="2657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8989"/>
                <a:gridCol w="678264"/>
                <a:gridCol w="678264"/>
                <a:gridCol w="678264"/>
                <a:gridCol w="753626"/>
                <a:gridCol w="678264"/>
                <a:gridCol w="809729"/>
                <a:gridCol w="848250"/>
                <a:gridCol w="904353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WP1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WP2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WP3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WP4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WP5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WP6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CNRS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-6.05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3.96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-3.15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-3.22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-8.46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-10%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UCM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-0.90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-7.70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15.40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6.80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10%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GRNET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0.07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-3.42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-1.56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-4.91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-8%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SIXSQ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-5.50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-4.50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-9%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TID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0.09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-0.05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0.40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-0.45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-0.01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TCD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0.48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0.48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-6.05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4.05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-2.55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-12.80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-6.64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13.39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-10.60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-3%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-50%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8%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-7%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-13%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-8%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21%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-3%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22199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/>
              <a:t>NOTE: All effort given in Person-Months (PM).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753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/>
              <a:t>NOTE:  Negative numbers are </a:t>
            </a:r>
            <a:r>
              <a:rPr lang="en-US" sz="1400" i="1" dirty="0" smtClean="0"/>
              <a:t>less </a:t>
            </a:r>
            <a:r>
              <a:rPr lang="en-US" sz="1400" b="0" i="1" dirty="0" smtClean="0"/>
              <a:t>effort than planned.</a:t>
            </a:r>
            <a:endParaRPr lang="en-US" sz="1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Recommendations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Detailed Responses</a:t>
            </a:r>
          </a:p>
          <a:p>
            <a:pPr lvl="1"/>
            <a:r>
              <a:rPr lang="en-US" dirty="0" smtClean="0"/>
              <a:t>All responses included in periodic report</a:t>
            </a:r>
          </a:p>
          <a:p>
            <a:pPr lvl="1"/>
            <a:r>
              <a:rPr lang="en-US" dirty="0" smtClean="0"/>
              <a:t>Evolution can be seen through the quarterly reports</a:t>
            </a:r>
          </a:p>
          <a:p>
            <a:pPr lvl="1"/>
            <a:r>
              <a:rPr lang="en-US" dirty="0" smtClean="0"/>
              <a:t>Work package presentations highlight particular recommendations</a:t>
            </a:r>
          </a:p>
          <a:p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All recommendations were carefully considered</a:t>
            </a:r>
          </a:p>
          <a:p>
            <a:pPr lvl="1"/>
            <a:r>
              <a:rPr lang="en-US" dirty="0" smtClean="0"/>
              <a:t>Most recommendations were implemented</a:t>
            </a:r>
          </a:p>
          <a:p>
            <a:pPr lvl="1"/>
            <a:r>
              <a:rPr lang="en-US" dirty="0" smtClean="0"/>
              <a:t>Few were not taken on board for various reasons</a:t>
            </a:r>
          </a:p>
          <a:p>
            <a:r>
              <a:rPr lang="en-US" dirty="0" smtClean="0"/>
              <a:t>Ask if you want more detail on any recommendation.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Recommendations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Delayed Start (#1, #2)</a:t>
            </a:r>
          </a:p>
          <a:p>
            <a:pPr lvl="1"/>
            <a:r>
              <a:rPr lang="en-US" dirty="0" smtClean="0"/>
              <a:t>Effort at correct level overall for 2 years of project</a:t>
            </a:r>
          </a:p>
          <a:p>
            <a:pPr lvl="1"/>
            <a:r>
              <a:rPr lang="en-US" dirty="0" smtClean="0"/>
              <a:t>Effort and spending skewed towards second year of project</a:t>
            </a:r>
          </a:p>
          <a:p>
            <a:r>
              <a:rPr lang="en-US" dirty="0" smtClean="0"/>
              <a:t>Documents (#7, #18, #19)</a:t>
            </a:r>
          </a:p>
          <a:p>
            <a:pPr lvl="1"/>
            <a:r>
              <a:rPr lang="en-US" dirty="0" smtClean="0"/>
              <a:t>Effort to make documents leaner</a:t>
            </a:r>
          </a:p>
          <a:p>
            <a:pPr lvl="1"/>
            <a:r>
              <a:rPr lang="en-US" dirty="0" smtClean="0"/>
              <a:t>All reports provided well in advance of review</a:t>
            </a:r>
          </a:p>
          <a:p>
            <a:r>
              <a:rPr lang="en-US" dirty="0" smtClean="0"/>
              <a:t>External Advisor (#15)</a:t>
            </a:r>
          </a:p>
          <a:p>
            <a:pPr lvl="1"/>
            <a:r>
              <a:rPr lang="en-US" dirty="0" smtClean="0"/>
              <a:t>Agreed with recommendation, but…</a:t>
            </a:r>
          </a:p>
          <a:p>
            <a:pPr lvl="1"/>
            <a:r>
              <a:rPr lang="en-US" dirty="0" smtClean="0"/>
              <a:t>Could not find right level of intervention in management organization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Agile Project Management</a:t>
            </a:r>
          </a:p>
          <a:p>
            <a:pPr lvl="1"/>
            <a:r>
              <a:rPr lang="en-US" dirty="0" smtClean="0"/>
              <a:t>Extremely efficient and </a:t>
            </a:r>
            <a:br>
              <a:rPr lang="en-US" dirty="0" smtClean="0"/>
            </a:br>
            <a:r>
              <a:rPr lang="en-US" dirty="0" smtClean="0"/>
              <a:t>excellent method for </a:t>
            </a:r>
            <a:br>
              <a:rPr lang="en-US" dirty="0" smtClean="0"/>
            </a:br>
            <a:r>
              <a:rPr lang="en-US" dirty="0" smtClean="0"/>
              <a:t>coordinating development</a:t>
            </a:r>
          </a:p>
          <a:p>
            <a:pPr lvl="1"/>
            <a:r>
              <a:rPr lang="en-US" dirty="0" smtClean="0"/>
              <a:t>Easy to customize to project </a:t>
            </a:r>
            <a:br>
              <a:rPr lang="en-US" dirty="0" smtClean="0"/>
            </a:br>
            <a:r>
              <a:rPr lang="en-US" dirty="0" smtClean="0"/>
              <a:t>constraints (e.g. distributed</a:t>
            </a:r>
            <a:br>
              <a:rPr lang="en-US" dirty="0" smtClean="0"/>
            </a:br>
            <a:r>
              <a:rPr lang="en-US" dirty="0" smtClean="0"/>
              <a:t>team)</a:t>
            </a:r>
          </a:p>
          <a:p>
            <a:r>
              <a:rPr lang="en-US" dirty="0" smtClean="0"/>
              <a:t>Integrated Tools</a:t>
            </a:r>
          </a:p>
          <a:p>
            <a:pPr lvl="1"/>
            <a:r>
              <a:rPr lang="en-US" dirty="0" smtClean="0"/>
              <a:t>Using integrated development tools for the code and for the production of documents was very effective.</a:t>
            </a:r>
          </a:p>
          <a:p>
            <a:r>
              <a:rPr lang="en-US" dirty="0" smtClean="0"/>
              <a:t>Financial Reporting</a:t>
            </a:r>
          </a:p>
          <a:p>
            <a:pPr lvl="1"/>
            <a:r>
              <a:rPr lang="en-US" dirty="0" smtClean="0"/>
              <a:t>Require partners to provide quarterly effort and budget information</a:t>
            </a:r>
          </a:p>
          <a:p>
            <a:pPr lvl="1"/>
            <a:r>
              <a:rPr lang="en-US" dirty="0" smtClean="0"/>
              <a:t>Automate the collection and reporting of this information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1600" y="1204079"/>
            <a:ext cx="3810000" cy="3139321"/>
          </a:xfrm>
          <a:prstGeom prst="rect">
            <a:avLst/>
          </a:prstGeom>
          <a:solidFill>
            <a:srgbClr val="CCFFCC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800" b="0" dirty="0" smtClean="0">
                <a:latin typeface="Arial Narrow Italic"/>
                <a:cs typeface="Arial Narrow Italic"/>
              </a:rPr>
              <a:t>Would like to see EC project selection and verification schemes that do not presume a waterfall management approach.</a:t>
            </a:r>
          </a:p>
          <a:p>
            <a:pPr marL="0" lvl="1"/>
            <a:endParaRPr lang="en-US" sz="1800" b="0" dirty="0" smtClean="0">
              <a:latin typeface="Arial Narrow Italic"/>
              <a:cs typeface="Arial Narrow Italic"/>
            </a:endParaRPr>
          </a:p>
          <a:p>
            <a:pPr marL="0" lvl="1">
              <a:buFont typeface="Arial"/>
              <a:buChar char="•"/>
            </a:pPr>
            <a:r>
              <a:rPr lang="en-US" sz="1800" b="0" dirty="0" smtClean="0">
                <a:latin typeface="Arial Narrow Italic"/>
                <a:cs typeface="Arial Narrow Italic"/>
              </a:rPr>
              <a:t> Sprint summaries rather than quarterly reports</a:t>
            </a:r>
          </a:p>
          <a:p>
            <a:pPr marL="0" lvl="1">
              <a:buFont typeface="Arial"/>
              <a:buChar char="•"/>
            </a:pPr>
            <a:r>
              <a:rPr lang="en-US" sz="1800" b="0" dirty="0" smtClean="0">
                <a:latin typeface="Arial Narrow Italic"/>
                <a:cs typeface="Arial Narrow Italic"/>
              </a:rPr>
              <a:t> More flexible definition of deliverable and milestone contents.</a:t>
            </a:r>
          </a:p>
          <a:p>
            <a:pPr marL="0" lvl="1">
              <a:buFont typeface="Arial"/>
              <a:buChar char="•"/>
            </a:pPr>
            <a:r>
              <a:rPr lang="en-US" sz="1800" b="0" dirty="0" smtClean="0">
                <a:latin typeface="Arial Narrow Italic"/>
                <a:cs typeface="Arial Narrow Italic"/>
              </a:rPr>
              <a:t> More frequent, regular contact between reviewers and project.</a:t>
            </a:r>
          </a:p>
          <a:p>
            <a:pPr marL="0" lvl="1">
              <a:buFont typeface="Arial"/>
              <a:buChar char="•"/>
            </a:pPr>
            <a:r>
              <a:rPr lang="en-US" sz="1800" b="0" dirty="0" smtClean="0">
                <a:latin typeface="Arial Narrow Italic"/>
                <a:cs typeface="Arial Narrow Italic"/>
              </a:rPr>
              <a:t> …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86200" y="2438400"/>
            <a:ext cx="1219200" cy="4572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/>
        </p:nvGrpSpPr>
        <p:grpSpPr>
          <a:xfrm>
            <a:off x="6629400" y="1219200"/>
            <a:ext cx="2286000" cy="5338465"/>
            <a:chOff x="6629400" y="1219200"/>
            <a:chExt cx="2286000" cy="5338465"/>
          </a:xfrm>
        </p:grpSpPr>
        <p:sp>
          <p:nvSpPr>
            <p:cNvPr id="14" name="Chevron 13"/>
            <p:cNvSpPr/>
            <p:nvPr/>
          </p:nvSpPr>
          <p:spPr bwMode="auto">
            <a:xfrm>
              <a:off x="6629400" y="1219200"/>
              <a:ext cx="2286000" cy="5334000"/>
            </a:xfrm>
            <a:prstGeom prst="chevron">
              <a:avLst>
                <a:gd name="adj" fmla="val 23208"/>
              </a:avLst>
            </a:prstGeom>
            <a:solidFill>
              <a:srgbClr val="6699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 Bold"/>
                <a:ea typeface="Arial" pitchFamily="-112" charset="0"/>
                <a:cs typeface="Arial Narrow Bold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0" y="6096000"/>
              <a:ext cx="133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 Bold"/>
                  <a:cs typeface="Arial Narrow Bold"/>
                </a:rPr>
                <a:t>Evolution</a:t>
              </a:r>
            </a:p>
          </p:txBody>
        </p:sp>
      </p:grp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stage…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2590800" y="1219200"/>
            <a:ext cx="4191000" cy="5334000"/>
            <a:chOff x="2590800" y="1219200"/>
            <a:chExt cx="4191000" cy="5334000"/>
          </a:xfrm>
        </p:grpSpPr>
        <p:sp>
          <p:nvSpPr>
            <p:cNvPr id="13" name="Chevron 12"/>
            <p:cNvSpPr/>
            <p:nvPr/>
          </p:nvSpPr>
          <p:spPr bwMode="auto">
            <a:xfrm>
              <a:off x="2590800" y="1219200"/>
              <a:ext cx="4191000" cy="5334000"/>
            </a:xfrm>
            <a:prstGeom prst="chevron">
              <a:avLst>
                <a:gd name="adj" fmla="val 12652"/>
              </a:avLst>
            </a:prstGeom>
            <a:solidFill>
              <a:srgbClr val="6699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 Bold"/>
                <a:ea typeface="Arial" pitchFamily="-112" charset="0"/>
                <a:cs typeface="Arial Narrow Bold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6091535"/>
              <a:ext cx="2316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 Bold"/>
                  <a:cs typeface="Arial Narrow Bold"/>
                </a:rPr>
                <a:t>Project Execution</a:t>
              </a:r>
              <a:endParaRPr lang="en-US" dirty="0">
                <a:latin typeface="Arial Narrow Bold"/>
                <a:cs typeface="Arial Narrow Bold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71800" y="1232118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 Narrow Bold"/>
                <a:cs typeface="Arial Narrow Bold"/>
              </a:rPr>
              <a:t>Validation of Concept</a:t>
            </a:r>
          </a:p>
          <a:p>
            <a:endParaRPr lang="en-US" sz="1600" b="0" dirty="0" smtClean="0">
              <a:latin typeface="Arial Narrow Bold"/>
              <a:cs typeface="Arial Narrow Bold"/>
            </a:endParaRPr>
          </a:p>
          <a:p>
            <a:r>
              <a:rPr lang="en-US" sz="1600" b="0" dirty="0" smtClean="0">
                <a:latin typeface="Arial Narrow Bold"/>
                <a:cs typeface="Arial Narrow Bold"/>
              </a:rPr>
              <a:t>Other projects, like </a:t>
            </a:r>
            <a:r>
              <a:rPr lang="en-US" sz="1600" b="0" dirty="0" err="1" smtClean="0">
                <a:latin typeface="Arial Narrow Bold"/>
                <a:cs typeface="Arial Narrow Bold"/>
              </a:rPr>
              <a:t>OpenStack</a:t>
            </a:r>
            <a:r>
              <a:rPr lang="en-US" sz="1600" b="0" dirty="0" smtClean="0">
                <a:latin typeface="Arial Narrow Bold"/>
                <a:cs typeface="Arial Narrow Bold"/>
              </a:rPr>
              <a:t>, identify the same needs and start concurrently with </a:t>
            </a:r>
            <a:r>
              <a:rPr lang="en-US" sz="1600" b="0" dirty="0" err="1" smtClean="0">
                <a:latin typeface="Arial Narrow Bold"/>
                <a:cs typeface="Arial Narrow Bold"/>
              </a:rPr>
              <a:t>StratusLab</a:t>
            </a:r>
            <a:r>
              <a:rPr lang="en-US" sz="1600" b="0" dirty="0" smtClean="0">
                <a:latin typeface="Arial Narrow Bold"/>
                <a:cs typeface="Arial Narrow Bold"/>
              </a:rPr>
              <a:t>.</a:t>
            </a:r>
            <a:endParaRPr lang="en-US" sz="1600" b="0" dirty="0">
              <a:latin typeface="Arial Narrow Bold"/>
              <a:cs typeface="Arial Narrow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1524000"/>
            <a:ext cx="167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 Narrow Bold"/>
                <a:cs typeface="Arial Narrow Bold"/>
              </a:rPr>
              <a:t>Development</a:t>
            </a:r>
          </a:p>
          <a:p>
            <a:endParaRPr lang="en-US" sz="1600" b="0" dirty="0" smtClean="0">
              <a:latin typeface="Arial Narrow Bold"/>
              <a:cs typeface="Arial Narrow Bold"/>
            </a:endParaRPr>
          </a:p>
          <a:p>
            <a:r>
              <a:rPr lang="en-US" sz="1600" b="0" dirty="0" smtClean="0">
                <a:latin typeface="Arial Narrow Bold"/>
                <a:cs typeface="Arial Narrow Bold"/>
              </a:rPr>
              <a:t>Continued collaboration between partners</a:t>
            </a:r>
            <a:br>
              <a:rPr lang="en-US" sz="1600" b="0" dirty="0" smtClean="0">
                <a:latin typeface="Arial Narrow Bold"/>
                <a:cs typeface="Arial Narrow Bold"/>
              </a:rPr>
            </a:br>
            <a:r>
              <a:rPr lang="en-US" sz="1600" b="0" dirty="0" smtClean="0">
                <a:latin typeface="Arial Narrow Bold"/>
                <a:cs typeface="Arial Narrow Bold"/>
              </a:rPr>
              <a:t>to further advance the </a:t>
            </a:r>
            <a:r>
              <a:rPr lang="en-US" sz="1600" b="0" dirty="0" err="1" smtClean="0">
                <a:latin typeface="Arial Narrow Bold"/>
                <a:cs typeface="Arial Narrow Bold"/>
              </a:rPr>
              <a:t>StratusLab</a:t>
            </a:r>
            <a:r>
              <a:rPr lang="en-US" sz="1600" b="0" dirty="0" smtClean="0">
                <a:latin typeface="Arial Narrow Bold"/>
                <a:cs typeface="Arial Narrow Bold"/>
              </a:rPr>
              <a:t> cloud distribution.</a:t>
            </a:r>
            <a:endParaRPr lang="en-US" sz="1600" b="0" dirty="0">
              <a:latin typeface="Arial Narrow Bold"/>
              <a:cs typeface="Arial Narrow Bold"/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152400" y="1219200"/>
            <a:ext cx="2514600" cy="5334000"/>
            <a:chOff x="152400" y="1219200"/>
            <a:chExt cx="2514600" cy="5334000"/>
          </a:xfrm>
        </p:grpSpPr>
        <p:sp>
          <p:nvSpPr>
            <p:cNvPr id="12" name="Pentagon 11"/>
            <p:cNvSpPr/>
            <p:nvPr/>
          </p:nvSpPr>
          <p:spPr bwMode="auto">
            <a:xfrm>
              <a:off x="152400" y="1219200"/>
              <a:ext cx="2514600" cy="5334000"/>
            </a:xfrm>
            <a:prstGeom prst="homePlate">
              <a:avLst>
                <a:gd name="adj" fmla="val 21213"/>
              </a:avLst>
            </a:prstGeom>
            <a:solidFill>
              <a:srgbClr val="6699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 Bold"/>
                <a:ea typeface="Arial" pitchFamily="-112" charset="0"/>
                <a:cs typeface="Arial Narrow Bol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140214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Amazon provides first complete,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public cloud infrastructure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, spurring interest in cloud technologies,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but…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6091535"/>
              <a:ext cx="1586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 Bold"/>
                  <a:cs typeface="Arial Narrow Bold"/>
                </a:rPr>
                <a:t>Motivations</a:t>
              </a:r>
              <a:endParaRPr lang="en-US" dirty="0">
                <a:latin typeface="Arial Narrow Bold"/>
                <a:cs typeface="Arial Narrow Bold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3189982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1)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No open-source, cloud distribution available 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for private or non-commercial clouds.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" y="4495800"/>
              <a:ext cx="1981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2) Can cloud technology handle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complex, production services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, like grid services?</a:t>
              </a:r>
              <a:endParaRPr lang="en-US" sz="1600" b="0" dirty="0">
                <a:latin typeface="Arial Narrow Bold"/>
                <a:cs typeface="Arial Narrow Bold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2895600" y="3044785"/>
            <a:ext cx="3657600" cy="2898815"/>
            <a:chOff x="2895600" y="3044785"/>
            <a:chExt cx="3657600" cy="2898815"/>
          </a:xfrm>
        </p:grpSpPr>
        <p:sp>
          <p:nvSpPr>
            <p:cNvPr id="10" name="TextBox 9"/>
            <p:cNvSpPr txBox="1"/>
            <p:nvPr/>
          </p:nvSpPr>
          <p:spPr>
            <a:xfrm>
              <a:off x="3276600" y="3044785"/>
              <a:ext cx="3276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i="1" dirty="0" smtClean="0">
                  <a:latin typeface="Arial Narrow Bold"/>
                  <a:cs typeface="Arial Narrow Bold"/>
                </a:rPr>
                <a:t>Project Results</a:t>
              </a:r>
            </a:p>
            <a:p>
              <a:pPr algn="r"/>
              <a:endParaRPr lang="en-US" sz="1600" b="0" dirty="0" smtClean="0">
                <a:latin typeface="Arial Narrow Bold"/>
                <a:cs typeface="Arial Narrow Bold"/>
              </a:endParaRPr>
            </a:p>
            <a:p>
              <a:pPr algn="r"/>
              <a:r>
                <a:rPr lang="en-US" sz="1600" b="0" dirty="0" smtClean="0">
                  <a:latin typeface="Arial Narrow Bold"/>
                  <a:cs typeface="Arial Narrow Bold"/>
                </a:rPr>
                <a:t>1)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Complete, open-source cloud distribution 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suitable for academic and commercial use.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4200" y="4444424"/>
              <a:ext cx="327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0" dirty="0" smtClean="0">
                  <a:latin typeface="Arial Narrow Bold"/>
                  <a:cs typeface="Arial Narrow Bold"/>
                </a:rPr>
                <a:t>2)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Reference cloud infrastructures 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to provide services to the European scientific community.</a:t>
              </a:r>
              <a:endParaRPr lang="en-US" sz="1600" b="0" dirty="0">
                <a:latin typeface="Arial Narrow Bold"/>
                <a:cs typeface="Arial Narrow Bol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600" y="5358824"/>
              <a:ext cx="3276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0" dirty="0" smtClean="0">
                  <a:latin typeface="Arial Narrow Bold"/>
                  <a:cs typeface="Arial Narrow Bold"/>
                </a:rPr>
                <a:t>3) Cloud technology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validated for grid services 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and wide variety of applications.</a:t>
              </a:r>
              <a:endParaRPr lang="en-US" sz="1600" b="0" dirty="0">
                <a:latin typeface="Arial Narrow Bold"/>
                <a:cs typeface="Arial Narrow Bold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162800" y="422154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 Narrow Bold"/>
                <a:cs typeface="Arial Narrow Bold"/>
              </a:rPr>
              <a:t>Exploitation</a:t>
            </a:r>
          </a:p>
          <a:p>
            <a:endParaRPr lang="en-US" sz="1600" b="0" dirty="0" smtClean="0">
              <a:latin typeface="Arial Narrow Bold"/>
              <a:cs typeface="Arial Narrow Bold"/>
            </a:endParaRPr>
          </a:p>
          <a:p>
            <a:r>
              <a:rPr lang="en-US" sz="1600" b="0" dirty="0" smtClean="0">
                <a:latin typeface="Arial Narrow Bold"/>
                <a:cs typeface="Arial Narrow Bold"/>
              </a:rPr>
              <a:t>Continued operation of reference cloud infrastructures.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Project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Create comprehensive, open-source,</a:t>
            </a:r>
            <a:br>
              <a:rPr lang="en-US" dirty="0" smtClean="0"/>
            </a:b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Focus on supporting grid services</a:t>
            </a:r>
          </a:p>
          <a:p>
            <a:pPr marL="0" indent="0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1 June 2010—31 May 2012 (2 years)</a:t>
            </a:r>
          </a:p>
          <a:p>
            <a:pPr lvl="1"/>
            <a:r>
              <a:rPr lang="en-US" dirty="0" smtClean="0"/>
              <a:t>6 partners from 5 countries</a:t>
            </a:r>
          </a:p>
          <a:p>
            <a:pPr lvl="1"/>
            <a:r>
              <a:rPr lang="en-US" dirty="0" smtClean="0"/>
              <a:t>Budget : 3.3 M€ (2.3 M€ EC)</a:t>
            </a:r>
          </a:p>
          <a:p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Site web:  </a:t>
            </a:r>
            <a:r>
              <a:rPr lang="en-US" dirty="0" smtClean="0">
                <a:hlinkClick r:id="rId2"/>
              </a:rPr>
              <a:t>http://stratuslab.eu/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Twitter: @StratusLab</a:t>
            </a:r>
          </a:p>
          <a:p>
            <a:pPr lvl="1"/>
            <a:r>
              <a:rPr lang="en-US" dirty="0" smtClean="0"/>
              <a:t>Support: </a:t>
            </a:r>
            <a:r>
              <a:rPr lang="en-US" dirty="0" smtClean="0">
                <a:hlinkClick r:id="rId3"/>
              </a:rPr>
              <a:t>support@stratuslab.eu</a:t>
            </a:r>
            <a:r>
              <a:rPr lang="en-US" dirty="0" smtClean="0"/>
              <a:t> 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5002212" y="1651000"/>
            <a:ext cx="3316288" cy="4402554"/>
            <a:chOff x="5002212" y="1651000"/>
            <a:chExt cx="3316288" cy="4402554"/>
          </a:xfrm>
        </p:grpSpPr>
        <p:grpSp>
          <p:nvGrpSpPr>
            <p:cNvPr id="3" name="Group 25"/>
            <p:cNvGrpSpPr/>
            <p:nvPr/>
          </p:nvGrpSpPr>
          <p:grpSpPr>
            <a:xfrm>
              <a:off x="5002212" y="3154362"/>
              <a:ext cx="2770188" cy="731838"/>
              <a:chOff x="5002212" y="3001962"/>
              <a:chExt cx="2770188" cy="731838"/>
            </a:xfrm>
          </p:grpSpPr>
          <p:pic>
            <p:nvPicPr>
              <p:cNvPr id="18" name="Picture 17" descr="grnet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2212" y="3001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sixsq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30249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1"/>
            <p:cNvGrpSpPr/>
            <p:nvPr/>
          </p:nvGrpSpPr>
          <p:grpSpPr>
            <a:xfrm>
              <a:off x="5105400" y="1651000"/>
              <a:ext cx="2914650" cy="711200"/>
              <a:chOff x="5105400" y="1447800"/>
              <a:chExt cx="2914650" cy="711200"/>
            </a:xfrm>
          </p:grpSpPr>
          <p:pic>
            <p:nvPicPr>
              <p:cNvPr id="16" name="Picture 15" descr="cnrs.jpe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105400" y="1447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ucm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58000" y="1529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5372101" y="4813300"/>
              <a:ext cx="2406649" cy="825500"/>
              <a:chOff x="5372101" y="4273550"/>
              <a:chExt cx="2406649" cy="825500"/>
            </a:xfrm>
          </p:grpSpPr>
          <p:pic>
            <p:nvPicPr>
              <p:cNvPr id="14" name="Picture 13" descr="TelefonicaID_1_300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2101" y="427355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5" name="Picture 14" descr="545px-Blazon_Trinity_College_Dublin.svg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086600" y="43053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546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CNRS (FR)</a:t>
              </a:r>
              <a:endParaRPr lang="en-US" sz="1600" b="0" i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07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UCM (ES)</a:t>
              </a:r>
              <a:endParaRPr lang="en-US" sz="1600" b="0" i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7300" y="40386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GRNET (GR)</a:t>
              </a:r>
              <a:endParaRPr lang="en-US" sz="1600" b="0" i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0700" y="40386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SIXSQ (CH)</a:t>
              </a:r>
              <a:endParaRPr lang="en-US" sz="1600" b="0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0500" y="5715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TID (ES)</a:t>
              </a:r>
              <a:endParaRPr lang="en-US" sz="1600" b="0" i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2300" y="5715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TCD (IE)</a:t>
              </a:r>
              <a:endParaRPr lang="en-US" sz="1600" b="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43480"/>
          <a:ext cx="8520090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70480"/>
                <a:gridCol w="2032000"/>
                <a:gridCol w="3917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Charles LOOMIS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CNRS/LAL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Project coordinator, WP2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Ruben MONTERO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UCM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Technical coordinator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Kathryn </a:t>
                      </a:r>
                      <a:r>
                        <a:rPr lang="en-US" b="0" baseline="0" dirty="0" smtClean="0"/>
                        <a:t>CASSIDY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TCD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WP3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Marc-Elian BEGIN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SixSq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WP4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Vangelis FLOROS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GRNET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WP5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Henar</a:t>
                      </a:r>
                      <a:r>
                        <a:rPr lang="en-US" b="0" dirty="0" smtClean="0"/>
                        <a:t> MUNOZ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TID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WP6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Christophe BLANCHET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CNRS/IBCP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WP2, presenter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Ignacio LLORENTE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UCM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WP6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5195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All partners and all activities are represented. 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the full collaboration…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19285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 smtClean="0">
                <a:latin typeface="Calibri"/>
                <a:cs typeface="Calibri"/>
              </a:rPr>
              <a:t>Alexandre</a:t>
            </a:r>
            <a:r>
              <a:rPr lang="en-US" b="0" i="1" dirty="0" smtClean="0">
                <a:latin typeface="Calibri"/>
                <a:cs typeface="Calibri"/>
              </a:rPr>
              <a:t> Joseph • </a:t>
            </a:r>
            <a:r>
              <a:rPr lang="en-US" b="0" i="1" dirty="0" err="1" smtClean="0">
                <a:latin typeface="Calibri"/>
                <a:cs typeface="Calibri"/>
              </a:rPr>
              <a:t>Athanasia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Asiki</a:t>
            </a:r>
            <a:r>
              <a:rPr lang="en-US" b="0" i="1" dirty="0" smtClean="0">
                <a:latin typeface="Calibri"/>
                <a:cs typeface="Calibri"/>
              </a:rPr>
              <a:t> • Brian </a:t>
            </a:r>
            <a:r>
              <a:rPr lang="en-US" b="0" i="1" dirty="0" err="1" smtClean="0">
                <a:latin typeface="Calibri"/>
                <a:cs typeface="Calibri"/>
              </a:rPr>
              <a:t>Coghlan</a:t>
            </a:r>
            <a:r>
              <a:rPr lang="en-US" b="0" i="1" dirty="0" smtClean="0">
                <a:latin typeface="Calibri"/>
                <a:cs typeface="Calibri"/>
              </a:rPr>
              <a:t> • Carlos Martin • Charles Loomis • </a:t>
            </a:r>
            <a:r>
              <a:rPr lang="en-US" b="0" i="1" dirty="0" err="1" smtClean="0">
                <a:latin typeface="Calibri"/>
                <a:cs typeface="Calibri"/>
              </a:rPr>
              <a:t>Chema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Peribanez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Christelle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Eloto</a:t>
            </a:r>
            <a:r>
              <a:rPr lang="en-US" b="0" i="1" dirty="0" smtClean="0">
                <a:latin typeface="Calibri"/>
                <a:cs typeface="Calibri"/>
              </a:rPr>
              <a:t> • Christian </a:t>
            </a:r>
            <a:r>
              <a:rPr lang="en-US" b="0" i="1" dirty="0" err="1" smtClean="0">
                <a:latin typeface="Calibri"/>
                <a:cs typeface="Calibri"/>
              </a:rPr>
              <a:t>Helft</a:t>
            </a:r>
            <a:r>
              <a:rPr lang="en-US" b="0" i="1" dirty="0" smtClean="0">
                <a:latin typeface="Calibri"/>
                <a:cs typeface="Calibri"/>
              </a:rPr>
              <a:t> • Christina </a:t>
            </a:r>
            <a:r>
              <a:rPr lang="en-US" b="0" i="1" dirty="0" err="1" smtClean="0">
                <a:latin typeface="Calibri"/>
                <a:cs typeface="Calibri"/>
              </a:rPr>
              <a:t>Boumpouka</a:t>
            </a:r>
            <a:r>
              <a:rPr lang="en-US" b="0" i="1" dirty="0" smtClean="0">
                <a:latin typeface="Calibri"/>
                <a:cs typeface="Calibri"/>
              </a:rPr>
              <a:t> • Christophe Blanchet • Clement </a:t>
            </a:r>
            <a:r>
              <a:rPr lang="en-US" b="0" i="1" dirty="0" err="1" smtClean="0">
                <a:latin typeface="Calibri"/>
                <a:cs typeface="Calibri"/>
              </a:rPr>
              <a:t>Gauthey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Cristian</a:t>
            </a:r>
            <a:r>
              <a:rPr lang="en-US" b="0" i="1" dirty="0" smtClean="0">
                <a:latin typeface="Calibri"/>
                <a:cs typeface="Calibri"/>
              </a:rPr>
              <a:t> Jaramillo • Daniel Molina • Daniel Moran • David O'Callaghan • Diego Perez • Eduardo </a:t>
            </a:r>
            <a:r>
              <a:rPr lang="en-US" b="0" i="1" dirty="0" err="1" smtClean="0">
                <a:latin typeface="Calibri"/>
                <a:cs typeface="Calibri"/>
              </a:rPr>
              <a:t>Huedo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Evangelos</a:t>
            </a:r>
            <a:r>
              <a:rPr lang="en-US" b="0" i="1" dirty="0" smtClean="0">
                <a:latin typeface="Calibri"/>
                <a:cs typeface="Calibri"/>
              </a:rPr>
              <a:t> Angelou • </a:t>
            </a:r>
            <a:r>
              <a:rPr lang="en-US" b="0" i="1" dirty="0" err="1" smtClean="0">
                <a:latin typeface="Calibri"/>
                <a:cs typeface="Calibri"/>
              </a:rPr>
              <a:t>Evangelos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Floros</a:t>
            </a:r>
            <a:r>
              <a:rPr lang="en-US" b="0" i="1" dirty="0" smtClean="0">
                <a:latin typeface="Calibri"/>
                <a:cs typeface="Calibri"/>
              </a:rPr>
              <a:t> • Gabriel </a:t>
            </a:r>
            <a:r>
              <a:rPr lang="en-US" b="0" i="1" dirty="0" err="1" smtClean="0">
                <a:latin typeface="Calibri"/>
                <a:cs typeface="Calibri"/>
              </a:rPr>
              <a:t>Tezier</a:t>
            </a:r>
            <a:r>
              <a:rPr lang="en-US" b="0" i="1" dirty="0" smtClean="0">
                <a:latin typeface="Calibri"/>
                <a:cs typeface="Calibri"/>
              </a:rPr>
              <a:t> • Guillaume </a:t>
            </a:r>
            <a:r>
              <a:rPr lang="en-US" b="0" i="1" dirty="0" err="1" smtClean="0">
                <a:latin typeface="Calibri"/>
                <a:cs typeface="Calibri"/>
              </a:rPr>
              <a:t>Philippon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Henar</a:t>
            </a:r>
            <a:r>
              <a:rPr lang="en-US" b="0" i="1" dirty="0" smtClean="0">
                <a:latin typeface="Calibri"/>
                <a:cs typeface="Calibri"/>
              </a:rPr>
              <a:t> Munoz • Ignacio M. </a:t>
            </a:r>
            <a:r>
              <a:rPr lang="en-US" b="0" i="1" dirty="0" err="1" smtClean="0">
                <a:latin typeface="Calibri"/>
                <a:cs typeface="Calibri"/>
              </a:rPr>
              <a:t>Llorente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Ioannis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Konstantinou</a:t>
            </a:r>
            <a:r>
              <a:rPr lang="en-US" b="0" i="1" dirty="0" smtClean="0">
                <a:latin typeface="Calibri"/>
                <a:cs typeface="Calibri"/>
              </a:rPr>
              <a:t> • Javier </a:t>
            </a:r>
            <a:r>
              <a:rPr lang="en-US" b="0" i="1" dirty="0" err="1" smtClean="0">
                <a:latin typeface="Calibri"/>
                <a:cs typeface="Calibri"/>
              </a:rPr>
              <a:t>Fontan</a:t>
            </a:r>
            <a:r>
              <a:rPr lang="en-US" b="0" i="1" dirty="0" smtClean="0">
                <a:latin typeface="Calibri"/>
                <a:cs typeface="Calibri"/>
              </a:rPr>
              <a:t> • Jose Ignacio </a:t>
            </a:r>
            <a:r>
              <a:rPr lang="en-US" b="0" i="1" dirty="0" err="1" smtClean="0">
                <a:latin typeface="Calibri"/>
                <a:cs typeface="Calibri"/>
              </a:rPr>
              <a:t>Carretero</a:t>
            </a:r>
            <a:r>
              <a:rPr lang="en-US" b="0" i="1" dirty="0" smtClean="0">
                <a:latin typeface="Calibri"/>
                <a:cs typeface="Calibri"/>
              </a:rPr>
              <a:t> • Jose Lopez • Juan Caceres • Juan Mora • Kathryn Cassidy • Konstantin </a:t>
            </a:r>
            <a:r>
              <a:rPr lang="en-US" b="0" i="1" dirty="0" err="1" smtClean="0">
                <a:latin typeface="Calibri"/>
                <a:cs typeface="Calibri"/>
              </a:rPr>
              <a:t>Skaburskas</a:t>
            </a:r>
            <a:r>
              <a:rPr lang="en-US" b="0" i="1" dirty="0" smtClean="0">
                <a:latin typeface="Calibri"/>
                <a:cs typeface="Calibri"/>
              </a:rPr>
              <a:t> • Laura Fernandez • Luis Vaquero • Marc-Elian Begin • Michel </a:t>
            </a:r>
            <a:r>
              <a:rPr lang="en-US" b="0" i="1" dirty="0" err="1" smtClean="0">
                <a:latin typeface="Calibri"/>
                <a:cs typeface="Calibri"/>
              </a:rPr>
              <a:t>Jouvin</a:t>
            </a:r>
            <a:r>
              <a:rPr lang="en-US" b="0" i="1" dirty="0" smtClean="0">
                <a:latin typeface="Calibri"/>
                <a:cs typeface="Calibri"/>
              </a:rPr>
              <a:t> • Miguel </a:t>
            </a:r>
            <a:r>
              <a:rPr lang="en-US" b="0" i="1" dirty="0" err="1" smtClean="0">
                <a:latin typeface="Calibri"/>
                <a:cs typeface="Calibri"/>
              </a:rPr>
              <a:t>Penalvo</a:t>
            </a:r>
            <a:r>
              <a:rPr lang="en-US" b="0" i="1" dirty="0" smtClean="0">
                <a:latin typeface="Calibri"/>
                <a:cs typeface="Calibri"/>
              </a:rPr>
              <a:t> • Mohammed </a:t>
            </a:r>
            <a:r>
              <a:rPr lang="en-US" b="0" i="1" dirty="0" err="1" smtClean="0">
                <a:latin typeface="Calibri"/>
                <a:cs typeface="Calibri"/>
              </a:rPr>
              <a:t>Airaj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Panos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Louridas</a:t>
            </a:r>
            <a:r>
              <a:rPr lang="en-US" b="0" i="1" dirty="0" smtClean="0">
                <a:latin typeface="Calibri"/>
                <a:cs typeface="Calibri"/>
              </a:rPr>
              <a:t> • Rafael Moreno-</a:t>
            </a:r>
            <a:r>
              <a:rPr lang="en-US" b="0" i="1" dirty="0" err="1" smtClean="0">
                <a:latin typeface="Calibri"/>
                <a:cs typeface="Calibri"/>
              </a:rPr>
              <a:t>Vozmediano</a:t>
            </a:r>
            <a:r>
              <a:rPr lang="en-US" b="0" i="1" dirty="0" smtClean="0">
                <a:latin typeface="Calibri"/>
                <a:cs typeface="Calibri"/>
              </a:rPr>
              <a:t> • Ruben S. Montero • </a:t>
            </a:r>
            <a:r>
              <a:rPr lang="en-US" b="0" i="1" dirty="0" err="1" smtClean="0">
                <a:latin typeface="Calibri"/>
                <a:cs typeface="Calibri"/>
              </a:rPr>
              <a:t>Stefanos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Gerangelos</a:t>
            </a:r>
            <a:r>
              <a:rPr lang="en-US" b="0" i="1" dirty="0" smtClean="0">
                <a:latin typeface="Calibri"/>
                <a:cs typeface="Calibri"/>
              </a:rPr>
              <a:t> • Stuart Kenny</a:t>
            </a:r>
            <a:endParaRPr lang="en-US" b="0" i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Context…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1219200"/>
            <a:ext cx="2514600" cy="5334000"/>
            <a:chOff x="152400" y="1219200"/>
            <a:chExt cx="2514600" cy="5334000"/>
          </a:xfrm>
        </p:grpSpPr>
        <p:sp>
          <p:nvSpPr>
            <p:cNvPr id="12" name="Pentagon 11"/>
            <p:cNvSpPr/>
            <p:nvPr/>
          </p:nvSpPr>
          <p:spPr bwMode="auto">
            <a:xfrm>
              <a:off x="152400" y="1219200"/>
              <a:ext cx="2514600" cy="5334000"/>
            </a:xfrm>
            <a:prstGeom prst="homePlate">
              <a:avLst>
                <a:gd name="adj" fmla="val 21213"/>
              </a:avLst>
            </a:prstGeom>
            <a:solidFill>
              <a:srgbClr val="6699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 Bold"/>
                <a:ea typeface="Arial" pitchFamily="-112" charset="0"/>
                <a:cs typeface="Arial Narrow Bol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140214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Amazon provides first complete,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public cloud infrastructure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, spurring interest in cloud technologies,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but…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6091535"/>
              <a:ext cx="1586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 Bold"/>
                  <a:cs typeface="Arial Narrow Bold"/>
                </a:rPr>
                <a:t>Motivations</a:t>
              </a:r>
              <a:endParaRPr lang="en-US" dirty="0">
                <a:latin typeface="Arial Narrow Bold"/>
                <a:cs typeface="Arial Narrow Bold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3189982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1)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No open-source, cloud distribution available 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for private or non-commercial clouds.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" y="4495800"/>
              <a:ext cx="1981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2) Can cloud technology handle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complex, production services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, like grid services?</a:t>
              </a:r>
              <a:endParaRPr lang="en-US" sz="1600" b="0" dirty="0">
                <a:latin typeface="Arial Narrow Bold"/>
                <a:cs typeface="Arial Narrow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4800" cy="4682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1677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Detailed objectives in each work package presentation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5638800"/>
            <a:ext cx="762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WP3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95600" y="4953000"/>
            <a:ext cx="762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WP2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2400" y="5486400"/>
            <a:ext cx="762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WP5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077200" y="5410200"/>
            <a:ext cx="762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WP6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429000" y="2514600"/>
            <a:ext cx="6858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WP1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24400" y="2514600"/>
            <a:ext cx="6858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WP4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 Interactions</a:t>
            </a:r>
          </a:p>
        </p:txBody>
      </p:sp>
      <p:pic>
        <p:nvPicPr>
          <p:cNvPr id="5" name="Picture 4" descr="stratuslab-cyc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400" y="1752600"/>
            <a:ext cx="9118600" cy="4495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533400" y="1143000"/>
            <a:ext cx="1905000" cy="838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WP2 (NA)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Interactions with Targeted</a:t>
            </a:r>
            <a:b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</a:b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Communities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34000" y="1143000"/>
            <a:ext cx="1752600" cy="609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WP1 (MGT)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Project Management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629400" y="2209800"/>
            <a:ext cx="22098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WP6 (JRA)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Innovative Cloud-like Service for</a:t>
            </a:r>
            <a:b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</a:b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Grid Site Management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38800" y="4953000"/>
            <a:ext cx="1143000" cy="533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WP4 (SA)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Integration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3400" y="6172200"/>
            <a:ext cx="2057400" cy="533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WP5 (SA)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Infrastructure Operations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066800" y="4572000"/>
            <a:ext cx="1219200" cy="533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WP3 (NA)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Dissemination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Organization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Project Management Board</a:t>
            </a:r>
          </a:p>
          <a:p>
            <a:pPr lvl="1"/>
            <a:r>
              <a:rPr lang="en-US" dirty="0" smtClean="0"/>
              <a:t>Sets overall goals of project and monitors progress</a:t>
            </a:r>
          </a:p>
          <a:p>
            <a:pPr lvl="1"/>
            <a:r>
              <a:rPr lang="en-US" dirty="0" smtClean="0"/>
              <a:t>Project </a:t>
            </a:r>
            <a:r>
              <a:rPr lang="en-US" dirty="0" err="1" smtClean="0"/>
              <a:t>coord</a:t>
            </a:r>
            <a:r>
              <a:rPr lang="en-US" dirty="0" smtClean="0"/>
              <a:t>., technical </a:t>
            </a:r>
            <a:r>
              <a:rPr lang="en-US" dirty="0" err="1" smtClean="0"/>
              <a:t>coord</a:t>
            </a:r>
            <a:r>
              <a:rPr lang="en-US" dirty="0" smtClean="0"/>
              <a:t>., one representative from each partner</a:t>
            </a:r>
          </a:p>
          <a:p>
            <a:pPr lvl="1"/>
            <a:r>
              <a:rPr lang="en-US" dirty="0" smtClean="0"/>
              <a:t>Meets quarterly</a:t>
            </a:r>
          </a:p>
          <a:p>
            <a:r>
              <a:rPr lang="en-US" dirty="0" smtClean="0"/>
              <a:t>Technical and Scientific Coordination Group</a:t>
            </a:r>
          </a:p>
          <a:p>
            <a:pPr lvl="1"/>
            <a:r>
              <a:rPr lang="en-US" dirty="0" smtClean="0"/>
              <a:t>Defines overall architecture and development priorities</a:t>
            </a:r>
          </a:p>
          <a:p>
            <a:pPr lvl="1"/>
            <a:r>
              <a:rPr lang="en-US" dirty="0" smtClean="0"/>
              <a:t>Technical </a:t>
            </a:r>
            <a:r>
              <a:rPr lang="en-US" dirty="0" err="1" smtClean="0"/>
              <a:t>coord</a:t>
            </a:r>
            <a:r>
              <a:rPr lang="en-US" dirty="0" smtClean="0"/>
              <a:t>., activity manager from each work package</a:t>
            </a:r>
          </a:p>
          <a:p>
            <a:pPr lvl="1"/>
            <a:r>
              <a:rPr lang="en-US" dirty="0" smtClean="0"/>
              <a:t>Meets before each sprint planning meeting</a:t>
            </a:r>
          </a:p>
          <a:p>
            <a:r>
              <a:rPr lang="en-US" dirty="0" smtClean="0"/>
              <a:t>Technical Team</a:t>
            </a:r>
          </a:p>
          <a:p>
            <a:pPr lvl="1"/>
            <a:r>
              <a:rPr lang="en-US" dirty="0" smtClean="0"/>
              <a:t>Coordinates sprints and daily execution of tasks in work plan</a:t>
            </a:r>
          </a:p>
          <a:p>
            <a:pPr lvl="1"/>
            <a:r>
              <a:rPr lang="en-US" dirty="0" smtClean="0"/>
              <a:t>WP4 activity leader (chair), all developers</a:t>
            </a:r>
          </a:p>
          <a:p>
            <a:pPr lvl="1"/>
            <a:r>
              <a:rPr lang="en-US" dirty="0" smtClean="0"/>
              <a:t>Daily “stand-up” meetings; planning/demo meeting every 3 weeks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4644" y="1285240"/>
          <a:ext cx="777735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80"/>
                <a:gridCol w="5963796"/>
                <a:gridCol w="957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Date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Survey of Targeted Communities Concerning StratusLab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D4.4*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Reference Architecture for StratusLab Toolkit 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D6.4*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Cloud-like Management of Grid Sites 2.0 Design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D5.4*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 Analysis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Infrastructure Operations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Cloud-like Management of Grid Sites 2.0 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</a:t>
                      </a:r>
                      <a:r>
                        <a:rPr lang="en-US" sz="1400" baseline="0" dirty="0" smtClean="0"/>
                        <a:t> Report on StratusLab Adoption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on Evaluation of StratusLab Products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Review of Diss., Collaboration and Standardization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Exploitation</a:t>
                      </a:r>
                      <a:r>
                        <a:rPr lang="en-US" sz="1400" baseline="0" dirty="0" smtClean="0"/>
                        <a:t> and Sustainability Final Plan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 Toolkit 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Integration Final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D5.5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Operations Final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Cloud-like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 of Grid Sites Research Final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3742</TotalTime>
  <Words>1540</Words>
  <Application>Microsoft Macintosh PowerPoint</Application>
  <PresentationFormat>On-screen Show (4:3)</PresentationFormat>
  <Paragraphs>452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stratuslab-presentation-template-v3</vt:lpstr>
      <vt:lpstr>Management Overview</vt:lpstr>
      <vt:lpstr>StratusLab Project</vt:lpstr>
      <vt:lpstr>Introductions</vt:lpstr>
      <vt:lpstr>Thanks to the full collaboration…</vt:lpstr>
      <vt:lpstr>Context…</vt:lpstr>
      <vt:lpstr>Objectives</vt:lpstr>
      <vt:lpstr>Work Package Interactions</vt:lpstr>
      <vt:lpstr>Project Organization</vt:lpstr>
      <vt:lpstr>Deliverables</vt:lpstr>
      <vt:lpstr>Milestones</vt:lpstr>
      <vt:lpstr>Effort and Spending (Year 2)</vt:lpstr>
      <vt:lpstr>Budget for Full Project Duration</vt:lpstr>
      <vt:lpstr>Effort for Full Project Duration</vt:lpstr>
      <vt:lpstr>Deviations in Effort</vt:lpstr>
      <vt:lpstr>Reviewer Recommendations</vt:lpstr>
      <vt:lpstr>Reviewer Recommendations</vt:lpstr>
      <vt:lpstr>Lessons Learned</vt:lpstr>
      <vt:lpstr>Setting the stage…</vt:lpstr>
      <vt:lpstr>Slide 19</vt:lpstr>
      <vt:lpstr>Slide 20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475</cp:revision>
  <cp:lastPrinted>2012-06-27T06:45:42Z</cp:lastPrinted>
  <dcterms:created xsi:type="dcterms:W3CDTF">2012-07-02T08:26:03Z</dcterms:created>
  <dcterms:modified xsi:type="dcterms:W3CDTF">2012-07-02T08:27:46Z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