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577" r:id="rId2"/>
    <p:sldId id="951" r:id="rId3"/>
    <p:sldId id="959" r:id="rId4"/>
    <p:sldId id="960" r:id="rId5"/>
    <p:sldId id="962" r:id="rId6"/>
    <p:sldId id="961" r:id="rId7"/>
    <p:sldId id="955" r:id="rId8"/>
    <p:sldId id="956" r:id="rId9"/>
    <p:sldId id="954" r:id="rId10"/>
    <p:sldId id="963" r:id="rId11"/>
    <p:sldId id="964" r:id="rId12"/>
    <p:sldId id="965" r:id="rId13"/>
    <p:sldId id="958" r:id="rId14"/>
    <p:sldId id="863" r:id="rId1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9999FF"/>
    <a:srgbClr val="6699FF"/>
    <a:srgbClr val="003300"/>
    <a:srgbClr val="FF6600"/>
    <a:srgbClr val="132B66"/>
    <a:srgbClr val="3B89BA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467" autoAdjust="0"/>
    <p:restoredTop sz="94660"/>
  </p:normalViewPr>
  <p:slideViewPr>
    <p:cSldViewPr>
      <p:cViewPr>
        <p:scale>
          <a:sx n="100" d="100"/>
          <a:sy n="100" d="100"/>
        </p:scale>
        <p:origin x="-2640" y="-1272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2012,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Technical Overview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StratusLab</a:t>
            </a:r>
            <a:r>
              <a:rPr lang="en-US" dirty="0" smtClean="0"/>
              <a:t> Final Periodic Review</a:t>
            </a:r>
          </a:p>
          <a:p>
            <a:r>
              <a:rPr lang="en-US" dirty="0" smtClean="0"/>
              <a:t>Brussels, Belgium</a:t>
            </a:r>
          </a:p>
          <a:p>
            <a:r>
              <a:rPr lang="en-US" dirty="0" smtClean="0"/>
              <a:t>10 July </a:t>
            </a:r>
            <a:r>
              <a:rPr lang="en-US" dirty="0" smtClean="0"/>
              <a:t>2012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Flecha circular"/>
          <p:cNvSpPr/>
          <p:nvPr/>
        </p:nvSpPr>
        <p:spPr bwMode="auto">
          <a:xfrm>
            <a:off x="1043608" y="3573022"/>
            <a:ext cx="2448272" cy="273630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213353"/>
              <a:gd name="adj5" fmla="val 12500"/>
            </a:avLst>
          </a:prstGeom>
          <a:solidFill>
            <a:srgbClr val="99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Services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>
          <a:xfrm>
            <a:off x="179512" y="1268760"/>
            <a:ext cx="8534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Marketplace</a:t>
            </a:r>
          </a:p>
          <a:p>
            <a:pPr lvl="1"/>
            <a:r>
              <a:rPr lang="en-US" dirty="0" smtClean="0"/>
              <a:t>Image sharing facility</a:t>
            </a:r>
          </a:p>
          <a:p>
            <a:pPr lvl="1"/>
            <a:r>
              <a:rPr lang="en-US" dirty="0" smtClean="0"/>
              <a:t>Stores image metadata</a:t>
            </a:r>
          </a:p>
          <a:p>
            <a:pPr lvl="1"/>
            <a:r>
              <a:rPr lang="en-US" dirty="0" smtClean="0"/>
              <a:t>Actual images stored elsewhere</a:t>
            </a:r>
          </a:p>
          <a:p>
            <a:pPr lvl="1"/>
            <a:r>
              <a:rPr lang="en-US" dirty="0" smtClean="0"/>
              <a:t>Support trust: users, admin, </a:t>
            </a:r>
            <a:r>
              <a:rPr lang="en-US" dirty="0" err="1" smtClean="0"/>
              <a:t>devs</a:t>
            </a:r>
            <a:endParaRPr lang="en-US" dirty="0" smtClean="0"/>
          </a:p>
        </p:txBody>
      </p:sp>
      <p:pic>
        <p:nvPicPr>
          <p:cNvPr id="4" name="3 Imagen" descr="Metada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340768"/>
            <a:ext cx="4424645" cy="518457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690" y="3573016"/>
            <a:ext cx="901778" cy="9017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grpSp>
        <p:nvGrpSpPr>
          <p:cNvPr id="17" name="16 Grupo"/>
          <p:cNvGrpSpPr/>
          <p:nvPr/>
        </p:nvGrpSpPr>
        <p:grpSpPr>
          <a:xfrm>
            <a:off x="538038" y="4941174"/>
            <a:ext cx="1585690" cy="1325761"/>
            <a:chOff x="2555776" y="5301208"/>
            <a:chExt cx="1585690" cy="1325761"/>
          </a:xfrm>
        </p:grpSpPr>
        <p:pic>
          <p:nvPicPr>
            <p:cNvPr id="9" name="8 Imagen" descr="base-user-hi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68739" y="5301208"/>
              <a:ext cx="559764" cy="936104"/>
            </a:xfrm>
            <a:prstGeom prst="rect">
              <a:avLst/>
            </a:prstGeom>
          </p:spPr>
        </p:pic>
        <p:sp>
          <p:nvSpPr>
            <p:cNvPr id="11" name="10 Rectángulo"/>
            <p:cNvSpPr/>
            <p:nvPr/>
          </p:nvSpPr>
          <p:spPr>
            <a:xfrm>
              <a:off x="2555776" y="6165304"/>
              <a:ext cx="158569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 smtClean="0">
                  <a:solidFill>
                    <a:srgbClr val="132B66"/>
                  </a:solidFill>
                  <a:latin typeface="Arial"/>
                </a:rPr>
                <a:t>distribute</a:t>
              </a:r>
              <a:endParaRPr lang="es-ES" dirty="0"/>
            </a:p>
          </p:txBody>
        </p:sp>
      </p:grpSp>
      <p:sp>
        <p:nvSpPr>
          <p:cNvPr id="12" name="11 Rectángulo"/>
          <p:cNvSpPr/>
          <p:nvPr/>
        </p:nvSpPr>
        <p:spPr>
          <a:xfrm>
            <a:off x="1928949" y="4437118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 smtClean="0">
                <a:solidFill>
                  <a:srgbClr val="132B66"/>
                </a:solidFill>
                <a:latin typeface="Arial"/>
              </a:rPr>
              <a:t>use</a:t>
            </a:r>
            <a:endParaRPr lang="es-ES" dirty="0"/>
          </a:p>
        </p:txBody>
      </p:sp>
      <p:grpSp>
        <p:nvGrpSpPr>
          <p:cNvPr id="18" name="17 Grupo"/>
          <p:cNvGrpSpPr/>
          <p:nvPr/>
        </p:nvGrpSpPr>
        <p:grpSpPr>
          <a:xfrm>
            <a:off x="2443908" y="4983559"/>
            <a:ext cx="1552028" cy="1253753"/>
            <a:chOff x="427684" y="5373216"/>
            <a:chExt cx="1552028" cy="1253753"/>
          </a:xfrm>
        </p:grpSpPr>
        <p:pic>
          <p:nvPicPr>
            <p:cNvPr id="8" name="7 Imagen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>
            <a:xfrm>
              <a:off x="735646" y="5373216"/>
              <a:ext cx="936104" cy="9361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12 Rectángulo"/>
            <p:cNvSpPr/>
            <p:nvPr/>
          </p:nvSpPr>
          <p:spPr>
            <a:xfrm>
              <a:off x="427684" y="6165304"/>
              <a:ext cx="155202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kern="0" dirty="0" smtClean="0">
                  <a:solidFill>
                    <a:srgbClr val="132B66"/>
                  </a:solidFill>
                  <a:latin typeface="Arial"/>
                </a:rPr>
                <a:t>authorize</a:t>
              </a:r>
              <a:endParaRPr lang="es-ES" dirty="0"/>
            </a:p>
          </p:txBody>
        </p:sp>
      </p:grpSp>
      <p:pic>
        <p:nvPicPr>
          <p:cNvPr id="19" name="18 Imagen" descr="MC900433864 (1)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5696" y="4941168"/>
            <a:ext cx="914286" cy="914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 I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StratusLab</a:t>
            </a:r>
            <a:r>
              <a:rPr lang="en-US" dirty="0" smtClean="0"/>
              <a:t> Distribution</a:t>
            </a:r>
          </a:p>
          <a:p>
            <a:pPr marL="358775" lvl="1" indent="-179388" defTabSz="457200" eaLnBrk="1">
              <a:buClr>
                <a:srgbClr val="000000"/>
              </a:buClr>
              <a:buSzPct val="100000"/>
              <a:buFont typeface="Wingdings" charset="2"/>
              <a:buChar char="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kern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Stable, periodically released &amp; comprehensive software distribution</a:t>
            </a:r>
          </a:p>
          <a:p>
            <a:pPr lvl="1"/>
            <a:r>
              <a:rPr lang="en-US" dirty="0" smtClean="0"/>
              <a:t>Easy to build a </a:t>
            </a:r>
            <a:r>
              <a:rPr lang="en-US" dirty="0" err="1" smtClean="0"/>
              <a:t>IaaS</a:t>
            </a:r>
            <a:r>
              <a:rPr lang="en-US" dirty="0" smtClean="0"/>
              <a:t> Cloud</a:t>
            </a:r>
          </a:p>
          <a:p>
            <a:pPr lvl="1"/>
            <a:r>
              <a:rPr lang="en-US" dirty="0" smtClean="0"/>
              <a:t>In use by several EGI sites &amp; commercial solutions</a:t>
            </a:r>
          </a:p>
          <a:p>
            <a:r>
              <a:rPr lang="en-US" dirty="0" smtClean="0"/>
              <a:t>Cloud Services &amp; Reference Deployments</a:t>
            </a:r>
          </a:p>
          <a:p>
            <a:pPr lvl="1"/>
            <a:r>
              <a:rPr lang="en-US" dirty="0" smtClean="0"/>
              <a:t>Operation of a virtualized Grid site</a:t>
            </a:r>
          </a:p>
          <a:p>
            <a:pPr lvl="1"/>
            <a:r>
              <a:rPr lang="en-US" dirty="0" smtClean="0"/>
              <a:t>Operation of 2 </a:t>
            </a:r>
            <a:r>
              <a:rPr lang="en-US" dirty="0" err="1" smtClean="0"/>
              <a:t>IaaS</a:t>
            </a:r>
            <a:r>
              <a:rPr lang="en-US" dirty="0" smtClean="0"/>
              <a:t> clouds</a:t>
            </a:r>
          </a:p>
          <a:p>
            <a:pPr lvl="1"/>
            <a:r>
              <a:rPr lang="en-US" dirty="0" err="1" smtClean="0"/>
              <a:t>MarketPlace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 II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for Production Applications &amp; Adoption</a:t>
            </a:r>
          </a:p>
          <a:p>
            <a:pPr marL="358775" lvl="1" indent="-179388" defTabSz="457200" eaLnBrk="1">
              <a:buClr>
                <a:srgbClr val="000000"/>
              </a:buClr>
              <a:buSzPct val="100000"/>
              <a:buFont typeface="Wingdings" charset="2"/>
              <a:buChar char="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kern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Production use-cases for a wide-range of application domains</a:t>
            </a:r>
          </a:p>
          <a:p>
            <a:pPr lvl="1"/>
            <a:r>
              <a:rPr lang="en-US" dirty="0" smtClean="0"/>
              <a:t>Reference services attracted and served multiple users</a:t>
            </a:r>
          </a:p>
          <a:p>
            <a:r>
              <a:rPr lang="en-US" dirty="0" smtClean="0"/>
              <a:t>Multi-Cloud Federation</a:t>
            </a:r>
          </a:p>
          <a:p>
            <a:pPr lvl="1"/>
            <a:r>
              <a:rPr lang="en-US" dirty="0" smtClean="0"/>
              <a:t>Demonstrated a federated set-up of </a:t>
            </a:r>
            <a:r>
              <a:rPr lang="en-US" dirty="0" err="1" smtClean="0"/>
              <a:t>IaaS</a:t>
            </a:r>
            <a:r>
              <a:rPr lang="en-US" dirty="0" smtClean="0"/>
              <a:t> Clouds</a:t>
            </a:r>
          </a:p>
          <a:p>
            <a:pPr lvl="1"/>
            <a:r>
              <a:rPr lang="en-US" dirty="0" smtClean="0"/>
              <a:t>Deployed complex (multi-tier) applications in multiple-clouds</a:t>
            </a:r>
          </a:p>
          <a:p>
            <a:pPr lvl="1"/>
            <a:r>
              <a:rPr lang="en-US" dirty="0" smtClean="0"/>
              <a:t>Federated tools (Marketplace) being adopted by EGI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7803" y="2743200"/>
            <a:ext cx="5081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0" i="1" dirty="0" smtClean="0"/>
              <a:t>Questions?</a:t>
            </a:r>
            <a:endParaRPr lang="en-US" sz="72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(before…)</a:t>
            </a:r>
          </a:p>
        </p:txBody>
      </p:sp>
      <p:sp>
        <p:nvSpPr>
          <p:cNvPr id="33" name="32 Rectángulo redondeado"/>
          <p:cNvSpPr/>
          <p:nvPr/>
        </p:nvSpPr>
        <p:spPr bwMode="auto">
          <a:xfrm>
            <a:off x="233935" y="2564904"/>
            <a:ext cx="8424936" cy="3960440"/>
          </a:xfrm>
          <a:prstGeom prst="roundRect">
            <a:avLst>
              <a:gd name="adj" fmla="val 4202"/>
            </a:avLst>
          </a:prstGeom>
          <a:gradFill flip="none" rotWithShape="1">
            <a:gsLst>
              <a:gs pos="0">
                <a:srgbClr val="8291AE">
                  <a:tint val="66000"/>
                  <a:satMod val="160000"/>
                </a:srgbClr>
              </a:gs>
              <a:gs pos="65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34" name="33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4568" y="5084906"/>
            <a:ext cx="720080" cy="1184131"/>
          </a:xfrm>
          <a:prstGeom prst="rect">
            <a:avLst/>
          </a:prstGeom>
        </p:spPr>
      </p:pic>
      <p:pic>
        <p:nvPicPr>
          <p:cNvPr id="35" name="34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0699" y="5303071"/>
            <a:ext cx="720080" cy="1184131"/>
          </a:xfrm>
          <a:prstGeom prst="rect">
            <a:avLst/>
          </a:prstGeom>
        </p:spPr>
      </p:pic>
      <p:pic>
        <p:nvPicPr>
          <p:cNvPr id="36" name="35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6629" y="5084906"/>
            <a:ext cx="720080" cy="1184131"/>
          </a:xfrm>
          <a:prstGeom prst="rect">
            <a:avLst/>
          </a:prstGeom>
        </p:spPr>
      </p:pic>
      <p:pic>
        <p:nvPicPr>
          <p:cNvPr id="37" name="36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2760" y="5303071"/>
            <a:ext cx="720080" cy="1184131"/>
          </a:xfrm>
          <a:prstGeom prst="rect">
            <a:avLst/>
          </a:prstGeom>
        </p:spPr>
      </p:pic>
      <p:sp>
        <p:nvSpPr>
          <p:cNvPr id="38" name="37 Forma libre"/>
          <p:cNvSpPr/>
          <p:nvPr/>
        </p:nvSpPr>
        <p:spPr>
          <a:xfrm>
            <a:off x="773161" y="2640966"/>
            <a:ext cx="4179839" cy="359322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2D05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36000" tIns="45000" rIns="36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sz="2200" b="1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LRMS </a:t>
            </a:r>
            <a:r>
              <a:rPr lang="es-ES" sz="2200" b="1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(PBS, SGE…)</a:t>
            </a:r>
            <a:endParaRPr lang="es-ES" sz="2200" b="1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39" name="38 Rectángulo redondeado"/>
          <p:cNvSpPr/>
          <p:nvPr/>
        </p:nvSpPr>
        <p:spPr bwMode="auto">
          <a:xfrm>
            <a:off x="233935" y="1340768"/>
            <a:ext cx="8424936" cy="1169713"/>
          </a:xfrm>
          <a:prstGeom prst="roundRect">
            <a:avLst>
              <a:gd name="adj" fmla="val 12420"/>
            </a:avLst>
          </a:prstGeom>
          <a:gradFill flip="none" rotWithShape="1">
            <a:gsLst>
              <a:gs pos="0">
                <a:srgbClr val="6699FF"/>
              </a:gs>
              <a:gs pos="60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40" name="39 Forma libre"/>
          <p:cNvSpPr/>
          <p:nvPr/>
        </p:nvSpPr>
        <p:spPr>
          <a:xfrm>
            <a:off x="755576" y="2060888"/>
            <a:ext cx="2646711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Grid</a:t>
            </a: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 Middleware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1" name="40 CuadroTexto"/>
          <p:cNvSpPr txBox="1"/>
          <p:nvPr/>
        </p:nvSpPr>
        <p:spPr>
          <a:xfrm rot="16200000">
            <a:off x="-141449" y="1754696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Access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 rot="16200000">
            <a:off x="-172155" y="4121597"/>
            <a:ext cx="1353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Provision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Flecha abajo"/>
          <p:cNvSpPr/>
          <p:nvPr/>
        </p:nvSpPr>
        <p:spPr>
          <a:xfrm>
            <a:off x="2771800" y="2996952"/>
            <a:ext cx="936104" cy="2088232"/>
          </a:xfrm>
          <a:prstGeom prst="downArrow">
            <a:avLst/>
          </a:prstGeom>
          <a:gradFill>
            <a:gsLst>
              <a:gs pos="21000">
                <a:srgbClr val="EEECE1">
                  <a:lumMod val="50000"/>
                  <a:alpha val="0"/>
                </a:srgbClr>
              </a:gs>
              <a:gs pos="100000">
                <a:srgbClr val="EEECE1">
                  <a:lumMod val="25000"/>
                </a:srgbClr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43 Flecha abajo"/>
          <p:cNvSpPr/>
          <p:nvPr/>
        </p:nvSpPr>
        <p:spPr>
          <a:xfrm>
            <a:off x="3800872" y="548680"/>
            <a:ext cx="864096" cy="1944216"/>
          </a:xfrm>
          <a:prstGeom prst="downArrow">
            <a:avLst/>
          </a:prstGeom>
          <a:gradFill>
            <a:gsLst>
              <a:gs pos="21000">
                <a:srgbClr val="EEECE1">
                  <a:lumMod val="50000"/>
                  <a:alpha val="0"/>
                </a:srgbClr>
              </a:gs>
              <a:gs pos="100000">
                <a:srgbClr val="9BBB59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44 Flecha abajo"/>
          <p:cNvSpPr/>
          <p:nvPr/>
        </p:nvSpPr>
        <p:spPr>
          <a:xfrm>
            <a:off x="1424608" y="764704"/>
            <a:ext cx="864096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6" name="45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773" y="5123048"/>
            <a:ext cx="720080" cy="1184131"/>
          </a:xfrm>
          <a:prstGeom prst="rect">
            <a:avLst/>
          </a:prstGeom>
        </p:spPr>
      </p:pic>
      <p:pic>
        <p:nvPicPr>
          <p:cNvPr id="47" name="46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88904" y="5341213"/>
            <a:ext cx="720080" cy="1184131"/>
          </a:xfrm>
          <a:prstGeom prst="rect">
            <a:avLst/>
          </a:prstGeom>
        </p:spPr>
      </p:pic>
      <p:pic>
        <p:nvPicPr>
          <p:cNvPr id="48" name="47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1973" y="5123048"/>
            <a:ext cx="720080" cy="1184131"/>
          </a:xfrm>
          <a:prstGeom prst="rect">
            <a:avLst/>
          </a:prstGeom>
        </p:spPr>
      </p:pic>
      <p:pic>
        <p:nvPicPr>
          <p:cNvPr id="49" name="48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5341213"/>
            <a:ext cx="720080" cy="11841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(Year 1)</a:t>
            </a:r>
          </a:p>
        </p:txBody>
      </p:sp>
      <p:sp>
        <p:nvSpPr>
          <p:cNvPr id="69" name="68 Rectángulo redondeado"/>
          <p:cNvSpPr/>
          <p:nvPr/>
        </p:nvSpPr>
        <p:spPr bwMode="auto">
          <a:xfrm>
            <a:off x="233937" y="2564904"/>
            <a:ext cx="6354288" cy="1961801"/>
          </a:xfrm>
          <a:prstGeom prst="roundRect">
            <a:avLst>
              <a:gd name="adj" fmla="val 12420"/>
            </a:avLst>
          </a:prstGeom>
          <a:gradFill flip="none" rotWithShape="1">
            <a:gsLst>
              <a:gs pos="0">
                <a:srgbClr val="DAEDEF">
                  <a:lumMod val="50000"/>
                </a:srgbClr>
              </a:gs>
              <a:gs pos="60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70" name="69 Rectángulo redondeado"/>
          <p:cNvSpPr/>
          <p:nvPr/>
        </p:nvSpPr>
        <p:spPr bwMode="auto">
          <a:xfrm>
            <a:off x="233936" y="4603078"/>
            <a:ext cx="6395602" cy="1922266"/>
          </a:xfrm>
          <a:prstGeom prst="roundRect">
            <a:avLst>
              <a:gd name="adj" fmla="val 12420"/>
            </a:avLst>
          </a:prstGeom>
          <a:gradFill flip="none" rotWithShape="1">
            <a:gsLst>
              <a:gs pos="0">
                <a:srgbClr val="8291AE">
                  <a:tint val="66000"/>
                  <a:satMod val="160000"/>
                </a:srgbClr>
              </a:gs>
              <a:gs pos="65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71" name="70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4568" y="5084906"/>
            <a:ext cx="720080" cy="1184131"/>
          </a:xfrm>
          <a:prstGeom prst="rect">
            <a:avLst/>
          </a:prstGeom>
        </p:spPr>
      </p:pic>
      <p:pic>
        <p:nvPicPr>
          <p:cNvPr id="72" name="71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0699" y="5303071"/>
            <a:ext cx="720080" cy="1184131"/>
          </a:xfrm>
          <a:prstGeom prst="rect">
            <a:avLst/>
          </a:prstGeom>
        </p:spPr>
      </p:pic>
      <p:pic>
        <p:nvPicPr>
          <p:cNvPr id="73" name="72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6629" y="5084906"/>
            <a:ext cx="720080" cy="1184131"/>
          </a:xfrm>
          <a:prstGeom prst="rect">
            <a:avLst/>
          </a:prstGeom>
        </p:spPr>
      </p:pic>
      <p:pic>
        <p:nvPicPr>
          <p:cNvPr id="74" name="73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2760" y="5303071"/>
            <a:ext cx="720080" cy="1184131"/>
          </a:xfrm>
          <a:prstGeom prst="rect">
            <a:avLst/>
          </a:prstGeom>
        </p:spPr>
      </p:pic>
      <p:pic>
        <p:nvPicPr>
          <p:cNvPr id="76" name="6 Imagen" descr="server_mimooh_01_l.png"/>
          <p:cNvPicPr>
            <a:picLocks noChangeAspect="1"/>
          </p:cNvPicPr>
          <p:nvPr/>
        </p:nvPicPr>
        <p:blipFill>
          <a:blip r:embed="rId3" cstate="print">
            <a:lum bright="43000" contrast="-70000"/>
          </a:blip>
          <a:stretch>
            <a:fillRect/>
          </a:stretch>
        </p:blipFill>
        <p:spPr>
          <a:xfrm>
            <a:off x="2613439" y="3024270"/>
            <a:ext cx="785203" cy="1111062"/>
          </a:xfrm>
          <a:prstGeom prst="rect">
            <a:avLst/>
          </a:prstGeom>
          <a:noFill/>
          <a:effectLst>
            <a:softEdge rad="12700"/>
          </a:effectLst>
        </p:spPr>
      </p:pic>
      <p:pic>
        <p:nvPicPr>
          <p:cNvPr id="77" name="13 Imagen" descr="server_mimooh_01_l.png"/>
          <p:cNvPicPr>
            <a:picLocks noChangeAspect="1"/>
          </p:cNvPicPr>
          <p:nvPr/>
        </p:nvPicPr>
        <p:blipFill>
          <a:blip r:embed="rId3" cstate="print">
            <a:lum bright="28000" contrast="-70000"/>
          </a:blip>
          <a:stretch>
            <a:fillRect/>
          </a:stretch>
        </p:blipFill>
        <p:spPr>
          <a:xfrm>
            <a:off x="2253399" y="3024270"/>
            <a:ext cx="785203" cy="1111062"/>
          </a:xfrm>
          <a:prstGeom prst="rect">
            <a:avLst/>
          </a:prstGeom>
        </p:spPr>
      </p:pic>
      <p:pic>
        <p:nvPicPr>
          <p:cNvPr id="78" name="15 Imagen" descr="server_mimooh_01_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93359" y="3024270"/>
            <a:ext cx="785203" cy="1111062"/>
          </a:xfrm>
          <a:prstGeom prst="rect">
            <a:avLst/>
          </a:prstGeom>
        </p:spPr>
      </p:pic>
      <p:pic>
        <p:nvPicPr>
          <p:cNvPr id="79" name="16 Imagen" descr="server_mimooh_01_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3319" y="3024270"/>
            <a:ext cx="785203" cy="1111062"/>
          </a:xfrm>
          <a:prstGeom prst="rect">
            <a:avLst/>
          </a:prstGeom>
        </p:spPr>
      </p:pic>
      <p:pic>
        <p:nvPicPr>
          <p:cNvPr id="80" name="17 Imagen" descr="server_mimooh_01_l.png"/>
          <p:cNvPicPr>
            <a:picLocks noChangeAspect="1"/>
          </p:cNvPicPr>
          <p:nvPr/>
        </p:nvPicPr>
        <p:blipFill>
          <a:blip r:embed="rId3" cstate="print">
            <a:lum bright="25000" contrast="-70000"/>
          </a:blip>
          <a:stretch>
            <a:fillRect/>
          </a:stretch>
        </p:blipFill>
        <p:spPr>
          <a:xfrm>
            <a:off x="1184469" y="3024270"/>
            <a:ext cx="785203" cy="1111062"/>
          </a:xfrm>
          <a:prstGeom prst="rect">
            <a:avLst/>
          </a:prstGeom>
        </p:spPr>
      </p:pic>
      <p:pic>
        <p:nvPicPr>
          <p:cNvPr id="81" name="18 Imagen" descr="server_mimooh_01_l.png"/>
          <p:cNvPicPr>
            <a:picLocks noChangeAspect="1"/>
          </p:cNvPicPr>
          <p:nvPr/>
        </p:nvPicPr>
        <p:blipFill>
          <a:blip r:embed="rId3" cstate="print">
            <a:lum bright="45000" contrast="-70000"/>
          </a:blip>
          <a:stretch>
            <a:fillRect/>
          </a:stretch>
        </p:blipFill>
        <p:spPr>
          <a:xfrm>
            <a:off x="813239" y="3024270"/>
            <a:ext cx="785203" cy="1111062"/>
          </a:xfrm>
          <a:prstGeom prst="rect">
            <a:avLst/>
          </a:prstGeom>
        </p:spPr>
      </p:pic>
      <p:sp>
        <p:nvSpPr>
          <p:cNvPr id="83" name="82 Forma libre"/>
          <p:cNvSpPr/>
          <p:nvPr/>
        </p:nvSpPr>
        <p:spPr>
          <a:xfrm>
            <a:off x="683568" y="2640966"/>
            <a:ext cx="3150767" cy="35598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2D05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36000" tIns="45000" rIns="36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sz="2200" b="1" dirty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LRMS </a:t>
            </a:r>
            <a:r>
              <a:rPr lang="es-ES" sz="2200" b="1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 (PBS, SGE…)</a:t>
            </a:r>
            <a:endParaRPr lang="es-ES" sz="2200" b="1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84" name="83 Rectángulo redondeado"/>
          <p:cNvSpPr/>
          <p:nvPr/>
        </p:nvSpPr>
        <p:spPr bwMode="auto">
          <a:xfrm>
            <a:off x="233936" y="1340768"/>
            <a:ext cx="6395602" cy="1169713"/>
          </a:xfrm>
          <a:prstGeom prst="roundRect">
            <a:avLst>
              <a:gd name="adj" fmla="val 12420"/>
            </a:avLst>
          </a:prstGeom>
          <a:gradFill flip="none" rotWithShape="1">
            <a:gsLst>
              <a:gs pos="0">
                <a:srgbClr val="6699FF"/>
              </a:gs>
              <a:gs pos="60000">
                <a:srgbClr val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5" name="84 Forma libre"/>
          <p:cNvSpPr/>
          <p:nvPr/>
        </p:nvSpPr>
        <p:spPr>
          <a:xfrm>
            <a:off x="683568" y="2060888"/>
            <a:ext cx="2448271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Grid</a:t>
            </a: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 Middleware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86" name="85 CuadroTexto"/>
          <p:cNvSpPr txBox="1"/>
          <p:nvPr/>
        </p:nvSpPr>
        <p:spPr>
          <a:xfrm rot="16200000">
            <a:off x="-141449" y="1754696"/>
            <a:ext cx="1083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Access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87 CuadroTexto"/>
          <p:cNvSpPr txBox="1"/>
          <p:nvPr/>
        </p:nvSpPr>
        <p:spPr>
          <a:xfrm rot="16200000">
            <a:off x="-172155" y="5360629"/>
            <a:ext cx="1353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Provision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 rot="16200000">
            <a:off x="-66033" y="3296777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Service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91 Flecha abajo"/>
          <p:cNvSpPr/>
          <p:nvPr/>
        </p:nvSpPr>
        <p:spPr>
          <a:xfrm>
            <a:off x="1619672" y="764704"/>
            <a:ext cx="699120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92 Forma libre"/>
          <p:cNvSpPr/>
          <p:nvPr/>
        </p:nvSpPr>
        <p:spPr>
          <a:xfrm>
            <a:off x="539552" y="4272562"/>
            <a:ext cx="7992888" cy="57606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ysClr val="window" lastClr="FFFFFF"/>
          </a:solidFill>
          <a:ln w="6350">
            <a:solidFill>
              <a:srgbClr val="003300"/>
            </a:solidFill>
            <a:prstDash val="solid"/>
          </a:ln>
        </p:spPr>
        <p:txBody>
          <a:bodyPr vert="horz" lIns="36000" tIns="45000" rIns="36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95" name="94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2773" y="5123048"/>
            <a:ext cx="720080" cy="1184131"/>
          </a:xfrm>
          <a:prstGeom prst="rect">
            <a:avLst/>
          </a:prstGeom>
        </p:spPr>
      </p:pic>
      <p:pic>
        <p:nvPicPr>
          <p:cNvPr id="96" name="95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88904" y="5341213"/>
            <a:ext cx="720080" cy="1184131"/>
          </a:xfrm>
          <a:prstGeom prst="rect">
            <a:avLst/>
          </a:prstGeom>
        </p:spPr>
      </p:pic>
      <p:pic>
        <p:nvPicPr>
          <p:cNvPr id="100" name="99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4149064" y="620688"/>
            <a:ext cx="720080" cy="740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101 Rectángulo"/>
          <p:cNvSpPr/>
          <p:nvPr/>
        </p:nvSpPr>
        <p:spPr>
          <a:xfrm>
            <a:off x="251520" y="4335487"/>
            <a:ext cx="5616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marR="0" lvl="1" indent="-185738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Service-Provisioning Decoupling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" name="102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1973" y="5123048"/>
            <a:ext cx="720080" cy="1184131"/>
          </a:xfrm>
          <a:prstGeom prst="rect">
            <a:avLst/>
          </a:prstGeom>
        </p:spPr>
      </p:pic>
      <p:pic>
        <p:nvPicPr>
          <p:cNvPr id="104" name="103 Imagen" descr="r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5341213"/>
            <a:ext cx="720080" cy="1184131"/>
          </a:xfrm>
          <a:prstGeom prst="rect">
            <a:avLst/>
          </a:prstGeom>
        </p:spPr>
      </p:pic>
      <p:grpSp>
        <p:nvGrpSpPr>
          <p:cNvPr id="123" name="122 Grupo"/>
          <p:cNvGrpSpPr/>
          <p:nvPr/>
        </p:nvGrpSpPr>
        <p:grpSpPr>
          <a:xfrm>
            <a:off x="5153735" y="2780928"/>
            <a:ext cx="1794529" cy="1289246"/>
            <a:chOff x="4067944" y="3383143"/>
            <a:chExt cx="1794529" cy="1289246"/>
          </a:xfrm>
        </p:grpSpPr>
        <p:pic>
          <p:nvPicPr>
            <p:cNvPr id="124" name="123 Imagen"/>
            <p:cNvPicPr>
              <a:picLocks noChangeAspect="1"/>
            </p:cNvPicPr>
            <p:nvPr/>
          </p:nvPicPr>
          <p:blipFill>
            <a:blip r:embed="rId5" cstate="print">
              <a:alphaModFix/>
              <a:duotone>
                <a:srgbClr val="9BBB59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>
            <a:xfrm>
              <a:off x="4951670" y="3383143"/>
              <a:ext cx="910803" cy="12892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124 Imagen"/>
            <p:cNvPicPr>
              <a:picLocks noChangeAspect="1"/>
            </p:cNvPicPr>
            <p:nvPr/>
          </p:nvPicPr>
          <p:blipFill>
            <a:blip r:embed="rId5" cstate="print">
              <a:alphaModFix/>
              <a:duotone>
                <a:srgbClr val="8064A2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>
            <a:xfrm>
              <a:off x="4569041" y="3383143"/>
              <a:ext cx="910803" cy="12892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" name="125 Imagen"/>
            <p:cNvPicPr>
              <a:picLocks noChangeAspect="1"/>
            </p:cNvPicPr>
            <p:nvPr/>
          </p:nvPicPr>
          <p:blipFill>
            <a:blip r:embed="rId5" cstate="print">
              <a:alphaModFix/>
              <a:duotone>
                <a:prstClr val="black"/>
                <a:srgbClr val="8064A2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>
            <a:xfrm>
              <a:off x="4067944" y="3383143"/>
              <a:ext cx="910803" cy="128924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27" name="126 Grupo"/>
          <p:cNvGrpSpPr/>
          <p:nvPr/>
        </p:nvGrpSpPr>
        <p:grpSpPr>
          <a:xfrm>
            <a:off x="3995936" y="3212976"/>
            <a:ext cx="1647580" cy="1111062"/>
            <a:chOff x="6516216" y="3524990"/>
            <a:chExt cx="1647580" cy="1111062"/>
          </a:xfrm>
        </p:grpSpPr>
        <p:pic>
          <p:nvPicPr>
            <p:cNvPr id="128" name="20 Imagen" descr="server_mimooh_01_l.png"/>
            <p:cNvPicPr>
              <a:picLocks noChangeAspect="1"/>
            </p:cNvPicPr>
            <p:nvPr/>
          </p:nvPicPr>
          <p:blipFill>
            <a:blip r:embed="rId3" cstate="print">
              <a:lum bright="54000" contrast="-70000"/>
            </a:blip>
            <a:stretch>
              <a:fillRect/>
            </a:stretch>
          </p:blipFill>
          <p:spPr>
            <a:xfrm>
              <a:off x="7378593" y="3524990"/>
              <a:ext cx="785203" cy="1111062"/>
            </a:xfrm>
            <a:prstGeom prst="rect">
              <a:avLst/>
            </a:prstGeom>
            <a:noFill/>
            <a:effectLst>
              <a:softEdge rad="12700"/>
            </a:effectLst>
          </p:spPr>
        </p:pic>
        <p:pic>
          <p:nvPicPr>
            <p:cNvPr id="129" name="6 Imagen" descr="server_mimooh_01_l.png"/>
            <p:cNvPicPr>
              <a:picLocks noChangeAspect="1"/>
            </p:cNvPicPr>
            <p:nvPr/>
          </p:nvPicPr>
          <p:blipFill>
            <a:blip r:embed="rId3" cstate="print">
              <a:duotone>
                <a:srgbClr val="8064A2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6947403" y="3524990"/>
              <a:ext cx="785203" cy="1111062"/>
            </a:xfrm>
            <a:prstGeom prst="rect">
              <a:avLst/>
            </a:prstGeom>
            <a:noFill/>
            <a:effectLst>
              <a:softEdge rad="12700"/>
            </a:effectLst>
          </p:spPr>
        </p:pic>
        <p:pic>
          <p:nvPicPr>
            <p:cNvPr id="130" name="13 Imagen" descr="server_mimooh_01_l.png"/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rgbClr val="8064A2">
                  <a:tint val="45000"/>
                  <a:satMod val="400000"/>
                </a:srgbClr>
              </a:duotone>
            </a:blip>
            <a:stretch>
              <a:fillRect/>
            </a:stretch>
          </p:blipFill>
          <p:spPr>
            <a:xfrm>
              <a:off x="6516216" y="3524990"/>
              <a:ext cx="785203" cy="1111062"/>
            </a:xfrm>
            <a:prstGeom prst="rect">
              <a:avLst/>
            </a:prstGeom>
          </p:spPr>
        </p:pic>
      </p:grpSp>
      <p:sp>
        <p:nvSpPr>
          <p:cNvPr id="140" name="139 Forma libre"/>
          <p:cNvSpPr/>
          <p:nvPr/>
        </p:nvSpPr>
        <p:spPr>
          <a:xfrm>
            <a:off x="3995936" y="2060888"/>
            <a:ext cx="2037183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141" name="140 Flecha abajo"/>
          <p:cNvSpPr/>
          <p:nvPr/>
        </p:nvSpPr>
        <p:spPr>
          <a:xfrm>
            <a:off x="4860032" y="764704"/>
            <a:ext cx="699120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2" name="141 Forma libre"/>
          <p:cNvSpPr/>
          <p:nvPr/>
        </p:nvSpPr>
        <p:spPr>
          <a:xfrm>
            <a:off x="3995936" y="2636912"/>
            <a:ext cx="2952328" cy="36004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92D05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36000" tIns="45000" rIns="36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" sz="2200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HTTP</a:t>
            </a:r>
            <a:r>
              <a:rPr lang="es-ES" sz="2200" b="1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, SSH…</a:t>
            </a:r>
            <a:endParaRPr lang="es-ES" sz="2200" b="1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143" name="142 Flecha abajo"/>
          <p:cNvSpPr/>
          <p:nvPr/>
        </p:nvSpPr>
        <p:spPr>
          <a:xfrm>
            <a:off x="6156176" y="692696"/>
            <a:ext cx="720080" cy="1944216"/>
          </a:xfrm>
          <a:prstGeom prst="downArrow">
            <a:avLst/>
          </a:prstGeom>
          <a:gradFill>
            <a:gsLst>
              <a:gs pos="21000">
                <a:srgbClr val="EEECE1">
                  <a:lumMod val="50000"/>
                  <a:alpha val="0"/>
                </a:srgbClr>
              </a:gs>
              <a:gs pos="100000">
                <a:srgbClr val="9BBB59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81 Forma libre"/>
          <p:cNvSpPr/>
          <p:nvPr/>
        </p:nvSpPr>
        <p:spPr>
          <a:xfrm>
            <a:off x="2411760" y="3841998"/>
            <a:ext cx="2448272" cy="36004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E6E6FF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Virtual Machines</a:t>
            </a:r>
            <a:endParaRPr lang="en-US" sz="2200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  <p:pic>
        <p:nvPicPr>
          <p:cNvPr id="105" name="Picture 6" descr="stratuslab-logo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60232" y="4149080"/>
            <a:ext cx="2304256" cy="90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(Year 2)</a:t>
            </a:r>
          </a:p>
        </p:txBody>
      </p:sp>
      <p:pic>
        <p:nvPicPr>
          <p:cNvPr id="100" name="99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149064" y="620688"/>
            <a:ext cx="720080" cy="74077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Freeform 13"/>
          <p:cNvSpPr>
            <a:spLocks noChangeArrowheads="1"/>
          </p:cNvSpPr>
          <p:nvPr/>
        </p:nvSpPr>
        <p:spPr bwMode="auto">
          <a:xfrm>
            <a:off x="395536" y="4293096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2" name="51 Flecha abajo"/>
          <p:cNvSpPr/>
          <p:nvPr/>
        </p:nvSpPr>
        <p:spPr>
          <a:xfrm>
            <a:off x="1043608" y="1268760"/>
            <a:ext cx="699120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52 Forma libre"/>
          <p:cNvSpPr/>
          <p:nvPr/>
        </p:nvSpPr>
        <p:spPr>
          <a:xfrm>
            <a:off x="251520" y="4221088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4" name="Freeform 13"/>
          <p:cNvSpPr>
            <a:spLocks noChangeArrowheads="1"/>
          </p:cNvSpPr>
          <p:nvPr/>
        </p:nvSpPr>
        <p:spPr bwMode="auto">
          <a:xfrm>
            <a:off x="2267744" y="4941168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5" name="54 Forma libre"/>
          <p:cNvSpPr/>
          <p:nvPr/>
        </p:nvSpPr>
        <p:spPr>
          <a:xfrm>
            <a:off x="2123728" y="4869160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6" name="Freeform 13"/>
          <p:cNvSpPr>
            <a:spLocks noChangeArrowheads="1"/>
          </p:cNvSpPr>
          <p:nvPr/>
        </p:nvSpPr>
        <p:spPr bwMode="auto">
          <a:xfrm>
            <a:off x="3923928" y="4293096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7" name="56 Forma libre"/>
          <p:cNvSpPr/>
          <p:nvPr/>
        </p:nvSpPr>
        <p:spPr>
          <a:xfrm>
            <a:off x="3851921" y="4221088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8" name="Freeform 13"/>
          <p:cNvSpPr>
            <a:spLocks noChangeArrowheads="1"/>
          </p:cNvSpPr>
          <p:nvPr/>
        </p:nvSpPr>
        <p:spPr bwMode="auto">
          <a:xfrm>
            <a:off x="2699792" y="2636912"/>
            <a:ext cx="1584176" cy="1296144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49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2996952"/>
            <a:ext cx="1121931" cy="504056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5500" y="1071786"/>
            <a:ext cx="719138" cy="739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5" name="74 Nube"/>
          <p:cNvSpPr/>
          <p:nvPr/>
        </p:nvSpPr>
        <p:spPr bwMode="auto">
          <a:xfrm>
            <a:off x="611560" y="2564904"/>
            <a:ext cx="1334902" cy="1152128"/>
          </a:xfrm>
          <a:prstGeom prst="cloud">
            <a:avLst/>
          </a:pr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0" name="89 Forma libre"/>
          <p:cNvSpPr/>
          <p:nvPr/>
        </p:nvSpPr>
        <p:spPr>
          <a:xfrm>
            <a:off x="539552" y="2492896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91" name="90 Redondear rectángulo de esquina del mismo lado"/>
          <p:cNvSpPr/>
          <p:nvPr/>
        </p:nvSpPr>
        <p:spPr bwMode="auto">
          <a:xfrm>
            <a:off x="5220072" y="1340768"/>
            <a:ext cx="3312368" cy="1440160"/>
          </a:xfrm>
          <a:prstGeom prst="round2SameRect">
            <a:avLst>
              <a:gd name="adj1" fmla="val 8421"/>
              <a:gd name="adj2" fmla="val 0"/>
            </a:avLst>
          </a:prstGeom>
          <a:gradFill>
            <a:gsLst>
              <a:gs pos="0">
                <a:srgbClr val="FFC000"/>
              </a:gs>
              <a:gs pos="43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4" name="93 CuadroTexto"/>
          <p:cNvSpPr txBox="1"/>
          <p:nvPr/>
        </p:nvSpPr>
        <p:spPr>
          <a:xfrm>
            <a:off x="5292080" y="1311151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But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96 CuadroTexto"/>
          <p:cNvSpPr txBox="1"/>
          <p:nvPr/>
        </p:nvSpPr>
        <p:spPr>
          <a:xfrm>
            <a:off x="5220072" y="1916832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171450">
              <a:buFont typeface="Arial" pitchFamily="34" charset="0"/>
              <a:buChar char="•"/>
            </a:pPr>
            <a:r>
              <a:rPr lang="en-US" sz="2000" b="0" dirty="0" smtClean="0"/>
              <a:t>Identity on multiple clouds</a:t>
            </a:r>
          </a:p>
          <a:p>
            <a:pPr marL="171450" lvl="1" indent="-171450">
              <a:buFont typeface="Arial" pitchFamily="34" charset="0"/>
              <a:buChar char="•"/>
            </a:pPr>
            <a:r>
              <a:rPr lang="en-US" sz="2000" b="0" dirty="0" smtClean="0"/>
              <a:t>Different API’s</a:t>
            </a:r>
          </a:p>
          <a:p>
            <a:pPr marL="171450" lvl="1" indent="-171450">
              <a:buFont typeface="Arial" pitchFamily="34" charset="0"/>
              <a:buChar char="•"/>
            </a:pPr>
            <a:r>
              <a:rPr lang="en-US" sz="2000" b="0" dirty="0" smtClean="0"/>
              <a:t>Access to Images</a:t>
            </a:r>
          </a:p>
          <a:p>
            <a:pPr marL="171450" lvl="1" indent="-171450">
              <a:buFont typeface="Arial" pitchFamily="34" charset="0"/>
              <a:buChar char="•"/>
            </a:pPr>
            <a:r>
              <a:rPr lang="en-US" sz="2000" b="0" dirty="0" smtClean="0"/>
              <a:t>Networking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Flecha abajo"/>
          <p:cNvSpPr/>
          <p:nvPr/>
        </p:nvSpPr>
        <p:spPr>
          <a:xfrm rot="2718417">
            <a:off x="4338569" y="2578749"/>
            <a:ext cx="1605997" cy="1836823"/>
          </a:xfrm>
          <a:prstGeom prst="downArrow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65000">
                <a:schemeClr val="bg1"/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(Year 2)</a:t>
            </a:r>
          </a:p>
        </p:txBody>
      </p:sp>
      <p:pic>
        <p:nvPicPr>
          <p:cNvPr id="100" name="99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149064" y="620688"/>
            <a:ext cx="720080" cy="74077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Freeform 13"/>
          <p:cNvSpPr>
            <a:spLocks noChangeArrowheads="1"/>
          </p:cNvSpPr>
          <p:nvPr/>
        </p:nvSpPr>
        <p:spPr bwMode="auto">
          <a:xfrm>
            <a:off x="395536" y="4293096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2" name="51 Flecha abajo"/>
          <p:cNvSpPr/>
          <p:nvPr/>
        </p:nvSpPr>
        <p:spPr>
          <a:xfrm>
            <a:off x="1043608" y="1268760"/>
            <a:ext cx="699120" cy="1224136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52 Forma libre"/>
          <p:cNvSpPr/>
          <p:nvPr/>
        </p:nvSpPr>
        <p:spPr>
          <a:xfrm>
            <a:off x="251520" y="4221088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4" name="Freeform 13"/>
          <p:cNvSpPr>
            <a:spLocks noChangeArrowheads="1"/>
          </p:cNvSpPr>
          <p:nvPr/>
        </p:nvSpPr>
        <p:spPr bwMode="auto">
          <a:xfrm>
            <a:off x="2267744" y="4941168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5" name="54 Forma libre"/>
          <p:cNvSpPr/>
          <p:nvPr/>
        </p:nvSpPr>
        <p:spPr>
          <a:xfrm>
            <a:off x="2123728" y="4869160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6" name="Freeform 13"/>
          <p:cNvSpPr>
            <a:spLocks noChangeArrowheads="1"/>
          </p:cNvSpPr>
          <p:nvPr/>
        </p:nvSpPr>
        <p:spPr bwMode="auto">
          <a:xfrm>
            <a:off x="3923928" y="4293096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7" name="56 Forma libre"/>
          <p:cNvSpPr/>
          <p:nvPr/>
        </p:nvSpPr>
        <p:spPr>
          <a:xfrm>
            <a:off x="3851921" y="4221088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8" name="Freeform 13"/>
          <p:cNvSpPr>
            <a:spLocks noChangeArrowheads="1"/>
          </p:cNvSpPr>
          <p:nvPr/>
        </p:nvSpPr>
        <p:spPr bwMode="auto">
          <a:xfrm>
            <a:off x="2699792" y="2636912"/>
            <a:ext cx="1584176" cy="1296144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49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2996952"/>
            <a:ext cx="1121931" cy="504056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5500" y="1071786"/>
            <a:ext cx="719138" cy="739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5" name="74 Nube"/>
          <p:cNvSpPr/>
          <p:nvPr/>
        </p:nvSpPr>
        <p:spPr bwMode="auto">
          <a:xfrm>
            <a:off x="611560" y="2564904"/>
            <a:ext cx="1334902" cy="1152128"/>
          </a:xfrm>
          <a:prstGeom prst="cloud">
            <a:avLst/>
          </a:pr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0" name="89 Forma libre"/>
          <p:cNvSpPr/>
          <p:nvPr/>
        </p:nvSpPr>
        <p:spPr>
          <a:xfrm>
            <a:off x="539552" y="2492896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19" name="18 Redondear rectángulo de esquina del mismo lado"/>
          <p:cNvSpPr/>
          <p:nvPr/>
        </p:nvSpPr>
        <p:spPr bwMode="auto">
          <a:xfrm>
            <a:off x="5508104" y="1484784"/>
            <a:ext cx="3347864" cy="2016224"/>
          </a:xfrm>
          <a:prstGeom prst="round2SameRect">
            <a:avLst>
              <a:gd name="adj1" fmla="val 8421"/>
              <a:gd name="adj2" fmla="val 0"/>
            </a:avLst>
          </a:prstGeom>
          <a:gradFill>
            <a:gsLst>
              <a:gs pos="0">
                <a:srgbClr val="6699FF">
                  <a:tint val="66000"/>
                  <a:satMod val="160000"/>
                </a:srgbClr>
              </a:gs>
              <a:gs pos="43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20" name="19 Imagen" descr="MC900433864 (1)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1268760"/>
            <a:ext cx="914286" cy="914286"/>
          </a:xfrm>
          <a:prstGeom prst="rect">
            <a:avLst/>
          </a:prstGeom>
        </p:spPr>
      </p:pic>
      <p:sp>
        <p:nvSpPr>
          <p:cNvPr id="21" name="20 CuadroTexto"/>
          <p:cNvSpPr txBox="1"/>
          <p:nvPr/>
        </p:nvSpPr>
        <p:spPr>
          <a:xfrm>
            <a:off x="5973141" y="1599183"/>
            <a:ext cx="196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Marketplace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491479" y="2033553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Sharing existing VM images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Registry of metadata 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Image are kept elsewhere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Supports trust</a:t>
            </a:r>
          </a:p>
        </p:txBody>
      </p:sp>
      <p:sp>
        <p:nvSpPr>
          <p:cNvPr id="25" name="24 Flecha izquierda y arriba"/>
          <p:cNvSpPr/>
          <p:nvPr/>
        </p:nvSpPr>
        <p:spPr bwMode="auto">
          <a:xfrm rot="13552129">
            <a:off x="649915" y="3207013"/>
            <a:ext cx="1385020" cy="1373692"/>
          </a:xfrm>
          <a:prstGeom prst="leftUpArrow">
            <a:avLst/>
          </a:prstGeom>
          <a:gradFill flip="none" rotWithShape="1"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path path="circle">
              <a:fillToRect r="100000" b="100000"/>
            </a:path>
            <a:tileRect l="-100000" t="-10000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ES" sz="1800" b="0" kern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395536" y="3573016"/>
            <a:ext cx="2114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49"/>
              </a:spcBef>
              <a:spcAft>
                <a:spcPts val="649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rPr>
              <a:t>Hybrid Cloud</a:t>
            </a:r>
            <a:endParaRPr lang="en-US" dirty="0">
              <a:solidFill>
                <a:srgbClr val="000000"/>
              </a:solidFill>
              <a:latin typeface="Arial" pitchFamily="18"/>
              <a:ea typeface="Arial" pitchFamily="2"/>
              <a:cs typeface="Arial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Flecha abajo"/>
          <p:cNvSpPr/>
          <p:nvPr/>
        </p:nvSpPr>
        <p:spPr>
          <a:xfrm rot="2718417">
            <a:off x="4338569" y="2578749"/>
            <a:ext cx="1605997" cy="1836823"/>
          </a:xfrm>
          <a:prstGeom prst="downArrow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65000">
                <a:schemeClr val="bg1"/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StratusLab</a:t>
            </a:r>
            <a:r>
              <a:rPr lang="en-US" dirty="0" smtClean="0"/>
              <a:t> Vision (Year 2)</a:t>
            </a:r>
          </a:p>
        </p:txBody>
      </p:sp>
      <p:pic>
        <p:nvPicPr>
          <p:cNvPr id="100" name="99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4149064" y="620688"/>
            <a:ext cx="720080" cy="74077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Freeform 13"/>
          <p:cNvSpPr>
            <a:spLocks noChangeArrowheads="1"/>
          </p:cNvSpPr>
          <p:nvPr/>
        </p:nvSpPr>
        <p:spPr bwMode="auto">
          <a:xfrm>
            <a:off x="395536" y="4726781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3" name="52 Forma libre"/>
          <p:cNvSpPr/>
          <p:nvPr/>
        </p:nvSpPr>
        <p:spPr>
          <a:xfrm>
            <a:off x="251520" y="4654773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4" name="Freeform 13"/>
          <p:cNvSpPr>
            <a:spLocks noChangeArrowheads="1"/>
          </p:cNvSpPr>
          <p:nvPr/>
        </p:nvSpPr>
        <p:spPr bwMode="auto">
          <a:xfrm>
            <a:off x="2267744" y="5374853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5" name="54 Forma libre"/>
          <p:cNvSpPr/>
          <p:nvPr/>
        </p:nvSpPr>
        <p:spPr>
          <a:xfrm>
            <a:off x="2123728" y="5302845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6" name="Freeform 13"/>
          <p:cNvSpPr>
            <a:spLocks noChangeArrowheads="1"/>
          </p:cNvSpPr>
          <p:nvPr/>
        </p:nvSpPr>
        <p:spPr bwMode="auto">
          <a:xfrm>
            <a:off x="3923928" y="4726781"/>
            <a:ext cx="1279525" cy="1006475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7" name="56 Forma libre"/>
          <p:cNvSpPr/>
          <p:nvPr/>
        </p:nvSpPr>
        <p:spPr>
          <a:xfrm>
            <a:off x="3851921" y="4654773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58" name="Freeform 13"/>
          <p:cNvSpPr>
            <a:spLocks noChangeArrowheads="1"/>
          </p:cNvSpPr>
          <p:nvPr/>
        </p:nvSpPr>
        <p:spPr bwMode="auto">
          <a:xfrm>
            <a:off x="2699792" y="3212976"/>
            <a:ext cx="1584176" cy="1296144"/>
          </a:xfrm>
          <a:custGeom>
            <a:avLst/>
            <a:gdLst>
              <a:gd name="T0" fmla="*/ 3000 w 21600"/>
              <a:gd name="T1" fmla="*/ 3320 h 21600"/>
              <a:gd name="T2" fmla="*/ 17110 w 21600"/>
              <a:gd name="T3" fmla="*/ 17330 h 21600"/>
            </a:gdLst>
            <a:ahLst/>
            <a:cxnLst>
              <a:cxn ang="0">
                <a:pos x="1930" y="7160"/>
              </a:cxn>
              <a:cxn ang="0">
                <a:pos x="5270" y="1970"/>
              </a:cxn>
              <a:cxn ang="0">
                <a:pos x="6970" y="2600"/>
              </a:cxn>
              <a:cxn ang="0">
                <a:pos x="9340" y="650"/>
              </a:cxn>
              <a:cxn ang="0">
                <a:pos x="11210" y="1700"/>
              </a:cxn>
              <a:cxn ang="0">
                <a:pos x="13150" y="0"/>
              </a:cxn>
              <a:cxn ang="0">
                <a:pos x="14870" y="1160"/>
              </a:cxn>
              <a:cxn ang="0">
                <a:pos x="16740" y="0"/>
              </a:cxn>
              <a:cxn ang="0">
                <a:pos x="19110" y="2710"/>
              </a:cxn>
              <a:cxn ang="0">
                <a:pos x="21060" y="6220"/>
              </a:cxn>
              <a:cxn ang="0">
                <a:pos x="20830" y="7660"/>
              </a:cxn>
              <a:cxn ang="0">
                <a:pos x="21600" y="10460"/>
              </a:cxn>
              <a:cxn ang="0">
                <a:pos x="18650" y="15010"/>
              </a:cxn>
              <a:cxn ang="0">
                <a:pos x="15770" y="18920"/>
              </a:cxn>
              <a:cxn ang="0">
                <a:pos x="14240" y="18310"/>
              </a:cxn>
              <a:cxn ang="0">
                <a:pos x="11000" y="21600"/>
              </a:cxn>
              <a:cxn ang="0">
                <a:pos x="8210" y="19510"/>
              </a:cxn>
              <a:cxn ang="0">
                <a:pos x="6240" y="20290"/>
              </a:cxn>
              <a:cxn ang="0">
                <a:pos x="2900" y="17640"/>
              </a:cxn>
              <a:cxn ang="0">
                <a:pos x="480" y="14660"/>
              </a:cxn>
              <a:cxn ang="0">
                <a:pos x="1070" y="12640"/>
              </a:cxn>
              <a:cxn ang="0">
                <a:pos x="0" y="10120"/>
              </a:cxn>
              <a:cxn ang="0">
                <a:pos x="1930" y="7160"/>
              </a:cxn>
              <a:cxn ang="0">
                <a:pos x="1930" y="7160"/>
              </a:cxn>
              <a:cxn ang="0">
                <a:pos x="2090" y="7920"/>
              </a:cxn>
              <a:cxn ang="0">
                <a:pos x="6970" y="2600"/>
              </a:cxn>
              <a:cxn ang="0">
                <a:pos x="7670" y="3310"/>
              </a:cxn>
              <a:cxn ang="0">
                <a:pos x="11210" y="1700"/>
              </a:cxn>
              <a:cxn ang="0">
                <a:pos x="11030" y="2400"/>
              </a:cxn>
              <a:cxn ang="0">
                <a:pos x="14870" y="1160"/>
              </a:cxn>
              <a:cxn ang="0">
                <a:pos x="14540" y="2010"/>
              </a:cxn>
              <a:cxn ang="0">
                <a:pos x="19110" y="2710"/>
              </a:cxn>
              <a:cxn ang="0">
                <a:pos x="19190" y="3380"/>
              </a:cxn>
              <a:cxn ang="0">
                <a:pos x="20830" y="7660"/>
              </a:cxn>
              <a:cxn ang="0">
                <a:pos x="20110" y="8990"/>
              </a:cxn>
              <a:cxn ang="0">
                <a:pos x="18660" y="15010"/>
              </a:cxn>
              <a:cxn ang="0">
                <a:pos x="17000" y="11450"/>
              </a:cxn>
              <a:cxn ang="0">
                <a:pos x="14240" y="18310"/>
              </a:cxn>
              <a:cxn ang="0">
                <a:pos x="14370" y="17360"/>
              </a:cxn>
              <a:cxn ang="0">
                <a:pos x="8220" y="19510"/>
              </a:cxn>
              <a:cxn ang="0">
                <a:pos x="7860" y="18640"/>
              </a:cxn>
              <a:cxn ang="0">
                <a:pos x="2900" y="17640"/>
              </a:cxn>
              <a:cxn ang="0">
                <a:pos x="3460" y="17450"/>
              </a:cxn>
              <a:cxn ang="0">
                <a:pos x="1070" y="12640"/>
              </a:cxn>
              <a:cxn ang="0">
                <a:pos x="2330" y="13040"/>
              </a:cxn>
            </a:cxnLst>
            <a:rect l="T0" t="T1" r="T2" b="T3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</a:path>
              <a:path w="21600" h="21600" fill="none"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</a:path>
              <a:path w="21600" h="21600" fill="none"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</a:path>
              <a:path w="21600" h="21600" fill="none"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</a:path>
              <a:path w="21600" h="21600" fill="none"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</a:path>
              <a:path w="21600" h="21600" fill="none"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</a:path>
              <a:path w="21600" h="21600" fill="none"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</a:path>
              <a:path w="21600" h="21600" fill="none"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</a:path>
              <a:path w="21600" h="21600" fill="none"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</a:path>
              <a:path w="21600" h="21600" fill="none"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</a:path>
              <a:path w="21600" h="21600" fill="none"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</a:path>
              <a:path w="21600" h="21600" fill="none"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noFill/>
          <a:ln w="5715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s-ES" sz="1800" smtClean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49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5816" y="3573016"/>
            <a:ext cx="1121931" cy="504056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7744" y="908720"/>
            <a:ext cx="719138" cy="739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5" name="74 Nube"/>
          <p:cNvSpPr/>
          <p:nvPr/>
        </p:nvSpPr>
        <p:spPr bwMode="auto">
          <a:xfrm>
            <a:off x="611560" y="3140968"/>
            <a:ext cx="1334902" cy="1152128"/>
          </a:xfrm>
          <a:prstGeom prst="cloud">
            <a:avLst/>
          </a:prstGeom>
          <a:noFill/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0" name="89 Forma libre"/>
          <p:cNvSpPr/>
          <p:nvPr/>
        </p:nvSpPr>
        <p:spPr>
          <a:xfrm>
            <a:off x="539552" y="3068960"/>
            <a:ext cx="1584175" cy="36000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DE80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s-E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rial" pitchFamily="18"/>
                <a:ea typeface="Arial" pitchFamily="2"/>
                <a:cs typeface="Arial" pitchFamily="2"/>
              </a:rPr>
              <a:t>Cloud API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19" name="18 Redondear rectángulo de esquina del mismo lado"/>
          <p:cNvSpPr/>
          <p:nvPr/>
        </p:nvSpPr>
        <p:spPr bwMode="auto">
          <a:xfrm>
            <a:off x="5508104" y="1484784"/>
            <a:ext cx="3347864" cy="2016224"/>
          </a:xfrm>
          <a:prstGeom prst="round2SameRect">
            <a:avLst>
              <a:gd name="adj1" fmla="val 8421"/>
              <a:gd name="adj2" fmla="val 0"/>
            </a:avLst>
          </a:prstGeom>
          <a:gradFill>
            <a:gsLst>
              <a:gs pos="0">
                <a:srgbClr val="6699FF">
                  <a:tint val="66000"/>
                  <a:satMod val="160000"/>
                </a:srgbClr>
              </a:gs>
              <a:gs pos="43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20" name="19 Imagen" descr="MC900433864 (1)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1268760"/>
            <a:ext cx="914286" cy="914286"/>
          </a:xfrm>
          <a:prstGeom prst="rect">
            <a:avLst/>
          </a:prstGeom>
        </p:spPr>
      </p:pic>
      <p:sp>
        <p:nvSpPr>
          <p:cNvPr id="21" name="20 CuadroTexto"/>
          <p:cNvSpPr txBox="1"/>
          <p:nvPr/>
        </p:nvSpPr>
        <p:spPr>
          <a:xfrm>
            <a:off x="5973141" y="1599183"/>
            <a:ext cx="196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Marketplace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491479" y="2033553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Sharing existing VM images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Registry of metadata 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Image are kept elsewhere</a:t>
            </a:r>
          </a:p>
          <a:p>
            <a:pPr marL="0" lvl="1">
              <a:buFont typeface="Arial" pitchFamily="34" charset="0"/>
              <a:buChar char="•"/>
            </a:pPr>
            <a:r>
              <a:rPr lang="en-US" sz="2000" b="0" dirty="0" smtClean="0"/>
              <a:t> Supports trust</a:t>
            </a:r>
          </a:p>
        </p:txBody>
      </p:sp>
      <p:sp>
        <p:nvSpPr>
          <p:cNvPr id="25" name="24 Flecha izquierda y arriba"/>
          <p:cNvSpPr/>
          <p:nvPr/>
        </p:nvSpPr>
        <p:spPr bwMode="auto">
          <a:xfrm rot="13552129">
            <a:off x="1902342" y="2414925"/>
            <a:ext cx="1385020" cy="1373692"/>
          </a:xfrm>
          <a:prstGeom prst="leftUpArrow">
            <a:avLst/>
          </a:prstGeom>
          <a:gradFill flip="none" rotWithShape="1"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path path="circle">
              <a:fillToRect r="100000" b="100000"/>
            </a:path>
            <a:tileRect l="-100000" t="-10000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ES" sz="1800" b="0" kern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9" name="Oval 17"/>
          <p:cNvSpPr>
            <a:spLocks noChangeArrowheads="1"/>
          </p:cNvSpPr>
          <p:nvPr/>
        </p:nvSpPr>
        <p:spPr bwMode="auto">
          <a:xfrm>
            <a:off x="1835696" y="1982454"/>
            <a:ext cx="1584176" cy="864096"/>
          </a:xfrm>
          <a:prstGeom prst="ellipse">
            <a:avLst/>
          </a:prstGeom>
          <a:solidFill>
            <a:srgbClr val="BBF367"/>
          </a:soli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</a:tabLst>
            </a:pPr>
            <a:r>
              <a:rPr lang="en-US" b="1" dirty="0">
                <a:solidFill>
                  <a:srgbClr val="000000"/>
                </a:solidFill>
                <a:ea typeface="Droid Sans Fallback" charset="0"/>
                <a:cs typeface="Droid Sans Fallback" charset="0"/>
              </a:rPr>
              <a:t>BROKER</a:t>
            </a:r>
          </a:p>
        </p:txBody>
      </p:sp>
      <p:sp>
        <p:nvSpPr>
          <p:cNvPr id="52" name="51 Flecha abajo"/>
          <p:cNvSpPr/>
          <p:nvPr/>
        </p:nvSpPr>
        <p:spPr>
          <a:xfrm>
            <a:off x="2267744" y="1268760"/>
            <a:ext cx="699120" cy="936104"/>
          </a:xfrm>
          <a:prstGeom prst="downArrow">
            <a:avLst/>
          </a:prstGeom>
          <a:gradFill>
            <a:gsLst>
              <a:gs pos="0">
                <a:srgbClr val="EEECE1">
                  <a:lumMod val="50000"/>
                  <a:alpha val="0"/>
                </a:srgbClr>
              </a:gs>
              <a:gs pos="100000">
                <a:srgbClr val="F79646"/>
              </a:gs>
            </a:gsLst>
            <a:lin ang="54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Services &amp; Infrastructures</a:t>
            </a:r>
          </a:p>
        </p:txBody>
      </p:sp>
      <p:sp>
        <p:nvSpPr>
          <p:cNvPr id="7" name="6 Flecha a la derecha con bandas"/>
          <p:cNvSpPr/>
          <p:nvPr/>
        </p:nvSpPr>
        <p:spPr bwMode="auto">
          <a:xfrm rot="16200000">
            <a:off x="-684584" y="2118827"/>
            <a:ext cx="5184577" cy="3628453"/>
          </a:xfrm>
          <a:prstGeom prst="stripedRightArrow">
            <a:avLst>
              <a:gd name="adj1" fmla="val 100000"/>
              <a:gd name="adj2" fmla="val 0"/>
            </a:avLst>
          </a:prstGeom>
          <a:gradFill flip="none" rotWithShape="1">
            <a:gsLst>
              <a:gs pos="0">
                <a:srgbClr val="6699FF"/>
              </a:gs>
              <a:gs pos="70000">
                <a:srgbClr val="3B89BA">
                  <a:tint val="23500"/>
                  <a:satMod val="160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7 Flecha a la derecha con bandas"/>
          <p:cNvSpPr/>
          <p:nvPr/>
        </p:nvSpPr>
        <p:spPr bwMode="auto">
          <a:xfrm rot="16200000">
            <a:off x="4698012" y="2186857"/>
            <a:ext cx="5184577" cy="3492390"/>
          </a:xfrm>
          <a:prstGeom prst="stripedRightArrow">
            <a:avLst>
              <a:gd name="adj1" fmla="val 100000"/>
              <a:gd name="adj2" fmla="val 0"/>
            </a:avLst>
          </a:prstGeom>
          <a:gradFill flip="none" rotWithShape="1">
            <a:gsLst>
              <a:gs pos="0">
                <a:srgbClr val="6699FF"/>
              </a:gs>
              <a:gs pos="70000">
                <a:srgbClr val="3B89BA">
                  <a:tint val="23500"/>
                  <a:satMod val="160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s-ES" sz="1800" dirty="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pic>
        <p:nvPicPr>
          <p:cNvPr id="9" name="Picture 6" descr="stratuslab-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872" y="3356992"/>
            <a:ext cx="2304256" cy="90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CuadroTexto"/>
          <p:cNvSpPr txBox="1"/>
          <p:nvPr/>
        </p:nvSpPr>
        <p:spPr>
          <a:xfrm>
            <a:off x="-36512" y="1743199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StratusLab</a:t>
            </a:r>
            <a:r>
              <a:rPr lang="es-E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Distribution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633578" y="1743199"/>
            <a:ext cx="3313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Cloud </a:t>
            </a:r>
            <a:r>
              <a:rPr lang="es-E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Services</a:t>
            </a: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22 CuadroTexto"/>
          <p:cNvSpPr txBox="1"/>
          <p:nvPr/>
        </p:nvSpPr>
        <p:spPr>
          <a:xfrm>
            <a:off x="251520" y="2642136"/>
            <a:ext cx="32403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Cloud Components</a:t>
            </a:r>
            <a:endParaRPr lang="en-US" b="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Easy to install</a:t>
            </a: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Thoroughly tested</a:t>
            </a: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Regularly released</a:t>
            </a: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Supported</a:t>
            </a:r>
          </a:p>
        </p:txBody>
      </p:sp>
      <p:sp>
        <p:nvSpPr>
          <p:cNvPr id="13" name="22 CuadroTexto"/>
          <p:cNvSpPr txBox="1"/>
          <p:nvPr/>
        </p:nvSpPr>
        <p:spPr>
          <a:xfrm>
            <a:off x="5652120" y="2564904"/>
            <a:ext cx="3257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Virtualized Grid Site</a:t>
            </a:r>
          </a:p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2 x </a:t>
            </a:r>
            <a:r>
              <a:rPr lang="en-US" b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IaaS</a:t>
            </a: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Sites</a:t>
            </a:r>
          </a:p>
          <a:p>
            <a:pPr marL="87313" indent="-87313" algn="l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Marketplace</a:t>
            </a: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Show-case</a:t>
            </a:r>
          </a:p>
          <a:p>
            <a:pPr marL="87313" indent="-87313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Know how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Redondear rectángulo de esquina del mismo lado"/>
          <p:cNvSpPr/>
          <p:nvPr/>
        </p:nvSpPr>
        <p:spPr bwMode="auto">
          <a:xfrm>
            <a:off x="755576" y="1124744"/>
            <a:ext cx="3491880" cy="2016224"/>
          </a:xfrm>
          <a:prstGeom prst="round2SameRect">
            <a:avLst>
              <a:gd name="adj1" fmla="val 8421"/>
              <a:gd name="adj2" fmla="val 0"/>
            </a:avLst>
          </a:prstGeom>
          <a:gradFill>
            <a:gsLst>
              <a:gs pos="0">
                <a:srgbClr val="6699FF">
                  <a:tint val="66000"/>
                  <a:satMod val="160000"/>
                </a:srgbClr>
              </a:gs>
              <a:gs pos="43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4 Redondear rectángulo de esquina del mismo lado"/>
          <p:cNvSpPr/>
          <p:nvPr/>
        </p:nvSpPr>
        <p:spPr bwMode="auto">
          <a:xfrm>
            <a:off x="46162" y="2780928"/>
            <a:ext cx="9078788" cy="3888432"/>
          </a:xfrm>
          <a:prstGeom prst="round2SameRect">
            <a:avLst>
              <a:gd name="adj1" fmla="val 5602"/>
              <a:gd name="adj2" fmla="val 0"/>
            </a:avLst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37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0" name="23 Redondear rectángulo de esquina del mismo lado"/>
          <p:cNvSpPr/>
          <p:nvPr/>
        </p:nvSpPr>
        <p:spPr bwMode="auto">
          <a:xfrm>
            <a:off x="2140243" y="2840910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>
                  <a:alpha val="62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2140243" y="3429000"/>
            <a:ext cx="2303999" cy="1152127"/>
            <a:chOff x="2049624" y="4278237"/>
            <a:chExt cx="1930466" cy="1728191"/>
          </a:xfrm>
        </p:grpSpPr>
        <p:sp>
          <p:nvSpPr>
            <p:cNvPr id="38" name="37 Redondear rectángulo de esquina del mismo lado"/>
            <p:cNvSpPr/>
            <p:nvPr/>
          </p:nvSpPr>
          <p:spPr bwMode="auto">
            <a:xfrm>
              <a:off x="2049624" y="4278237"/>
              <a:ext cx="1908000" cy="1728191"/>
            </a:xfrm>
            <a:prstGeom prst="round2SameRect">
              <a:avLst>
                <a:gd name="adj1" fmla="val 4282"/>
                <a:gd name="adj2" fmla="val 0"/>
              </a:avLst>
            </a:prstGeom>
            <a:gradFill>
              <a:gsLst>
                <a:gs pos="0">
                  <a:srgbClr val="6699FF">
                    <a:tint val="66000"/>
                    <a:satMod val="160000"/>
                  </a:srgbClr>
                </a:gs>
                <a:gs pos="7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2091608" y="4443398"/>
              <a:ext cx="1888482" cy="692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Service </a:t>
              </a:r>
              <a:r>
                <a:rPr lang="en-US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Mang</a:t>
              </a:r>
              <a:r>
                <a:rPr 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StratusLab</a:t>
            </a:r>
            <a:r>
              <a:rPr lang="en-US" dirty="0" smtClean="0"/>
              <a:t> Distribution</a:t>
            </a:r>
          </a:p>
        </p:txBody>
      </p:sp>
      <p:sp>
        <p:nvSpPr>
          <p:cNvPr id="32" name="23 Redondear rectángulo de esquina del mismo lado"/>
          <p:cNvSpPr/>
          <p:nvPr/>
        </p:nvSpPr>
        <p:spPr bwMode="auto">
          <a:xfrm>
            <a:off x="4485134" y="4191373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/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3" name="23 Redondear rectángulo de esquina del mismo lado"/>
          <p:cNvSpPr/>
          <p:nvPr/>
        </p:nvSpPr>
        <p:spPr bwMode="auto">
          <a:xfrm>
            <a:off x="6823298" y="4191373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/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23 Redondear rectángulo de esquina del mismo lado"/>
          <p:cNvSpPr/>
          <p:nvPr/>
        </p:nvSpPr>
        <p:spPr bwMode="auto">
          <a:xfrm>
            <a:off x="6804248" y="4759053"/>
            <a:ext cx="2304000" cy="158417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69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7 Redondear rectángulo de esquina del mismo lado"/>
          <p:cNvSpPr/>
          <p:nvPr/>
        </p:nvSpPr>
        <p:spPr bwMode="auto">
          <a:xfrm>
            <a:off x="4466084" y="4778342"/>
            <a:ext cx="2304000" cy="1747002"/>
          </a:xfrm>
          <a:prstGeom prst="round2SameRect">
            <a:avLst>
              <a:gd name="adj1" fmla="val 3729"/>
              <a:gd name="adj2" fmla="val 0"/>
            </a:avLst>
          </a:prstGeom>
          <a:gradFill>
            <a:gsLst>
              <a:gs pos="0">
                <a:srgbClr val="FFC000"/>
              </a:gs>
              <a:gs pos="70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98806" y="4801444"/>
            <a:ext cx="2409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Persistent Disk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12786" y="4759053"/>
            <a:ext cx="2110942" cy="1728191"/>
            <a:chOff x="127086" y="4005065"/>
            <a:chExt cx="1908000" cy="1728191"/>
          </a:xfrm>
          <a:gradFill flip="none" rotWithShape="1">
            <a:gsLst>
              <a:gs pos="0">
                <a:srgbClr val="92D050"/>
              </a:gs>
              <a:gs pos="65000">
                <a:schemeClr val="bg1"/>
              </a:gs>
            </a:gsLst>
            <a:lin ang="5400000" scaled="1"/>
            <a:tileRect/>
          </a:gradFill>
        </p:grpSpPr>
        <p:sp>
          <p:nvSpPr>
            <p:cNvPr id="14" name="13 Redondear rectángulo de esquina del mismo lado"/>
            <p:cNvSpPr/>
            <p:nvPr/>
          </p:nvSpPr>
          <p:spPr bwMode="auto">
            <a:xfrm>
              <a:off x="127086" y="4005065"/>
              <a:ext cx="1908000" cy="1728191"/>
            </a:xfrm>
            <a:prstGeom prst="round2SameRect">
              <a:avLst>
                <a:gd name="adj1" fmla="val 4282"/>
                <a:gd name="adj2" fmla="val 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Arial" pitchFamily="-112" charset="0"/>
                <a:cs typeface="Arial" pitchFamily="-112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51184" y="4005065"/>
              <a:ext cx="1859805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Networking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1" name="23 Redondear rectángulo de esquina del mismo lado"/>
          <p:cNvSpPr/>
          <p:nvPr/>
        </p:nvSpPr>
        <p:spPr bwMode="auto">
          <a:xfrm>
            <a:off x="2140243" y="4191373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/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16 Redondear rectángulo de esquina del mismo lado"/>
          <p:cNvSpPr/>
          <p:nvPr/>
        </p:nvSpPr>
        <p:spPr bwMode="auto">
          <a:xfrm>
            <a:off x="2140243" y="4759053"/>
            <a:ext cx="2304000" cy="1728191"/>
          </a:xfrm>
          <a:prstGeom prst="round2SameRect">
            <a:avLst>
              <a:gd name="adj1" fmla="val 4282"/>
              <a:gd name="adj2" fmla="val 0"/>
            </a:avLst>
          </a:prstGeom>
          <a:gradFill>
            <a:gsLst>
              <a:gs pos="0">
                <a:srgbClr val="6699FF">
                  <a:tint val="66000"/>
                  <a:satMod val="160000"/>
                </a:srgbClr>
              </a:gs>
              <a:gs pos="70000">
                <a:schemeClr val="bg1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249958" y="4816203"/>
            <a:ext cx="2095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VM Manager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23 Redondear rectángulo de esquina del mismo lado"/>
          <p:cNvSpPr/>
          <p:nvPr/>
        </p:nvSpPr>
        <p:spPr bwMode="auto">
          <a:xfrm>
            <a:off x="35496" y="6093296"/>
            <a:ext cx="9089454" cy="648072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0">
                <a:schemeClr val="accent4">
                  <a:lumMod val="65000"/>
                  <a:lumOff val="35000"/>
                </a:schemeClr>
              </a:gs>
              <a:gs pos="87000">
                <a:schemeClr val="bg1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062881" y="6093296"/>
            <a:ext cx="3094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Physical Resources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6" name="25 Forma libre"/>
          <p:cNvSpPr/>
          <p:nvPr/>
        </p:nvSpPr>
        <p:spPr>
          <a:xfrm>
            <a:off x="168157" y="5585049"/>
            <a:ext cx="1728192" cy="360040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802.1Q, FW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27" name="26 Forma libre"/>
          <p:cNvSpPr/>
          <p:nvPr/>
        </p:nvSpPr>
        <p:spPr>
          <a:xfrm>
            <a:off x="2195736" y="5585049"/>
            <a:ext cx="899334" cy="43204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noProof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KVM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28" name="27 Forma libre"/>
          <p:cNvSpPr/>
          <p:nvPr/>
        </p:nvSpPr>
        <p:spPr>
          <a:xfrm>
            <a:off x="4589400" y="5604099"/>
            <a:ext cx="1985616" cy="41299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noProof="0" dirty="0" err="1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iSCSI</a:t>
            </a:r>
            <a:r>
              <a:rPr lang="es-ES" sz="2200" kern="0" noProof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, NFS…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976825" y="4801444"/>
            <a:ext cx="1771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Monitoring</a:t>
            </a:r>
          </a:p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&amp; Acct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46742" y="4229571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XML-RPC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5044857" y="4229571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308304" y="4221088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35 Forma libre"/>
          <p:cNvSpPr/>
          <p:nvPr/>
        </p:nvSpPr>
        <p:spPr>
          <a:xfrm>
            <a:off x="3167078" y="5585049"/>
            <a:ext cx="1178982" cy="423664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noProof="0" dirty="0" err="1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Hybrid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683395" y="2823319"/>
            <a:ext cx="1168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Tcloud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41 Nube"/>
          <p:cNvSpPr/>
          <p:nvPr/>
        </p:nvSpPr>
        <p:spPr bwMode="auto">
          <a:xfrm>
            <a:off x="35496" y="2924944"/>
            <a:ext cx="1979712" cy="1440160"/>
          </a:xfrm>
          <a:prstGeom prst="cloud">
            <a:avLst/>
          </a:prstGeom>
          <a:solidFill>
            <a:schemeClr val="bg1"/>
          </a:solidFill>
          <a:ln w="5715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21328" y="3376042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IaaS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Cloud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23 Redondear rectángulo de esquina del mismo lado"/>
          <p:cNvSpPr/>
          <p:nvPr/>
        </p:nvSpPr>
        <p:spPr bwMode="auto">
          <a:xfrm>
            <a:off x="1927010" y="1597724"/>
            <a:ext cx="2304000" cy="751156"/>
          </a:xfrm>
          <a:prstGeom prst="round2SameRect">
            <a:avLst>
              <a:gd name="adj1" fmla="val 10412"/>
              <a:gd name="adj2" fmla="val 0"/>
            </a:avLst>
          </a:prstGeom>
          <a:gradFill flip="none" rotWithShape="1">
            <a:gsLst>
              <a:gs pos="25000">
                <a:schemeClr val="bg1"/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6" name="45 Forma libre"/>
          <p:cNvSpPr/>
          <p:nvPr/>
        </p:nvSpPr>
        <p:spPr>
          <a:xfrm>
            <a:off x="755576" y="2060848"/>
            <a:ext cx="3456384" cy="50405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 gdRefY="" minY="0" maxY="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chemeClr val="bg1"/>
          </a:solidFill>
          <a:ln w="6350">
            <a:solidFill>
              <a:srgbClr val="003300"/>
            </a:solidFill>
            <a:prstDash val="solid"/>
          </a:ln>
        </p:spPr>
        <p:txBody>
          <a:bodyPr vert="horz" lIns="90000" tIns="45000" rIns="90000" bIns="45000" anchor="ctr" anchorCtr="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649"/>
              </a:spcBef>
              <a:spcAft>
                <a:spcPts val="649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200" kern="0" noProof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Cloud, Web, </a:t>
            </a:r>
            <a:r>
              <a:rPr lang="es-ES" sz="2200" kern="0" noProof="0" dirty="0" err="1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Grid</a:t>
            </a:r>
            <a:r>
              <a:rPr lang="es-ES" sz="2200" kern="0" noProof="0" dirty="0" smtClean="0">
                <a:solidFill>
                  <a:srgbClr val="EEECE1">
                    <a:lumMod val="10000"/>
                  </a:srgbClr>
                </a:solidFill>
                <a:latin typeface="Arial" pitchFamily="18"/>
                <a:ea typeface="Arial" pitchFamily="2"/>
                <a:cs typeface="Arial" pitchFamily="2"/>
              </a:rPr>
              <a:t>…</a:t>
            </a:r>
            <a:endParaRPr kumimoji="0" lang="es-ES" sz="2200" b="1" i="0" u="none" strike="noStrike" kern="0" cap="none" spc="0" normalizeH="0" baseline="0" noProof="0" dirty="0">
              <a:ln>
                <a:noFill/>
              </a:ln>
              <a:solidFill>
                <a:srgbClr val="EEECE1">
                  <a:lumMod val="10000"/>
                </a:srgbClr>
              </a:solidFill>
              <a:effectLst/>
              <a:uLnTx/>
              <a:uFillTx/>
              <a:latin typeface="Arial" pitchFamily="18"/>
              <a:ea typeface="Arial" pitchFamily="2"/>
              <a:cs typeface="Arial" pitchFamily="2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475656" y="1124744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Marketplace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558485" y="1599183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9" name="48 Imagen" descr="MC900433864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980728"/>
            <a:ext cx="914286" cy="914286"/>
          </a:xfrm>
          <a:prstGeom prst="rect">
            <a:avLst/>
          </a:prstGeom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520" y="1234852"/>
            <a:ext cx="719138" cy="739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" name="50 CuadroTexto"/>
          <p:cNvSpPr txBox="1"/>
          <p:nvPr/>
        </p:nvSpPr>
        <p:spPr>
          <a:xfrm>
            <a:off x="6698079" y="1383159"/>
            <a:ext cx="104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Users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3" name="52 Conector recto de flecha"/>
          <p:cNvCxnSpPr>
            <a:stCxn id="50" idx="2"/>
            <a:endCxn id="44" idx="0"/>
          </p:cNvCxnSpPr>
          <p:nvPr/>
        </p:nvCxnSpPr>
        <p:spPr bwMode="auto">
          <a:xfrm flipH="1" flipV="1">
            <a:off x="4231010" y="1973302"/>
            <a:ext cx="3749079" cy="1325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57 Conector recto de flecha"/>
          <p:cNvCxnSpPr>
            <a:stCxn id="50" idx="2"/>
            <a:endCxn id="40" idx="0"/>
          </p:cNvCxnSpPr>
          <p:nvPr/>
        </p:nvCxnSpPr>
        <p:spPr bwMode="auto">
          <a:xfrm flipH="1">
            <a:off x="4444243" y="1974627"/>
            <a:ext cx="3535846" cy="1241861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59 Conector recto de flecha"/>
          <p:cNvCxnSpPr>
            <a:stCxn id="50" idx="2"/>
            <a:endCxn id="38" idx="0"/>
          </p:cNvCxnSpPr>
          <p:nvPr/>
        </p:nvCxnSpPr>
        <p:spPr bwMode="auto">
          <a:xfrm flipH="1">
            <a:off x="4417429" y="1974627"/>
            <a:ext cx="3562660" cy="2030437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61 Conector recto de flecha"/>
          <p:cNvCxnSpPr>
            <a:stCxn id="50" idx="2"/>
            <a:endCxn id="32" idx="3"/>
          </p:cNvCxnSpPr>
          <p:nvPr/>
        </p:nvCxnSpPr>
        <p:spPr bwMode="auto">
          <a:xfrm flipH="1">
            <a:off x="5637134" y="1974627"/>
            <a:ext cx="2342955" cy="2216746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63 Conector recto de flecha"/>
          <p:cNvCxnSpPr>
            <a:stCxn id="50" idx="2"/>
            <a:endCxn id="33" idx="3"/>
          </p:cNvCxnSpPr>
          <p:nvPr/>
        </p:nvCxnSpPr>
        <p:spPr bwMode="auto">
          <a:xfrm flipH="1">
            <a:off x="7975298" y="1974627"/>
            <a:ext cx="4791" cy="2216746"/>
          </a:xfrm>
          <a:prstGeom prst="straightConnector1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Deployments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IaaS</a:t>
            </a:r>
            <a:r>
              <a:rPr lang="en-US" dirty="0" smtClean="0"/>
              <a:t> Clouds</a:t>
            </a:r>
          </a:p>
          <a:p>
            <a:pPr lvl="1"/>
            <a:r>
              <a:rPr lang="en-US" dirty="0" smtClean="0"/>
              <a:t>Operated in production exposing </a:t>
            </a:r>
            <a:r>
              <a:rPr lang="en-US" dirty="0" err="1" smtClean="0"/>
              <a:t>StratusLab</a:t>
            </a:r>
            <a:r>
              <a:rPr lang="en-US" dirty="0" smtClean="0"/>
              <a:t> </a:t>
            </a:r>
            <a:r>
              <a:rPr lang="en-US" dirty="0" err="1" smtClean="0"/>
              <a:t>IaaS</a:t>
            </a:r>
            <a:r>
              <a:rPr lang="en-US" dirty="0" smtClean="0"/>
              <a:t> APIs</a:t>
            </a:r>
          </a:p>
          <a:p>
            <a:pPr lvl="1"/>
            <a:r>
              <a:rPr lang="en-US" dirty="0" smtClean="0"/>
              <a:t>GRNET + LAL</a:t>
            </a:r>
          </a:p>
          <a:p>
            <a:pPr lvl="1"/>
            <a:r>
              <a:rPr lang="en-US" dirty="0" smtClean="0"/>
              <a:t>Operated in a Federated Way</a:t>
            </a:r>
          </a:p>
          <a:p>
            <a:pPr lvl="1"/>
            <a:r>
              <a:rPr lang="en-US" dirty="0" smtClean="0"/>
              <a:t>Demonstration, Validation &amp; Best practices</a:t>
            </a:r>
          </a:p>
          <a:p>
            <a:pPr lvl="1"/>
            <a:r>
              <a:rPr lang="en-US" dirty="0" smtClean="0"/>
              <a:t>Host production applications</a:t>
            </a:r>
          </a:p>
          <a:p>
            <a:r>
              <a:rPr lang="en-US" dirty="0" smtClean="0"/>
              <a:t>Virtualized </a:t>
            </a:r>
            <a:r>
              <a:rPr lang="en-US" dirty="0" smtClean="0"/>
              <a:t>Grid Site</a:t>
            </a:r>
          </a:p>
          <a:p>
            <a:pPr lvl="1"/>
            <a:r>
              <a:rPr lang="en-US" dirty="0" smtClean="0"/>
              <a:t>Deploy a production site in an </a:t>
            </a:r>
            <a:r>
              <a:rPr lang="en-US" dirty="0" err="1" smtClean="0"/>
              <a:t>IaaS</a:t>
            </a:r>
            <a:r>
              <a:rPr lang="en-US" dirty="0" smtClean="0"/>
              <a:t> cloud</a:t>
            </a:r>
          </a:p>
          <a:p>
            <a:pPr lvl="1"/>
            <a:r>
              <a:rPr lang="en-US" dirty="0" smtClean="0"/>
              <a:t>Typical Grid configuration (CE, SE, WNs, APEL)</a:t>
            </a:r>
          </a:p>
          <a:p>
            <a:pPr lvl="1"/>
            <a:r>
              <a:rPr lang="en-US" dirty="0" smtClean="0"/>
              <a:t>Certified by the Greek NGI</a:t>
            </a:r>
          </a:p>
          <a:p>
            <a:pPr lvl="1"/>
            <a:r>
              <a:rPr lang="en-US" dirty="0" smtClean="0"/>
              <a:t>Integrated within the Greek </a:t>
            </a:r>
            <a:r>
              <a:rPr lang="en-US" dirty="0" smtClean="0"/>
              <a:t>NGI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3469</TotalTime>
  <Words>433</Words>
  <Application>Microsoft Macintosh PowerPoint</Application>
  <PresentationFormat>On-screen Show (4:3)</PresentationFormat>
  <Paragraphs>125</Paragraphs>
  <Slides>14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stratuslab-presentation-template-v3</vt:lpstr>
      <vt:lpstr>Technical Overview</vt:lpstr>
      <vt:lpstr>The StratusLab Vision (before…)</vt:lpstr>
      <vt:lpstr>The StratusLab Vision (Year 1)</vt:lpstr>
      <vt:lpstr>The StratusLab Vision (Year 2)</vt:lpstr>
      <vt:lpstr>The StratusLab Vision (Year 2)</vt:lpstr>
      <vt:lpstr>The StratusLab Vision (Year 2)</vt:lpstr>
      <vt:lpstr>Cloud Services &amp; Infrastructures</vt:lpstr>
      <vt:lpstr>StratusLab Distribution</vt:lpstr>
      <vt:lpstr>Reference Deployments</vt:lpstr>
      <vt:lpstr>Cloud Services</vt:lpstr>
      <vt:lpstr>Achievements I</vt:lpstr>
      <vt:lpstr>Achievements II</vt:lpstr>
      <vt:lpstr>Slide 13</vt:lpstr>
      <vt:lpstr>Slide 14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Charles</cp:lastModifiedBy>
  <cp:revision>415</cp:revision>
  <cp:lastPrinted>2010-03-23T08:08:48Z</cp:lastPrinted>
  <dcterms:created xsi:type="dcterms:W3CDTF">2012-07-02T08:27:51Z</dcterms:created>
  <dcterms:modified xsi:type="dcterms:W3CDTF">2012-07-02T08:31:04Z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