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s/slide14.xml" ContentType="application/vnd.openxmlformats-officedocument.presentationml.slide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docProps/custom.xml" ContentType="application/vnd.openxmlformats-officedocument.custom-properties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51" r:id="rId1"/>
  </p:sldMasterIdLst>
  <p:notesMasterIdLst>
    <p:notesMasterId r:id="rId17"/>
  </p:notesMasterIdLst>
  <p:handoutMasterIdLst>
    <p:handoutMasterId r:id="rId18"/>
  </p:handoutMasterIdLst>
  <p:sldIdLst>
    <p:sldId id="577" r:id="rId2"/>
    <p:sldId id="951" r:id="rId3"/>
    <p:sldId id="965" r:id="rId4"/>
    <p:sldId id="969" r:id="rId5"/>
    <p:sldId id="973" r:id="rId6"/>
    <p:sldId id="966" r:id="rId7"/>
    <p:sldId id="967" r:id="rId8"/>
    <p:sldId id="977" r:id="rId9"/>
    <p:sldId id="970" r:id="rId10"/>
    <p:sldId id="974" r:id="rId11"/>
    <p:sldId id="972" r:id="rId12"/>
    <p:sldId id="975" r:id="rId13"/>
    <p:sldId id="978" r:id="rId14"/>
    <p:sldId id="958" r:id="rId15"/>
    <p:sldId id="863" r:id="rId16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>
    <p:present/>
    <p:sldAll/>
    <p:penClr>
      <a:prstClr val="red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"/>
      </p:ext>
    </p:extLst>
  </p:showPr>
  <p:clrMru>
    <a:srgbClr val="003300"/>
    <a:srgbClr val="9999FF"/>
    <a:srgbClr val="FF6600"/>
    <a:srgbClr val="132B66"/>
    <a:srgbClr val="3B89BA"/>
    <a:srgbClr val="6699FF"/>
    <a:srgbClr val="8291AE"/>
    <a:srgbClr val="142A66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6467" autoAdjust="0"/>
    <p:restoredTop sz="85258" autoAdjust="0"/>
  </p:normalViewPr>
  <p:slideViewPr>
    <p:cSldViewPr>
      <p:cViewPr>
        <p:scale>
          <a:sx n="100" d="100"/>
          <a:sy n="100" d="100"/>
        </p:scale>
        <p:origin x="-2640" y="-664"/>
      </p:cViewPr>
      <p:guideLst>
        <p:guide orient="horz" pos="254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50" d="100"/>
          <a:sy n="150" d="100"/>
        </p:scale>
        <p:origin x="-354" y="1512"/>
      </p:cViewPr>
      <p:guideLst>
        <p:guide orient="horz" pos="3224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C5C58B69-36A5-1E4A-9967-CF55128E5C1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73591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9938"/>
            <a:ext cx="5113338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Haga clic para modificar el estilo de texto del patrón</a:t>
            </a:r>
          </a:p>
          <a:p>
            <a:pPr lvl="1"/>
            <a:r>
              <a:rPr lang="en-US" noProof="0"/>
              <a:t>Segundo nivel</a:t>
            </a:r>
          </a:p>
          <a:p>
            <a:pPr lvl="2"/>
            <a:r>
              <a:rPr lang="en-US" noProof="0"/>
              <a:t>Tercer nivel</a:t>
            </a:r>
          </a:p>
          <a:p>
            <a:pPr lvl="3"/>
            <a:r>
              <a:rPr lang="en-US" noProof="0"/>
              <a:t>Cuarto nivel</a:t>
            </a:r>
          </a:p>
          <a:p>
            <a:pPr lvl="4"/>
            <a:r>
              <a:rPr lang="en-US" noProof="0"/>
              <a:t>Quinto nivel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32060882-5BA9-7C41-A44F-FB7D86B5290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21238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26D5E6-7475-6245-8713-D623B8505560}" type="slidenum">
              <a:rPr lang="es-ES"/>
              <a:pPr/>
              <a:t>1</a:t>
            </a:fld>
            <a:endParaRPr lang="es-E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8B945-617D-495E-98BC-AD48A9F58AA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60882-5BA9-7C41-A44F-FB7D86B52901}" type="slidenum">
              <a:rPr lang="es-ES" smtClean="0"/>
              <a:pPr>
                <a:defRPr/>
              </a:pPr>
              <a:t>7</a:t>
            </a:fld>
            <a:endParaRPr lang="es-E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078176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60882-5BA9-7C41-A44F-FB7D86B52901}" type="slidenum">
              <a:rPr lang="es-ES" smtClean="0"/>
              <a:pPr>
                <a:defRPr/>
              </a:pPr>
              <a:t>9</a:t>
            </a:fld>
            <a:endParaRPr lang="es-E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005839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60882-5BA9-7C41-A44F-FB7D86B52901}" type="slidenum">
              <a:rPr lang="es-ES" smtClean="0"/>
              <a:pPr>
                <a:defRPr/>
              </a:pPr>
              <a:t>12</a:t>
            </a:fld>
            <a:endParaRPr lang="es-E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10557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60882-5BA9-7C41-A44F-FB7D86B52901}" type="slidenum">
              <a:rPr lang="es-ES" smtClean="0"/>
              <a:pPr>
                <a:defRPr/>
              </a:pPr>
              <a:t>13</a:t>
            </a:fld>
            <a:endParaRPr lang="es-E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10557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-457200" y="-228600"/>
            <a:ext cx="9982200" cy="4572000"/>
          </a:xfrm>
          <a:prstGeom prst="rect">
            <a:avLst/>
          </a:prstGeom>
          <a:gradFill flip="none" rotWithShape="1">
            <a:gsLst>
              <a:gs pos="19000">
                <a:schemeClr val="bg1"/>
              </a:gs>
              <a:gs pos="100000">
                <a:srgbClr val="6699FF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" name="Cloud Callout 4"/>
          <p:cNvSpPr/>
          <p:nvPr userDrawn="1"/>
        </p:nvSpPr>
        <p:spPr bwMode="auto">
          <a:xfrm>
            <a:off x="-1371600" y="3124200"/>
            <a:ext cx="11430000" cy="4419600"/>
          </a:xfrm>
          <a:prstGeom prst="cloudCallout">
            <a:avLst/>
          </a:prstGeom>
          <a:solidFill>
            <a:schemeClr val="bg1"/>
          </a:solidFill>
          <a:ln w="2286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-457200" y="4495800"/>
            <a:ext cx="9982200" cy="3124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grpSp>
        <p:nvGrpSpPr>
          <p:cNvPr id="7" name="Group 17"/>
          <p:cNvGrpSpPr>
            <a:grpSpLocks/>
          </p:cNvGrpSpPr>
          <p:nvPr userDrawn="1"/>
        </p:nvGrpSpPr>
        <p:grpSpPr bwMode="auto">
          <a:xfrm>
            <a:off x="1981200" y="5562600"/>
            <a:ext cx="5410200" cy="846138"/>
            <a:chOff x="2038350" y="5943600"/>
            <a:chExt cx="5410200" cy="846889"/>
          </a:xfrm>
        </p:grpSpPr>
        <p:pic>
          <p:nvPicPr>
            <p:cNvPr id="8" name="Picture 9" descr="FP7-cap-CMYK.jpg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038350" y="5982368"/>
              <a:ext cx="990600" cy="808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1" descr="eu-flag-blue-yellow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06954" y="6004075"/>
              <a:ext cx="1141596" cy="777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Box 9"/>
            <p:cNvSpPr txBox="1">
              <a:spLocks noChangeArrowheads="1"/>
            </p:cNvSpPr>
            <p:nvPr/>
          </p:nvSpPr>
          <p:spPr bwMode="auto">
            <a:xfrm>
              <a:off x="3209925" y="5943600"/>
              <a:ext cx="2819400" cy="83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defRPr/>
              </a:pPr>
              <a:r>
                <a:rPr lang="en-US" sz="1200" dirty="0"/>
                <a:t>StratusLab is co-funded by the</a:t>
              </a:r>
            </a:p>
            <a:p>
              <a:pPr algn="ctr">
                <a:defRPr/>
              </a:pPr>
              <a:r>
                <a:rPr lang="en-US" sz="1200" dirty="0"/>
                <a:t>European Community’s  Seventh</a:t>
              </a:r>
            </a:p>
            <a:p>
              <a:pPr algn="ctr">
                <a:defRPr/>
              </a:pPr>
              <a:r>
                <a:rPr lang="en-US" sz="1200" dirty="0"/>
                <a:t>Framework </a:t>
              </a:r>
              <a:r>
                <a:rPr lang="en-US" sz="1200" dirty="0" err="1"/>
                <a:t>Programme</a:t>
              </a:r>
              <a:r>
                <a:rPr lang="en-US" sz="1200" dirty="0"/>
                <a:t> (Capacities)</a:t>
              </a:r>
            </a:p>
            <a:p>
              <a:pPr algn="ctr">
                <a:defRPr/>
              </a:pPr>
              <a:r>
                <a:rPr lang="en-US" sz="1200" dirty="0"/>
                <a:t>Grant Agreement </a:t>
              </a:r>
              <a:r>
                <a:rPr lang="en-US" sz="1200" dirty="0" smtClean="0"/>
                <a:t>INFSO</a:t>
              </a:r>
              <a:r>
                <a:rPr lang="en-US" sz="1200" dirty="0"/>
                <a:t>-RI-261552</a:t>
              </a:r>
            </a:p>
          </p:txBody>
        </p:sp>
      </p:grpSp>
      <p:sp>
        <p:nvSpPr>
          <p:cNvPr id="20" name="Title 19"/>
          <p:cNvSpPr>
            <a:spLocks noGrp="1"/>
          </p:cNvSpPr>
          <p:nvPr>
            <p:ph type="ctrTitle"/>
          </p:nvPr>
        </p:nvSpPr>
        <p:spPr>
          <a:xfrm>
            <a:off x="762000" y="1676400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 sz="2800">
                <a:solidFill>
                  <a:srgbClr val="132B6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0"/>
          </p:nvPr>
        </p:nvSpPr>
        <p:spPr>
          <a:xfrm>
            <a:off x="762000" y="3886200"/>
            <a:ext cx="7772400" cy="1371600"/>
          </a:xfrm>
          <a:prstGeom prst="rect">
            <a:avLst/>
          </a:prstGeom>
        </p:spPr>
        <p:txBody>
          <a:bodyPr wrap="none" anchor="ctr"/>
          <a:lstStyle>
            <a:lvl1pPr marL="0" indent="0" algn="ctr">
              <a:spcBef>
                <a:spcPts val="600"/>
              </a:spcBef>
              <a:defRPr sz="2000" b="0" i="0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2000"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6" descr="stratuslab-logo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Copy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066800" y="4176713"/>
            <a:ext cx="7239000" cy="1538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400" dirty="0"/>
              <a:t>Copyright © </a:t>
            </a:r>
            <a:r>
              <a:rPr lang="en-US" sz="1400" dirty="0" smtClean="0"/>
              <a:t>2012, </a:t>
            </a:r>
            <a:r>
              <a:rPr lang="en-US" sz="1400" dirty="0"/>
              <a:t>Members of the StratusLab collaboration: Centre </a:t>
            </a:r>
            <a:r>
              <a:rPr lang="en-US" sz="1400" dirty="0" smtClean="0"/>
              <a:t>National </a:t>
            </a:r>
            <a:r>
              <a:rPr lang="en-US" sz="1400" dirty="0"/>
              <a:t>de la </a:t>
            </a:r>
            <a:r>
              <a:rPr lang="en-US" sz="1400" dirty="0" err="1"/>
              <a:t>Recherche</a:t>
            </a:r>
            <a:r>
              <a:rPr lang="en-US" sz="1400" dirty="0"/>
              <a:t> </a:t>
            </a:r>
            <a:r>
              <a:rPr lang="en-US" sz="1400" dirty="0" err="1"/>
              <a:t>Scientifique</a:t>
            </a:r>
            <a:r>
              <a:rPr lang="en-US" sz="1400" dirty="0"/>
              <a:t>, Universidad </a:t>
            </a:r>
            <a:r>
              <a:rPr lang="en-US" sz="1400" dirty="0" err="1"/>
              <a:t>Complutense</a:t>
            </a:r>
            <a:r>
              <a:rPr lang="en-US" sz="1400" dirty="0"/>
              <a:t> de Madrid, Greek Research and Technology Network S.A., SixSq Sàrl, </a:t>
            </a:r>
            <a:r>
              <a:rPr lang="en-US" sz="1400" dirty="0" err="1"/>
              <a:t>Telefónica</a:t>
            </a:r>
            <a:r>
              <a:rPr lang="en-US" sz="1400" dirty="0"/>
              <a:t> </a:t>
            </a:r>
            <a:r>
              <a:rPr lang="en-US" sz="1400" dirty="0" err="1"/>
              <a:t>Investigación</a:t>
            </a:r>
            <a:r>
              <a:rPr lang="en-US" sz="1400" dirty="0"/>
              <a:t> </a:t>
            </a:r>
            <a:r>
              <a:rPr lang="en-US" sz="1400" dirty="0" err="1"/>
              <a:t>y</a:t>
            </a:r>
            <a:r>
              <a:rPr lang="en-US" sz="1400" dirty="0"/>
              <a:t> </a:t>
            </a:r>
            <a:r>
              <a:rPr lang="en-US" sz="1400" dirty="0" err="1"/>
              <a:t>Desarrollo</a:t>
            </a:r>
            <a:r>
              <a:rPr lang="en-US" sz="1400" dirty="0"/>
              <a:t> SA, and The Provost Fellows and Scholars of the College of the Holy and Undivided Trinity of Queen Elizabeth Near Dublin.</a:t>
            </a:r>
          </a:p>
          <a:p>
            <a:pPr algn="just">
              <a:defRPr/>
            </a:pP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066800" y="5419725"/>
            <a:ext cx="4876800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/>
              <a:t>This work is licensed under the Creative Commons</a:t>
            </a:r>
          </a:p>
          <a:p>
            <a:pPr>
              <a:defRPr/>
            </a:pPr>
            <a:r>
              <a:rPr lang="en-US" sz="1400" dirty="0"/>
              <a:t>Attribution 3.0 </a:t>
            </a:r>
            <a:r>
              <a:rPr lang="en-US" sz="1400" dirty="0" err="1"/>
              <a:t>Unported</a:t>
            </a:r>
            <a:r>
              <a:rPr lang="en-US" sz="1400" dirty="0"/>
              <a:t> License</a:t>
            </a:r>
          </a:p>
          <a:p>
            <a:pPr>
              <a:defRPr/>
            </a:pPr>
            <a:r>
              <a:rPr lang="en-US" sz="1400" dirty="0"/>
              <a:t>http://creativecommons.org/licenses/by/3.0/</a:t>
            </a:r>
          </a:p>
        </p:txBody>
      </p:sp>
      <p:pic>
        <p:nvPicPr>
          <p:cNvPr id="4" name="Picture 10" descr="cc-by-88x31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5537200"/>
            <a:ext cx="1766888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0"/>
          </p:nvPr>
        </p:nvSpPr>
        <p:spPr>
          <a:xfrm>
            <a:off x="304800" y="1447800"/>
            <a:ext cx="8534400" cy="5105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155700"/>
            <a:ext cx="4171950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173537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3008313" cy="5181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81000" y="1219200"/>
            <a:ext cx="3048000" cy="51816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D7B7AD8-BEED-F446-B062-904F0E7036B6}" type="datetimeFigureOut">
              <a:rPr lang="es-ES" smtClean="0"/>
              <a:pPr/>
              <a:t>7/2/12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D99A37F-EC38-C643-8291-DB78F4E40B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4248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1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2" name="Text Box 12"/>
          <p:cNvSpPr txBox="1">
            <a:spLocks noChangeArrowheads="1"/>
          </p:cNvSpPr>
          <p:nvPr/>
        </p:nvSpPr>
        <p:spPr bwMode="auto">
          <a:xfrm>
            <a:off x="8491538" y="6604000"/>
            <a:ext cx="587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fld id="{D2D1206E-E5E9-B54D-A721-2B0F9C4D1662}" type="slidenum">
              <a:rPr lang="en-US" sz="1200">
                <a:solidFill>
                  <a:srgbClr val="32425D"/>
                </a:solidFill>
              </a:rPr>
              <a:pPr>
                <a:defRPr/>
              </a:pPr>
              <a:t>‹#›</a:t>
            </a:fld>
            <a:endParaRPr lang="en-US" sz="1200" dirty="0">
              <a:solidFill>
                <a:srgbClr val="32425D"/>
              </a:solidFill>
            </a:endParaRPr>
          </a:p>
        </p:txBody>
      </p:sp>
      <p:pic>
        <p:nvPicPr>
          <p:cNvPr id="1027" name="Picture 6" descr="stratuslab-logo.png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itle Placeholder 7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6477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304800" y="1447800"/>
            <a:ext cx="8610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1" r:id="rId1"/>
    <p:sldLayoutId id="2147484652" r:id="rId2"/>
    <p:sldLayoutId id="2147484653" r:id="rId3"/>
    <p:sldLayoutId id="2147484654" r:id="rId4"/>
    <p:sldLayoutId id="2147484655" r:id="rId5"/>
    <p:sldLayoutId id="2147484650" r:id="rId6"/>
    <p:sldLayoutId id="2147484656" r:id="rId7"/>
    <p:sldLayoutId id="2147484657" r:id="rId8"/>
    <p:sldLayoutId id="2147484658" r:id="rId9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9pPr>
    </p:titleStyle>
    <p:bodyStyle>
      <a:lvl1pPr marL="342900" indent="-342900" algn="l" rtl="0" eaLnBrk="0" fontAlgn="base" hangingPunct="0">
        <a:spcBef>
          <a:spcPts val="1500"/>
        </a:spcBef>
        <a:spcAft>
          <a:spcPct val="0"/>
        </a:spcAft>
        <a:defRPr sz="2400" b="1">
          <a:solidFill>
            <a:srgbClr val="132B66"/>
          </a:solidFill>
          <a:latin typeface="+mn-lt"/>
          <a:ea typeface="ＭＳ Ｐゴシック" charset="-128"/>
          <a:cs typeface="ＭＳ Ｐゴシック" charset="-128"/>
        </a:defRPr>
      </a:lvl1pPr>
      <a:lvl2pPr marL="360363" indent="-180975" algn="l" rtl="0" eaLnBrk="0" fontAlgn="base" hangingPunct="0">
        <a:spcBef>
          <a:spcPts val="600"/>
        </a:spcBef>
        <a:spcAft>
          <a:spcPct val="0"/>
        </a:spcAft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01700" indent="-180975" algn="l" rtl="0" eaLnBrk="0" fontAlgn="base" hangingPunct="0">
        <a:spcBef>
          <a:spcPts val="6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173163" indent="-92075" algn="l" rtl="0" eaLnBrk="0" fontAlgn="base" hangingPunct="0">
        <a:spcBef>
          <a:spcPts val="6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879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336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6pPr>
      <a:lvl7pPr marL="2794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7pPr>
      <a:lvl8pPr marL="3251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8pPr>
      <a:lvl9pPr marL="37084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Work Package 6</a:t>
            </a:r>
            <a:br>
              <a:rPr lang="en-US" dirty="0"/>
            </a:br>
            <a:r>
              <a:rPr lang="en-US" sz="2400" b="0" dirty="0"/>
              <a:t>Innovative Cloud-like Management of Grid </a:t>
            </a:r>
            <a:br>
              <a:rPr lang="en-US" sz="2400" b="0" dirty="0"/>
            </a:br>
            <a:r>
              <a:rPr lang="en-US" sz="2400" b="0" dirty="0"/>
              <a:t>Services and Resources 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 smtClean="0"/>
          </a:p>
        </p:txBody>
      </p:sp>
      <p:sp>
        <p:nvSpPr>
          <p:cNvPr id="12291" name="Text Placeholder 1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StratusLab</a:t>
            </a:r>
            <a:r>
              <a:rPr lang="en-US" dirty="0" smtClean="0"/>
              <a:t> Final Periodic Review</a:t>
            </a:r>
          </a:p>
          <a:p>
            <a:r>
              <a:rPr lang="en-US" dirty="0" smtClean="0"/>
              <a:t>Brussels, Belgium</a:t>
            </a:r>
          </a:p>
          <a:p>
            <a:r>
              <a:rPr lang="en-US" dirty="0" smtClean="0"/>
              <a:t>10 July </a:t>
            </a:r>
            <a:r>
              <a:rPr lang="en-US" dirty="0" smtClean="0"/>
              <a:t>2012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Achievements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Image and storage management </a:t>
            </a:r>
            <a:r>
              <a:rPr lang="en-US" dirty="0" smtClean="0"/>
              <a:t> (Task 6.2)</a:t>
            </a:r>
            <a:endParaRPr lang="en-US" dirty="0"/>
          </a:p>
          <a:p>
            <a:pPr lvl="1"/>
            <a:r>
              <a:rPr lang="en-US" dirty="0"/>
              <a:t>Support for multiple </a:t>
            </a:r>
            <a:r>
              <a:rPr lang="en-US" dirty="0" err="1"/>
              <a:t>datastores</a:t>
            </a:r>
            <a:r>
              <a:rPr lang="en-US" dirty="0"/>
              <a:t> </a:t>
            </a:r>
            <a:r>
              <a:rPr lang="en-US" dirty="0" smtClean="0"/>
              <a:t>(a.k.a. Image </a:t>
            </a:r>
            <a:r>
              <a:rPr lang="en-US" dirty="0"/>
              <a:t>Repositories), including four types: system, file-system, </a:t>
            </a:r>
            <a:r>
              <a:rPr lang="en-US" dirty="0" err="1"/>
              <a:t>iSCSI</a:t>
            </a:r>
            <a:r>
              <a:rPr lang="en-US" dirty="0"/>
              <a:t>/LVM and VMware</a:t>
            </a:r>
          </a:p>
          <a:p>
            <a:pPr lvl="1"/>
            <a:r>
              <a:rPr lang="en-US" dirty="0"/>
              <a:t>New transfer </a:t>
            </a:r>
            <a:r>
              <a:rPr lang="en-US" dirty="0" smtClean="0"/>
              <a:t>drivers for</a:t>
            </a:r>
            <a:r>
              <a:rPr lang="en-US" dirty="0"/>
              <a:t> qcow2, </a:t>
            </a:r>
            <a:r>
              <a:rPr lang="en-US" dirty="0" err="1"/>
              <a:t>iSCSI</a:t>
            </a:r>
            <a:r>
              <a:rPr lang="en-US" dirty="0"/>
              <a:t>, VMware, </a:t>
            </a:r>
            <a:r>
              <a:rPr lang="en-US" dirty="0" smtClean="0"/>
              <a:t>which add to shared </a:t>
            </a:r>
            <a:r>
              <a:rPr lang="en-US" dirty="0"/>
              <a:t>and </a:t>
            </a:r>
            <a:r>
              <a:rPr lang="en-US" dirty="0" err="1"/>
              <a:t>ssh</a:t>
            </a:r>
            <a:r>
              <a:rPr lang="en-US" dirty="0"/>
              <a:t> </a:t>
            </a:r>
            <a:r>
              <a:rPr lang="en-US" dirty="0" smtClean="0"/>
              <a:t>ones</a:t>
            </a:r>
            <a:endParaRPr lang="en-US" dirty="0"/>
          </a:p>
          <a:p>
            <a:pPr lvl="1"/>
            <a:r>
              <a:rPr lang="en-US" dirty="0"/>
              <a:t>Support for user data injection in </a:t>
            </a:r>
            <a:r>
              <a:rPr lang="en-US" dirty="0" smtClean="0"/>
              <a:t>VMs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03336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Achievements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Authentication (Task 6.3)</a:t>
            </a:r>
            <a:endParaRPr lang="en-US" dirty="0"/>
          </a:p>
          <a:p>
            <a:pPr lvl="1"/>
            <a:r>
              <a:rPr lang="en-US" dirty="0" smtClean="0"/>
              <a:t>Improved </a:t>
            </a:r>
            <a:r>
              <a:rPr lang="en-US" dirty="0" err="1" smtClean="0"/>
              <a:t>Auth</a:t>
            </a:r>
            <a:r>
              <a:rPr lang="en-US" dirty="0" smtClean="0"/>
              <a:t> </a:t>
            </a:r>
            <a:r>
              <a:rPr lang="en-US" dirty="0"/>
              <a:t>module, with increased security, special server accounts for public cloud access, and caching of session tokens </a:t>
            </a:r>
          </a:p>
          <a:p>
            <a:pPr lvl="1"/>
            <a:r>
              <a:rPr lang="en-US" dirty="0" smtClean="0"/>
              <a:t>New </a:t>
            </a:r>
            <a:r>
              <a:rPr lang="en-US" dirty="0"/>
              <a:t>driver for </a:t>
            </a:r>
            <a:r>
              <a:rPr lang="en-US" dirty="0" smtClean="0"/>
              <a:t>LDAP and improved ones for X509 </a:t>
            </a:r>
            <a:r>
              <a:rPr lang="en-US" dirty="0"/>
              <a:t>and </a:t>
            </a:r>
            <a:r>
              <a:rPr lang="en-US" dirty="0" smtClean="0"/>
              <a:t>SSH</a:t>
            </a:r>
          </a:p>
          <a:p>
            <a:pPr lvl="1"/>
            <a:r>
              <a:rPr lang="en-US" dirty="0" smtClean="0"/>
              <a:t>New </a:t>
            </a:r>
            <a:r>
              <a:rPr lang="en-US" dirty="0" err="1" smtClean="0"/>
              <a:t>CloudAuth</a:t>
            </a:r>
            <a:r>
              <a:rPr lang="en-US" dirty="0" smtClean="0"/>
              <a:t> driver, delegating the authentication to the </a:t>
            </a:r>
            <a:r>
              <a:rPr lang="en-US" dirty="0" err="1" smtClean="0"/>
              <a:t>OpenNebula</a:t>
            </a:r>
            <a:r>
              <a:rPr lang="en-US" dirty="0" smtClean="0"/>
              <a:t> core, so any </a:t>
            </a:r>
            <a:r>
              <a:rPr lang="en-US" dirty="0" err="1" smtClean="0"/>
              <a:t>auth</a:t>
            </a:r>
            <a:r>
              <a:rPr lang="en-US" dirty="0" smtClean="0"/>
              <a:t> driver can be used to authenticate cloud users or the Sunstone web UI</a:t>
            </a:r>
            <a:endParaRPr lang="en-US" dirty="0"/>
          </a:p>
          <a:p>
            <a:r>
              <a:rPr lang="en-US" dirty="0" smtClean="0"/>
              <a:t>Multi-tenancy (Task </a:t>
            </a:r>
            <a:r>
              <a:rPr lang="en-US" dirty="0"/>
              <a:t>6.2, Task 6.3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Authorization using groups and </a:t>
            </a:r>
            <a:r>
              <a:rPr lang="en-US" dirty="0" smtClean="0"/>
              <a:t>ACLs</a:t>
            </a:r>
            <a:endParaRPr lang="en-US" dirty="0"/>
          </a:p>
          <a:p>
            <a:pPr lvl="1"/>
            <a:r>
              <a:rPr lang="en-US" dirty="0" smtClean="0"/>
              <a:t>Cloud </a:t>
            </a:r>
            <a:r>
              <a:rPr lang="en-US" dirty="0"/>
              <a:t>partitioning, extending the previous cluster </a:t>
            </a:r>
            <a:r>
              <a:rPr lang="en-US" dirty="0" smtClean="0"/>
              <a:t>concept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4360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Advanced developments as part of agile methodology</a:t>
            </a:r>
          </a:p>
          <a:p>
            <a:pPr lvl="1"/>
            <a:r>
              <a:rPr lang="en-US" dirty="0" smtClean="0"/>
              <a:t>Lower speed in developments than WP4</a:t>
            </a:r>
          </a:p>
          <a:p>
            <a:pPr lvl="1"/>
            <a:r>
              <a:rPr lang="en-US" dirty="0" smtClean="0"/>
              <a:t>Easier integration and testing of new developments</a:t>
            </a:r>
          </a:p>
          <a:p>
            <a:pPr lvl="1"/>
            <a:r>
              <a:rPr lang="en-US" dirty="0" smtClean="0"/>
              <a:t>Development and integration tasks in each sprint</a:t>
            </a:r>
          </a:p>
          <a:p>
            <a:r>
              <a:rPr lang="en-US" dirty="0" smtClean="0"/>
              <a:t>Advanced Cloud services</a:t>
            </a:r>
          </a:p>
          <a:p>
            <a:pPr lvl="1"/>
            <a:r>
              <a:rPr lang="en-US" dirty="0" smtClean="0"/>
              <a:t>Building on top of current IaaS platform provides more complex functionality</a:t>
            </a:r>
            <a:endParaRPr lang="en-US" dirty="0" smtClean="0"/>
          </a:p>
          <a:p>
            <a:pPr marL="342900" lvl="1" indent="-342900">
              <a:spcBef>
                <a:spcPts val="1500"/>
              </a:spcBef>
              <a:buNone/>
            </a:pPr>
            <a:r>
              <a:rPr lang="en-US" sz="2400" b="1" dirty="0" smtClean="0">
                <a:solidFill>
                  <a:srgbClr val="132B66"/>
                </a:solidFill>
                <a:cs typeface="ＭＳ Ｐゴシック" charset="-128"/>
              </a:rPr>
              <a:t>Scalability, </a:t>
            </a:r>
            <a:r>
              <a:rPr lang="en-US" sz="2400" b="1" dirty="0" smtClean="0">
                <a:solidFill>
                  <a:srgbClr val="132B66"/>
                </a:solidFill>
                <a:cs typeface="ＭＳ Ｐゴシック" charset="-128"/>
              </a:rPr>
              <a:t>Balancing, Advanced Monitoring</a:t>
            </a:r>
            <a:endParaRPr lang="en-US" sz="2400" b="1" dirty="0" smtClean="0">
              <a:solidFill>
                <a:srgbClr val="132B66"/>
              </a:solidFill>
              <a:cs typeface="ＭＳ Ｐゴシック" charset="-128"/>
            </a:endParaRPr>
          </a:p>
          <a:p>
            <a:pPr lvl="1"/>
            <a:r>
              <a:rPr lang="en-US" dirty="0" smtClean="0"/>
              <a:t>Scalability </a:t>
            </a:r>
            <a:r>
              <a:rPr lang="en-US" dirty="0" smtClean="0"/>
              <a:t>driven by service KPIs not by hardware information</a:t>
            </a:r>
          </a:p>
          <a:p>
            <a:pPr lvl="1"/>
            <a:r>
              <a:rPr lang="en-US" dirty="0" smtClean="0"/>
              <a:t>Only stateless  tier can be scaled</a:t>
            </a:r>
          </a:p>
          <a:p>
            <a:pPr lvl="2"/>
            <a:r>
              <a:rPr lang="en-US" dirty="0" smtClean="0"/>
              <a:t>Data should be stored in persistent place (e.g. </a:t>
            </a:r>
            <a:r>
              <a:rPr lang="en-US" dirty="0" err="1" smtClean="0"/>
              <a:t>StratusLab</a:t>
            </a:r>
            <a:r>
              <a:rPr lang="en-US" dirty="0" smtClean="0"/>
              <a:t> persistent disk)</a:t>
            </a:r>
          </a:p>
          <a:p>
            <a:pPr lvl="2"/>
            <a:r>
              <a:rPr lang="en-US" dirty="0" smtClean="0"/>
              <a:t>Scaling down only is possible when VMs without sessions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5038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Lessons Learned</a:t>
            </a:r>
            <a:endParaRPr lang="en-US" dirty="0" smtClean="0"/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Software configuration and installation</a:t>
            </a:r>
          </a:p>
          <a:p>
            <a:pPr lvl="1"/>
            <a:r>
              <a:rPr lang="en-US" dirty="0" smtClean="0"/>
              <a:t>Complement </a:t>
            </a:r>
            <a:r>
              <a:rPr lang="en-US" dirty="0" err="1" smtClean="0"/>
              <a:t>StratusLab</a:t>
            </a:r>
            <a:r>
              <a:rPr lang="en-US" dirty="0" smtClean="0"/>
              <a:t> Contextualization with configuration engine (Chef, Puppet..) like </a:t>
            </a:r>
            <a:r>
              <a:rPr lang="en-US" dirty="0" err="1" smtClean="0"/>
              <a:t>SlipStream</a:t>
            </a:r>
            <a:r>
              <a:rPr lang="en-US" dirty="0" smtClean="0"/>
              <a:t> is </a:t>
            </a:r>
            <a:r>
              <a:rPr lang="en-US" dirty="0" smtClean="0"/>
              <a:t>doing</a:t>
            </a:r>
            <a:endParaRPr lang="en-GB" dirty="0" smtClean="0"/>
          </a:p>
          <a:p>
            <a:r>
              <a:rPr lang="en-GB" dirty="0" smtClean="0"/>
              <a:t>Multiple </a:t>
            </a:r>
            <a:r>
              <a:rPr lang="en-GB" dirty="0" smtClean="0"/>
              <a:t>offers for different data </a:t>
            </a:r>
            <a:r>
              <a:rPr lang="en-GB" dirty="0" err="1" smtClean="0"/>
              <a:t>center</a:t>
            </a:r>
            <a:r>
              <a:rPr lang="en-GB" dirty="0" smtClean="0"/>
              <a:t> designs</a:t>
            </a:r>
          </a:p>
          <a:p>
            <a:pPr lvl="1"/>
            <a:r>
              <a:rPr lang="en-GB" dirty="0" smtClean="0"/>
              <a:t>Hypervisors and Cloud interfaces</a:t>
            </a:r>
          </a:p>
          <a:p>
            <a:pPr lvl="1"/>
            <a:r>
              <a:rPr lang="en-GB" dirty="0" smtClean="0"/>
              <a:t>Authentication methods</a:t>
            </a:r>
          </a:p>
          <a:p>
            <a:pPr lvl="1"/>
            <a:r>
              <a:rPr lang="en-GB" dirty="0" smtClean="0"/>
              <a:t>Storage and transfer mechanisms</a:t>
            </a:r>
          </a:p>
          <a:p>
            <a:pPr lvl="1"/>
            <a:r>
              <a:rPr lang="en-GB" dirty="0" smtClean="0"/>
              <a:t>VLAN and firewall technologies</a:t>
            </a:r>
          </a:p>
          <a:p>
            <a:r>
              <a:rPr lang="en-GB" dirty="0" smtClean="0"/>
              <a:t>Importance of security in multi-tenant environments</a:t>
            </a:r>
          </a:p>
          <a:p>
            <a:pPr lvl="1"/>
            <a:r>
              <a:rPr lang="en-GB" dirty="0" smtClean="0"/>
              <a:t>Groups and ACLs</a:t>
            </a:r>
          </a:p>
          <a:p>
            <a:pPr lvl="1"/>
            <a:r>
              <a:rPr lang="en-GB" dirty="0" smtClean="0"/>
              <a:t>Network isolation</a:t>
            </a:r>
          </a:p>
          <a:p>
            <a:pPr lvl="1"/>
            <a:r>
              <a:rPr lang="en-GB" dirty="0" smtClean="0"/>
              <a:t>Cloud partitioning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5146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57803" y="2743200"/>
            <a:ext cx="50811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0" i="1" dirty="0" smtClean="0"/>
              <a:t>Questions?</a:t>
            </a:r>
            <a:endParaRPr lang="en-US" sz="7200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85000" lnSpcReduction="10000"/>
          </a:bodyPr>
          <a:lstStyle/>
          <a:p>
            <a:pPr marL="0" indent="0"/>
            <a:r>
              <a:rPr lang="en-US" dirty="0"/>
              <a:t>Description of Work Package</a:t>
            </a:r>
          </a:p>
          <a:p>
            <a:pPr lvl="1"/>
            <a:r>
              <a:rPr lang="en-US" dirty="0"/>
              <a:t>WP6 develops advanced technology/features for deployment on existing Cloud infrastructures through automatic deployment and dynamic provision of grid services as well as scalable cloud-like management of grid site resources</a:t>
            </a:r>
          </a:p>
          <a:p>
            <a:pPr marL="0" indent="0"/>
            <a:r>
              <a:rPr lang="en-US" dirty="0"/>
              <a:t>Objectives</a:t>
            </a:r>
          </a:p>
          <a:p>
            <a:pPr lvl="1"/>
            <a:r>
              <a:rPr lang="en-US" dirty="0"/>
              <a:t>The extension of currently available service-level open-source elasticity frameworks on top of cloud </a:t>
            </a:r>
            <a:r>
              <a:rPr lang="en-US" dirty="0" smtClean="0"/>
              <a:t>infrastructures</a:t>
            </a:r>
            <a:endParaRPr lang="en-US" dirty="0"/>
          </a:p>
          <a:p>
            <a:pPr lvl="1"/>
            <a:r>
              <a:rPr lang="en-US" dirty="0"/>
              <a:t>The invention of new techniques for the efficient management of virtualized resources for grid services</a:t>
            </a:r>
          </a:p>
          <a:p>
            <a:pPr lvl="1"/>
            <a:r>
              <a:rPr lang="en-US" dirty="0"/>
              <a:t>The inclusion of novel resource provisioning models based on cloud-like interfaces</a:t>
            </a:r>
          </a:p>
          <a:p>
            <a:r>
              <a:rPr lang="en-US" dirty="0"/>
              <a:t>Tasks</a:t>
            </a:r>
          </a:p>
          <a:p>
            <a:pPr lvl="1"/>
            <a:r>
              <a:rPr lang="en-US" dirty="0"/>
              <a:t>Task 6.1: Dynamic Provision of Grid Services (</a:t>
            </a:r>
            <a:r>
              <a:rPr lang="en-US" b="1" dirty="0"/>
              <a:t>TID</a:t>
            </a:r>
            <a:r>
              <a:rPr lang="en-US" dirty="0"/>
              <a:t>, GRNET)</a:t>
            </a:r>
          </a:p>
          <a:p>
            <a:pPr lvl="1"/>
            <a:r>
              <a:rPr lang="en-US" dirty="0"/>
              <a:t>Task 6.2: Scalable and Elastic Management of Grid Site Infrastructure (</a:t>
            </a:r>
            <a:r>
              <a:rPr lang="en-US" b="1" dirty="0"/>
              <a:t>UCM</a:t>
            </a:r>
            <a:r>
              <a:rPr lang="en-US" dirty="0"/>
              <a:t>, TID)</a:t>
            </a:r>
          </a:p>
          <a:p>
            <a:pPr lvl="1"/>
            <a:r>
              <a:rPr lang="en-US" dirty="0"/>
              <a:t>Task 6.3: Cloud-like Interfaces Specific for the Scientific Community (</a:t>
            </a:r>
            <a:r>
              <a:rPr lang="en-US" b="1" dirty="0"/>
              <a:t>UCM</a:t>
            </a:r>
            <a:r>
              <a:rPr lang="en-US" dirty="0"/>
              <a:t>, TID)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Recommendations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Provide </a:t>
            </a:r>
            <a:r>
              <a:rPr lang="en-US" sz="2000" dirty="0"/>
              <a:t>a clear map of the components of the </a:t>
            </a:r>
            <a:r>
              <a:rPr lang="en-US" sz="2000" dirty="0" smtClean="0"/>
              <a:t>toolkit (#</a:t>
            </a:r>
            <a:r>
              <a:rPr lang="en-US" sz="2000" dirty="0"/>
              <a:t>6)</a:t>
            </a:r>
          </a:p>
          <a:p>
            <a:pPr lvl="1"/>
            <a:r>
              <a:rPr lang="en-US" sz="1700" dirty="0" smtClean="0"/>
              <a:t>Work in WP6 deliverables to describe clearly the project’s work with respect to individual components</a:t>
            </a:r>
            <a:endParaRPr lang="en-US" sz="1100" b="0" dirty="0" smtClean="0"/>
          </a:p>
          <a:p>
            <a:r>
              <a:rPr lang="en-US" sz="2000" dirty="0"/>
              <a:t>Focus on cloud API rather than grid (#11)</a:t>
            </a:r>
          </a:p>
          <a:p>
            <a:pPr lvl="1"/>
            <a:r>
              <a:rPr lang="en-US" sz="1700" dirty="0"/>
              <a:t>The latest release of the </a:t>
            </a:r>
            <a:r>
              <a:rPr lang="en-US" sz="1700" dirty="0" err="1"/>
              <a:t>StratusLab</a:t>
            </a:r>
            <a:r>
              <a:rPr lang="en-US" sz="1700" dirty="0"/>
              <a:t> cloud distribution has support for OCCI, TCloud and </a:t>
            </a:r>
            <a:r>
              <a:rPr lang="en-US" sz="1700" dirty="0" err="1" smtClean="0"/>
              <a:t>Deltacloud</a:t>
            </a:r>
            <a:endParaRPr lang="en-US" sz="1700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4006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Achievements</a:t>
            </a:r>
            <a:endParaRPr lang="en-US" dirty="0"/>
          </a:p>
        </p:txBody>
      </p:sp>
      <p:sp>
        <p:nvSpPr>
          <p:cNvPr id="10" name="9 Redondear rectángulo de esquina sencilla"/>
          <p:cNvSpPr/>
          <p:nvPr/>
        </p:nvSpPr>
        <p:spPr bwMode="auto">
          <a:xfrm>
            <a:off x="3550325" y="6403152"/>
            <a:ext cx="1178503" cy="357190"/>
          </a:xfrm>
          <a:prstGeom prst="round1Rect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heSansCorrespondence" pitchFamily="34" charset="0"/>
              </a:rPr>
              <a:t>Site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heSansCorrespondence" pitchFamily="34" charset="0"/>
              </a:rPr>
              <a:t> 3</a:t>
            </a:r>
          </a:p>
        </p:txBody>
      </p:sp>
      <p:sp>
        <p:nvSpPr>
          <p:cNvPr id="17" name="4 Título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sp>
        <p:nvSpPr>
          <p:cNvPr id="13" name="Content Placeholder 3"/>
          <p:cNvSpPr txBox="1">
            <a:spLocks/>
          </p:cNvSpPr>
          <p:nvPr/>
        </p:nvSpPr>
        <p:spPr bwMode="auto">
          <a:xfrm>
            <a:off x="395536" y="1347936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ts val="1500"/>
              </a:spcBef>
              <a:spcAft>
                <a:spcPct val="0"/>
              </a:spcAft>
              <a:defRPr sz="2400" b="1">
                <a:solidFill>
                  <a:srgbClr val="132B66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360363" indent="-180975" algn="l" rtl="0" eaLnBrk="0" fontAlgn="base" hangingPunct="0">
              <a:spcBef>
                <a:spcPts val="600"/>
              </a:spcBef>
              <a:spcAft>
                <a:spcPct val="0"/>
              </a:spcAft>
              <a:buFont typeface="Wingdings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901700" indent="-180975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173163" indent="-92075" algn="l" rtl="0" eaLnBrk="0" fontAlgn="base" hangingPunct="0">
              <a:spcBef>
                <a:spcPts val="6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1879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336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94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51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08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Multi-Cloud (Task 6.2, Task 6.3)</a:t>
            </a:r>
          </a:p>
          <a:p>
            <a:pPr lvl="1"/>
            <a:r>
              <a:rPr lang="en-GB" sz="1700" b="0" dirty="0" err="1" smtClean="0"/>
              <a:t>InterCloud</a:t>
            </a:r>
            <a:r>
              <a:rPr lang="en-GB" sz="1700" b="0" dirty="0" smtClean="0"/>
              <a:t> component in </a:t>
            </a:r>
            <a:r>
              <a:rPr lang="en-GB" sz="1700" b="0" dirty="0" err="1" smtClean="0"/>
              <a:t>StratusLab</a:t>
            </a:r>
            <a:r>
              <a:rPr lang="en-GB" sz="1700" b="0" dirty="0" smtClean="0"/>
              <a:t> architecture</a:t>
            </a:r>
          </a:p>
          <a:p>
            <a:pPr lvl="1"/>
            <a:r>
              <a:rPr lang="en-GB" sz="1700" b="0" dirty="0" smtClean="0"/>
              <a:t>Hybrid Cloud (</a:t>
            </a:r>
            <a:r>
              <a:rPr lang="en-GB" sz="1700" b="0" dirty="0" err="1" smtClean="0"/>
              <a:t>OpenNebula</a:t>
            </a:r>
            <a:r>
              <a:rPr lang="en-GB" sz="1700" b="0" dirty="0" smtClean="0"/>
              <a:t> as the Cloud manager)</a:t>
            </a:r>
          </a:p>
          <a:p>
            <a:pPr lvl="2"/>
            <a:r>
              <a:rPr lang="en-GB" sz="1600" b="0" dirty="0" smtClean="0"/>
              <a:t>Federation of </a:t>
            </a:r>
            <a:r>
              <a:rPr lang="en-GB" sz="1600" b="0" dirty="0" err="1" smtClean="0"/>
              <a:t>StratusLab</a:t>
            </a:r>
            <a:r>
              <a:rPr lang="en-GB" sz="1600" b="0" dirty="0" smtClean="0"/>
              <a:t> sites (new ONE2ONE driver)</a:t>
            </a:r>
          </a:p>
          <a:p>
            <a:pPr lvl="2"/>
            <a:r>
              <a:rPr lang="en-GB" sz="1600" b="0" dirty="0" smtClean="0"/>
              <a:t>Cloud bursting to public providers (improved Amazon EC2 driver)</a:t>
            </a:r>
          </a:p>
          <a:p>
            <a:pPr lvl="1"/>
            <a:r>
              <a:rPr lang="en-GB" sz="1700" b="0" dirty="0" smtClean="0"/>
              <a:t>Brokering among clients and different sites (Claudia as the broker)</a:t>
            </a:r>
          </a:p>
          <a:p>
            <a:endParaRPr lang="en-GB" dirty="0" smtClean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19872" y="3385517"/>
            <a:ext cx="526641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17 Redondear rectángulo de esquina sencilla"/>
          <p:cNvSpPr/>
          <p:nvPr/>
        </p:nvSpPr>
        <p:spPr bwMode="auto">
          <a:xfrm>
            <a:off x="3488930" y="4193339"/>
            <a:ext cx="1178503" cy="357190"/>
          </a:xfrm>
          <a:prstGeom prst="round1Rect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heSansCorrespondence" pitchFamily="34" charset="0"/>
              </a:rPr>
              <a:t>Site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heSansCorrespondence" pitchFamily="34" charset="0"/>
              </a:rPr>
              <a:t> 1</a:t>
            </a:r>
          </a:p>
        </p:txBody>
      </p:sp>
      <p:sp>
        <p:nvSpPr>
          <p:cNvPr id="19" name="18 Redondear rectángulo de esquina sencilla"/>
          <p:cNvSpPr/>
          <p:nvPr/>
        </p:nvSpPr>
        <p:spPr bwMode="auto">
          <a:xfrm>
            <a:off x="3504929" y="5234923"/>
            <a:ext cx="1178503" cy="357190"/>
          </a:xfrm>
          <a:prstGeom prst="round1Rect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heSansCorrespondence" pitchFamily="34" charset="0"/>
              </a:rPr>
              <a:t>Site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heSansCorrespondence" pitchFamily="34" charset="0"/>
              </a:rPr>
              <a:t> 2</a:t>
            </a: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52476" y="4459061"/>
            <a:ext cx="1047142" cy="775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20 Flecha derecha"/>
          <p:cNvSpPr/>
          <p:nvPr/>
        </p:nvSpPr>
        <p:spPr>
          <a:xfrm rot="10800000">
            <a:off x="2036323" y="4629011"/>
            <a:ext cx="959796" cy="38793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CuadroTexto"/>
          <p:cNvSpPr txBox="1"/>
          <p:nvPr/>
        </p:nvSpPr>
        <p:spPr>
          <a:xfrm>
            <a:off x="1896893" y="5050257"/>
            <a:ext cx="2114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Hybrid</a:t>
            </a:r>
            <a:r>
              <a:rPr lang="es-ES" dirty="0" smtClean="0"/>
              <a:t> Cloud</a:t>
            </a:r>
            <a:endParaRPr lang="en-US" dirty="0"/>
          </a:p>
        </p:txBody>
      </p:sp>
      <p:sp>
        <p:nvSpPr>
          <p:cNvPr id="23" name="22 Redondear rectángulo de esquina sencilla"/>
          <p:cNvSpPr/>
          <p:nvPr/>
        </p:nvSpPr>
        <p:spPr bwMode="auto">
          <a:xfrm>
            <a:off x="686795" y="5208728"/>
            <a:ext cx="1178503" cy="357190"/>
          </a:xfrm>
          <a:prstGeom prst="round1Rect">
            <a:avLst/>
          </a:prstGeom>
          <a:solidFill>
            <a:schemeClr val="accent1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heSansCorrespondence" pitchFamily="34" charset="0"/>
              </a:rPr>
              <a:t>Site</a:t>
            </a:r>
            <a:r>
              <a:rPr kumimoji="0" lang="es-ES" sz="1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heSansCorrespondence" pitchFamily="34" charset="0"/>
              </a:rPr>
              <a:t> 3</a:t>
            </a:r>
          </a:p>
        </p:txBody>
      </p:sp>
      <p:sp>
        <p:nvSpPr>
          <p:cNvPr id="11" name="10 Elipse"/>
          <p:cNvSpPr/>
          <p:nvPr/>
        </p:nvSpPr>
        <p:spPr bwMode="auto">
          <a:xfrm>
            <a:off x="4427984" y="4600204"/>
            <a:ext cx="3675508" cy="1133052"/>
          </a:xfrm>
          <a:prstGeom prst="ellips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5724128" y="4936760"/>
            <a:ext cx="1638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Brokering</a:t>
            </a:r>
            <a:endParaRPr lang="en-US" dirty="0"/>
          </a:p>
        </p:txBody>
      </p:sp>
      <p:sp>
        <p:nvSpPr>
          <p:cNvPr id="25" name="24 Elipse"/>
          <p:cNvSpPr/>
          <p:nvPr/>
        </p:nvSpPr>
        <p:spPr bwMode="auto">
          <a:xfrm>
            <a:off x="904876" y="4611461"/>
            <a:ext cx="3675508" cy="1133052"/>
          </a:xfrm>
          <a:prstGeom prst="ellips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54476336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Achievements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0"/>
          </p:nvPr>
        </p:nvSpPr>
        <p:spPr>
          <a:xfrm>
            <a:off x="304800" y="1447800"/>
            <a:ext cx="8534400" cy="1765176"/>
          </a:xfrm>
        </p:spPr>
        <p:txBody>
          <a:bodyPr/>
          <a:lstStyle/>
          <a:p>
            <a:r>
              <a:rPr lang="en-US" dirty="0"/>
              <a:t>Cloud-like </a:t>
            </a:r>
            <a:r>
              <a:rPr lang="en-US" dirty="0" smtClean="0"/>
              <a:t>APIs (Task 6.3)</a:t>
            </a:r>
            <a:endParaRPr lang="en-US" dirty="0"/>
          </a:p>
          <a:p>
            <a:pPr lvl="1"/>
            <a:r>
              <a:rPr lang="en-US" dirty="0"/>
              <a:t>OCCI and </a:t>
            </a:r>
            <a:r>
              <a:rPr lang="en-US" dirty="0" err="1"/>
              <a:t>Deltacloud</a:t>
            </a:r>
            <a:r>
              <a:rPr lang="en-US" dirty="0"/>
              <a:t> </a:t>
            </a:r>
            <a:r>
              <a:rPr lang="en-US" dirty="0" smtClean="0"/>
              <a:t>as </a:t>
            </a:r>
            <a:r>
              <a:rPr lang="en-US" dirty="0"/>
              <a:t>the OpenNebula APIs</a:t>
            </a:r>
          </a:p>
          <a:p>
            <a:pPr lvl="1"/>
            <a:r>
              <a:rPr lang="en-US" dirty="0"/>
              <a:t>TCloud as the Claudia API</a:t>
            </a:r>
          </a:p>
          <a:p>
            <a:pPr lvl="1"/>
            <a:r>
              <a:rPr lang="en-US" dirty="0"/>
              <a:t>TCloud as monitoring API</a:t>
            </a:r>
          </a:p>
          <a:p>
            <a:endParaRPr lang="en-U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083135697"/>
              </p:ext>
            </p:extLst>
          </p:nvPr>
        </p:nvGraphicFramePr>
        <p:xfrm>
          <a:off x="1547664" y="3573016"/>
          <a:ext cx="5544616" cy="2219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16224"/>
                <a:gridCol w="1031776"/>
                <a:gridCol w="1416496"/>
                <a:gridCol w="1080120"/>
              </a:tblGrid>
              <a:tr h="1390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OCCI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DeltaCloud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TCloud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VM</a:t>
                      </a:r>
                      <a:r>
                        <a:rPr lang="es-ES" baseline="0" dirty="0" smtClean="0"/>
                        <a:t> Manager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Service</a:t>
                      </a:r>
                      <a:r>
                        <a:rPr lang="es-ES" dirty="0" smtClean="0"/>
                        <a:t> Manager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Network Manager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Storage Manager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err="1" smtClean="0"/>
                        <a:t>Monitoring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2490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Achievements</a:t>
            </a:r>
            <a:endParaRPr lang="en-US" dirty="0" smtClean="0">
              <a:latin typeface="Chalkduster"/>
              <a:cs typeface="Chalkduster"/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Multi-tier service management (Task 6.1)</a:t>
            </a:r>
          </a:p>
          <a:p>
            <a:pPr lvl="1"/>
            <a:r>
              <a:rPr lang="en-US" sz="1700" dirty="0" smtClean="0"/>
              <a:t>N-tier services or application </a:t>
            </a:r>
            <a:br>
              <a:rPr lang="en-US" sz="1700" dirty="0" smtClean="0"/>
            </a:br>
            <a:r>
              <a:rPr lang="en-US" sz="1700" dirty="0" smtClean="0"/>
              <a:t>as a whole</a:t>
            </a:r>
          </a:p>
          <a:p>
            <a:pPr lvl="1"/>
            <a:r>
              <a:rPr lang="en-US" sz="1700" dirty="0" smtClean="0"/>
              <a:t>Service specification as a whole </a:t>
            </a:r>
            <a:br>
              <a:rPr lang="en-US" sz="1700" dirty="0" smtClean="0"/>
            </a:br>
            <a:r>
              <a:rPr lang="en-US" sz="1700" dirty="0" smtClean="0"/>
              <a:t>in a OVF (images, networks, software…)</a:t>
            </a:r>
          </a:p>
          <a:p>
            <a:pPr lvl="1"/>
            <a:r>
              <a:rPr lang="en-US" sz="1700" dirty="0" smtClean="0"/>
              <a:t>Claudia manages and configure the service</a:t>
            </a:r>
          </a:p>
          <a:p>
            <a:pPr lvl="1"/>
            <a:r>
              <a:rPr lang="en-US" sz="1700" dirty="0" err="1" smtClean="0"/>
              <a:t>StratusLab</a:t>
            </a:r>
            <a:r>
              <a:rPr lang="en-US" sz="1700" dirty="0" smtClean="0"/>
              <a:t> contextualization for</a:t>
            </a:r>
            <a:r>
              <a:rPr lang="en-US" sz="1700" dirty="0" smtClean="0"/>
              <a:t> </a:t>
            </a:r>
            <a:br>
              <a:rPr lang="en-US" sz="1700" dirty="0" smtClean="0"/>
            </a:br>
            <a:r>
              <a:rPr lang="en-US" sz="1700" dirty="0" smtClean="0"/>
              <a:t>configuring </a:t>
            </a:r>
            <a:r>
              <a:rPr lang="en-US" sz="1700" dirty="0" smtClean="0"/>
              <a:t>complexity</a:t>
            </a:r>
          </a:p>
          <a:p>
            <a:pPr lvl="1"/>
            <a:r>
              <a:rPr lang="en-US" sz="1700" dirty="0" smtClean="0"/>
              <a:t>Database stored in </a:t>
            </a:r>
            <a:r>
              <a:rPr lang="en-US" sz="1700" dirty="0" err="1" smtClean="0"/>
              <a:t>StratusLab</a:t>
            </a:r>
            <a:r>
              <a:rPr lang="en-US" sz="1700" dirty="0" smtClean="0"/>
              <a:t> </a:t>
            </a:r>
            <a:br>
              <a:rPr lang="en-US" sz="1700" dirty="0" smtClean="0"/>
            </a:br>
            <a:r>
              <a:rPr lang="en-US" sz="1700" dirty="0" smtClean="0"/>
              <a:t>persistent </a:t>
            </a:r>
            <a:r>
              <a:rPr lang="en-US" sz="1700" dirty="0" smtClean="0"/>
              <a:t>disk</a:t>
            </a:r>
          </a:p>
          <a:p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5191046" y="2743200"/>
            <a:ext cx="3648154" cy="2933771"/>
            <a:chOff x="2508022" y="3573016"/>
            <a:chExt cx="3648154" cy="293377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508022" y="3687387"/>
              <a:ext cx="1904669" cy="2819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4" name="3 Conector recto de flecha"/>
            <p:cNvCxnSpPr/>
            <p:nvPr/>
          </p:nvCxnSpPr>
          <p:spPr>
            <a:xfrm flipH="1">
              <a:off x="3545249" y="3878219"/>
              <a:ext cx="1099225" cy="43531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43 Conector recto de flecha"/>
            <p:cNvCxnSpPr/>
            <p:nvPr/>
          </p:nvCxnSpPr>
          <p:spPr>
            <a:xfrm flipH="1">
              <a:off x="4094860" y="4507273"/>
              <a:ext cx="1099225" cy="43531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44 Conector recto de flecha"/>
            <p:cNvCxnSpPr/>
            <p:nvPr/>
          </p:nvCxnSpPr>
          <p:spPr>
            <a:xfrm flipH="1">
              <a:off x="4094861" y="5063365"/>
              <a:ext cx="1099225" cy="43531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9 CuadroTexto"/>
            <p:cNvSpPr txBox="1"/>
            <p:nvPr/>
          </p:nvSpPr>
          <p:spPr>
            <a:xfrm>
              <a:off x="4235913" y="3573016"/>
              <a:ext cx="136680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600" dirty="0" smtClean="0"/>
                <a:t>Web server</a:t>
              </a:r>
              <a:endParaRPr lang="en-US" sz="1600" dirty="0"/>
            </a:p>
          </p:txBody>
        </p:sp>
        <p:sp>
          <p:nvSpPr>
            <p:cNvPr id="51" name="50 CuadroTexto"/>
            <p:cNvSpPr txBox="1"/>
            <p:nvPr/>
          </p:nvSpPr>
          <p:spPr>
            <a:xfrm>
              <a:off x="4510684" y="4163563"/>
              <a:ext cx="15734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800" dirty="0" smtClean="0"/>
                <a:t>App server</a:t>
              </a:r>
              <a:endParaRPr lang="en-US" sz="1800" dirty="0"/>
            </a:p>
          </p:txBody>
        </p:sp>
        <p:sp>
          <p:nvSpPr>
            <p:cNvPr id="52" name="51 CuadroTexto"/>
            <p:cNvSpPr txBox="1"/>
            <p:nvPr/>
          </p:nvSpPr>
          <p:spPr>
            <a:xfrm>
              <a:off x="4789372" y="4725144"/>
              <a:ext cx="13668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800" dirty="0" err="1" smtClean="0"/>
                <a:t>Database</a:t>
              </a:r>
              <a:endParaRPr lang="en-US" sz="1800" dirty="0"/>
            </a:p>
          </p:txBody>
        </p:sp>
      </p:grp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93369012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Achievements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92330FB-2009-4C37-9D70-A1B466E1982D}" type="slidenum">
              <a:rPr lang="es-ES" smtClean="0"/>
              <a:pPr/>
              <a:t>7</a:t>
            </a:fld>
            <a:endParaRPr lang="es-E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4833939"/>
            <a:ext cx="3246845" cy="2171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55776" y="2420888"/>
            <a:ext cx="4096112" cy="311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CuadroTexto"/>
          <p:cNvSpPr txBox="1"/>
          <p:nvPr/>
        </p:nvSpPr>
        <p:spPr>
          <a:xfrm>
            <a:off x="5814947" y="2276872"/>
            <a:ext cx="31149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err="1" smtClean="0"/>
              <a:t>Tier</a:t>
            </a:r>
            <a:r>
              <a:rPr lang="es-ES" sz="2000" dirty="0" smtClean="0"/>
              <a:t> horizontal </a:t>
            </a:r>
            <a:r>
              <a:rPr lang="es-ES" sz="2000" dirty="0" err="1" smtClean="0"/>
              <a:t>scaling</a:t>
            </a:r>
            <a:endParaRPr lang="en-US" sz="2000" dirty="0"/>
          </a:p>
        </p:txBody>
      </p:sp>
      <p:sp>
        <p:nvSpPr>
          <p:cNvPr id="9" name="8 CuadroTexto"/>
          <p:cNvSpPr txBox="1"/>
          <p:nvPr/>
        </p:nvSpPr>
        <p:spPr>
          <a:xfrm>
            <a:off x="611560" y="2035135"/>
            <a:ext cx="33310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err="1" smtClean="0"/>
              <a:t>Scalability</a:t>
            </a:r>
            <a:r>
              <a:rPr lang="es-ES" sz="2000" dirty="0" smtClean="0"/>
              <a:t> </a:t>
            </a:r>
            <a:r>
              <a:rPr lang="es-ES" sz="2000" dirty="0" err="1" smtClean="0"/>
              <a:t>driven</a:t>
            </a:r>
            <a:r>
              <a:rPr lang="es-ES" sz="2000" dirty="0" smtClean="0"/>
              <a:t> </a:t>
            </a:r>
            <a:r>
              <a:rPr lang="es-ES" sz="2000" dirty="0" err="1" smtClean="0"/>
              <a:t>by</a:t>
            </a:r>
            <a:r>
              <a:rPr lang="es-ES" sz="2000" dirty="0" smtClean="0"/>
              <a:t> </a:t>
            </a:r>
            <a:r>
              <a:rPr lang="es-ES" sz="2000" dirty="0" err="1" smtClean="0"/>
              <a:t>KPIs</a:t>
            </a:r>
            <a:endParaRPr lang="en-US" sz="20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457200" y="3094445"/>
            <a:ext cx="31149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Load </a:t>
            </a:r>
            <a:r>
              <a:rPr lang="es-ES" sz="2000" dirty="0" err="1" smtClean="0"/>
              <a:t>Balancers</a:t>
            </a:r>
            <a:r>
              <a:rPr lang="es-ES" sz="2000" dirty="0" smtClean="0"/>
              <a:t> </a:t>
            </a:r>
            <a:r>
              <a:rPr lang="es-ES" sz="2000" dirty="0" err="1" smtClean="0"/>
              <a:t>support</a:t>
            </a:r>
            <a:endParaRPr lang="en-US" sz="20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6059134" y="3463777"/>
            <a:ext cx="3114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 smtClean="0"/>
              <a:t>New </a:t>
            </a:r>
            <a:r>
              <a:rPr lang="es-ES" sz="1800" dirty="0" err="1" smtClean="0"/>
              <a:t>Scaling</a:t>
            </a:r>
            <a:r>
              <a:rPr lang="es-ES" sz="1800" dirty="0" smtClean="0"/>
              <a:t> </a:t>
            </a:r>
            <a:r>
              <a:rPr lang="es-ES" sz="1800" dirty="0" err="1" smtClean="0"/>
              <a:t>policies</a:t>
            </a:r>
            <a:endParaRPr lang="en-US" sz="18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640284" y="5548198"/>
            <a:ext cx="48377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s-ES" sz="2000" dirty="0" err="1" smtClean="0"/>
              <a:t>Advanced</a:t>
            </a:r>
            <a:r>
              <a:rPr lang="es-ES" sz="2000" dirty="0" smtClean="0"/>
              <a:t> </a:t>
            </a:r>
            <a:r>
              <a:rPr lang="es-ES" sz="2000" dirty="0" err="1" smtClean="0"/>
              <a:t>monitoring</a:t>
            </a:r>
            <a:r>
              <a:rPr lang="es-ES" sz="2000" dirty="0" smtClean="0"/>
              <a:t>: </a:t>
            </a:r>
            <a:r>
              <a:rPr lang="en-US" sz="2000" dirty="0"/>
              <a:t>Different metrics (KPIs, hardware and software metrics)</a:t>
            </a:r>
          </a:p>
          <a:p>
            <a:r>
              <a:rPr lang="es-ES" sz="2400" dirty="0" smtClean="0"/>
              <a:t> </a:t>
            </a:r>
            <a:endParaRPr lang="en-US" sz="2400" dirty="0"/>
          </a:p>
        </p:txBody>
      </p:sp>
      <p:sp>
        <p:nvSpPr>
          <p:cNvPr id="14" name="Content Placeholder 3"/>
          <p:cNvSpPr txBox="1">
            <a:spLocks/>
          </p:cNvSpPr>
          <p:nvPr/>
        </p:nvSpPr>
        <p:spPr bwMode="auto">
          <a:xfrm>
            <a:off x="336632" y="1268760"/>
            <a:ext cx="8534400" cy="60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ts val="1500"/>
              </a:spcBef>
              <a:spcAft>
                <a:spcPct val="0"/>
              </a:spcAft>
              <a:defRPr sz="2400" b="1">
                <a:solidFill>
                  <a:srgbClr val="132B66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360363" indent="-180975" algn="l" rtl="0" eaLnBrk="0" fontAlgn="base" hangingPunct="0">
              <a:spcBef>
                <a:spcPts val="600"/>
              </a:spcBef>
              <a:spcAft>
                <a:spcPct val="0"/>
              </a:spcAft>
              <a:buFont typeface="Wingdings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901700" indent="-180975" algn="l" rtl="0" eaLnBrk="0" fontAlgn="base" hangingPunct="0">
              <a:spcBef>
                <a:spcPts val="600"/>
              </a:spcBef>
              <a:spcAft>
                <a:spcPct val="0"/>
              </a:spcAft>
              <a:buFont typeface="Arial" charset="0"/>
              <a:buChar char="–"/>
              <a:defRPr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173163" indent="-92075" algn="l" rtl="0" eaLnBrk="0" fontAlgn="base" hangingPunct="0">
              <a:spcBef>
                <a:spcPts val="6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1879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336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94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51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08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Service Scalability and Balancing (Task 6.1)</a:t>
            </a:r>
          </a:p>
          <a:p>
            <a:pPr lvl="1"/>
            <a:endParaRPr lang="en-US" sz="600" dirty="0"/>
          </a:p>
          <a:p>
            <a:pPr lvl="1"/>
            <a:endParaRPr lang="es-ES" sz="1700" b="0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10209501"/>
      </p:ext>
    </p:extLst>
  </p:cSld>
  <p:clrMapOvr>
    <a:masterClrMapping/>
  </p:clrMapOvr>
  <mc:AlternateContent>
    <mc:Choice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c="http://schemas.openxmlformats.org/markup-compatibility/2006" xmlns:mv="urn:schemas-microsoft-com:mac:vml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2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Grid site deployment and scalability</a:t>
            </a:r>
            <a:endParaRPr lang="es-E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lvl="1"/>
            <a:r>
              <a:rPr lang="en-US" dirty="0" smtClean="0"/>
              <a:t>Grid site specified as a whole in the OVF (images, networks, software…)</a:t>
            </a:r>
          </a:p>
          <a:p>
            <a:pPr lvl="1"/>
            <a:r>
              <a:rPr lang="en-US" dirty="0" smtClean="0"/>
              <a:t>Automatic </a:t>
            </a:r>
            <a:r>
              <a:rPr lang="en-US" dirty="0" smtClean="0"/>
              <a:t>g</a:t>
            </a:r>
            <a:r>
              <a:rPr lang="en-US" dirty="0" smtClean="0"/>
              <a:t>rid site deployment</a:t>
            </a:r>
          </a:p>
          <a:p>
            <a:pPr lvl="1"/>
            <a:r>
              <a:rPr lang="es-ES" dirty="0" smtClean="0"/>
              <a:t>Worker Nodes deployed in a VLAN</a:t>
            </a:r>
          </a:p>
          <a:p>
            <a:pPr lvl="1"/>
            <a:r>
              <a:rPr lang="es-ES" dirty="0" smtClean="0"/>
              <a:t>Grid site scalability based </a:t>
            </a:r>
            <a:br>
              <a:rPr lang="es-ES" dirty="0" smtClean="0"/>
            </a:br>
            <a:r>
              <a:rPr lang="es-ES" dirty="0" smtClean="0"/>
              <a:t>on KPI (job queue </a:t>
            </a:r>
            <a:br>
              <a:rPr lang="es-ES" dirty="0" smtClean="0"/>
            </a:br>
            <a:r>
              <a:rPr lang="es-ES" dirty="0" smtClean="0"/>
              <a:t>utilization)</a:t>
            </a:r>
          </a:p>
          <a:p>
            <a:pPr lvl="1"/>
            <a:r>
              <a:rPr lang="es-ES" dirty="0" smtClean="0"/>
              <a:t>Compute Element as the </a:t>
            </a:r>
            <a:br>
              <a:rPr lang="es-ES" dirty="0" smtClean="0"/>
            </a:br>
            <a:r>
              <a:rPr lang="es-ES" dirty="0" smtClean="0"/>
              <a:t>balancer for managing </a:t>
            </a:r>
            <a:br>
              <a:rPr lang="es-ES" dirty="0" smtClean="0"/>
            </a:br>
            <a:r>
              <a:rPr lang="es-ES" dirty="0" smtClean="0"/>
              <a:t>WN replicas</a:t>
            </a:r>
          </a:p>
          <a:p>
            <a:pPr lvl="1"/>
            <a:endParaRPr lang="en-US" dirty="0" smtClean="0"/>
          </a:p>
          <a:p>
            <a:pPr lvl="1"/>
            <a:endParaRPr lang="es-E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2" name="1 CuadroTexto"/>
          <p:cNvSpPr txBox="1"/>
          <p:nvPr/>
        </p:nvSpPr>
        <p:spPr>
          <a:xfrm>
            <a:off x="467544" y="3356992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3797115" y="2971800"/>
            <a:ext cx="5118285" cy="354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7722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Achievements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Network </a:t>
            </a:r>
            <a:r>
              <a:rPr lang="en-US" dirty="0"/>
              <a:t>management </a:t>
            </a:r>
            <a:r>
              <a:rPr lang="en-US" dirty="0" smtClean="0"/>
              <a:t> (Task 6.2)</a:t>
            </a:r>
            <a:endParaRPr lang="en-US" dirty="0"/>
          </a:p>
          <a:p>
            <a:pPr lvl="1"/>
            <a:r>
              <a:rPr lang="en-US" dirty="0"/>
              <a:t>New networking model for better integration with specific network requirements of data centers</a:t>
            </a:r>
          </a:p>
          <a:p>
            <a:pPr lvl="1"/>
            <a:r>
              <a:rPr lang="en-US" dirty="0" smtClean="0"/>
              <a:t>Flexible </a:t>
            </a:r>
            <a:r>
              <a:rPr lang="en-US" dirty="0"/>
              <a:t>network definition, using ranges, </a:t>
            </a:r>
            <a:r>
              <a:rPr lang="en-US" dirty="0" smtClean="0"/>
              <a:t>CIDR </a:t>
            </a:r>
            <a:r>
              <a:rPr lang="en-US" dirty="0"/>
              <a:t>notation..</a:t>
            </a:r>
            <a:r>
              <a:rPr lang="en-US" dirty="0" smtClean="0"/>
              <a:t>.</a:t>
            </a:r>
          </a:p>
          <a:p>
            <a:r>
              <a:rPr lang="en-US" dirty="0" smtClean="0"/>
              <a:t>Network security (Task 6.2)</a:t>
            </a:r>
            <a:endParaRPr lang="en-US" dirty="0"/>
          </a:p>
          <a:p>
            <a:pPr lvl="1"/>
            <a:r>
              <a:rPr lang="en-US" dirty="0" smtClean="0"/>
              <a:t>Network </a:t>
            </a:r>
            <a:r>
              <a:rPr lang="en-US" dirty="0"/>
              <a:t>isolation through 802.1Q VLAN tagging and Open </a:t>
            </a:r>
            <a:r>
              <a:rPr lang="en-US" dirty="0" err="1"/>
              <a:t>vSwitch</a:t>
            </a:r>
            <a:endParaRPr lang="en-US" dirty="0"/>
          </a:p>
          <a:p>
            <a:pPr lvl="1"/>
            <a:r>
              <a:rPr lang="en-US" dirty="0"/>
              <a:t>Firewall management for TCP/UDP ports, ICMP traffic, and Linux bridge 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43808" y="4581128"/>
            <a:ext cx="3584251" cy="197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9948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atuslab-presentation-template-v3">
  <a:themeElements>
    <a:clrScheme name="GridWay Presentatio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lnDef>
  </a:objectDefaults>
  <a:extraClrSchemeLst>
    <a:extraClrScheme>
      <a:clrScheme name="GridWay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stratuslab-presentation-template-v3.potx</Template>
  <TotalTime>8060</TotalTime>
  <Words>849</Words>
  <Application>Microsoft Macintosh PowerPoint</Application>
  <PresentationFormat>On-screen Show (4:3)</PresentationFormat>
  <Paragraphs>133</Paragraphs>
  <Slides>15</Slides>
  <Notes>6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stratuslab-presentation-template-v3</vt:lpstr>
      <vt:lpstr>Work Package 6 Innovative Cloud-like Management of Grid  Services and Resources  </vt:lpstr>
      <vt:lpstr>Introduction</vt:lpstr>
      <vt:lpstr>Review Recommendations</vt:lpstr>
      <vt:lpstr>Achievements</vt:lpstr>
      <vt:lpstr>Achievements</vt:lpstr>
      <vt:lpstr>Achievements</vt:lpstr>
      <vt:lpstr>Achievements</vt:lpstr>
      <vt:lpstr>Grid site deployment and scalability</vt:lpstr>
      <vt:lpstr>Achievements</vt:lpstr>
      <vt:lpstr>Achievements</vt:lpstr>
      <vt:lpstr>Achievements</vt:lpstr>
      <vt:lpstr>Lessons Learned</vt:lpstr>
      <vt:lpstr>Lessons Learned</vt:lpstr>
      <vt:lpstr>Slide 14</vt:lpstr>
      <vt:lpstr>Slide 15</vt:lpstr>
    </vt:vector>
  </TitlesOfParts>
  <Company>SixSq Sàrl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Operational Considerations From Running Grid Services on Cloud Resources</dc:title>
  <dc:creator>Charles</dc:creator>
  <cp:lastModifiedBy>Charles</cp:lastModifiedBy>
  <cp:revision>404</cp:revision>
  <cp:lastPrinted>2010-03-23T08:08:48Z</cp:lastPrinted>
  <dcterms:created xsi:type="dcterms:W3CDTF">2012-07-02T08:39:29Z</dcterms:created>
  <dcterms:modified xsi:type="dcterms:W3CDTF">2012-07-02T08:47:44Z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