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577" r:id="rId2"/>
    <p:sldId id="951" r:id="rId3"/>
    <p:sldId id="961" r:id="rId4"/>
    <p:sldId id="963" r:id="rId5"/>
    <p:sldId id="962" r:id="rId6"/>
    <p:sldId id="964" r:id="rId7"/>
    <p:sldId id="965" r:id="rId8"/>
    <p:sldId id="966" r:id="rId9"/>
    <p:sldId id="967" r:id="rId10"/>
    <p:sldId id="955" r:id="rId11"/>
    <p:sldId id="956" r:id="rId12"/>
    <p:sldId id="958" r:id="rId13"/>
    <p:sldId id="863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2D2D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2640" y="-127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fld id="{787A315F-DD49-4191-B4BF-60837DF6C7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fld id="{04062FF8-F2AB-4CE2-A4A6-BE8822DA07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7086B-314C-4324-B4E2-E3D157D028B4}" type="slidenum">
              <a:rPr lang="es-ES" smtClean="0">
                <a:latin typeface="Times New Roman" pitchFamily="18" charset="0"/>
              </a:rPr>
              <a:pPr/>
              <a:t>1</a:t>
            </a:fld>
            <a:endParaRPr lang="es-ES" smtClean="0"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ea typeface="Arial" charset="0"/>
                </a:rPr>
                <a:t>StratusLab is co-funded by the</a:t>
              </a:r>
            </a:p>
            <a:p>
              <a:pPr algn="ctr">
                <a:defRPr/>
              </a:pPr>
              <a:r>
                <a:rPr lang="en-US" sz="1200" dirty="0">
                  <a:ea typeface="Arial" charset="0"/>
                </a:rPr>
                <a:t>European Community’s  Seventh</a:t>
              </a:r>
            </a:p>
            <a:p>
              <a:pPr algn="ctr">
                <a:defRPr/>
              </a:pPr>
              <a:r>
                <a:rPr lang="en-US" sz="1200" dirty="0">
                  <a:ea typeface="Arial" charset="0"/>
                </a:rPr>
                <a:t>Framework </a:t>
              </a:r>
              <a:r>
                <a:rPr lang="en-US" sz="1200" dirty="0" err="1">
                  <a:ea typeface="Arial" charset="0"/>
                </a:rPr>
                <a:t>Programme</a:t>
              </a:r>
              <a:r>
                <a:rPr lang="en-US" sz="1200" dirty="0">
                  <a:ea typeface="Arial" charset="0"/>
                </a:rPr>
                <a:t> (Capacities)</a:t>
              </a:r>
            </a:p>
            <a:p>
              <a:pPr algn="ctr">
                <a:defRPr/>
              </a:pPr>
              <a:r>
                <a:rPr lang="en-US" sz="1200" dirty="0">
                  <a:ea typeface="Arial" charset="0"/>
                </a:rPr>
                <a:t>Grant Agreement INFSO-RI-261552</a:t>
              </a:r>
            </a:p>
          </p:txBody>
        </p:sp>
      </p:grpSp>
      <p:pic>
        <p:nvPicPr>
          <p:cNvPr id="11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>
                <a:ea typeface="Arial" charset="0"/>
              </a:rPr>
              <a:t>Copyright © </a:t>
            </a:r>
            <a:r>
              <a:rPr lang="en-US" sz="1400" dirty="0" smtClean="0">
                <a:ea typeface="Arial" charset="0"/>
              </a:rPr>
              <a:t>2012, </a:t>
            </a:r>
            <a:r>
              <a:rPr lang="en-US" sz="1400" dirty="0">
                <a:ea typeface="Arial" charset="0"/>
              </a:rPr>
              <a:t>Members of the StratusLab collaboration: Centre National de la </a:t>
            </a:r>
            <a:r>
              <a:rPr lang="en-US" sz="1400" dirty="0" err="1">
                <a:ea typeface="Arial" charset="0"/>
              </a:rPr>
              <a:t>Recherche</a:t>
            </a:r>
            <a:r>
              <a:rPr lang="en-US" sz="1400" dirty="0">
                <a:ea typeface="Arial" charset="0"/>
              </a:rPr>
              <a:t> </a:t>
            </a:r>
            <a:r>
              <a:rPr lang="en-US" sz="1400" dirty="0" err="1">
                <a:ea typeface="Arial" charset="0"/>
              </a:rPr>
              <a:t>Scientifique</a:t>
            </a:r>
            <a:r>
              <a:rPr lang="en-US" sz="1400" dirty="0">
                <a:ea typeface="Arial" charset="0"/>
              </a:rPr>
              <a:t>, Universidad </a:t>
            </a:r>
            <a:r>
              <a:rPr lang="en-US" sz="1400" dirty="0" err="1">
                <a:ea typeface="Arial" charset="0"/>
              </a:rPr>
              <a:t>Complutense</a:t>
            </a:r>
            <a:r>
              <a:rPr lang="en-US" sz="1400" dirty="0">
                <a:ea typeface="Arial" charset="0"/>
              </a:rPr>
              <a:t> de Madrid, Greek Research and Technology Network S.A., SixSq Sàrl, </a:t>
            </a:r>
            <a:r>
              <a:rPr lang="en-US" sz="1400" dirty="0" err="1">
                <a:ea typeface="Arial" charset="0"/>
              </a:rPr>
              <a:t>Telefónica</a:t>
            </a:r>
            <a:r>
              <a:rPr lang="en-US" sz="1400" dirty="0">
                <a:ea typeface="Arial" charset="0"/>
              </a:rPr>
              <a:t> </a:t>
            </a:r>
            <a:r>
              <a:rPr lang="en-US" sz="1400" dirty="0" err="1">
                <a:ea typeface="Arial" charset="0"/>
              </a:rPr>
              <a:t>Investigación</a:t>
            </a:r>
            <a:r>
              <a:rPr lang="en-US" sz="1400" dirty="0">
                <a:ea typeface="Arial" charset="0"/>
              </a:rPr>
              <a:t> </a:t>
            </a:r>
            <a:r>
              <a:rPr lang="en-US" sz="1400" dirty="0" err="1">
                <a:ea typeface="Arial" charset="0"/>
              </a:rPr>
              <a:t>y</a:t>
            </a:r>
            <a:r>
              <a:rPr lang="en-US" sz="1400" dirty="0">
                <a:ea typeface="Arial" charset="0"/>
              </a:rPr>
              <a:t> </a:t>
            </a:r>
            <a:r>
              <a:rPr lang="en-US" sz="1400" dirty="0" err="1">
                <a:ea typeface="Arial" charset="0"/>
              </a:rPr>
              <a:t>Desarrollo</a:t>
            </a:r>
            <a:r>
              <a:rPr lang="en-US" sz="1400" dirty="0">
                <a:ea typeface="Arial" charset="0"/>
              </a:rPr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a typeface="Arial" charset="0"/>
              </a:rPr>
              <a:t>This work is licensed under the Creative Commons</a:t>
            </a:r>
          </a:p>
          <a:p>
            <a:pPr>
              <a:defRPr/>
            </a:pPr>
            <a:r>
              <a:rPr lang="en-US" sz="1400" dirty="0">
                <a:ea typeface="Arial" charset="0"/>
              </a:rPr>
              <a:t>Attribution 3.0 </a:t>
            </a:r>
            <a:r>
              <a:rPr lang="en-US" sz="1400" dirty="0" err="1">
                <a:ea typeface="Arial" charset="0"/>
              </a:rPr>
              <a:t>Unported</a:t>
            </a:r>
            <a:r>
              <a:rPr lang="en-US" sz="1400" dirty="0">
                <a:ea typeface="Arial" charset="0"/>
              </a:rPr>
              <a:t> License</a:t>
            </a:r>
          </a:p>
          <a:p>
            <a:pPr>
              <a:defRPr/>
            </a:pPr>
            <a:r>
              <a:rPr lang="en-US" sz="1400" dirty="0">
                <a:ea typeface="Arial" charset="0"/>
              </a:rPr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965627B-2813-4E5F-A8EF-36D77E384F09}" type="slidenum">
              <a:rPr lang="en-US" sz="1200">
                <a:solidFill>
                  <a:srgbClr val="32425D"/>
                </a:solidFill>
                <a:ea typeface="Arial" charset="0"/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  <a:ea typeface="Arial" charset="0"/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9" r:id="rId6"/>
    <p:sldLayoutId id="2147483665" r:id="rId7"/>
    <p:sldLayoutId id="2147483666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Work Package </a:t>
            </a:r>
            <a:r>
              <a:rPr lang="en-US" dirty="0" smtClean="0">
                <a:ea typeface="ＭＳ Ｐゴシック"/>
                <a:cs typeface="ＭＳ Ｐゴシック"/>
              </a:rPr>
              <a:t>3</a:t>
            </a:r>
            <a:br>
              <a:rPr lang="en-US" dirty="0" smtClean="0">
                <a:ea typeface="ＭＳ Ｐゴシック"/>
                <a:cs typeface="ＭＳ Ｐゴシック"/>
              </a:rPr>
            </a:br>
            <a:r>
              <a:rPr lang="en-US" b="0" dirty="0" smtClean="0">
                <a:ea typeface="ＭＳ Ｐゴシック"/>
                <a:cs typeface="ＭＳ Ｐゴシック"/>
              </a:rPr>
              <a:t>Dissemination</a:t>
            </a:r>
            <a:endParaRPr lang="en-US" b="0" dirty="0" smtClean="0">
              <a:ea typeface="ＭＳ Ｐゴシック"/>
              <a:cs typeface="ＭＳ Ｐゴシック"/>
            </a:endParaRPr>
          </a:p>
        </p:txBody>
      </p:sp>
      <p:sp>
        <p:nvSpPr>
          <p:cNvPr id="12290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/>
                <a:cs typeface="ＭＳ Ｐゴシック"/>
              </a:rPr>
              <a:t>StratusLab</a:t>
            </a:r>
            <a:r>
              <a:rPr lang="en-US" dirty="0" smtClean="0">
                <a:ea typeface="ＭＳ Ｐゴシック"/>
                <a:cs typeface="ＭＳ Ｐゴシック"/>
              </a:rPr>
              <a:t> Final Periodic Review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Brussels, Belgium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10 July </a:t>
            </a:r>
            <a:r>
              <a:rPr lang="en-US" dirty="0" smtClean="0">
                <a:ea typeface="ＭＳ Ｐゴシック"/>
                <a:cs typeface="ＭＳ Ｐゴシック"/>
              </a:rPr>
              <a:t>2012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Metrics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Dissemination Metrics</a:t>
            </a:r>
          </a:p>
          <a:p>
            <a:pPr lvl="1"/>
            <a:r>
              <a:rPr lang="en-US" smtClean="0">
                <a:ea typeface="ＭＳ Ｐゴシック"/>
              </a:rPr>
              <a:t>Additional non-measured items include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Twitter followers (increased from 60 to 121 in Y2)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User announce list (47 members)</a:t>
            </a:r>
          </a:p>
        </p:txBody>
      </p:sp>
      <p:graphicFrame>
        <p:nvGraphicFramePr>
          <p:cNvPr id="15742" name="Group 382"/>
          <p:cNvGraphicFramePr>
            <a:graphicFrameLocks noGrp="1"/>
          </p:cNvGraphicFramePr>
          <p:nvPr/>
        </p:nvGraphicFramePr>
        <p:xfrm>
          <a:off x="0" y="3581400"/>
          <a:ext cx="9039225" cy="2560320"/>
        </p:xfrm>
        <a:graphic>
          <a:graphicData uri="http://schemas.openxmlformats.org/drawingml/2006/table">
            <a:tbl>
              <a:tblPr/>
              <a:tblGrid>
                <a:gridCol w="1403350"/>
                <a:gridCol w="763588"/>
                <a:gridCol w="763587"/>
                <a:gridCol w="763588"/>
                <a:gridCol w="763587"/>
                <a:gridCol w="763588"/>
                <a:gridCol w="763587"/>
                <a:gridCol w="763588"/>
                <a:gridCol w="763587"/>
                <a:gridCol w="763588"/>
                <a:gridCol w="7635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Metric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Y1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Tgt.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Y2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Tgt.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Announce mailing list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67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67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67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70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72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72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73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75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Website views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2922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4623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4579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5472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4985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4442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5372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Discussion Forum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50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Lessons Learned</a:t>
            </a:r>
          </a:p>
        </p:txBody>
      </p:sp>
      <p:sp>
        <p:nvSpPr>
          <p:cNvPr id="16386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Creation of StratusLab community</a:t>
            </a:r>
          </a:p>
          <a:p>
            <a:pPr lvl="1"/>
            <a:r>
              <a:rPr lang="en-US" smtClean="0">
                <a:ea typeface="ＭＳ Ｐゴシック"/>
              </a:rPr>
              <a:t>Efforts to create an active StratusLab community should have been started earlier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Agile and regular incremental releases affects dissemination</a:t>
            </a:r>
          </a:p>
          <a:p>
            <a:pPr lvl="1"/>
            <a:r>
              <a:rPr lang="en-US" smtClean="0">
                <a:ea typeface="ＭＳ Ｐゴシック"/>
              </a:rPr>
              <a:t>Regular releases allowed regular announcements</a:t>
            </a:r>
          </a:p>
          <a:p>
            <a:pPr lvl="1"/>
            <a:r>
              <a:rPr lang="en-US" smtClean="0">
                <a:ea typeface="ＭＳ Ｐゴシック"/>
              </a:rPr>
              <a:t>Project had a good profile in the press throughout Y2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Dissemination to the general public</a:t>
            </a:r>
          </a:p>
          <a:p>
            <a:pPr lvl="1"/>
            <a:r>
              <a:rPr lang="en-US" smtClean="0">
                <a:ea typeface="ＭＳ Ｐゴシック"/>
              </a:rPr>
              <a:t>Dissemination to a more general audience is difficult</a:t>
            </a:r>
          </a:p>
          <a:p>
            <a:pPr lvl="1"/>
            <a:r>
              <a:rPr lang="en-US" smtClean="0">
                <a:ea typeface="ＭＳ Ｐゴシック"/>
              </a:rPr>
              <a:t>Require a ‘hook’ or angle in order to get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2157413" y="2743200"/>
            <a:ext cx="5081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0" i="1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en-US" dirty="0" smtClean="0">
                <a:ea typeface="ＭＳ Ｐゴシック"/>
                <a:cs typeface="ＭＳ Ｐゴシック"/>
              </a:rPr>
              <a:t>Description of Work Package</a:t>
            </a:r>
          </a:p>
          <a:p>
            <a:pPr lvl="1"/>
            <a:r>
              <a:rPr lang="en-US" dirty="0" smtClean="0">
                <a:ea typeface="ＭＳ Ｐゴシック"/>
              </a:rPr>
              <a:t>WP3 coordinates the project’s activities in </a:t>
            </a:r>
            <a:r>
              <a:rPr lang="en-US" b="1" dirty="0" smtClean="0">
                <a:ea typeface="ＭＳ Ｐゴシック"/>
              </a:rPr>
              <a:t>dissemination</a:t>
            </a:r>
            <a:r>
              <a:rPr lang="en-US" dirty="0" smtClean="0">
                <a:ea typeface="ＭＳ Ｐゴシック"/>
              </a:rPr>
              <a:t>, </a:t>
            </a:r>
            <a:r>
              <a:rPr lang="en-US" b="1" dirty="0" smtClean="0">
                <a:ea typeface="ＭＳ Ｐゴシック"/>
              </a:rPr>
              <a:t>collaboration with related projects</a:t>
            </a:r>
            <a:r>
              <a:rPr lang="en-US" dirty="0" smtClean="0">
                <a:ea typeface="ＭＳ Ｐゴシック"/>
              </a:rPr>
              <a:t> and </a:t>
            </a:r>
            <a:r>
              <a:rPr lang="en-US" b="1" dirty="0" smtClean="0">
                <a:ea typeface="ＭＳ Ｐゴシック"/>
              </a:rPr>
              <a:t>standards bodies</a:t>
            </a:r>
            <a:r>
              <a:rPr lang="en-US" dirty="0" smtClean="0">
                <a:ea typeface="ＭＳ Ｐゴシック"/>
              </a:rPr>
              <a:t>, and </a:t>
            </a:r>
            <a:r>
              <a:rPr lang="en-US" b="1" dirty="0" smtClean="0">
                <a:ea typeface="ＭＳ Ｐゴシック"/>
              </a:rPr>
              <a:t>exploitation and sustainability</a:t>
            </a:r>
            <a:r>
              <a:rPr lang="en-US" dirty="0" smtClean="0">
                <a:ea typeface="ＭＳ Ｐゴシック"/>
              </a:rPr>
              <a:t>.</a:t>
            </a:r>
          </a:p>
          <a:p>
            <a:pPr marL="0" indent="0"/>
            <a:r>
              <a:rPr lang="en-US" dirty="0" smtClean="0">
                <a:ea typeface="ＭＳ Ｐゴシック"/>
                <a:cs typeface="ＭＳ Ｐゴシック"/>
              </a:rPr>
              <a:t>Objectives</a:t>
            </a:r>
          </a:p>
          <a:p>
            <a:pPr lvl="1"/>
            <a:r>
              <a:rPr lang="en-US" b="1" dirty="0" smtClean="0">
                <a:ea typeface="ＭＳ Ｐゴシック"/>
              </a:rPr>
              <a:t>Disseminate</a:t>
            </a:r>
            <a:r>
              <a:rPr lang="en-US" dirty="0" smtClean="0">
                <a:ea typeface="ＭＳ Ｐゴシック"/>
              </a:rPr>
              <a:t> results of the project to resource providers, end-users and the general public</a:t>
            </a:r>
          </a:p>
          <a:p>
            <a:pPr lvl="1"/>
            <a:r>
              <a:rPr lang="en-US" dirty="0" smtClean="0">
                <a:ea typeface="ＭＳ Ｐゴシック"/>
              </a:rPr>
              <a:t>Identify project contributions to </a:t>
            </a:r>
            <a:r>
              <a:rPr lang="en-US" b="1" dirty="0" smtClean="0">
                <a:ea typeface="ＭＳ Ｐゴシック"/>
              </a:rPr>
              <a:t>standards bodies</a:t>
            </a:r>
            <a:r>
              <a:rPr lang="en-US" dirty="0" smtClean="0">
                <a:ea typeface="ＭＳ Ｐゴシック"/>
              </a:rPr>
              <a:t> and </a:t>
            </a:r>
            <a:r>
              <a:rPr lang="en-US" b="1" dirty="0" smtClean="0">
                <a:ea typeface="ＭＳ Ｐゴシック"/>
              </a:rPr>
              <a:t>standardization efforts</a:t>
            </a:r>
          </a:p>
          <a:p>
            <a:pPr lvl="1"/>
            <a:r>
              <a:rPr lang="en-US" dirty="0" smtClean="0">
                <a:ea typeface="ＭＳ Ｐゴシック"/>
              </a:rPr>
              <a:t>Coordinate interactions with </a:t>
            </a:r>
            <a:r>
              <a:rPr lang="en-US" b="1" dirty="0" smtClean="0">
                <a:ea typeface="ＭＳ Ｐゴシック"/>
              </a:rPr>
              <a:t>related projects</a:t>
            </a:r>
            <a:r>
              <a:rPr lang="en-US" dirty="0" smtClean="0">
                <a:ea typeface="ＭＳ Ｐゴシック"/>
              </a:rPr>
              <a:t>, developing Memoranda of Understanding between projects where </a:t>
            </a:r>
            <a:r>
              <a:rPr lang="en-US" dirty="0" smtClean="0">
                <a:ea typeface="ＭＳ Ｐゴシック"/>
              </a:rPr>
              <a:t>appropriate</a:t>
            </a:r>
          </a:p>
          <a:p>
            <a:pPr marL="0" indent="0"/>
            <a:r>
              <a:rPr lang="en-US" dirty="0" smtClean="0">
                <a:ea typeface="ＭＳ Ｐゴシック"/>
                <a:cs typeface="ＭＳ Ｐゴシック"/>
              </a:rPr>
              <a:t>Tasks</a:t>
            </a:r>
          </a:p>
          <a:p>
            <a:pPr lvl="1"/>
            <a:r>
              <a:rPr lang="en-US" b="1" dirty="0" smtClean="0">
                <a:ea typeface="ＭＳ Ｐゴシック"/>
              </a:rPr>
              <a:t>T3.1</a:t>
            </a:r>
            <a:r>
              <a:rPr lang="en-US" dirty="0" smtClean="0">
                <a:ea typeface="ＭＳ Ｐゴシック"/>
              </a:rPr>
              <a:t> Dissemination (</a:t>
            </a:r>
            <a:r>
              <a:rPr lang="en-US" b="1" dirty="0" smtClean="0">
                <a:ea typeface="ＭＳ Ｐゴシック"/>
              </a:rPr>
              <a:t>TCD</a:t>
            </a:r>
            <a:r>
              <a:rPr lang="en-US" dirty="0" smtClean="0">
                <a:ea typeface="ＭＳ Ｐゴシック"/>
              </a:rPr>
              <a:t>, all)</a:t>
            </a:r>
          </a:p>
          <a:p>
            <a:pPr lvl="1"/>
            <a:r>
              <a:rPr lang="en-US" b="1" dirty="0" smtClean="0">
                <a:ea typeface="ＭＳ Ｐゴシック"/>
              </a:rPr>
              <a:t>T3.2</a:t>
            </a:r>
            <a:r>
              <a:rPr lang="en-US" dirty="0" smtClean="0">
                <a:ea typeface="ＭＳ Ｐゴシック"/>
              </a:rPr>
              <a:t> Collaboration with standards bodies and related projects (</a:t>
            </a:r>
            <a:r>
              <a:rPr lang="en-US" b="1" dirty="0" smtClean="0">
                <a:ea typeface="ＭＳ Ｐゴシック"/>
              </a:rPr>
              <a:t>TCD</a:t>
            </a:r>
            <a:r>
              <a:rPr lang="en-US" dirty="0" smtClean="0">
                <a:ea typeface="ＭＳ Ｐゴシック"/>
              </a:rPr>
              <a:t>, all)</a:t>
            </a:r>
            <a:endParaRPr lang="en-US" b="1" dirty="0" smtClean="0">
              <a:ea typeface="ＭＳ Ｐゴシック"/>
            </a:endParaRPr>
          </a:p>
          <a:p>
            <a:pPr lvl="1"/>
            <a:r>
              <a:rPr lang="en-US" b="1" dirty="0" smtClean="0">
                <a:ea typeface="ＭＳ Ｐゴシック"/>
              </a:rPr>
              <a:t>T3.3</a:t>
            </a:r>
            <a:r>
              <a:rPr lang="en-US" dirty="0" smtClean="0">
                <a:ea typeface="ＭＳ Ｐゴシック"/>
              </a:rPr>
              <a:t> Development of Exploitation and Sustainability plan (</a:t>
            </a:r>
            <a:r>
              <a:rPr lang="en-US" b="1" dirty="0" smtClean="0">
                <a:ea typeface="ＭＳ Ｐゴシック"/>
              </a:rPr>
              <a:t>SixSq</a:t>
            </a:r>
            <a:r>
              <a:rPr lang="en-US" dirty="0" smtClean="0">
                <a:ea typeface="ＭＳ Ｐゴシック"/>
              </a:rPr>
              <a:t>, all</a:t>
            </a:r>
            <a:r>
              <a:rPr lang="en-US" dirty="0" smtClean="0">
                <a:ea typeface="ＭＳ Ｐゴシック"/>
              </a:rPr>
              <a:t>)</a:t>
            </a: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Review Recommendations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Establish more ambitious KPI metrics (#4)</a:t>
            </a:r>
          </a:p>
          <a:p>
            <a:pPr lvl="1"/>
            <a:r>
              <a:rPr lang="en-US" smtClean="0">
                <a:ea typeface="ＭＳ Ｐゴシック"/>
              </a:rPr>
              <a:t>Targets increased but not all met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Expand dissemination audience (#3, #20)</a:t>
            </a:r>
          </a:p>
          <a:p>
            <a:pPr lvl="1"/>
            <a:r>
              <a:rPr lang="en-US" smtClean="0">
                <a:ea typeface="ＭＳ Ｐゴシック"/>
              </a:rPr>
              <a:t>Submitted demo for EU Innovation Convention (not accepted)</a:t>
            </a:r>
          </a:p>
          <a:p>
            <a:pPr lvl="1"/>
            <a:r>
              <a:rPr lang="en-US" smtClean="0">
                <a:ea typeface="ＭＳ Ｐゴシック"/>
              </a:rPr>
              <a:t>General paper and introductory video aimed at scientific and non-technical users</a:t>
            </a:r>
          </a:p>
          <a:p>
            <a:pPr lvl="1"/>
            <a:r>
              <a:rPr lang="en-US" smtClean="0">
                <a:ea typeface="ＭＳ Ｐゴシック"/>
              </a:rPr>
              <a:t>Video demos aimed at less technical audiences</a:t>
            </a:r>
          </a:p>
          <a:p>
            <a:pPr lvl="1"/>
            <a:r>
              <a:rPr lang="en-US" smtClean="0">
                <a:ea typeface="ＭＳ Ｐゴシック"/>
              </a:rPr>
              <a:t>Presentations at several scientific community events</a:t>
            </a:r>
          </a:p>
          <a:p>
            <a:pPr lvl="1"/>
            <a:r>
              <a:rPr lang="en-US" smtClean="0">
                <a:ea typeface="ＭＳ Ｐゴシック"/>
              </a:rPr>
              <a:t>Articles in more general press outlets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Make dissemination more marketing-driven (#17)</a:t>
            </a:r>
          </a:p>
          <a:p>
            <a:pPr lvl="1"/>
            <a:r>
              <a:rPr lang="en-US" smtClean="0">
                <a:ea typeface="ＭＳ Ｐゴシック"/>
              </a:rPr>
              <a:t>Documented use cases (D2.3) and success stories (D2.4)</a:t>
            </a:r>
          </a:p>
          <a:p>
            <a:pPr lvl="1"/>
            <a:r>
              <a:rPr lang="en-US" smtClean="0">
                <a:ea typeface="ＭＳ Ｐゴシック"/>
              </a:rPr>
              <a:t>Dissemination around some of these success stories</a:t>
            </a:r>
          </a:p>
          <a:p>
            <a:pPr lvl="1"/>
            <a:r>
              <a:rPr lang="en-US" smtClean="0">
                <a:ea typeface="ＭＳ Ｐゴシック"/>
              </a:rPr>
              <a:t>Video demos</a:t>
            </a:r>
          </a:p>
          <a:p>
            <a:pPr lvl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Achievements - Dissemination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Press / media</a:t>
            </a:r>
          </a:p>
          <a:p>
            <a:pPr lvl="1"/>
            <a:r>
              <a:rPr lang="en-US" smtClean="0">
                <a:ea typeface="ＭＳ Ｐゴシック"/>
              </a:rPr>
              <a:t>Press releases for new versions / features</a:t>
            </a:r>
          </a:p>
          <a:p>
            <a:pPr lvl="1"/>
            <a:r>
              <a:rPr lang="en-US" smtClean="0">
                <a:ea typeface="ＭＳ Ｐゴシック"/>
              </a:rPr>
              <a:t>EGI story focused on StratusLab</a:t>
            </a:r>
          </a:p>
          <a:p>
            <a:pPr lvl="1"/>
            <a:r>
              <a:rPr lang="en-US" smtClean="0">
                <a:ea typeface="ＭＳ Ｐゴシック"/>
              </a:rPr>
              <a:t>iSGTW, HPCWire, HPC in the Cloud</a:t>
            </a:r>
          </a:p>
          <a:p>
            <a:pPr lvl="1"/>
            <a:r>
              <a:rPr lang="en-US" smtClean="0">
                <a:ea typeface="ＭＳ Ｐゴシック"/>
              </a:rPr>
              <a:t>Mainstream technical press</a:t>
            </a:r>
          </a:p>
        </p:txBody>
      </p:sp>
      <p:pic>
        <p:nvPicPr>
          <p:cNvPr id="33797" name="Picture 5" descr="techcentral-s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3427413"/>
            <a:ext cx="6102351" cy="4322762"/>
          </a:xfrm>
          <a:prstGeom prst="rect">
            <a:avLst/>
          </a:prstGeom>
          <a:noFill/>
        </p:spPr>
      </p:pic>
      <p:pic>
        <p:nvPicPr>
          <p:cNvPr id="33799" name="Picture 7" descr="atelier-s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079500"/>
            <a:ext cx="5616575" cy="4654550"/>
          </a:xfrm>
          <a:prstGeom prst="rect">
            <a:avLst/>
          </a:prstGeom>
          <a:noFill/>
        </p:spPr>
      </p:pic>
      <p:pic>
        <p:nvPicPr>
          <p:cNvPr id="33798" name="Picture 6" descr="Screensh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5373688"/>
            <a:ext cx="5419725" cy="482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Achievements - Dissemination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Website / online</a:t>
            </a:r>
          </a:p>
          <a:p>
            <a:pPr lvl="1"/>
            <a:r>
              <a:rPr lang="en-US" smtClean="0">
                <a:ea typeface="ＭＳ Ｐゴシック"/>
              </a:rPr>
              <a:t>Website continually updated</a:t>
            </a:r>
          </a:p>
          <a:p>
            <a:pPr lvl="1"/>
            <a:r>
              <a:rPr lang="en-US" smtClean="0">
                <a:ea typeface="ＭＳ Ｐゴシック"/>
              </a:rPr>
              <a:t>Online discussion forum</a:t>
            </a:r>
          </a:p>
          <a:p>
            <a:pPr lvl="1"/>
            <a:r>
              <a:rPr lang="en-US" smtClean="0">
                <a:ea typeface="ＭＳ Ｐゴシック"/>
              </a:rPr>
              <a:t>Twitter @StratusLab, RSS news feed</a:t>
            </a:r>
          </a:p>
        </p:txBody>
      </p:sp>
      <p:pic>
        <p:nvPicPr>
          <p:cNvPr id="32772" name="Picture 4" descr="web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113088"/>
            <a:ext cx="6767512" cy="607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Achievements - Dissemination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Events</a:t>
            </a:r>
          </a:p>
          <a:p>
            <a:pPr lvl="1"/>
            <a:r>
              <a:rPr lang="en-US" smtClean="0">
                <a:ea typeface="ＭＳ Ｐゴシック"/>
              </a:rPr>
              <a:t>Continued presence at Grid events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Talks, demos, booth, posters, tutorials,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promotional materials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Co-chairing sessions in Virtualization and Cloud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tracks with EGI</a:t>
            </a:r>
          </a:p>
          <a:p>
            <a:pPr lvl="1"/>
            <a:r>
              <a:rPr lang="en-US" smtClean="0">
                <a:ea typeface="ＭＳ Ｐゴシック"/>
              </a:rPr>
              <a:t>Cloud events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Paper and presentations, promotional materials</a:t>
            </a:r>
          </a:p>
          <a:p>
            <a:pPr lvl="1"/>
            <a:r>
              <a:rPr lang="en-US" smtClean="0">
                <a:ea typeface="ＭＳ Ｐゴシック"/>
              </a:rPr>
              <a:t>User-focused / Scientific community events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Posters and presentations, promotional materials</a:t>
            </a:r>
          </a:p>
          <a:p>
            <a:pPr lvl="1"/>
            <a:r>
              <a:rPr lang="en-US" smtClean="0">
                <a:ea typeface="ＭＳ Ｐゴシック"/>
              </a:rPr>
              <a:t>Over 40 talks, events and tutorials during Y2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http://www.stratuslab.eu/doku.php/presentations</a:t>
            </a:r>
          </a:p>
          <a:p>
            <a:pPr lvl="1"/>
            <a:endParaRPr lang="en-US" smtClean="0">
              <a:ea typeface="ＭＳ Ｐゴシック"/>
            </a:endParaRPr>
          </a:p>
          <a:p>
            <a:pPr lvl="1"/>
            <a:endParaRPr lang="en-US" smtClean="0">
              <a:ea typeface="ＭＳ Ｐゴシック"/>
            </a:endParaRPr>
          </a:p>
        </p:txBody>
      </p:sp>
      <p:graphicFrame>
        <p:nvGraphicFramePr>
          <p:cNvPr id="34899" name="Group 83"/>
          <p:cNvGraphicFramePr>
            <a:graphicFrameLocks noGrp="1"/>
          </p:cNvGraphicFramePr>
          <p:nvPr/>
        </p:nvGraphicFramePr>
        <p:xfrm>
          <a:off x="6588125" y="1268413"/>
          <a:ext cx="2376488" cy="5283200"/>
        </p:xfrm>
        <a:graphic>
          <a:graphicData uri="http://schemas.openxmlformats.org/drawingml/2006/table">
            <a:tbl>
              <a:tblPr/>
              <a:tblGrid>
                <a:gridCol w="2376488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EGI TF / CF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FOSDEM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CloudCamp Valencia 2011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Cloud Day 2011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ParCo 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OGF33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HPCS 2011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JOBIM 2011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ISC Cloud 2011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EGU General Assembly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IBM Technical University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CloudCP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eScience 2011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Achievements - Dissemination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Release Dissemination</a:t>
            </a:r>
          </a:p>
          <a:p>
            <a:pPr lvl="1"/>
            <a:r>
              <a:rPr lang="en-US" smtClean="0">
                <a:ea typeface="ＭＳ Ｐゴシック"/>
              </a:rPr>
              <a:t>Dissemination plan for each release</a:t>
            </a:r>
          </a:p>
          <a:p>
            <a:pPr lvl="1"/>
            <a:r>
              <a:rPr lang="en-US" smtClean="0">
                <a:ea typeface="ＭＳ Ｐゴシック"/>
              </a:rPr>
              <a:t>News item on website and announcement sent out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Announcement mailing list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User-announcement mailing list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User forum</a:t>
            </a:r>
          </a:p>
          <a:p>
            <a:pPr lvl="1"/>
            <a:r>
              <a:rPr lang="en-US" smtClean="0">
                <a:ea typeface="ＭＳ Ｐゴシック"/>
              </a:rPr>
              <a:t>Release announcements widely circulated to technical media outlets</a:t>
            </a:r>
          </a:p>
          <a:p>
            <a:pPr lvl="1"/>
            <a:r>
              <a:rPr lang="en-US" smtClean="0">
                <a:ea typeface="ＭＳ Ｐゴシック"/>
              </a:rPr>
              <a:t>More formal press releases around rollout of specific features (e.g. Marketplace)</a:t>
            </a:r>
          </a:p>
          <a:p>
            <a:pPr lvl="1">
              <a:buFont typeface="Wingdings" pitchFamily="2" charset="2"/>
              <a:buNone/>
            </a:pPr>
            <a:endParaRPr lang="en-US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Achievements - Collaboration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 smtClean="0">
                <a:ea typeface="ＭＳ Ｐゴシック"/>
                <a:cs typeface="ＭＳ Ｐゴシック"/>
              </a:rPr>
              <a:t>EGI</a:t>
            </a:r>
          </a:p>
          <a:p>
            <a:pPr lvl="1"/>
            <a:r>
              <a:rPr lang="en-US" dirty="0" smtClean="0">
                <a:ea typeface="ＭＳ Ｐゴシック"/>
              </a:rPr>
              <a:t>Adoption of Marketplace by EGI</a:t>
            </a:r>
          </a:p>
          <a:p>
            <a:pPr lvl="1"/>
            <a:r>
              <a:rPr lang="en-US" dirty="0" smtClean="0">
                <a:ea typeface="ＭＳ Ｐゴシック"/>
              </a:rPr>
              <a:t>Participation in Federated Clouds Task Force</a:t>
            </a:r>
          </a:p>
          <a:p>
            <a:pPr lvl="1"/>
            <a:r>
              <a:rPr lang="en-US" dirty="0" smtClean="0">
                <a:ea typeface="ＭＳ Ｐゴシック"/>
              </a:rPr>
              <a:t>UMD1 appliances in the Marketplace</a:t>
            </a:r>
          </a:p>
          <a:p>
            <a:pPr lvl="1"/>
            <a:r>
              <a:rPr lang="en-US" dirty="0" smtClean="0">
                <a:ea typeface="ＭＳ Ｐゴシック"/>
              </a:rPr>
              <a:t>Input to EGI documents and activities</a:t>
            </a:r>
          </a:p>
          <a:p>
            <a:pPr marL="0" indent="0"/>
            <a:r>
              <a:rPr lang="en-US" dirty="0" smtClean="0">
                <a:ea typeface="ＭＳ Ｐゴシック"/>
                <a:cs typeface="ＭＳ Ｐゴシック"/>
              </a:rPr>
              <a:t>IGE</a:t>
            </a:r>
          </a:p>
          <a:p>
            <a:pPr lvl="1"/>
            <a:r>
              <a:rPr lang="en-US" dirty="0" err="1" smtClean="0">
                <a:ea typeface="ＭＳ Ｐゴシック"/>
              </a:rPr>
              <a:t>Globus</a:t>
            </a:r>
            <a:r>
              <a:rPr lang="en-US" dirty="0" smtClean="0">
                <a:ea typeface="ＭＳ Ｐゴシック"/>
              </a:rPr>
              <a:t> Toolkit 5.0.4 appliances in the Marketplace</a:t>
            </a:r>
          </a:p>
          <a:p>
            <a:pPr marL="0" indent="0"/>
            <a:r>
              <a:rPr lang="en-US" dirty="0" smtClean="0">
                <a:ea typeface="ＭＳ Ｐゴシック"/>
                <a:cs typeface="ＭＳ Ｐゴシック"/>
              </a:rPr>
              <a:t>VENUS-C</a:t>
            </a:r>
          </a:p>
          <a:p>
            <a:pPr lvl="1"/>
            <a:r>
              <a:rPr lang="en-US" dirty="0" smtClean="0">
                <a:ea typeface="ＭＳ Ｐゴシック"/>
              </a:rPr>
              <a:t>Feedback </a:t>
            </a:r>
            <a:r>
              <a:rPr lang="en-US" dirty="0" smtClean="0">
                <a:ea typeface="ＭＳ Ｐゴシック"/>
              </a:rPr>
              <a:t>and sharing experience</a:t>
            </a:r>
          </a:p>
          <a:p>
            <a:pPr lvl="1"/>
            <a:r>
              <a:rPr lang="en-US" dirty="0" smtClean="0">
                <a:ea typeface="ＭＳ Ｐゴシック"/>
              </a:rPr>
              <a:t>Support to develop OVF4ONE</a:t>
            </a:r>
          </a:p>
          <a:p>
            <a:pPr marL="0" indent="0"/>
            <a:r>
              <a:rPr lang="en-US" dirty="0" smtClean="0">
                <a:ea typeface="ＭＳ Ｐゴシック"/>
                <a:cs typeface="ＭＳ Ｐゴシック"/>
              </a:rPr>
              <a:t>ERINA+</a:t>
            </a:r>
          </a:p>
          <a:p>
            <a:pPr lvl="1"/>
            <a:r>
              <a:rPr lang="en-US" dirty="0" smtClean="0">
                <a:ea typeface="ＭＳ Ｐゴシック"/>
              </a:rPr>
              <a:t>Completion of the ERINA+ socio-economic self-assessment</a:t>
            </a:r>
          </a:p>
        </p:txBody>
      </p:sp>
      <p:graphicFrame>
        <p:nvGraphicFramePr>
          <p:cNvPr id="36904" name="Group 40"/>
          <p:cNvGraphicFramePr>
            <a:graphicFrameLocks noGrp="1"/>
          </p:cNvGraphicFramePr>
          <p:nvPr/>
        </p:nvGraphicFramePr>
        <p:xfrm>
          <a:off x="6588125" y="1268413"/>
          <a:ext cx="2376488" cy="2844800"/>
        </p:xfrm>
        <a:graphic>
          <a:graphicData uri="http://schemas.openxmlformats.org/drawingml/2006/table">
            <a:tbl>
              <a:tblPr/>
              <a:tblGrid>
                <a:gridCol w="2376488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MoU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EGI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EDGI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CYFRONET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VENUS-C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IGE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ERINA+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Achievements - Standardisation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SIENA</a:t>
            </a:r>
          </a:p>
          <a:p>
            <a:pPr lvl="1"/>
            <a:r>
              <a:rPr lang="en-US" smtClean="0">
                <a:ea typeface="ＭＳ Ｐゴシック"/>
              </a:rPr>
              <a:t>Input to SIENA gap analysis document</a:t>
            </a:r>
          </a:p>
          <a:p>
            <a:pPr lvl="1"/>
            <a:r>
              <a:rPr lang="en-US" smtClean="0">
                <a:ea typeface="ＭＳ Ｐゴシック"/>
              </a:rPr>
              <a:t>Input to NIST Cloud Computing Technology Roadmap</a:t>
            </a:r>
          </a:p>
          <a:p>
            <a:pPr lvl="1"/>
            <a:r>
              <a:rPr lang="en-US" smtClean="0">
                <a:ea typeface="ＭＳ Ｐゴシック"/>
              </a:rPr>
              <a:t>Input to SIENA Roadmap</a:t>
            </a:r>
          </a:p>
          <a:p>
            <a:pPr lvl="1"/>
            <a:r>
              <a:rPr lang="en-US" smtClean="0">
                <a:ea typeface="ＭＳ Ｐゴシック"/>
              </a:rPr>
              <a:t>Response to SIENA Call for Actions</a:t>
            </a:r>
          </a:p>
          <a:p>
            <a:pPr lvl="1"/>
            <a:r>
              <a:rPr lang="en-US" smtClean="0">
                <a:ea typeface="ＭＳ Ｐゴシック"/>
              </a:rPr>
              <a:t>Participation in CloudScape events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EGI</a:t>
            </a:r>
          </a:p>
          <a:p>
            <a:pPr lvl="1"/>
            <a:r>
              <a:rPr lang="en-US" smtClean="0">
                <a:ea typeface="ＭＳ Ｐゴシック"/>
              </a:rPr>
              <a:t>Input on recommended standards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VENUS-C</a:t>
            </a:r>
          </a:p>
          <a:p>
            <a:pPr lvl="1"/>
            <a:r>
              <a:rPr lang="en-US" smtClean="0">
                <a:ea typeface="ＭＳ Ｐゴシック"/>
              </a:rPr>
              <a:t>Support to develop OVF4ONE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Adoption of standards within StratusLab Distibution</a:t>
            </a:r>
          </a:p>
          <a:p>
            <a:pPr lvl="1"/>
            <a:r>
              <a:rPr lang="en-US" smtClean="0">
                <a:ea typeface="ＭＳ Ｐゴシック"/>
              </a:rPr>
              <a:t>OCCI, OVF, TCloud, IPv6, JSON, SPARQL…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3175</TotalTime>
  <Words>691</Words>
  <Application>Microsoft Macintosh PowerPoint</Application>
  <PresentationFormat>On-screen Show (4:3)</PresentationFormat>
  <Paragraphs>167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stratuslab-presentation-template-v3</vt:lpstr>
      <vt:lpstr>Work Package 3 Dissemination</vt:lpstr>
      <vt:lpstr>Introduction</vt:lpstr>
      <vt:lpstr>Review Recommendations</vt:lpstr>
      <vt:lpstr>Achievements - Dissemination</vt:lpstr>
      <vt:lpstr>Achievements - Dissemination</vt:lpstr>
      <vt:lpstr>Achievements - Dissemination</vt:lpstr>
      <vt:lpstr>Achievements - Dissemination</vt:lpstr>
      <vt:lpstr>Achievements - Collaboration</vt:lpstr>
      <vt:lpstr>Achievements - Standardisation</vt:lpstr>
      <vt:lpstr>Metrics</vt:lpstr>
      <vt:lpstr>Lessons Learned</vt:lpstr>
      <vt:lpstr>Slide 12</vt:lpstr>
      <vt:lpstr>Slide 13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379</cp:revision>
  <cp:lastPrinted>2010-03-23T08:08:48Z</cp:lastPrinted>
  <dcterms:created xsi:type="dcterms:W3CDTF">2012-07-02T08:56:26Z</dcterms:created>
  <dcterms:modified xsi:type="dcterms:W3CDTF">2012-07-02T09:04:18Z</dcterms:modified>
</cp:coreProperties>
</file>