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577" r:id="rId2"/>
    <p:sldId id="951" r:id="rId3"/>
    <p:sldId id="954" r:id="rId4"/>
    <p:sldId id="959" r:id="rId5"/>
    <p:sldId id="973" r:id="rId6"/>
    <p:sldId id="974" r:id="rId7"/>
    <p:sldId id="975" r:id="rId8"/>
    <p:sldId id="964" r:id="rId9"/>
    <p:sldId id="965" r:id="rId10"/>
    <p:sldId id="960" r:id="rId11"/>
    <p:sldId id="963" r:id="rId12"/>
    <p:sldId id="966" r:id="rId13"/>
    <p:sldId id="955" r:id="rId14"/>
    <p:sldId id="967" r:id="rId15"/>
    <p:sldId id="972" r:id="rId16"/>
    <p:sldId id="971" r:id="rId17"/>
    <p:sldId id="970" r:id="rId18"/>
    <p:sldId id="969" r:id="rId19"/>
    <p:sldId id="958" r:id="rId20"/>
    <p:sldId id="863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739CD2"/>
    <a:srgbClr val="1D7A79"/>
    <a:srgbClr val="E8241C"/>
    <a:srgbClr val="FFF9DC"/>
    <a:srgbClr val="9AC1FF"/>
    <a:srgbClr val="4181D0"/>
    <a:srgbClr val="0D9190"/>
    <a:srgbClr val="88BDFF"/>
    <a:srgbClr val="2A9499"/>
    <a:srgbClr val="8BB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077" autoAdjust="0"/>
    <p:restoredTop sz="94660"/>
  </p:normalViewPr>
  <p:slideViewPr>
    <p:cSldViewPr>
      <p:cViewPr varScale="1">
        <p:scale>
          <a:sx n="109" d="100"/>
          <a:sy n="109" d="100"/>
        </p:scale>
        <p:origin x="-312" y="-11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4</a:t>
            </a:r>
            <a:br>
              <a:rPr lang="en-US" dirty="0" smtClean="0"/>
            </a:br>
            <a:r>
              <a:rPr lang="en-US" dirty="0" smtClean="0"/>
              <a:t>Software Integration and Distribution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in StratusLab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305800" cy="41529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016500" y="3505200"/>
            <a:ext cx="1205040" cy="381000"/>
            <a:chOff x="5016500" y="3505200"/>
            <a:chExt cx="1205040" cy="381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5181600" y="3581400"/>
              <a:ext cx="863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6500" y="3505200"/>
              <a:ext cx="1205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~3 weeks</a:t>
              </a:r>
              <a:endParaRPr lang="en-US" sz="1800" dirty="0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533400" y="1676400"/>
            <a:ext cx="1524000" cy="914400"/>
          </a:xfrm>
          <a:prstGeom prst="rect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TSCG</a:t>
            </a:r>
            <a:endParaRPr lang="en-US" sz="1800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1939" y="133927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Right Arrow 27"/>
          <p:cNvSpPr/>
          <p:nvPr/>
        </p:nvSpPr>
        <p:spPr bwMode="auto">
          <a:xfrm rot="5400000">
            <a:off x="876300" y="2933700"/>
            <a:ext cx="914400" cy="533400"/>
          </a:xfrm>
          <a:prstGeom prst="rightArrow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from Agile and Scrum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development</a:t>
            </a:r>
          </a:p>
          <a:p>
            <a:pPr lvl="1"/>
            <a:r>
              <a:rPr lang="en-US" dirty="0" smtClean="0"/>
              <a:t>Generate early and regular feedback</a:t>
            </a:r>
          </a:p>
          <a:p>
            <a:pPr lvl="1"/>
            <a:r>
              <a:rPr lang="en-US" dirty="0" smtClean="0"/>
              <a:t>Improve robustness through each sprint</a:t>
            </a:r>
          </a:p>
          <a:p>
            <a:pPr lvl="1"/>
            <a:r>
              <a:rPr lang="en-US" dirty="0" smtClean="0"/>
              <a:t>Validate assumptions with real implementation</a:t>
            </a:r>
          </a:p>
          <a:p>
            <a:r>
              <a:rPr lang="en-US" dirty="0" err="1" smtClean="0"/>
              <a:t>Prioritised</a:t>
            </a:r>
            <a:r>
              <a:rPr lang="en-US" dirty="0" smtClean="0"/>
              <a:t> functionality</a:t>
            </a:r>
          </a:p>
          <a:p>
            <a:pPr lvl="1"/>
            <a:r>
              <a:rPr lang="en-US" dirty="0" smtClean="0"/>
              <a:t>Skills across all activities and all partners </a:t>
            </a:r>
            <a:r>
              <a:rPr lang="en-US" dirty="0" err="1" smtClean="0"/>
              <a:t>maximised</a:t>
            </a:r>
            <a:r>
              <a:rPr lang="en-US" dirty="0" smtClean="0"/>
              <a:t> at every sprint</a:t>
            </a:r>
          </a:p>
          <a:p>
            <a:pPr lvl="1"/>
            <a:r>
              <a:rPr lang="en-US" dirty="0" smtClean="0"/>
              <a:t>Ability to react to opportunities and changes by steering incremental development</a:t>
            </a:r>
          </a:p>
          <a:p>
            <a:pPr lvl="1"/>
            <a:r>
              <a:rPr lang="en-US" dirty="0" smtClean="0"/>
              <a:t>Reduce integration and configuration risk with continuous integration and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jobs – continuous testing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038600" y="1143000"/>
            <a:ext cx="2840849" cy="533400"/>
            <a:chOff x="5181600" y="1143000"/>
            <a:chExt cx="2840849" cy="533400"/>
          </a:xfrm>
        </p:grpSpPr>
        <p:sp>
          <p:nvSpPr>
            <p:cNvPr id="8" name="Left Arrow 7"/>
            <p:cNvSpPr/>
            <p:nvPr/>
          </p:nvSpPr>
          <p:spPr bwMode="auto">
            <a:xfrm>
              <a:off x="5181600" y="11430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0660" y="1192383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daily</a:t>
              </a:r>
              <a:endParaRPr lang="en-US" sz="1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514600"/>
            <a:ext cx="4854985" cy="533400"/>
            <a:chOff x="5181600" y="1066800"/>
            <a:chExt cx="4854985" cy="533400"/>
          </a:xfrm>
        </p:grpSpPr>
        <p:sp>
          <p:nvSpPr>
            <p:cNvPr id="12" name="Left Arrow 11"/>
            <p:cNvSpPr/>
            <p:nvPr/>
          </p:nvSpPr>
          <p:spPr bwMode="auto">
            <a:xfrm>
              <a:off x="5181600" y="10668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0660" y="1143000"/>
              <a:ext cx="3865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following every commit</a:t>
              </a:r>
              <a:endParaRPr lang="en-US" sz="1800" dirty="0"/>
            </a:p>
          </p:txBody>
        </p:sp>
      </p:grpSp>
      <p:pic>
        <p:nvPicPr>
          <p:cNvPr id="17" name="Picture 16" descr="daily-full-test-job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1099124"/>
            <a:ext cx="5187762" cy="568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Scrum metrics include work from all partners and </a:t>
            </a:r>
            <a:r>
              <a:rPr lang="en-US" dirty="0" err="1" smtClean="0"/>
              <a:t>WPs</a:t>
            </a:r>
            <a:endParaRPr lang="en-US" dirty="0" smtClean="0"/>
          </a:p>
          <a:p>
            <a:pPr lvl="1"/>
            <a:r>
              <a:rPr lang="en-US" dirty="0" smtClean="0"/>
              <a:t>Steady sprint rate</a:t>
            </a:r>
          </a:p>
          <a:p>
            <a:pPr lvl="1"/>
            <a:r>
              <a:rPr lang="en-US" dirty="0" smtClean="0"/>
              <a:t>Steady implementation of work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Note: no target defined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2819400"/>
          <a:ext cx="6631141" cy="303321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58918"/>
                <a:gridCol w="675969"/>
                <a:gridCol w="675969"/>
                <a:gridCol w="684057"/>
                <a:gridCol w="684057"/>
                <a:gridCol w="684057"/>
                <a:gridCol w="684057"/>
                <a:gridCol w="684057"/>
              </a:tblGrid>
              <a:tr h="321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Q8</a:t>
                      </a:r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completed sprints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5058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releases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40608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102</a:t>
                      </a:r>
                      <a:endParaRPr lang="en-US" sz="1400" dirty="0"/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implemented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</a:t>
                      </a:r>
                      <a:endParaRPr lang="en-US" sz="1400" dirty="0"/>
                    </a:p>
                  </a:txBody>
                  <a:tcPr/>
                </a:tc>
              </a:tr>
              <a:tr h="37529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/>
                </a:tc>
              </a:tr>
              <a:tr h="431686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fixed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prin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1143000"/>
            <a:ext cx="7962900" cy="5422900"/>
          </a:xfrm>
          <a:prstGeom prst="rect">
            <a:avLst/>
          </a:prstGeom>
        </p:spPr>
      </p:pic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Highlights –</a:t>
            </a:r>
            <a:r>
              <a:rPr lang="en-US" dirty="0" smtClean="0"/>
              <a:t> Completed Items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Highlights –</a:t>
            </a:r>
            <a:r>
              <a:rPr lang="en-US" dirty="0" smtClean="0"/>
              <a:t> </a:t>
            </a:r>
            <a:r>
              <a:rPr lang="en-US" dirty="0" smtClean="0"/>
              <a:t>Aggregate Completed </a:t>
            </a:r>
            <a:r>
              <a:rPr lang="en-US" dirty="0" smtClean="0"/>
              <a:t>I</a:t>
            </a:r>
            <a:r>
              <a:rPr lang="en-US" dirty="0" smtClean="0"/>
              <a:t>tems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382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Process Automation</a:t>
            </a:r>
          </a:p>
          <a:p>
            <a:pPr lvl="1"/>
            <a:r>
              <a:rPr lang="en-US" b="1" dirty="0" smtClean="0"/>
              <a:t>Upgrade</a:t>
            </a:r>
            <a:r>
              <a:rPr lang="en-US" dirty="0" smtClean="0"/>
              <a:t>: to </a:t>
            </a:r>
            <a:r>
              <a:rPr lang="en-US" dirty="0" smtClean="0"/>
              <a:t>avoid downtime and better control upgrade procedures, automate them and run them regularly on release </a:t>
            </a:r>
            <a:r>
              <a:rPr lang="en-US" dirty="0" smtClean="0"/>
              <a:t>candidates</a:t>
            </a:r>
          </a:p>
          <a:p>
            <a:pPr lvl="1"/>
            <a:r>
              <a:rPr lang="en-US" b="1" dirty="0" smtClean="0"/>
              <a:t>Invest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invest time </a:t>
            </a:r>
            <a:r>
              <a:rPr lang="en-US" dirty="0" smtClean="0"/>
              <a:t>and effort regularly on the continuous integration, build and test infrastructure to improve quality and reduce release time</a:t>
            </a:r>
            <a:endParaRPr lang="en-US" dirty="0" smtClean="0"/>
          </a:p>
          <a:p>
            <a:pPr lvl="1"/>
            <a:r>
              <a:rPr lang="en-US" b="1" dirty="0" smtClean="0"/>
              <a:t>Clean environments</a:t>
            </a:r>
            <a:r>
              <a:rPr lang="en-US" dirty="0" smtClean="0"/>
              <a:t>: create </a:t>
            </a:r>
            <a:r>
              <a:rPr lang="en-US" dirty="0" smtClean="0"/>
              <a:t>pristine </a:t>
            </a:r>
            <a:r>
              <a:rPr lang="en-US" dirty="0" smtClean="0"/>
              <a:t>environments </a:t>
            </a:r>
            <a:r>
              <a:rPr lang="en-US" dirty="0" smtClean="0"/>
              <a:t>(with </a:t>
            </a:r>
            <a:r>
              <a:rPr lang="en-US" dirty="0" err="1" smtClean="0"/>
              <a:t>Quattor</a:t>
            </a:r>
            <a:r>
              <a:rPr lang="en-US" dirty="0" smtClean="0"/>
              <a:t> and the cloud</a:t>
            </a:r>
            <a:r>
              <a:rPr lang="en-US" dirty="0" smtClean="0"/>
              <a:t>) to test in controlled conditions</a:t>
            </a:r>
            <a:endParaRPr lang="en-US" dirty="0" smtClean="0"/>
          </a:p>
          <a:p>
            <a:pPr lvl="1"/>
            <a:r>
              <a:rPr lang="en-US" b="1" dirty="0" smtClean="0"/>
              <a:t>Release often</a:t>
            </a:r>
            <a:r>
              <a:rPr lang="en-US" dirty="0" smtClean="0"/>
              <a:t>: not </a:t>
            </a:r>
            <a:r>
              <a:rPr lang="en-US" dirty="0" smtClean="0"/>
              <a:t>all users are interested in fast release cycles. Release only the components that users will benefit </a:t>
            </a:r>
            <a:r>
              <a:rPr lang="en-US" dirty="0" smtClean="0"/>
              <a:t>from</a:t>
            </a:r>
          </a:p>
          <a:p>
            <a:pPr lvl="1"/>
            <a:r>
              <a:rPr lang="en-US" b="1" dirty="0" smtClean="0"/>
              <a:t>Commit often in head</a:t>
            </a:r>
            <a:r>
              <a:rPr lang="en-US" dirty="0" smtClean="0"/>
              <a:t>: work on head/master, avoid branches and commit often. Our culture of favoring small updates directly into head/master is paying off in reduced integration effort</a:t>
            </a:r>
          </a:p>
          <a:p>
            <a:pPr lvl="1"/>
            <a:r>
              <a:rPr lang="en-US" b="1" dirty="0" smtClean="0"/>
              <a:t>Stop </a:t>
            </a:r>
            <a:r>
              <a:rPr lang="en-US" b="1" dirty="0" smtClean="0"/>
              <a:t>the line </a:t>
            </a:r>
            <a:r>
              <a:rPr lang="en-US" b="1" dirty="0" smtClean="0"/>
              <a:t>culture</a:t>
            </a:r>
            <a:r>
              <a:rPr lang="en-US" dirty="0" smtClean="0"/>
              <a:t>: to keep </a:t>
            </a:r>
            <a:r>
              <a:rPr lang="en-US" dirty="0" smtClean="0"/>
              <a:t>the feedback from our CI flowing, the main jobs have to remain green </a:t>
            </a:r>
            <a:r>
              <a:rPr lang="en-US" dirty="0" smtClean="0"/>
              <a:t>(i.e. success)</a:t>
            </a:r>
            <a:r>
              <a:rPr lang="en-US" dirty="0" smtClean="0"/>
              <a:t>. Effort is required</a:t>
            </a:r>
            <a:r>
              <a:rPr lang="en-US" dirty="0" smtClean="0"/>
              <a:t> for this </a:t>
            </a:r>
            <a:r>
              <a:rPr lang="en-US" dirty="0" smtClean="0"/>
              <a:t>remains the </a:t>
            </a:r>
            <a:r>
              <a:rPr lang="en-US" dirty="0" smtClean="0"/>
              <a:t>case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Ensure documentation keeps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The documentation was not always kept up-to-date with the releases. This meant more support required to help confused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Several </a:t>
            </a:r>
            <a:r>
              <a:rPr lang="en-US" dirty="0" smtClean="0"/>
              <a:t>installation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Supporting manual and automated installation allows us to reach to a wider audience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an opinion </a:t>
            </a:r>
            <a:r>
              <a:rPr lang="en-US" dirty="0" smtClean="0"/>
              <a:t>matters</a:t>
            </a:r>
          </a:p>
          <a:p>
            <a:pPr lvl="1"/>
            <a:r>
              <a:rPr lang="en-US" dirty="0" smtClean="0"/>
              <a:t>In the busy cloud space, StratusLab stands out by its opinionated choices – e.g. technology (KVM), access pattern (</a:t>
            </a:r>
            <a:r>
              <a:rPr lang="en-US" dirty="0" smtClean="0"/>
              <a:t>REST)</a:t>
            </a:r>
            <a:r>
              <a:rPr lang="en-US" dirty="0" smtClean="0"/>
              <a:t>, configuration strategy (unified configuration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Keep it </a:t>
            </a:r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Our constant quest to resist the next cool feature in favor of a simpler system means that StratusLab is the simplest cloud distribution available, yet able to deliver industrial strength solutions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en-US" dirty="0" smtClean="0"/>
              <a:t>Work Package 4:</a:t>
            </a:r>
          </a:p>
          <a:p>
            <a:pPr lvl="1"/>
            <a:r>
              <a:rPr lang="en-US" dirty="0" smtClean="0"/>
              <a:t>Integration, testing and creation of an open source production quality cloud software distribution</a:t>
            </a:r>
          </a:p>
          <a:p>
            <a:pPr lvl="1"/>
            <a:r>
              <a:rPr lang="en-US" dirty="0" smtClean="0"/>
              <a:t>Definition of a clear architecture and features able to fulfill grid sites requirements</a:t>
            </a:r>
          </a:p>
          <a:p>
            <a:pPr lvl="1"/>
            <a:r>
              <a:rPr lang="en-US" dirty="0" smtClean="0"/>
              <a:t>Provide simple usage patterns for end-users and system administrators </a:t>
            </a:r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Definition of a reference architecture and selection of software components</a:t>
            </a:r>
          </a:p>
          <a:p>
            <a:pPr lvl="1"/>
            <a:r>
              <a:rPr lang="en-US" dirty="0" smtClean="0"/>
              <a:t>Integration and management of open-source distribution, definition and maintenance of reference configurations</a:t>
            </a:r>
          </a:p>
          <a:p>
            <a:pPr lvl="1"/>
            <a:r>
              <a:rPr lang="en-US" dirty="0" smtClean="0"/>
              <a:t>Technical support for installation and configuration of the distribution, following industrial practices in terms of quality, maintainability, testability and usability</a:t>
            </a:r>
          </a:p>
          <a:p>
            <a:pPr lvl="1"/>
            <a:r>
              <a:rPr lang="en-US" dirty="0" smtClean="0"/>
              <a:t>Definition of a process for </a:t>
            </a:r>
            <a:r>
              <a:rPr lang="en-US" dirty="0" err="1" smtClean="0"/>
              <a:t>contextualisation</a:t>
            </a:r>
            <a:r>
              <a:rPr lang="en-US" dirty="0" smtClean="0"/>
              <a:t> of the virtual appliances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T4.1: Definition of Reference Architecture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  <a:p>
            <a:pPr lvl="1"/>
            <a:r>
              <a:rPr lang="en-US" dirty="0" smtClean="0"/>
              <a:t>T4.2: Integration of Open-source Distribution (</a:t>
            </a:r>
            <a:r>
              <a:rPr lang="en-US" b="1" dirty="0" smtClean="0"/>
              <a:t>SixSq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T4.3: </a:t>
            </a:r>
            <a:r>
              <a:rPr lang="en-US" dirty="0" err="1" smtClean="0"/>
              <a:t>Contextualisation</a:t>
            </a:r>
            <a:r>
              <a:rPr lang="en-US" dirty="0" smtClean="0"/>
              <a:t> of Grid Services (</a:t>
            </a:r>
            <a:r>
              <a:rPr lang="en-US" b="1" dirty="0" smtClean="0"/>
              <a:t>UCM</a:t>
            </a:r>
            <a:r>
              <a:rPr lang="en-US" dirty="0" smtClean="0"/>
              <a:t>, TID)</a:t>
            </a:r>
          </a:p>
          <a:p>
            <a:pPr lvl="1"/>
            <a:r>
              <a:rPr lang="en-US" dirty="0" smtClean="0"/>
              <a:t>T4.4: Technical Support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source production quality </a:t>
            </a: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Twelve (12) public releases of StratusLab with incremental functionality</a:t>
            </a:r>
          </a:p>
          <a:p>
            <a:pPr lvl="1"/>
            <a:r>
              <a:rPr lang="en-US" dirty="0" smtClean="0"/>
              <a:t>StratusLab v2.0, a complete distribution for foundation cloud services</a:t>
            </a:r>
          </a:p>
          <a:p>
            <a:r>
              <a:rPr lang="en-US" dirty="0" smtClean="0"/>
              <a:t>Simple installation procedure</a:t>
            </a:r>
          </a:p>
          <a:p>
            <a:pPr lvl="1"/>
            <a:r>
              <a:rPr lang="en-US" dirty="0" smtClean="0"/>
              <a:t>Simple manual installation procedure with single configuration file</a:t>
            </a:r>
          </a:p>
          <a:p>
            <a:pPr lvl="1"/>
            <a:r>
              <a:rPr lang="en-US" dirty="0" smtClean="0"/>
              <a:t>Automated installation with </a:t>
            </a:r>
            <a:r>
              <a:rPr lang="en-US" dirty="0" err="1" smtClean="0"/>
              <a:t>Quattor</a:t>
            </a:r>
            <a:r>
              <a:rPr lang="en-US" dirty="0" smtClean="0"/>
              <a:t> to better integrate with site management</a:t>
            </a:r>
          </a:p>
          <a:p>
            <a:r>
              <a:rPr lang="en-US" dirty="0" smtClean="0"/>
              <a:t>Multiple Operating System support</a:t>
            </a:r>
          </a:p>
          <a:p>
            <a:pPr lvl="1"/>
            <a:r>
              <a:rPr lang="en-US" dirty="0" smtClean="0"/>
              <a:t>Server: Fedora 16, </a:t>
            </a:r>
            <a:r>
              <a:rPr lang="en-US" dirty="0" err="1" smtClean="0"/>
              <a:t>CentOS</a:t>
            </a:r>
            <a:r>
              <a:rPr lang="en-US" dirty="0" smtClean="0"/>
              <a:t> 6.2, </a:t>
            </a:r>
            <a:r>
              <a:rPr lang="en-US" dirty="0" err="1" smtClean="0"/>
              <a:t>OpenSuSE</a:t>
            </a:r>
            <a:r>
              <a:rPr lang="en-US" dirty="0" smtClean="0"/>
              <a:t> 12</a:t>
            </a:r>
          </a:p>
          <a:p>
            <a:pPr lvl="1"/>
            <a:r>
              <a:rPr lang="en-US" dirty="0" smtClean="0"/>
              <a:t>Client: all (including Windows using </a:t>
            </a:r>
            <a:r>
              <a:rPr lang="en-US" dirty="0" err="1" smtClean="0"/>
              <a:t>tarball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Multiple Storage Solution support</a:t>
            </a:r>
          </a:p>
          <a:p>
            <a:pPr lvl="1"/>
            <a:r>
              <a:rPr lang="en-US" dirty="0" err="1" smtClean="0"/>
              <a:t>iSCSI</a:t>
            </a:r>
            <a:r>
              <a:rPr lang="en-US" dirty="0" smtClean="0"/>
              <a:t> (LVM, </a:t>
            </a:r>
            <a:r>
              <a:rPr lang="en-US" dirty="0" err="1" smtClean="0"/>
              <a:t>NetApp</a:t>
            </a:r>
            <a:r>
              <a:rPr lang="en-US" dirty="0" smtClean="0"/>
              <a:t>, V7000 – soon)</a:t>
            </a:r>
          </a:p>
          <a:p>
            <a:pPr lvl="1"/>
            <a:r>
              <a:rPr lang="en-US" dirty="0" smtClean="0"/>
              <a:t>File (shared file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build and test system</a:t>
            </a:r>
          </a:p>
          <a:p>
            <a:pPr lvl="1"/>
            <a:r>
              <a:rPr lang="en-US" dirty="0" smtClean="0"/>
              <a:t>Built a comprehensive build and test infrastructure, spanning two sites and over 12 machines (physical and virtual) – at </a:t>
            </a:r>
            <a:r>
              <a:rPr lang="en-US" dirty="0" err="1" smtClean="0"/>
              <a:t>GRNet</a:t>
            </a:r>
            <a:r>
              <a:rPr lang="en-US" dirty="0" smtClean="0"/>
              <a:t>, LAL </a:t>
            </a:r>
            <a:r>
              <a:rPr lang="en-US" b="1" dirty="0" smtClean="0"/>
              <a:t>and in the StratusLab cloud</a:t>
            </a:r>
          </a:p>
          <a:p>
            <a:pPr lvl="1"/>
            <a:r>
              <a:rPr lang="en-US" dirty="0" smtClean="0"/>
              <a:t>Automated procedure including systematic installation, configuration and system-testing of all StratusLab services, from clean (re-imaged) machines daily</a:t>
            </a:r>
          </a:p>
          <a:p>
            <a:pPr lvl="1"/>
            <a:r>
              <a:rPr lang="en-US" dirty="0" smtClean="0"/>
              <a:t>Key services: Hudson, Maven/Nexus, YUM and APT repositories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JIRA Task Board</a:t>
            </a:r>
            <a:endParaRPr lang="en-US" dirty="0"/>
          </a:p>
        </p:txBody>
      </p:sp>
      <p:pic>
        <p:nvPicPr>
          <p:cNvPr id="3" name="Picture 2" descr="jir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8516" cy="672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in action</a:t>
            </a:r>
            <a:endParaRPr lang="en-US" dirty="0"/>
          </a:p>
        </p:txBody>
      </p:sp>
      <p:pic>
        <p:nvPicPr>
          <p:cNvPr id="3" name="Picture 2" descr="huds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915400" cy="521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Agile/Scrum methodology</a:t>
            </a:r>
          </a:p>
          <a:p>
            <a:pPr lvl="1"/>
            <a:r>
              <a:rPr lang="en-US" dirty="0" smtClean="0"/>
              <a:t>Put in place agile/Scrum methodology, to which all work packages and partners contribute</a:t>
            </a:r>
          </a:p>
          <a:p>
            <a:pPr lvl="1"/>
            <a:r>
              <a:rPr lang="en-US" dirty="0" smtClean="0"/>
              <a:t>26 sprints and demos</a:t>
            </a:r>
          </a:p>
          <a:p>
            <a:pPr lvl="1"/>
            <a:r>
              <a:rPr lang="en-US" dirty="0" smtClean="0"/>
              <a:t>Producing 12 production releases </a:t>
            </a:r>
          </a:p>
          <a:p>
            <a:r>
              <a:rPr lang="en-US" dirty="0" smtClean="0"/>
              <a:t>Clear </a:t>
            </a:r>
            <a:r>
              <a:rPr lang="en-US" dirty="0" err="1" smtClean="0"/>
              <a:t>IaaS</a:t>
            </a:r>
            <a:r>
              <a:rPr lang="en-US" dirty="0" smtClean="0"/>
              <a:t> Architecture (v1.0 and v2.0)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Architecture able to fulfill grid site requirements</a:t>
            </a:r>
          </a:p>
          <a:p>
            <a:pPr lvl="1"/>
            <a:r>
              <a:rPr lang="en-US" dirty="0" smtClean="0"/>
              <a:t>Smooth evolution from v1.0 to v2.0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 v2.0</a:t>
            </a:r>
            <a:endParaRPr lang="en-US" dirty="0"/>
          </a:p>
        </p:txBody>
      </p:sp>
      <p:pic>
        <p:nvPicPr>
          <p:cNvPr id="5" name="Picture 4" descr="servic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81200" y="1143000"/>
            <a:ext cx="5306554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v2.0 Services and Components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Marketplace </a:t>
            </a:r>
          </a:p>
          <a:p>
            <a:r>
              <a:rPr lang="en-US" dirty="0" smtClean="0"/>
              <a:t>Persistent Storage Service (</a:t>
            </a:r>
            <a:r>
              <a:rPr lang="en-US" dirty="0" err="1" smtClean="0"/>
              <a:t>iSCSI</a:t>
            </a:r>
            <a:r>
              <a:rPr lang="en-US" dirty="0" smtClean="0"/>
              <a:t> or NFS) </a:t>
            </a:r>
          </a:p>
          <a:p>
            <a:r>
              <a:rPr lang="en-US" dirty="0" smtClean="0"/>
              <a:t>User Command-Line Client </a:t>
            </a:r>
          </a:p>
          <a:p>
            <a:r>
              <a:rPr lang="en-US" dirty="0" smtClean="0"/>
              <a:t>System Administrator Command-Line Client</a:t>
            </a:r>
          </a:p>
          <a:p>
            <a:r>
              <a:rPr lang="en-US" dirty="0" smtClean="0"/>
              <a:t>StratusLab configuration and </a:t>
            </a:r>
            <a:r>
              <a:rPr lang="en-US" dirty="0" err="1" smtClean="0"/>
              <a:t>Quattor</a:t>
            </a:r>
            <a:r>
              <a:rPr lang="en-US" dirty="0" smtClean="0"/>
              <a:t> profiles</a:t>
            </a:r>
          </a:p>
          <a:p>
            <a:r>
              <a:rPr lang="en-US" dirty="0" err="1" smtClean="0"/>
              <a:t>OpenNebula</a:t>
            </a:r>
            <a:r>
              <a:rPr lang="en-US" dirty="0" smtClean="0"/>
              <a:t>, Proxy, StratusLab extensions and drivers</a:t>
            </a:r>
          </a:p>
          <a:p>
            <a:r>
              <a:rPr lang="en-US" dirty="0" smtClean="0"/>
              <a:t>Registration Web Application </a:t>
            </a:r>
          </a:p>
          <a:p>
            <a:r>
              <a:rPr lang="en-US" dirty="0" smtClean="0"/>
              <a:t>Claudia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15185</TotalTime>
  <Words>905</Words>
  <Application>Microsoft Macintosh PowerPoint</Application>
  <PresentationFormat>On-screen Show (4:3)</PresentationFormat>
  <Paragraphs>166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stratuslab-presentation-template-v3</vt:lpstr>
      <vt:lpstr>Work Package 4 Software Integration and Distribution</vt:lpstr>
      <vt:lpstr>Introduction</vt:lpstr>
      <vt:lpstr>Achievements</vt:lpstr>
      <vt:lpstr>Achievements</vt:lpstr>
      <vt:lpstr>JIRA Task Board</vt:lpstr>
      <vt:lpstr>Hudson in action</vt:lpstr>
      <vt:lpstr>Achievements</vt:lpstr>
      <vt:lpstr>Reference Architecture v2.0</vt:lpstr>
      <vt:lpstr>v2.0 Services and Components </vt:lpstr>
      <vt:lpstr>Scrum in StratusLab</vt:lpstr>
      <vt:lpstr>Benefits from Agile and Scrum</vt:lpstr>
      <vt:lpstr>Hudson jobs – continuous testing</vt:lpstr>
      <vt:lpstr>Metrics</vt:lpstr>
      <vt:lpstr>Sprint Highlights – Completed Items</vt:lpstr>
      <vt:lpstr>Sprint Highlights – Aggregate Completed Items</vt:lpstr>
      <vt:lpstr>Lessons Learned</vt:lpstr>
      <vt:lpstr>Lessons Learned</vt:lpstr>
      <vt:lpstr>Lessons Learned</vt:lpstr>
      <vt:lpstr>Slide 19</vt:lpstr>
      <vt:lpstr>Slide 20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Marc-Elian Bégin</cp:lastModifiedBy>
  <cp:revision>518</cp:revision>
  <cp:lastPrinted>2010-03-23T08:08:48Z</cp:lastPrinted>
  <dcterms:created xsi:type="dcterms:W3CDTF">2012-06-25T13:13:04Z</dcterms:created>
  <dcterms:modified xsi:type="dcterms:W3CDTF">2012-07-01T10:38:30Z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