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577" r:id="rId2"/>
    <p:sldId id="951" r:id="rId3"/>
    <p:sldId id="954" r:id="rId4"/>
    <p:sldId id="959" r:id="rId5"/>
    <p:sldId id="968" r:id="rId6"/>
    <p:sldId id="964" r:id="rId7"/>
    <p:sldId id="965" r:id="rId8"/>
    <p:sldId id="960" r:id="rId9"/>
    <p:sldId id="963" r:id="rId10"/>
    <p:sldId id="967" r:id="rId11"/>
    <p:sldId id="961" r:id="rId12"/>
    <p:sldId id="962" r:id="rId13"/>
    <p:sldId id="966" r:id="rId14"/>
    <p:sldId id="955" r:id="rId15"/>
    <p:sldId id="969" r:id="rId16"/>
    <p:sldId id="971" r:id="rId17"/>
    <p:sldId id="970" r:id="rId18"/>
    <p:sldId id="958" r:id="rId19"/>
    <p:sldId id="863" r:id="rId2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9AC1FF"/>
    <a:srgbClr val="4181D0"/>
    <a:srgbClr val="0D9190"/>
    <a:srgbClr val="88BDFF"/>
    <a:srgbClr val="2A9499"/>
    <a:srgbClr val="8BBFFF"/>
    <a:srgbClr val="003300"/>
    <a:srgbClr val="9999FF"/>
    <a:srgbClr val="FF6600"/>
    <a:srgbClr val="132B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3397" autoAdjust="0"/>
    <p:restoredTop sz="94660"/>
  </p:normalViewPr>
  <p:slideViewPr>
    <p:cSldViewPr>
      <p:cViewPr>
        <p:scale>
          <a:sx n="120" d="100"/>
          <a:sy n="120" d="100"/>
        </p:scale>
        <p:origin x="-104" y="352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2011,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Package 4</a:t>
            </a:r>
            <a:br>
              <a:rPr lang="en-US" dirty="0" smtClean="0"/>
            </a:br>
            <a:r>
              <a:rPr lang="en-US" dirty="0" smtClean="0"/>
              <a:t>Software Integration and Distribution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StratusLab First Periodic Review</a:t>
            </a:r>
          </a:p>
          <a:p>
            <a:r>
              <a:rPr lang="en-US" dirty="0" smtClean="0"/>
              <a:t>Brussels, Belgium</a:t>
            </a:r>
          </a:p>
          <a:p>
            <a:r>
              <a:rPr lang="en-US" dirty="0" smtClean="0"/>
              <a:t>4 July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prin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9600" y="1143000"/>
            <a:ext cx="7962900" cy="5422900"/>
          </a:xfrm>
          <a:prstGeom prst="rect">
            <a:avLst/>
          </a:prstGeom>
        </p:spPr>
      </p:pic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Highlights – done!</a:t>
            </a:r>
          </a:p>
        </p:txBody>
      </p:sp>
      <p:sp>
        <p:nvSpPr>
          <p:cNvPr id="18" name="Rectangle 17"/>
          <p:cNvSpPr/>
          <p:nvPr/>
        </p:nvSpPr>
        <p:spPr>
          <a:xfrm rot="19952660">
            <a:off x="1683342" y="2871214"/>
            <a:ext cx="59570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408 User Stories Completed</a:t>
            </a:r>
          </a:p>
          <a:p>
            <a:pPr algn="ctr"/>
            <a:r>
              <a:rPr lang="en-US" sz="2800" dirty="0" smtClean="0"/>
              <a:t>140 Bugs Fixed</a:t>
            </a:r>
          </a:p>
          <a:p>
            <a:pPr algn="ctr"/>
            <a:r>
              <a:rPr lang="en-US" sz="2800" dirty="0" smtClean="0"/>
              <a:t>118 Improvements Implemented</a:t>
            </a:r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JIRA Task Board</a:t>
            </a:r>
            <a:endParaRPr lang="en-US" dirty="0"/>
          </a:p>
        </p:txBody>
      </p:sp>
      <p:pic>
        <p:nvPicPr>
          <p:cNvPr id="3" name="Picture 2" descr="jir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7928516" cy="6725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Hudson in action</a:t>
            </a:r>
            <a:endParaRPr lang="en-US" dirty="0"/>
          </a:p>
        </p:txBody>
      </p:sp>
      <p:pic>
        <p:nvPicPr>
          <p:cNvPr id="3" name="Picture 2" descr="hudso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8915400" cy="5213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Hudson jobs – continuous testing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038600" y="1143000"/>
            <a:ext cx="2840849" cy="533400"/>
            <a:chOff x="5181600" y="1143000"/>
            <a:chExt cx="2840849" cy="533400"/>
          </a:xfrm>
        </p:grpSpPr>
        <p:sp>
          <p:nvSpPr>
            <p:cNvPr id="8" name="Left Arrow 7"/>
            <p:cNvSpPr/>
            <p:nvPr/>
          </p:nvSpPr>
          <p:spPr bwMode="auto">
            <a:xfrm>
              <a:off x="5181600" y="1143000"/>
              <a:ext cx="914400" cy="533400"/>
            </a:xfrm>
            <a:prstGeom prst="leftArrow">
              <a:avLst/>
            </a:prstGeom>
            <a:solidFill>
              <a:srgbClr val="88BDFF"/>
            </a:solidFill>
            <a:ln w="19050" cap="flat" cmpd="sng" algn="ctr">
              <a:solidFill>
                <a:srgbClr val="0D91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70660" y="1192383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Triggered daily</a:t>
              </a:r>
              <a:endParaRPr lang="en-US" sz="1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362200"/>
            <a:ext cx="4854985" cy="533400"/>
            <a:chOff x="5181600" y="1066800"/>
            <a:chExt cx="4854985" cy="533400"/>
          </a:xfrm>
        </p:grpSpPr>
        <p:sp>
          <p:nvSpPr>
            <p:cNvPr id="12" name="Left Arrow 11"/>
            <p:cNvSpPr/>
            <p:nvPr/>
          </p:nvSpPr>
          <p:spPr bwMode="auto">
            <a:xfrm>
              <a:off x="5181600" y="1066800"/>
              <a:ext cx="914400" cy="533400"/>
            </a:xfrm>
            <a:prstGeom prst="leftArrow">
              <a:avLst/>
            </a:prstGeom>
            <a:solidFill>
              <a:srgbClr val="88BDFF"/>
            </a:solidFill>
            <a:ln w="19050" cap="flat" cmpd="sng" algn="ctr">
              <a:solidFill>
                <a:srgbClr val="0D91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0660" y="1143000"/>
              <a:ext cx="3865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Triggered following every commit</a:t>
              </a:r>
              <a:endParaRPr lang="en-US" sz="1800" dirty="0"/>
            </a:p>
          </p:txBody>
        </p:sp>
      </p:grpSp>
      <p:pic>
        <p:nvPicPr>
          <p:cNvPr id="17" name="Picture 16" descr="daily-full-test-job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1099124"/>
            <a:ext cx="5187762" cy="5682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Scrum metrics include work from all partners and </a:t>
            </a:r>
            <a:r>
              <a:rPr lang="en-US" dirty="0" err="1" smtClean="0"/>
              <a:t>WPs</a:t>
            </a:r>
            <a:endParaRPr lang="en-US" dirty="0" smtClean="0"/>
          </a:p>
          <a:p>
            <a:pPr lvl="1"/>
            <a:r>
              <a:rPr lang="en-US" dirty="0" smtClean="0"/>
              <a:t>Steady sprint rate</a:t>
            </a:r>
          </a:p>
          <a:p>
            <a:pPr lvl="1"/>
            <a:r>
              <a:rPr lang="en-US" dirty="0" smtClean="0"/>
              <a:t>Steady implementation of work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Note: no target defined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2819400"/>
          <a:ext cx="6631141" cy="303321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858918"/>
                <a:gridCol w="675969"/>
                <a:gridCol w="675969"/>
                <a:gridCol w="684057"/>
                <a:gridCol w="684057"/>
                <a:gridCol w="684057"/>
                <a:gridCol w="684057"/>
                <a:gridCol w="684057"/>
              </a:tblGrid>
              <a:tr h="3211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Metric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Q5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Q6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Q7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Q8</a:t>
                      </a:r>
                    </a:p>
                  </a:txBody>
                  <a:tcPr/>
                </a:tc>
              </a:tr>
              <a:tr h="378334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completed sprints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</a:tr>
              <a:tr h="350582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releases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406084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open user stories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102</a:t>
                      </a:r>
                      <a:endParaRPr lang="en-US" sz="1400" dirty="0"/>
                    </a:p>
                  </a:txBody>
                  <a:tcPr/>
                </a:tc>
              </a:tr>
              <a:tr h="378334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implemented user stories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61</a:t>
                      </a:r>
                      <a:endParaRPr lang="en-US" sz="1400" dirty="0"/>
                    </a:p>
                  </a:txBody>
                  <a:tcPr/>
                </a:tc>
              </a:tr>
              <a:tr h="375293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open bugs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66</a:t>
                      </a:r>
                      <a:endParaRPr lang="en-US" sz="1400" dirty="0"/>
                    </a:p>
                  </a:txBody>
                  <a:tcPr/>
                </a:tc>
              </a:tr>
              <a:tr h="431686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fixed bugs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Having an opinion matters:</a:t>
            </a:r>
          </a:p>
          <a:p>
            <a:pPr lvl="1"/>
            <a:r>
              <a:rPr lang="en-US" dirty="0" smtClean="0"/>
              <a:t>In the busy cloud space, StratusLab stands out by its opinionated choices – e.g. technology (KVM), access pattern (REST, with the exception of </a:t>
            </a:r>
            <a:r>
              <a:rPr lang="en-US" dirty="0" err="1" smtClean="0"/>
              <a:t>OpenNebula</a:t>
            </a:r>
            <a:r>
              <a:rPr lang="en-US" dirty="0" smtClean="0"/>
              <a:t>), configuration strategy (unified configuration). </a:t>
            </a:r>
          </a:p>
          <a:p>
            <a:r>
              <a:rPr lang="en-US" dirty="0" smtClean="0"/>
              <a:t>Keep it simple</a:t>
            </a:r>
          </a:p>
          <a:p>
            <a:pPr lvl="1"/>
            <a:r>
              <a:rPr lang="en-US" dirty="0" smtClean="0"/>
              <a:t>Our constant quest to resist the next cool feature in favor of a simpler system means that StratusLab is the simplest cloud distribution available, yet able to deliver industrial strength solutions </a:t>
            </a:r>
          </a:p>
          <a:p>
            <a:r>
              <a:rPr lang="en-US" dirty="0" smtClean="0"/>
              <a:t>Continuous Integration:</a:t>
            </a:r>
          </a:p>
          <a:p>
            <a:pPr lvl="1"/>
            <a:r>
              <a:rPr lang="en-US" dirty="0" smtClean="0"/>
              <a:t>Invest time and effort regularly on the continuous integration, build and test infrastructure to improve quality and reduce release time</a:t>
            </a:r>
          </a:p>
          <a:p>
            <a:pPr lvl="1"/>
            <a:r>
              <a:rPr lang="en-US" dirty="0" smtClean="0"/>
              <a:t>Create pristine environment (with </a:t>
            </a:r>
            <a:r>
              <a:rPr lang="en-US" dirty="0" err="1" smtClean="0"/>
              <a:t>Quattor</a:t>
            </a:r>
            <a:r>
              <a:rPr lang="en-US" dirty="0" smtClean="0"/>
              <a:t> and the cloud)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Automate upgrade:</a:t>
            </a:r>
          </a:p>
          <a:p>
            <a:pPr lvl="1"/>
            <a:r>
              <a:rPr lang="en-US" dirty="0" smtClean="0"/>
              <a:t>To avoid downtime and better control upgrade procedures, automate them and run them regularly on release candidates</a:t>
            </a:r>
          </a:p>
          <a:p>
            <a:r>
              <a:rPr lang="en-US" dirty="0" smtClean="0"/>
              <a:t>Releasing often is good:</a:t>
            </a:r>
          </a:p>
          <a:p>
            <a:pPr lvl="1"/>
            <a:r>
              <a:rPr lang="en-US" dirty="0" smtClean="0"/>
              <a:t>Not all users are interested in fast release cycles. Release only the components that users will benefit from.</a:t>
            </a:r>
          </a:p>
          <a:p>
            <a:r>
              <a:rPr lang="en-US" dirty="0" smtClean="0"/>
              <a:t>Ensure documentation keeps up:</a:t>
            </a:r>
          </a:p>
          <a:p>
            <a:pPr lvl="1"/>
            <a:r>
              <a:rPr lang="en-US" dirty="0" smtClean="0"/>
              <a:t>The documentation was not always kept up-to-date with the releases. This meant more support required to help confused users.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Learned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Work on head/master, avoid branches and commit often:</a:t>
            </a:r>
          </a:p>
          <a:p>
            <a:pPr lvl="1"/>
            <a:r>
              <a:rPr lang="en-US" dirty="0" smtClean="0"/>
              <a:t>Our culture of favoring small updates directly into HEAD/master is paying off in reduced integration effort</a:t>
            </a:r>
          </a:p>
          <a:p>
            <a:r>
              <a:rPr lang="en-US" dirty="0" smtClean="0"/>
              <a:t>Stop the line culture works:</a:t>
            </a:r>
          </a:p>
          <a:p>
            <a:pPr lvl="1"/>
            <a:r>
              <a:rPr lang="en-US" dirty="0" smtClean="0"/>
              <a:t>In order to keep the feedback from our CI flowing, the main jobs have to remain green (functioning). Effort is required that this remains the case</a:t>
            </a:r>
          </a:p>
          <a:p>
            <a:r>
              <a:rPr lang="en-US" dirty="0" smtClean="0"/>
              <a:t>Several installation patterns:</a:t>
            </a:r>
          </a:p>
          <a:p>
            <a:pPr lvl="1"/>
            <a:r>
              <a:rPr lang="en-US" dirty="0" smtClean="0"/>
              <a:t>Supporting manual and automated installation allows us to reach to a wider audience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803" y="2743200"/>
            <a:ext cx="508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/>
              <a:t>Questions?</a:t>
            </a:r>
            <a:endParaRPr lang="en-US" sz="72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0" indent="0"/>
            <a:r>
              <a:rPr lang="en-US" dirty="0" smtClean="0"/>
              <a:t>Work Package 4:</a:t>
            </a:r>
          </a:p>
          <a:p>
            <a:pPr lvl="1"/>
            <a:r>
              <a:rPr lang="en-US" dirty="0" smtClean="0"/>
              <a:t>Integration, testing and creation of an open source production quality cloud software distribution</a:t>
            </a:r>
          </a:p>
          <a:p>
            <a:pPr lvl="1"/>
            <a:r>
              <a:rPr lang="en-US" dirty="0" smtClean="0"/>
              <a:t>Definition of a clear architecture and features able to fulfill grid sites requirements</a:t>
            </a:r>
          </a:p>
          <a:p>
            <a:pPr lvl="1"/>
            <a:r>
              <a:rPr lang="en-US" dirty="0" smtClean="0"/>
              <a:t>Provide simple usage patterns for end-users and system administrators </a:t>
            </a:r>
          </a:p>
          <a:p>
            <a:pPr marL="0" indent="0"/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Definition of a reference architecture and selection of software components</a:t>
            </a:r>
          </a:p>
          <a:p>
            <a:pPr lvl="1"/>
            <a:r>
              <a:rPr lang="en-US" dirty="0" smtClean="0"/>
              <a:t>Integration and management of open-source distribution, definition and maintenance of reference configurations</a:t>
            </a:r>
          </a:p>
          <a:p>
            <a:pPr lvl="1"/>
            <a:r>
              <a:rPr lang="en-US" dirty="0" smtClean="0"/>
              <a:t>Technical support for installation and configuration of the distribution, following industrial practices in terms of quality, maintainability, testability and usability</a:t>
            </a:r>
          </a:p>
          <a:p>
            <a:pPr lvl="1"/>
            <a:r>
              <a:rPr lang="en-US" dirty="0" smtClean="0"/>
              <a:t>Definition of a process for </a:t>
            </a:r>
            <a:r>
              <a:rPr lang="en-US" dirty="0" err="1" smtClean="0"/>
              <a:t>contextualisation</a:t>
            </a:r>
            <a:r>
              <a:rPr lang="en-US" dirty="0" smtClean="0"/>
              <a:t> of the virtual appliances</a:t>
            </a:r>
          </a:p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T4.1: Definition of Reference Architecture (</a:t>
            </a:r>
            <a:r>
              <a:rPr lang="en-US" b="1" dirty="0" smtClean="0"/>
              <a:t>SixSq</a:t>
            </a:r>
            <a:r>
              <a:rPr lang="en-US" dirty="0" smtClean="0"/>
              <a:t>, UCM, TID)</a:t>
            </a:r>
          </a:p>
          <a:p>
            <a:pPr lvl="1"/>
            <a:r>
              <a:rPr lang="en-US" dirty="0" smtClean="0"/>
              <a:t>T4.2: Integration of Open-source Distribution (</a:t>
            </a:r>
            <a:r>
              <a:rPr lang="en-US" b="1" dirty="0" smtClean="0"/>
              <a:t>SixSq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T4.3: </a:t>
            </a:r>
            <a:r>
              <a:rPr lang="en-US" dirty="0" err="1" smtClean="0"/>
              <a:t>Contextualisation</a:t>
            </a:r>
            <a:r>
              <a:rPr lang="en-US" dirty="0" smtClean="0"/>
              <a:t> of Grid Services (</a:t>
            </a:r>
            <a:r>
              <a:rPr lang="en-US" b="1" dirty="0" smtClean="0"/>
              <a:t>UCM</a:t>
            </a:r>
            <a:r>
              <a:rPr lang="en-US" dirty="0" smtClean="0"/>
              <a:t>, TID)</a:t>
            </a:r>
          </a:p>
          <a:p>
            <a:pPr lvl="1"/>
            <a:r>
              <a:rPr lang="en-US" dirty="0" smtClean="0"/>
              <a:t>T4.4: Technical Support (</a:t>
            </a:r>
            <a:r>
              <a:rPr lang="en-US" b="1" dirty="0" smtClean="0"/>
              <a:t>SixSq</a:t>
            </a:r>
            <a:r>
              <a:rPr lang="en-US" dirty="0" smtClean="0"/>
              <a:t>, UCM, TID)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Open source production quality </a:t>
            </a:r>
            <a:r>
              <a:rPr lang="en-US" dirty="0" err="1" smtClean="0"/>
              <a:t>IaaS</a:t>
            </a:r>
            <a:r>
              <a:rPr lang="en-US" dirty="0" smtClean="0"/>
              <a:t> cloud distribution</a:t>
            </a:r>
            <a:endParaRPr lang="en-US" dirty="0" smtClean="0"/>
          </a:p>
          <a:p>
            <a:pPr lvl="1"/>
            <a:r>
              <a:rPr lang="en-US" dirty="0" smtClean="0"/>
              <a:t>Twelve (</a:t>
            </a:r>
            <a:r>
              <a:rPr lang="en-US" dirty="0" smtClean="0"/>
              <a:t>12</a:t>
            </a:r>
            <a:r>
              <a:rPr lang="en-US" dirty="0" smtClean="0"/>
              <a:t>) </a:t>
            </a:r>
            <a:r>
              <a:rPr lang="en-US" dirty="0" smtClean="0"/>
              <a:t>public releases of StratusLab with incremental functionality</a:t>
            </a:r>
          </a:p>
          <a:p>
            <a:pPr lvl="1"/>
            <a:r>
              <a:rPr lang="en-US" dirty="0" smtClean="0"/>
              <a:t>StratusLab </a:t>
            </a:r>
            <a:r>
              <a:rPr lang="en-US" dirty="0" smtClean="0"/>
              <a:t>v2.0</a:t>
            </a:r>
            <a:r>
              <a:rPr lang="en-US" dirty="0" smtClean="0"/>
              <a:t>, a complete distribution for foundation cloud services</a:t>
            </a:r>
          </a:p>
          <a:p>
            <a:r>
              <a:rPr lang="en-US" dirty="0" smtClean="0"/>
              <a:t>Simple installation procedure</a:t>
            </a:r>
          </a:p>
          <a:p>
            <a:pPr lvl="1"/>
            <a:r>
              <a:rPr lang="en-US" dirty="0" smtClean="0"/>
              <a:t>Simple manual installation procedure with single configuration file</a:t>
            </a:r>
          </a:p>
          <a:p>
            <a:pPr lvl="1"/>
            <a:r>
              <a:rPr lang="en-US" dirty="0" smtClean="0"/>
              <a:t>Automated installation with </a:t>
            </a:r>
            <a:r>
              <a:rPr lang="en-US" dirty="0" err="1" smtClean="0"/>
              <a:t>Quattor</a:t>
            </a:r>
            <a:r>
              <a:rPr lang="en-US" dirty="0" smtClean="0"/>
              <a:t> to better integrate with site </a:t>
            </a:r>
            <a:r>
              <a:rPr lang="en-US" dirty="0" smtClean="0"/>
              <a:t>management</a:t>
            </a:r>
          </a:p>
          <a:p>
            <a:r>
              <a:rPr lang="en-US" dirty="0" smtClean="0"/>
              <a:t>Multiple Operating System support</a:t>
            </a:r>
          </a:p>
          <a:p>
            <a:pPr lvl="1"/>
            <a:r>
              <a:rPr lang="en-US" dirty="0" smtClean="0"/>
              <a:t>Server: Fedora 16, </a:t>
            </a:r>
            <a:r>
              <a:rPr lang="en-US" dirty="0" err="1" smtClean="0"/>
              <a:t>CentOS</a:t>
            </a:r>
            <a:r>
              <a:rPr lang="en-US" dirty="0" smtClean="0"/>
              <a:t> 6.2, </a:t>
            </a:r>
            <a:r>
              <a:rPr lang="en-US" dirty="0" err="1" smtClean="0"/>
              <a:t>OpenSuSE</a:t>
            </a:r>
            <a:r>
              <a:rPr lang="en-US" dirty="0" smtClean="0"/>
              <a:t> 12</a:t>
            </a:r>
          </a:p>
          <a:p>
            <a:pPr lvl="1"/>
            <a:r>
              <a:rPr lang="en-US" dirty="0" smtClean="0"/>
              <a:t>Client: all (including Windows using </a:t>
            </a:r>
            <a:r>
              <a:rPr lang="en-US" dirty="0" err="1" smtClean="0"/>
              <a:t>tarball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Multiple Storage Solution support</a:t>
            </a:r>
          </a:p>
          <a:p>
            <a:pPr lvl="1"/>
            <a:r>
              <a:rPr lang="en-US" dirty="0" err="1" smtClean="0"/>
              <a:t>iSCSI</a:t>
            </a:r>
            <a:r>
              <a:rPr lang="en-US" dirty="0" smtClean="0"/>
              <a:t> (LVM, </a:t>
            </a:r>
            <a:r>
              <a:rPr lang="en-US" dirty="0" err="1" smtClean="0"/>
              <a:t>NetApp</a:t>
            </a:r>
            <a:r>
              <a:rPr lang="en-US" dirty="0" smtClean="0"/>
              <a:t>, V7000 – soon)</a:t>
            </a:r>
          </a:p>
          <a:p>
            <a:pPr lvl="1"/>
            <a:r>
              <a:rPr lang="en-US" dirty="0" smtClean="0"/>
              <a:t>File (shared file system)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Automated build and test system</a:t>
            </a:r>
          </a:p>
          <a:p>
            <a:pPr lvl="1"/>
            <a:r>
              <a:rPr lang="en-US" dirty="0" smtClean="0"/>
              <a:t>Built a comprehensive build and test infrastructure, spanning two sites and over 12 machines (physical and virtual) – at </a:t>
            </a:r>
            <a:r>
              <a:rPr lang="en-US" dirty="0" err="1" smtClean="0"/>
              <a:t>GRNet</a:t>
            </a:r>
            <a:r>
              <a:rPr lang="en-US" dirty="0" smtClean="0"/>
              <a:t>,</a:t>
            </a:r>
            <a:r>
              <a:rPr lang="en-US" dirty="0" smtClean="0"/>
              <a:t> LAL </a:t>
            </a:r>
            <a:r>
              <a:rPr lang="en-US" b="1" dirty="0" smtClean="0"/>
              <a:t>and in the StratusLab cloud</a:t>
            </a:r>
          </a:p>
          <a:p>
            <a:pPr lvl="1"/>
            <a:r>
              <a:rPr lang="en-US" dirty="0" smtClean="0"/>
              <a:t>Automated procedure including systematic installation, configuration and system-testing of all StratusLab services, from clean (re-imaged) machines daily</a:t>
            </a:r>
          </a:p>
          <a:p>
            <a:pPr lvl="1"/>
            <a:r>
              <a:rPr lang="en-US" dirty="0" smtClean="0"/>
              <a:t>Key services: Hudson, Maven/Nexus, YUM and APT repositories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Agile/Scrum methodology</a:t>
            </a:r>
          </a:p>
          <a:p>
            <a:pPr lvl="1"/>
            <a:r>
              <a:rPr lang="en-US" dirty="0" smtClean="0"/>
              <a:t>Put in place agile/Scrum methodology, to which all work packages and partners contribute</a:t>
            </a:r>
            <a:endParaRPr lang="en-US" dirty="0" smtClean="0"/>
          </a:p>
          <a:p>
            <a:pPr lvl="1"/>
            <a:r>
              <a:rPr lang="en-US" dirty="0" smtClean="0"/>
              <a:t>2</a:t>
            </a:r>
            <a:r>
              <a:rPr lang="en-US" dirty="0" smtClean="0"/>
              <a:t>6</a:t>
            </a:r>
            <a:r>
              <a:rPr lang="en-US" dirty="0" smtClean="0"/>
              <a:t> </a:t>
            </a:r>
            <a:r>
              <a:rPr lang="en-US" dirty="0" smtClean="0"/>
              <a:t>sprints and </a:t>
            </a:r>
            <a:r>
              <a:rPr lang="en-US" dirty="0" smtClean="0"/>
              <a:t>demos</a:t>
            </a:r>
          </a:p>
          <a:p>
            <a:pPr lvl="1"/>
            <a:r>
              <a:rPr lang="en-US" dirty="0" smtClean="0"/>
              <a:t>Producing </a:t>
            </a:r>
            <a:r>
              <a:rPr lang="en-US" dirty="0" smtClean="0"/>
              <a:t>12 production releases </a:t>
            </a:r>
            <a:endParaRPr lang="en-US" dirty="0" smtClean="0"/>
          </a:p>
          <a:p>
            <a:r>
              <a:rPr lang="en-US" dirty="0" smtClean="0"/>
              <a:t>Clear </a:t>
            </a:r>
            <a:r>
              <a:rPr lang="en-US" dirty="0" err="1" smtClean="0"/>
              <a:t>IaaS</a:t>
            </a:r>
            <a:r>
              <a:rPr lang="en-US" dirty="0" smtClean="0"/>
              <a:t> Architecture (v1.0 and v2.0)</a:t>
            </a:r>
          </a:p>
          <a:p>
            <a:pPr lvl="1"/>
            <a:r>
              <a:rPr lang="en-US" dirty="0" err="1" smtClean="0"/>
              <a:t>IaaS</a:t>
            </a:r>
            <a:r>
              <a:rPr lang="en-US" dirty="0" smtClean="0"/>
              <a:t> Cloud Architecture able to fulfill grid site requirements</a:t>
            </a:r>
            <a:endParaRPr lang="en-US" dirty="0" smtClean="0"/>
          </a:p>
          <a:p>
            <a:pPr lvl="1"/>
            <a:r>
              <a:rPr lang="en-US" dirty="0" smtClean="0"/>
              <a:t>Smooth evolution </a:t>
            </a:r>
            <a:r>
              <a:rPr lang="en-US" dirty="0" smtClean="0"/>
              <a:t>from v1.0 to v2.0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Architecture v2.0</a:t>
            </a:r>
            <a:endParaRPr lang="en-US" dirty="0"/>
          </a:p>
        </p:txBody>
      </p:sp>
      <p:pic>
        <p:nvPicPr>
          <p:cNvPr id="5" name="Picture 4" descr="servic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81200" y="1143000"/>
            <a:ext cx="5306554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</a:t>
            </a:r>
            <a:r>
              <a:rPr lang="en-US" smtClean="0"/>
              <a:t>2.0 Services and Components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Marketplace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Persistent Storage Service (</a:t>
            </a:r>
            <a:r>
              <a:rPr lang="en-US" dirty="0" err="1" smtClean="0"/>
              <a:t>iSCSI</a:t>
            </a:r>
            <a:r>
              <a:rPr lang="en-US" dirty="0" smtClean="0"/>
              <a:t> or NFS) </a:t>
            </a:r>
          </a:p>
          <a:p>
            <a:r>
              <a:rPr lang="en-US" dirty="0" smtClean="0"/>
              <a:t>User Command-Line Client </a:t>
            </a:r>
          </a:p>
          <a:p>
            <a:r>
              <a:rPr lang="en-US" dirty="0" smtClean="0"/>
              <a:t>System Administrator Command-Line Client</a:t>
            </a:r>
          </a:p>
          <a:p>
            <a:r>
              <a:rPr lang="en-US" dirty="0" smtClean="0"/>
              <a:t>StratusLab configuration and </a:t>
            </a:r>
            <a:r>
              <a:rPr lang="en-US" dirty="0" err="1" smtClean="0"/>
              <a:t>Quattor</a:t>
            </a:r>
            <a:r>
              <a:rPr lang="en-US" dirty="0" smtClean="0"/>
              <a:t> profiles</a:t>
            </a:r>
          </a:p>
          <a:p>
            <a:r>
              <a:rPr lang="en-US" dirty="0" err="1" smtClean="0"/>
              <a:t>OpenNebula</a:t>
            </a:r>
            <a:r>
              <a:rPr lang="en-US" dirty="0" smtClean="0"/>
              <a:t>, Proxy, StratusLab extensions and drivers</a:t>
            </a:r>
          </a:p>
          <a:p>
            <a:r>
              <a:rPr lang="en-US" dirty="0" smtClean="0"/>
              <a:t>Registration Web Application </a:t>
            </a:r>
          </a:p>
          <a:p>
            <a:r>
              <a:rPr lang="en-US" dirty="0" smtClean="0"/>
              <a:t>Claudia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in StratusLab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8305800" cy="41529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016500" y="3505200"/>
            <a:ext cx="1205040" cy="381000"/>
            <a:chOff x="5016500" y="3505200"/>
            <a:chExt cx="1205040" cy="381000"/>
          </a:xfrm>
        </p:grpSpPr>
        <p:sp>
          <p:nvSpPr>
            <p:cNvPr id="7" name="Rectangle 6"/>
            <p:cNvSpPr/>
            <p:nvPr/>
          </p:nvSpPr>
          <p:spPr bwMode="auto">
            <a:xfrm>
              <a:off x="5181600" y="3581400"/>
              <a:ext cx="8636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16500" y="3505200"/>
              <a:ext cx="12050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~3 weeks</a:t>
              </a:r>
              <a:endParaRPr lang="en-US" sz="18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01929" y="5334000"/>
            <a:ext cx="2331871" cy="852845"/>
            <a:chOff x="1401929" y="5334000"/>
            <a:chExt cx="2331871" cy="852845"/>
          </a:xfrm>
        </p:grpSpPr>
        <p:sp>
          <p:nvSpPr>
            <p:cNvPr id="4" name="TextBox 3"/>
            <p:cNvSpPr txBox="1"/>
            <p:nvPr/>
          </p:nvSpPr>
          <p:spPr>
            <a:xfrm>
              <a:off x="1401929" y="5786735"/>
              <a:ext cx="22556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Captured in JIRA</a:t>
              </a:r>
              <a:endParaRPr lang="en-US" sz="2000" dirty="0"/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rot="16200000" flipH="1">
              <a:off x="1371600" y="5410200"/>
              <a:ext cx="457200" cy="304800"/>
            </a:xfrm>
            <a:prstGeom prst="straightConnector1">
              <a:avLst/>
            </a:prstGeom>
            <a:gradFill rotWithShape="1">
              <a:gsLst>
                <a:gs pos="0">
                  <a:srgbClr val="003366"/>
                </a:gs>
                <a:gs pos="50000">
                  <a:srgbClr val="003366">
                    <a:gamma/>
                    <a:tint val="0"/>
                    <a:invGamma/>
                  </a:srgbClr>
                </a:gs>
                <a:gs pos="100000">
                  <a:srgbClr val="003366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rot="5400000">
              <a:off x="3276600" y="5334000"/>
              <a:ext cx="457200" cy="457200"/>
            </a:xfrm>
            <a:prstGeom prst="straightConnector1">
              <a:avLst/>
            </a:prstGeom>
            <a:gradFill rotWithShape="1">
              <a:gsLst>
                <a:gs pos="0">
                  <a:srgbClr val="003366"/>
                </a:gs>
                <a:gs pos="50000">
                  <a:srgbClr val="003366">
                    <a:gamma/>
                    <a:tint val="0"/>
                    <a:invGamma/>
                  </a:srgbClr>
                </a:gs>
                <a:gs pos="100000">
                  <a:srgbClr val="003366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6629400" y="2209800"/>
            <a:ext cx="22934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Aim at producing</a:t>
            </a:r>
          </a:p>
          <a:p>
            <a:r>
              <a:rPr lang="en-US" sz="2000" dirty="0" smtClean="0"/>
              <a:t>new StratusLab</a:t>
            </a:r>
          </a:p>
          <a:p>
            <a:r>
              <a:rPr lang="en-US" sz="2000" dirty="0" smtClean="0"/>
              <a:t>release every 2</a:t>
            </a:r>
          </a:p>
          <a:p>
            <a:r>
              <a:rPr lang="en-US" sz="2000" dirty="0" smtClean="0"/>
              <a:t>sprints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609600" y="1371600"/>
            <a:ext cx="1524000" cy="914400"/>
          </a:xfrm>
          <a:prstGeom prst="rect">
            <a:avLst/>
          </a:prstGeom>
          <a:solidFill>
            <a:srgbClr val="88BDFF"/>
          </a:solidFill>
          <a:ln w="19050" cap="flat" cmpd="sng" algn="ctr">
            <a:solidFill>
              <a:srgbClr val="0D91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TSCG</a:t>
            </a:r>
            <a:endParaRPr lang="en-US" sz="1800" dirty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9600" y="2590800"/>
            <a:ext cx="1524000" cy="914400"/>
          </a:xfrm>
          <a:prstGeom prst="rect">
            <a:avLst/>
          </a:prstGeom>
          <a:solidFill>
            <a:srgbClr val="88BDFF"/>
          </a:solidFill>
          <a:ln w="19050" cap="flat" cmpd="sng" algn="ctr">
            <a:solidFill>
              <a:srgbClr val="0D91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Planning</a:t>
            </a:r>
          </a:p>
          <a:p>
            <a:pPr algn="ctr"/>
            <a:r>
              <a:rPr lang="en-US" sz="18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Meeting</a:t>
            </a:r>
            <a:endParaRPr lang="en-US" sz="1800" dirty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1600200"/>
            <a:ext cx="118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Stategic</a:t>
            </a:r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2286000" y="2861096"/>
            <a:ext cx="1120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Tactical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133600" y="1828800"/>
            <a:ext cx="1762361" cy="1219200"/>
            <a:chOff x="2133600" y="1828800"/>
            <a:chExt cx="1762361" cy="1219200"/>
          </a:xfrm>
        </p:grpSpPr>
        <p:sp>
          <p:nvSpPr>
            <p:cNvPr id="21" name="Rectangle 20"/>
            <p:cNvSpPr/>
            <p:nvPr/>
          </p:nvSpPr>
          <p:spPr>
            <a:xfrm>
              <a:off x="2286000" y="2133600"/>
              <a:ext cx="160996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All </a:t>
              </a:r>
              <a:r>
                <a:rPr lang="en-US" sz="2000" dirty="0" err="1" smtClean="0"/>
                <a:t>WPs</a:t>
              </a:r>
              <a:endParaRPr lang="en-US" sz="2000" dirty="0" smtClean="0"/>
            </a:p>
            <a:p>
              <a:r>
                <a:rPr lang="en-US" sz="2000" dirty="0" smtClean="0"/>
                <a:t>All partners</a:t>
              </a:r>
            </a:p>
          </p:txBody>
        </p:sp>
        <p:cxnSp>
          <p:nvCxnSpPr>
            <p:cNvPr id="22" name="Straight Arrow Connector 21"/>
            <p:cNvCxnSpPr>
              <a:stCxn id="17" idx="3"/>
            </p:cNvCxnSpPr>
            <p:nvPr/>
          </p:nvCxnSpPr>
          <p:spPr bwMode="auto">
            <a:xfrm flipV="1">
              <a:off x="2133600" y="2667000"/>
              <a:ext cx="152400" cy="381000"/>
            </a:xfrm>
            <a:prstGeom prst="straightConnector1">
              <a:avLst/>
            </a:prstGeom>
            <a:gradFill rotWithShape="1">
              <a:gsLst>
                <a:gs pos="0">
                  <a:srgbClr val="003366"/>
                </a:gs>
                <a:gs pos="50000">
                  <a:srgbClr val="003366">
                    <a:gamma/>
                    <a:tint val="0"/>
                    <a:invGamma/>
                  </a:srgbClr>
                </a:gs>
                <a:gs pos="100000">
                  <a:srgbClr val="003366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>
              <a:stCxn id="15" idx="3"/>
            </p:cNvCxnSpPr>
            <p:nvPr/>
          </p:nvCxnSpPr>
          <p:spPr bwMode="auto">
            <a:xfrm>
              <a:off x="2133600" y="1828800"/>
              <a:ext cx="228600" cy="381000"/>
            </a:xfrm>
            <a:prstGeom prst="straightConnector1">
              <a:avLst/>
            </a:prstGeom>
            <a:gradFill rotWithShape="1">
              <a:gsLst>
                <a:gs pos="0">
                  <a:srgbClr val="003366"/>
                </a:gs>
                <a:gs pos="50000">
                  <a:srgbClr val="003366">
                    <a:gamma/>
                    <a:tint val="0"/>
                    <a:invGamma/>
                  </a:srgbClr>
                </a:gs>
                <a:gs pos="100000">
                  <a:srgbClr val="003366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6" name="Rectangle 25"/>
          <p:cNvSpPr/>
          <p:nvPr/>
        </p:nvSpPr>
        <p:spPr>
          <a:xfrm>
            <a:off x="4495800" y="1524000"/>
            <a:ext cx="1852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Daily meeting</a:t>
            </a:r>
          </a:p>
          <a:p>
            <a:r>
              <a:rPr lang="en-US" sz="2000" dirty="0" smtClean="0"/>
              <a:t>over phone!!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71939" y="133927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  <p:bldP spid="19" grpId="0"/>
      <p:bldP spid="20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from Agile and Scrum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Incremental development</a:t>
            </a:r>
          </a:p>
          <a:p>
            <a:pPr lvl="1"/>
            <a:r>
              <a:rPr lang="en-US" dirty="0" smtClean="0"/>
              <a:t>Generate early and regular feedback</a:t>
            </a:r>
          </a:p>
          <a:p>
            <a:pPr lvl="1"/>
            <a:r>
              <a:rPr lang="en-US" dirty="0" smtClean="0"/>
              <a:t>Improve robustness through each sprint</a:t>
            </a:r>
          </a:p>
          <a:p>
            <a:pPr lvl="1"/>
            <a:r>
              <a:rPr lang="en-US" dirty="0" smtClean="0"/>
              <a:t>Validate assumptions with real implementation</a:t>
            </a:r>
          </a:p>
          <a:p>
            <a:r>
              <a:rPr lang="en-US" dirty="0" err="1" smtClean="0"/>
              <a:t>Prioritised</a:t>
            </a:r>
            <a:r>
              <a:rPr lang="en-US" dirty="0" smtClean="0"/>
              <a:t> functionality</a:t>
            </a:r>
          </a:p>
          <a:p>
            <a:pPr lvl="1"/>
            <a:r>
              <a:rPr lang="en-US" dirty="0" smtClean="0"/>
              <a:t>Skills across all activities and all partners </a:t>
            </a:r>
            <a:r>
              <a:rPr lang="en-US" dirty="0" err="1" smtClean="0"/>
              <a:t>maximised</a:t>
            </a:r>
            <a:r>
              <a:rPr lang="en-US" dirty="0" smtClean="0"/>
              <a:t> at every sprint</a:t>
            </a:r>
          </a:p>
          <a:p>
            <a:pPr lvl="1"/>
            <a:r>
              <a:rPr lang="en-US" dirty="0" smtClean="0"/>
              <a:t>Ability to react to opportunities and changes by steering incremental development</a:t>
            </a:r>
          </a:p>
          <a:p>
            <a:pPr lvl="1"/>
            <a:r>
              <a:rPr lang="en-US" dirty="0" smtClean="0"/>
              <a:t>Reduce integration and configuration risk with continuous integration and deployment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6700</TotalTime>
  <Words>937</Words>
  <Application>Microsoft Macintosh PowerPoint</Application>
  <PresentationFormat>On-screen Show (4:3)</PresentationFormat>
  <Paragraphs>185</Paragraphs>
  <Slides>19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stratuslab-presentation-template-v3</vt:lpstr>
      <vt:lpstr>Work Package 4 Software Integration and Distribution</vt:lpstr>
      <vt:lpstr>Introduction</vt:lpstr>
      <vt:lpstr>Achievements</vt:lpstr>
      <vt:lpstr>Achievements</vt:lpstr>
      <vt:lpstr>Achievements</vt:lpstr>
      <vt:lpstr>Reference Architecture v2.0</vt:lpstr>
      <vt:lpstr>v2.0 Services and Components </vt:lpstr>
      <vt:lpstr>Scrum in StratusLab</vt:lpstr>
      <vt:lpstr>Benefits from Agile and Scrum</vt:lpstr>
      <vt:lpstr>Sprint Highlights – done!</vt:lpstr>
      <vt:lpstr>JIRA Task Board</vt:lpstr>
      <vt:lpstr>Hudson in action</vt:lpstr>
      <vt:lpstr>Hudson jobs – continuous testing</vt:lpstr>
      <vt:lpstr>Metrics</vt:lpstr>
      <vt:lpstr>Lessons Learned</vt:lpstr>
      <vt:lpstr>Lessons Learned</vt:lpstr>
      <vt:lpstr>Lessons Learned</vt:lpstr>
      <vt:lpstr>Slide 18</vt:lpstr>
      <vt:lpstr>Slide 19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Marc-Elian Bégin</cp:lastModifiedBy>
  <cp:revision>498</cp:revision>
  <cp:lastPrinted>2010-03-23T08:08:48Z</cp:lastPrinted>
  <dcterms:created xsi:type="dcterms:W3CDTF">2012-06-24T08:47:23Z</dcterms:created>
  <dcterms:modified xsi:type="dcterms:W3CDTF">2012-06-25T12:18:03Z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