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577" r:id="rId2"/>
    <p:sldId id="951" r:id="rId3"/>
    <p:sldId id="965" r:id="rId4"/>
    <p:sldId id="969" r:id="rId5"/>
    <p:sldId id="973" r:id="rId6"/>
    <p:sldId id="966" r:id="rId7"/>
    <p:sldId id="967" r:id="rId8"/>
    <p:sldId id="977" r:id="rId9"/>
    <p:sldId id="970" r:id="rId10"/>
    <p:sldId id="974" r:id="rId11"/>
    <p:sldId id="972" r:id="rId12"/>
    <p:sldId id="975" r:id="rId13"/>
    <p:sldId id="978" r:id="rId14"/>
    <p:sldId id="958" r:id="rId15"/>
    <p:sldId id="86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85258" autoAdjust="0"/>
  </p:normalViewPr>
  <p:slideViewPr>
    <p:cSldViewPr>
      <p:cViewPr>
        <p:scale>
          <a:sx n="69" d="100"/>
          <a:sy n="69" d="100"/>
        </p:scale>
        <p:origin x="-2142" y="-55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591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123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8B945-617D-495E-98BC-AD48A9F58A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17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839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557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55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B7AD8-BEED-F446-B062-904F0E7036B6}" type="datetimeFigureOut">
              <a:rPr lang="es-ES" smtClean="0"/>
              <a:t>29/06/2012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99A37F-EC38-C643-8291-DB78F4E40B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‹Nº›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  <p:sldLayoutId id="2147484658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 Package 6</a:t>
            </a:r>
            <a:br>
              <a:rPr lang="en-US" dirty="0"/>
            </a:br>
            <a:r>
              <a:rPr lang="en-US" sz="2400" dirty="0"/>
              <a:t>Innovative Cloud-like Management of Grid </a:t>
            </a:r>
            <a:br>
              <a:rPr lang="en-US" sz="2400" dirty="0"/>
            </a:br>
            <a:r>
              <a:rPr lang="en-US" sz="2400" dirty="0"/>
              <a:t>Services and Resources </a:t>
            </a:r>
            <a:br>
              <a:rPr lang="en-US" sz="2400" dirty="0"/>
            </a:br>
            <a:endParaRPr lang="en-US" sz="2400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Final Periodic Review</a:t>
            </a:r>
          </a:p>
          <a:p>
            <a:r>
              <a:rPr lang="en-US" dirty="0" smtClean="0"/>
              <a:t>Brussels, Belgium</a:t>
            </a:r>
          </a:p>
          <a:p>
            <a:r>
              <a:rPr lang="en-US" dirty="0" smtClean="0"/>
              <a:t>10 July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Image and storage management </a:t>
            </a:r>
            <a:r>
              <a:rPr lang="en-US" dirty="0" smtClean="0"/>
              <a:t> (Task 6.2)</a:t>
            </a:r>
            <a:endParaRPr lang="en-US" dirty="0"/>
          </a:p>
          <a:p>
            <a:pPr lvl="1"/>
            <a:r>
              <a:rPr lang="en-US" dirty="0"/>
              <a:t>Support for multiple </a:t>
            </a:r>
            <a:r>
              <a:rPr lang="en-US" dirty="0" err="1"/>
              <a:t>datastores</a:t>
            </a:r>
            <a:r>
              <a:rPr lang="en-US" dirty="0"/>
              <a:t> (aka Image Repositories), including four types: system, file-system, </a:t>
            </a:r>
            <a:r>
              <a:rPr lang="en-US" dirty="0" err="1"/>
              <a:t>iSCSI</a:t>
            </a:r>
            <a:r>
              <a:rPr lang="en-US" dirty="0"/>
              <a:t>/LVM and VMware</a:t>
            </a:r>
          </a:p>
          <a:p>
            <a:pPr lvl="1"/>
            <a:r>
              <a:rPr lang="en-US" dirty="0"/>
              <a:t>New transfer </a:t>
            </a:r>
            <a:r>
              <a:rPr lang="en-US" dirty="0" smtClean="0"/>
              <a:t>drivers for</a:t>
            </a:r>
            <a:r>
              <a:rPr lang="en-US" dirty="0"/>
              <a:t> qcow2, </a:t>
            </a:r>
            <a:r>
              <a:rPr lang="en-US" dirty="0" err="1"/>
              <a:t>iSCSI</a:t>
            </a:r>
            <a:r>
              <a:rPr lang="en-US" dirty="0"/>
              <a:t>, VMware, </a:t>
            </a:r>
            <a:r>
              <a:rPr lang="en-US" dirty="0" smtClean="0"/>
              <a:t>which add to shared </a:t>
            </a:r>
            <a:r>
              <a:rPr lang="en-US" dirty="0"/>
              <a:t>and </a:t>
            </a:r>
            <a:r>
              <a:rPr lang="en-US" dirty="0" err="1"/>
              <a:t>ssh</a:t>
            </a:r>
            <a:r>
              <a:rPr lang="en-US" dirty="0"/>
              <a:t> </a:t>
            </a:r>
            <a:r>
              <a:rPr lang="en-US" dirty="0" smtClean="0"/>
              <a:t>ones</a:t>
            </a:r>
            <a:endParaRPr lang="en-US" dirty="0"/>
          </a:p>
          <a:p>
            <a:pPr lvl="1"/>
            <a:r>
              <a:rPr lang="en-US" dirty="0"/>
              <a:t>Support for user data injection in </a:t>
            </a:r>
            <a:r>
              <a:rPr lang="en-US" dirty="0" smtClean="0"/>
              <a:t>VMs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Authentication (Task 6.3)</a:t>
            </a:r>
            <a:endParaRPr lang="en-US" dirty="0"/>
          </a:p>
          <a:p>
            <a:pPr lvl="1"/>
            <a:r>
              <a:rPr lang="en-US" dirty="0" smtClean="0"/>
              <a:t>Improved </a:t>
            </a:r>
            <a:r>
              <a:rPr lang="en-US" dirty="0" err="1" smtClean="0"/>
              <a:t>Auth</a:t>
            </a:r>
            <a:r>
              <a:rPr lang="en-US" dirty="0" smtClean="0"/>
              <a:t> </a:t>
            </a:r>
            <a:r>
              <a:rPr lang="en-US" dirty="0"/>
              <a:t>module, with increased security, special server accounts for public cloud access, and caching of session tokens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driver for </a:t>
            </a:r>
            <a:r>
              <a:rPr lang="en-US" dirty="0" smtClean="0"/>
              <a:t>LDAP and improved ones for X509 </a:t>
            </a:r>
            <a:r>
              <a:rPr lang="en-US" dirty="0"/>
              <a:t>and </a:t>
            </a:r>
            <a:r>
              <a:rPr lang="en-US" dirty="0" smtClean="0"/>
              <a:t>SSH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CloudAuth</a:t>
            </a:r>
            <a:r>
              <a:rPr lang="en-US" dirty="0" smtClean="0"/>
              <a:t> driver, delegating the authentication to the </a:t>
            </a:r>
            <a:r>
              <a:rPr lang="en-US" dirty="0" err="1" smtClean="0"/>
              <a:t>OpenNebula</a:t>
            </a:r>
            <a:r>
              <a:rPr lang="en-US" dirty="0" smtClean="0"/>
              <a:t> core, so any </a:t>
            </a:r>
            <a:r>
              <a:rPr lang="en-US" dirty="0" err="1" smtClean="0"/>
              <a:t>auth</a:t>
            </a:r>
            <a:r>
              <a:rPr lang="en-US" dirty="0" smtClean="0"/>
              <a:t> driver can be used to authenticate cloud users or the Sunstone web UI</a:t>
            </a:r>
            <a:endParaRPr lang="en-US" dirty="0"/>
          </a:p>
          <a:p>
            <a:r>
              <a:rPr lang="en-US" dirty="0" smtClean="0"/>
              <a:t>Multi-tenancy (Task </a:t>
            </a:r>
            <a:r>
              <a:rPr lang="en-US" dirty="0"/>
              <a:t>6.2, Task 6.3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Authorization using groups and </a:t>
            </a:r>
            <a:r>
              <a:rPr lang="en-US" dirty="0" smtClean="0"/>
              <a:t>ACLs</a:t>
            </a:r>
            <a:endParaRPr lang="en-US" dirty="0"/>
          </a:p>
          <a:p>
            <a:pPr lvl="1"/>
            <a:r>
              <a:rPr lang="en-US" dirty="0" smtClean="0"/>
              <a:t>Cloud </a:t>
            </a:r>
            <a:r>
              <a:rPr lang="en-US" dirty="0"/>
              <a:t>partitioning, extending the previous cluster </a:t>
            </a:r>
            <a:r>
              <a:rPr lang="en-US" dirty="0" smtClean="0"/>
              <a:t>concept</a:t>
            </a:r>
          </a:p>
        </p:txBody>
      </p:sp>
    </p:spTree>
    <p:extLst>
      <p:ext uri="{BB962C8B-B14F-4D97-AF65-F5344CB8AC3E}">
        <p14:creationId xmlns:p14="http://schemas.microsoft.com/office/powerpoint/2010/main" val="2243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Advanced developments as part of agile methodology</a:t>
            </a:r>
          </a:p>
          <a:p>
            <a:pPr lvl="1"/>
            <a:r>
              <a:rPr lang="en-US" dirty="0" smtClean="0"/>
              <a:t>Lower speed in developments than WP4</a:t>
            </a:r>
          </a:p>
          <a:p>
            <a:pPr lvl="1"/>
            <a:r>
              <a:rPr lang="en-US" dirty="0" smtClean="0"/>
              <a:t>Easier integration and testing of new developments</a:t>
            </a:r>
          </a:p>
          <a:p>
            <a:pPr lvl="1"/>
            <a:r>
              <a:rPr lang="en-US" dirty="0" smtClean="0"/>
              <a:t>Development and integration tasks in each sprint</a:t>
            </a:r>
          </a:p>
          <a:p>
            <a:r>
              <a:rPr lang="en-US" dirty="0" smtClean="0"/>
              <a:t>Advanced Cloud services</a:t>
            </a:r>
          </a:p>
          <a:p>
            <a:pPr lvl="1"/>
            <a:r>
              <a:rPr lang="en-US" dirty="0" smtClean="0"/>
              <a:t>Building on top of current IaaS platform provides more complex functionality</a:t>
            </a:r>
          </a:p>
          <a:p>
            <a:pPr marL="342900" lvl="1" indent="-342900">
              <a:spcBef>
                <a:spcPts val="1500"/>
              </a:spcBef>
              <a:buNone/>
            </a:pPr>
            <a:r>
              <a:rPr lang="en-US" sz="2400" b="1" dirty="0" err="1" smtClean="0">
                <a:solidFill>
                  <a:srgbClr val="132B66"/>
                </a:solidFill>
                <a:cs typeface="ＭＳ Ｐゴシック" charset="-128"/>
              </a:rPr>
              <a:t>Scalablity</a:t>
            </a:r>
            <a:r>
              <a:rPr lang="en-US" sz="2400" b="1" dirty="0" smtClean="0">
                <a:solidFill>
                  <a:srgbClr val="132B66"/>
                </a:solidFill>
                <a:cs typeface="ＭＳ Ｐゴシック" charset="-128"/>
              </a:rPr>
              <a:t>, Balancing, Advanced Monitoring</a:t>
            </a:r>
          </a:p>
          <a:p>
            <a:pPr lvl="1"/>
            <a:r>
              <a:rPr lang="en-US" dirty="0" err="1" smtClean="0"/>
              <a:t>Scalablity</a:t>
            </a:r>
            <a:r>
              <a:rPr lang="en-US" dirty="0" smtClean="0"/>
              <a:t> driven by service KPIs not by hardware information</a:t>
            </a:r>
          </a:p>
          <a:p>
            <a:pPr lvl="1"/>
            <a:r>
              <a:rPr lang="en-US" dirty="0" smtClean="0"/>
              <a:t>Only stateless  tier can be scaled</a:t>
            </a:r>
          </a:p>
          <a:p>
            <a:pPr lvl="2"/>
            <a:r>
              <a:rPr lang="en-US" dirty="0" smtClean="0"/>
              <a:t>Data should be stored in persistent place (e.g. </a:t>
            </a:r>
            <a:r>
              <a:rPr lang="en-US" dirty="0" err="1" smtClean="0"/>
              <a:t>StratusLab</a:t>
            </a:r>
            <a:r>
              <a:rPr lang="en-US" dirty="0" smtClean="0"/>
              <a:t> persistent disk)</a:t>
            </a:r>
          </a:p>
          <a:p>
            <a:pPr lvl="2"/>
            <a:r>
              <a:rPr lang="en-US" dirty="0" smtClean="0"/>
              <a:t>Scaling down only is possible when VMs without sessions</a:t>
            </a:r>
          </a:p>
          <a:p>
            <a:r>
              <a:rPr lang="en-US" dirty="0" smtClean="0"/>
              <a:t>Software configuration and installation</a:t>
            </a:r>
          </a:p>
          <a:p>
            <a:pPr lvl="1"/>
            <a:r>
              <a:rPr lang="en-US" dirty="0" smtClean="0"/>
              <a:t>Complement </a:t>
            </a:r>
            <a:r>
              <a:rPr lang="en-US" dirty="0" err="1" smtClean="0"/>
              <a:t>StratusLab</a:t>
            </a:r>
            <a:r>
              <a:rPr lang="en-US" dirty="0" smtClean="0"/>
              <a:t> Contextualization with configuration engine (Chef, Puppet..) like </a:t>
            </a:r>
            <a:r>
              <a:rPr lang="en-US" dirty="0" err="1" smtClean="0"/>
              <a:t>SlipStream</a:t>
            </a:r>
            <a:r>
              <a:rPr lang="en-US" dirty="0" smtClean="0"/>
              <a:t> is doing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03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Multiple offers for different data </a:t>
            </a:r>
            <a:r>
              <a:rPr lang="en-GB" dirty="0" err="1" smtClean="0"/>
              <a:t>center</a:t>
            </a:r>
            <a:r>
              <a:rPr lang="en-GB" dirty="0" smtClean="0"/>
              <a:t> designs</a:t>
            </a:r>
          </a:p>
          <a:p>
            <a:pPr lvl="1"/>
            <a:r>
              <a:rPr lang="en-GB" dirty="0" smtClean="0"/>
              <a:t>Hypervisors and Cloud interfaces</a:t>
            </a:r>
          </a:p>
          <a:p>
            <a:pPr lvl="1"/>
            <a:r>
              <a:rPr lang="en-GB" dirty="0" smtClean="0"/>
              <a:t>Authentication methods</a:t>
            </a:r>
          </a:p>
          <a:p>
            <a:pPr lvl="1"/>
            <a:r>
              <a:rPr lang="en-GB" dirty="0" smtClean="0"/>
              <a:t>Storage and transfer mechanisms</a:t>
            </a:r>
          </a:p>
          <a:p>
            <a:pPr lvl="1"/>
            <a:r>
              <a:rPr lang="en-GB" dirty="0" smtClean="0"/>
              <a:t>VLAN and firewall technologies</a:t>
            </a:r>
          </a:p>
          <a:p>
            <a:r>
              <a:rPr lang="en-GB" dirty="0" smtClean="0"/>
              <a:t>Importance of security in multi-tenant environments</a:t>
            </a:r>
          </a:p>
          <a:p>
            <a:pPr lvl="1"/>
            <a:r>
              <a:rPr lang="en-GB" dirty="0" smtClean="0"/>
              <a:t>Groups and ACLs</a:t>
            </a:r>
          </a:p>
          <a:p>
            <a:pPr lvl="1"/>
            <a:r>
              <a:rPr lang="en-GB" dirty="0" smtClean="0"/>
              <a:t>Network isolation</a:t>
            </a:r>
          </a:p>
          <a:p>
            <a:pPr lvl="1"/>
            <a:r>
              <a:rPr lang="en-GB" dirty="0" smtClean="0"/>
              <a:t>Cloud partitioning</a:t>
            </a:r>
          </a:p>
        </p:txBody>
      </p:sp>
    </p:spTree>
    <p:extLst>
      <p:ext uri="{BB962C8B-B14F-4D97-AF65-F5344CB8AC3E}">
        <p14:creationId xmlns:p14="http://schemas.microsoft.com/office/powerpoint/2010/main" val="42514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7803" y="2743200"/>
            <a:ext cx="508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0" i="1" dirty="0" smtClean="0"/>
              <a:t>Questions?</a:t>
            </a:r>
            <a:endParaRPr lang="en-US" sz="7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/>
            <a:r>
              <a:rPr lang="en-US" dirty="0"/>
              <a:t>Description of Work Package</a:t>
            </a:r>
          </a:p>
          <a:p>
            <a:pPr lvl="1"/>
            <a:r>
              <a:rPr lang="en-US" dirty="0"/>
              <a:t>WP6 develops advanced technology/features for deployment on existing Cloud infrastructures through automatic deployment and dynamic provision of grid services as well as scalable cloud-like management of grid site resources</a:t>
            </a:r>
          </a:p>
          <a:p>
            <a:pPr marL="0" indent="0"/>
            <a:r>
              <a:rPr lang="en-US" dirty="0"/>
              <a:t>Objectives</a:t>
            </a:r>
          </a:p>
          <a:p>
            <a:pPr lvl="1"/>
            <a:r>
              <a:rPr lang="en-US" dirty="0"/>
              <a:t>The extension of currently available service-level open-source elasticity frameworks on top of cloud </a:t>
            </a:r>
            <a:r>
              <a:rPr lang="en-US" dirty="0" smtClean="0"/>
              <a:t>infrastructures</a:t>
            </a:r>
            <a:endParaRPr lang="en-US" dirty="0"/>
          </a:p>
          <a:p>
            <a:pPr lvl="1"/>
            <a:r>
              <a:rPr lang="en-US" dirty="0"/>
              <a:t>The invention of new techniques for the efficient management of virtualized resources for grid services</a:t>
            </a:r>
          </a:p>
          <a:p>
            <a:pPr lvl="1"/>
            <a:r>
              <a:rPr lang="en-US" dirty="0"/>
              <a:t>The inclusion of novel resource provisioning models based on cloud-like interfaces</a:t>
            </a:r>
          </a:p>
          <a:p>
            <a:r>
              <a:rPr lang="en-US" dirty="0"/>
              <a:t>Tasks</a:t>
            </a:r>
          </a:p>
          <a:p>
            <a:pPr lvl="1"/>
            <a:r>
              <a:rPr lang="en-US" dirty="0"/>
              <a:t>Task 6.1: Dynamic Provision of Grid Services (</a:t>
            </a:r>
            <a:r>
              <a:rPr lang="en-US" b="1" dirty="0"/>
              <a:t>TID</a:t>
            </a:r>
            <a:r>
              <a:rPr lang="en-US" dirty="0"/>
              <a:t>, GRNET)</a:t>
            </a:r>
          </a:p>
          <a:p>
            <a:pPr lvl="1"/>
            <a:r>
              <a:rPr lang="en-US" dirty="0"/>
              <a:t>Task 6.2: Scalable and Elastic Management of Grid Site Infrastructure (</a:t>
            </a:r>
            <a:r>
              <a:rPr lang="en-US" b="1" dirty="0"/>
              <a:t>UCM</a:t>
            </a:r>
            <a:r>
              <a:rPr lang="en-US" dirty="0"/>
              <a:t>, TID)</a:t>
            </a:r>
          </a:p>
          <a:p>
            <a:pPr lvl="1"/>
            <a:r>
              <a:rPr lang="en-US" dirty="0"/>
              <a:t>Task 6.3: Cloud-like Interfaces Specific for the Scientific Community (</a:t>
            </a:r>
            <a:r>
              <a:rPr lang="en-US" b="1" dirty="0"/>
              <a:t>UCM</a:t>
            </a:r>
            <a:r>
              <a:rPr lang="en-US" dirty="0"/>
              <a:t>, TID)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Recommendations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Provide </a:t>
            </a:r>
            <a:r>
              <a:rPr lang="en-US" sz="2000" dirty="0"/>
              <a:t>a clear map of the components of the </a:t>
            </a:r>
            <a:r>
              <a:rPr lang="en-US" sz="2000" dirty="0" smtClean="0"/>
              <a:t>toolkit (#</a:t>
            </a:r>
            <a:r>
              <a:rPr lang="en-US" sz="2000" dirty="0"/>
              <a:t>6)</a:t>
            </a:r>
          </a:p>
          <a:p>
            <a:pPr lvl="1"/>
            <a:r>
              <a:rPr lang="en-US" sz="1700" dirty="0" smtClean="0"/>
              <a:t>Work in WP6 deliverables to describe clearly the project’s work with respect to individual components</a:t>
            </a:r>
            <a:endParaRPr lang="en-US" sz="1100" b="0" dirty="0" smtClean="0"/>
          </a:p>
          <a:p>
            <a:r>
              <a:rPr lang="en-US" sz="2000" dirty="0"/>
              <a:t>Focus on cloud API rather than grid (#11)</a:t>
            </a:r>
          </a:p>
          <a:p>
            <a:pPr lvl="1"/>
            <a:r>
              <a:rPr lang="en-US" sz="1700" dirty="0"/>
              <a:t>The latest release of the </a:t>
            </a:r>
            <a:r>
              <a:rPr lang="en-US" sz="1700" dirty="0" err="1"/>
              <a:t>StratusLab</a:t>
            </a:r>
            <a:r>
              <a:rPr lang="en-US" sz="1700" dirty="0"/>
              <a:t> cloud distribution has support for OCCI, TCloud and </a:t>
            </a:r>
            <a:r>
              <a:rPr lang="en-US" sz="1700" dirty="0" err="1" smtClean="0"/>
              <a:t>Deltacloud</a:t>
            </a:r>
            <a:endParaRPr lang="en-US" sz="17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00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10" name="9 Redondear rectángulo de esquina sencilla"/>
          <p:cNvSpPr/>
          <p:nvPr/>
        </p:nvSpPr>
        <p:spPr bwMode="auto">
          <a:xfrm>
            <a:off x="3550325" y="6403152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3</a:t>
            </a:r>
          </a:p>
        </p:txBody>
      </p:sp>
      <p:sp>
        <p:nvSpPr>
          <p:cNvPr id="17" name="4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395536" y="1347936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500"/>
              </a:spcBef>
              <a:spcAft>
                <a:spcPct val="0"/>
              </a:spcAft>
              <a:defRPr sz="2400" b="1">
                <a:solidFill>
                  <a:srgbClr val="132B66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360363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01700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73163" indent="-92075" algn="l" rtl="0" eaLnBrk="0" fontAlgn="base" hangingPunct="0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79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33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4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8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Multi-Cloud (Task 6.2, Task 6.3)</a:t>
            </a:r>
          </a:p>
          <a:p>
            <a:pPr lvl="1"/>
            <a:r>
              <a:rPr lang="en-GB" sz="1700" b="0" dirty="0" err="1" smtClean="0"/>
              <a:t>InterCloud</a:t>
            </a:r>
            <a:r>
              <a:rPr lang="en-GB" sz="1700" b="0" dirty="0" smtClean="0"/>
              <a:t> component in </a:t>
            </a:r>
            <a:r>
              <a:rPr lang="en-GB" sz="1700" b="0" dirty="0" err="1" smtClean="0"/>
              <a:t>StratusLab</a:t>
            </a:r>
            <a:r>
              <a:rPr lang="en-GB" sz="1700" b="0" dirty="0" smtClean="0"/>
              <a:t> architecture</a:t>
            </a:r>
          </a:p>
          <a:p>
            <a:pPr lvl="1"/>
            <a:r>
              <a:rPr lang="en-GB" sz="1700" b="0" dirty="0" smtClean="0"/>
              <a:t>Hybrid Cloud (</a:t>
            </a:r>
            <a:r>
              <a:rPr lang="en-GB" sz="1700" b="0" dirty="0" err="1" smtClean="0"/>
              <a:t>OpenNebula</a:t>
            </a:r>
            <a:r>
              <a:rPr lang="en-GB" sz="1700" b="0" dirty="0" smtClean="0"/>
              <a:t> as the Cloud manager)</a:t>
            </a:r>
          </a:p>
          <a:p>
            <a:pPr lvl="2"/>
            <a:r>
              <a:rPr lang="en-GB" sz="1600" b="0" dirty="0" smtClean="0"/>
              <a:t>Federation of </a:t>
            </a:r>
            <a:r>
              <a:rPr lang="en-GB" sz="1600" b="0" dirty="0" err="1" smtClean="0"/>
              <a:t>StratusLab</a:t>
            </a:r>
            <a:r>
              <a:rPr lang="en-GB" sz="1600" b="0" dirty="0" smtClean="0"/>
              <a:t> sites (new ONE2ONE driver)</a:t>
            </a:r>
          </a:p>
          <a:p>
            <a:pPr lvl="2"/>
            <a:r>
              <a:rPr lang="en-GB" sz="1600" b="0" dirty="0" smtClean="0"/>
              <a:t>Cloud bursting to public providers (improved Amazon EC2 driver)</a:t>
            </a:r>
          </a:p>
          <a:p>
            <a:pPr lvl="1"/>
            <a:r>
              <a:rPr lang="en-GB" sz="1700" b="0" dirty="0" smtClean="0"/>
              <a:t>Brokering among clients and different sites (Claudia as the broker)</a:t>
            </a:r>
          </a:p>
          <a:p>
            <a:endParaRPr lang="en-GB" dirty="0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3385517"/>
            <a:ext cx="526641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Redondear rectángulo de esquina sencilla"/>
          <p:cNvSpPr/>
          <p:nvPr/>
        </p:nvSpPr>
        <p:spPr bwMode="auto">
          <a:xfrm>
            <a:off x="3488930" y="4193339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1</a:t>
            </a:r>
          </a:p>
        </p:txBody>
      </p:sp>
      <p:sp>
        <p:nvSpPr>
          <p:cNvPr id="19" name="18 Redondear rectángulo de esquina sencilla"/>
          <p:cNvSpPr/>
          <p:nvPr/>
        </p:nvSpPr>
        <p:spPr bwMode="auto">
          <a:xfrm>
            <a:off x="3504929" y="5234923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2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6" y="4459061"/>
            <a:ext cx="1047142" cy="77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Flecha derecha"/>
          <p:cNvSpPr/>
          <p:nvPr/>
        </p:nvSpPr>
        <p:spPr>
          <a:xfrm rot="10800000">
            <a:off x="2036323" y="4629011"/>
            <a:ext cx="959796" cy="3879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CuadroTexto"/>
          <p:cNvSpPr txBox="1"/>
          <p:nvPr/>
        </p:nvSpPr>
        <p:spPr>
          <a:xfrm>
            <a:off x="1896893" y="5050257"/>
            <a:ext cx="2114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Hybrid</a:t>
            </a:r>
            <a:r>
              <a:rPr lang="es-ES" dirty="0" smtClean="0"/>
              <a:t> Cloud</a:t>
            </a:r>
            <a:endParaRPr lang="en-US" dirty="0"/>
          </a:p>
        </p:txBody>
      </p:sp>
      <p:sp>
        <p:nvSpPr>
          <p:cNvPr id="23" name="22 Redondear rectángulo de esquina sencilla"/>
          <p:cNvSpPr/>
          <p:nvPr/>
        </p:nvSpPr>
        <p:spPr bwMode="auto">
          <a:xfrm>
            <a:off x="686795" y="5208728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3</a:t>
            </a:r>
          </a:p>
        </p:txBody>
      </p:sp>
      <p:sp>
        <p:nvSpPr>
          <p:cNvPr id="11" name="10 Elipse"/>
          <p:cNvSpPr/>
          <p:nvPr/>
        </p:nvSpPr>
        <p:spPr bwMode="auto">
          <a:xfrm>
            <a:off x="4427984" y="4600204"/>
            <a:ext cx="3675508" cy="1133052"/>
          </a:xfrm>
          <a:prstGeom prst="ellips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4936760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Brokering</a:t>
            </a:r>
            <a:endParaRPr lang="en-US" dirty="0"/>
          </a:p>
        </p:txBody>
      </p:sp>
      <p:sp>
        <p:nvSpPr>
          <p:cNvPr id="25" name="24 Elipse"/>
          <p:cNvSpPr/>
          <p:nvPr/>
        </p:nvSpPr>
        <p:spPr bwMode="auto">
          <a:xfrm>
            <a:off x="904876" y="4611461"/>
            <a:ext cx="3675508" cy="1133052"/>
          </a:xfrm>
          <a:prstGeom prst="ellips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7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1765176"/>
          </a:xfrm>
        </p:spPr>
        <p:txBody>
          <a:bodyPr/>
          <a:lstStyle/>
          <a:p>
            <a:r>
              <a:rPr lang="en-US" dirty="0"/>
              <a:t>Cloud-like </a:t>
            </a:r>
            <a:r>
              <a:rPr lang="en-US" dirty="0" smtClean="0"/>
              <a:t>APIs (Task 6.3)</a:t>
            </a:r>
            <a:endParaRPr lang="en-US" dirty="0"/>
          </a:p>
          <a:p>
            <a:pPr lvl="1"/>
            <a:r>
              <a:rPr lang="en-US" dirty="0"/>
              <a:t>OCCI and </a:t>
            </a:r>
            <a:r>
              <a:rPr lang="en-US" dirty="0" err="1"/>
              <a:t>Deltacloud</a:t>
            </a:r>
            <a:r>
              <a:rPr lang="en-US" dirty="0"/>
              <a:t> </a:t>
            </a:r>
            <a:r>
              <a:rPr lang="en-US" dirty="0" smtClean="0"/>
              <a:t>as </a:t>
            </a:r>
            <a:r>
              <a:rPr lang="en-US" dirty="0"/>
              <a:t>the OpenNebula APIs</a:t>
            </a:r>
          </a:p>
          <a:p>
            <a:pPr lvl="1"/>
            <a:r>
              <a:rPr lang="en-US" dirty="0"/>
              <a:t>TCloud as the Claudia API</a:t>
            </a:r>
          </a:p>
          <a:p>
            <a:pPr lvl="1"/>
            <a:r>
              <a:rPr lang="en-US" dirty="0"/>
              <a:t>TCloud as monitoring API</a:t>
            </a:r>
          </a:p>
          <a:p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135697"/>
              </p:ext>
            </p:extLst>
          </p:nvPr>
        </p:nvGraphicFramePr>
        <p:xfrm>
          <a:off x="1547664" y="3573016"/>
          <a:ext cx="5544616" cy="2219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/>
                <a:gridCol w="1031776"/>
                <a:gridCol w="1416496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OCCI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DeltaCloud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TCloud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VM</a:t>
                      </a:r>
                      <a:r>
                        <a:rPr lang="es-ES" baseline="0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Service</a:t>
                      </a:r>
                      <a:r>
                        <a:rPr lang="es-ES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Network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Storage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Monitoring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9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022" y="3687387"/>
            <a:ext cx="190466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Achievements</a:t>
            </a:r>
            <a:endParaRPr lang="en-US" dirty="0" smtClean="0">
              <a:latin typeface="Chalkduster"/>
              <a:cs typeface="Chalkduster"/>
            </a:endParaRPr>
          </a:p>
        </p:txBody>
      </p:sp>
      <p:cxnSp>
        <p:nvCxnSpPr>
          <p:cNvPr id="4" name="3 Conector recto de flecha"/>
          <p:cNvCxnSpPr/>
          <p:nvPr/>
        </p:nvCxnSpPr>
        <p:spPr>
          <a:xfrm flipH="1">
            <a:off x="3545249" y="3878219"/>
            <a:ext cx="1099225" cy="435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H="1">
            <a:off x="4094860" y="4507273"/>
            <a:ext cx="1099225" cy="435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 flipH="1">
            <a:off x="4094861" y="5063365"/>
            <a:ext cx="1099225" cy="435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235913" y="3573016"/>
            <a:ext cx="1366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Web server</a:t>
            </a:r>
            <a:endParaRPr lang="en-US" sz="16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510684" y="4163563"/>
            <a:ext cx="157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/>
              <a:t>App server</a:t>
            </a:r>
            <a:endParaRPr lang="en-US" sz="18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789372" y="4725144"/>
            <a:ext cx="136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/>
              <a:t>Database</a:t>
            </a:r>
            <a:endParaRPr lang="en-US" sz="18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395536" y="1347935"/>
            <a:ext cx="8534400" cy="222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500"/>
              </a:spcBef>
              <a:spcAft>
                <a:spcPct val="0"/>
              </a:spcAft>
              <a:defRPr sz="2400" b="1">
                <a:solidFill>
                  <a:srgbClr val="132B66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360363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01700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73163" indent="-92075" algn="l" rtl="0" eaLnBrk="0" fontAlgn="base" hangingPunct="0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79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33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4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8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Multi-tier service management (Task 6.1)</a:t>
            </a:r>
          </a:p>
          <a:p>
            <a:pPr lvl="1"/>
            <a:r>
              <a:rPr lang="en-US" sz="1700" b="0" dirty="0" smtClean="0"/>
              <a:t>N-tier services or application as a whole</a:t>
            </a:r>
          </a:p>
          <a:p>
            <a:pPr lvl="1"/>
            <a:r>
              <a:rPr lang="en-US" sz="1700" b="0" dirty="0" smtClean="0"/>
              <a:t>Service specification as a whole in a OVF (images, networks, software…)</a:t>
            </a:r>
          </a:p>
          <a:p>
            <a:pPr lvl="1"/>
            <a:r>
              <a:rPr lang="en-US" sz="1700" b="0" dirty="0" smtClean="0"/>
              <a:t>Claudia manages and configure the service</a:t>
            </a:r>
          </a:p>
          <a:p>
            <a:pPr lvl="1"/>
            <a:r>
              <a:rPr lang="en-US" sz="1700" b="0" dirty="0" err="1" smtClean="0"/>
              <a:t>StratusLab</a:t>
            </a:r>
            <a:r>
              <a:rPr lang="en-US" sz="1700" b="0" dirty="0" smtClean="0"/>
              <a:t> contextualization for configuring complexity</a:t>
            </a:r>
          </a:p>
          <a:p>
            <a:pPr lvl="1"/>
            <a:r>
              <a:rPr lang="en-US" sz="1700" b="0" dirty="0" smtClean="0"/>
              <a:t>Database stored in </a:t>
            </a:r>
            <a:r>
              <a:rPr lang="en-US" sz="1700" b="0" dirty="0" err="1" smtClean="0"/>
              <a:t>StratusLab</a:t>
            </a:r>
            <a:r>
              <a:rPr lang="en-US" sz="1700" b="0" dirty="0" smtClean="0"/>
              <a:t> persistent disk</a:t>
            </a:r>
          </a:p>
          <a:p>
            <a:pPr lvl="1"/>
            <a:endParaRPr lang="es-ES" sz="1700" b="0" dirty="0" smtClean="0"/>
          </a:p>
          <a:p>
            <a:pPr lvl="1"/>
            <a:endParaRPr lang="en-US" sz="600" dirty="0"/>
          </a:p>
          <a:p>
            <a:pPr lvl="1"/>
            <a:endParaRPr lang="es-ES" sz="1700" b="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336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2330FB-2009-4C37-9D70-A1B466E1982D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4833939"/>
            <a:ext cx="3246845" cy="217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776" y="2420888"/>
            <a:ext cx="4096112" cy="311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5814947" y="2276872"/>
            <a:ext cx="3114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Tier</a:t>
            </a:r>
            <a:r>
              <a:rPr lang="es-ES" sz="2000" dirty="0" smtClean="0"/>
              <a:t> horizontal </a:t>
            </a:r>
            <a:r>
              <a:rPr lang="es-ES" sz="2000" dirty="0" err="1" smtClean="0"/>
              <a:t>scaling</a:t>
            </a:r>
            <a:endParaRPr lang="en-US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11560" y="2035135"/>
            <a:ext cx="3331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Scalability</a:t>
            </a:r>
            <a:r>
              <a:rPr lang="es-ES" sz="2000" dirty="0" smtClean="0"/>
              <a:t> </a:t>
            </a:r>
            <a:r>
              <a:rPr lang="es-ES" sz="2000" dirty="0" err="1" smtClean="0"/>
              <a:t>driven</a:t>
            </a:r>
            <a:r>
              <a:rPr lang="es-ES" sz="2000" dirty="0" smtClean="0"/>
              <a:t> </a:t>
            </a:r>
            <a:r>
              <a:rPr lang="es-ES" sz="2000" dirty="0" err="1" smtClean="0"/>
              <a:t>by</a:t>
            </a:r>
            <a:r>
              <a:rPr lang="es-ES" sz="2000" dirty="0" smtClean="0"/>
              <a:t> </a:t>
            </a:r>
            <a:r>
              <a:rPr lang="es-ES" sz="2000" dirty="0" err="1" smtClean="0"/>
              <a:t>KPIs</a:t>
            </a:r>
            <a:endParaRPr lang="en-US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57200" y="3094445"/>
            <a:ext cx="3114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Load </a:t>
            </a:r>
            <a:r>
              <a:rPr lang="es-ES" sz="2000" dirty="0" err="1" smtClean="0"/>
              <a:t>Balancers</a:t>
            </a:r>
            <a:r>
              <a:rPr lang="es-ES" sz="2000" dirty="0" smtClean="0"/>
              <a:t> </a:t>
            </a:r>
            <a:r>
              <a:rPr lang="es-ES" sz="2000" dirty="0" err="1" smtClean="0"/>
              <a:t>support</a:t>
            </a:r>
            <a:endParaRPr lang="en-US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059134" y="3463777"/>
            <a:ext cx="311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/>
              <a:t>New </a:t>
            </a:r>
            <a:r>
              <a:rPr lang="es-ES" sz="1800" dirty="0" err="1" smtClean="0"/>
              <a:t>Scaling</a:t>
            </a:r>
            <a:r>
              <a:rPr lang="es-ES" sz="1800" dirty="0" smtClean="0"/>
              <a:t> </a:t>
            </a:r>
            <a:r>
              <a:rPr lang="es-ES" sz="1800" dirty="0" err="1" smtClean="0"/>
              <a:t>policies</a:t>
            </a:r>
            <a:endParaRPr lang="en-US" sz="18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40284" y="5548198"/>
            <a:ext cx="4837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000" dirty="0" err="1" smtClean="0"/>
              <a:t>Advanced</a:t>
            </a:r>
            <a:r>
              <a:rPr lang="es-ES" sz="2000" dirty="0" smtClean="0"/>
              <a:t> </a:t>
            </a:r>
            <a:r>
              <a:rPr lang="es-ES" sz="2000" dirty="0" err="1" smtClean="0"/>
              <a:t>monitoring</a:t>
            </a:r>
            <a:r>
              <a:rPr lang="es-ES" sz="2000" dirty="0" smtClean="0"/>
              <a:t>: </a:t>
            </a:r>
            <a:r>
              <a:rPr lang="en-US" sz="2000" dirty="0"/>
              <a:t>Different metrics (KPIs, hardware and software metrics)</a:t>
            </a:r>
          </a:p>
          <a:p>
            <a:r>
              <a:rPr lang="es-ES" sz="2400" dirty="0" smtClean="0"/>
              <a:t> </a:t>
            </a:r>
            <a:endParaRPr lang="en-US" sz="2400" dirty="0"/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336632" y="1268760"/>
            <a:ext cx="8534400" cy="6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500"/>
              </a:spcBef>
              <a:spcAft>
                <a:spcPct val="0"/>
              </a:spcAft>
              <a:defRPr sz="2400" b="1">
                <a:solidFill>
                  <a:srgbClr val="132B66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360363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01700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73163" indent="-92075" algn="l" rtl="0" eaLnBrk="0" fontAlgn="base" hangingPunct="0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79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33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4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8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Service Scalability and Balancing (Task 6.1)</a:t>
            </a:r>
          </a:p>
          <a:p>
            <a:pPr lvl="1"/>
            <a:endParaRPr lang="en-US" sz="600" dirty="0"/>
          </a:p>
          <a:p>
            <a:pPr lvl="1"/>
            <a:endParaRPr lang="es-ES" sz="1700" b="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020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site deployment and scalability</a:t>
            </a: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3997424"/>
          </a:xfrm>
        </p:spPr>
        <p:txBody>
          <a:bodyPr/>
          <a:lstStyle/>
          <a:p>
            <a:pPr lvl="1" algn="just"/>
            <a:r>
              <a:rPr lang="en-US" dirty="0"/>
              <a:t>Grid site specified as a whole in the OVF (</a:t>
            </a:r>
            <a:r>
              <a:rPr lang="en-US" dirty="0"/>
              <a:t>images, networks, software</a:t>
            </a:r>
            <a:r>
              <a:rPr lang="en-US" dirty="0" smtClean="0"/>
              <a:t>…)</a:t>
            </a:r>
          </a:p>
          <a:p>
            <a:pPr lvl="1" algn="just"/>
            <a:r>
              <a:rPr lang="en-US" dirty="0" smtClean="0"/>
              <a:t>Automatically </a:t>
            </a:r>
            <a:r>
              <a:rPr lang="en-US" dirty="0"/>
              <a:t>Grid site </a:t>
            </a:r>
            <a:r>
              <a:rPr lang="en-US" dirty="0" smtClean="0"/>
              <a:t>deployment</a:t>
            </a:r>
          </a:p>
          <a:p>
            <a:pPr lvl="1" algn="just"/>
            <a:r>
              <a:rPr lang="es-ES" dirty="0" err="1" smtClean="0"/>
              <a:t>Worker</a:t>
            </a:r>
            <a:r>
              <a:rPr lang="es-ES" dirty="0" smtClean="0"/>
              <a:t> </a:t>
            </a:r>
            <a:r>
              <a:rPr lang="es-ES" dirty="0" err="1" smtClean="0"/>
              <a:t>Nodes</a:t>
            </a:r>
            <a:r>
              <a:rPr lang="es-ES" dirty="0" smtClean="0"/>
              <a:t> </a:t>
            </a:r>
            <a:r>
              <a:rPr lang="es-ES" dirty="0" err="1" smtClean="0"/>
              <a:t>deployed</a:t>
            </a:r>
            <a:r>
              <a:rPr lang="es-ES" dirty="0" smtClean="0"/>
              <a:t> in a VLAN</a:t>
            </a:r>
            <a:endParaRPr lang="en-US" dirty="0"/>
          </a:p>
          <a:p>
            <a:pPr marL="179388" lvl="1" indent="0">
              <a:buNone/>
            </a:pPr>
            <a:endParaRPr lang="es-ES" sz="1700" dirty="0"/>
          </a:p>
          <a:p>
            <a:pPr lvl="1"/>
            <a:endParaRPr lang="en-US" sz="1400" dirty="0" smtClean="0"/>
          </a:p>
          <a:p>
            <a:pPr lvl="1"/>
            <a:endParaRPr lang="en-US" sz="1700" dirty="0"/>
          </a:p>
          <a:p>
            <a:endParaRPr lang="en-US" dirty="0"/>
          </a:p>
        </p:txBody>
      </p:sp>
      <p:sp>
        <p:nvSpPr>
          <p:cNvPr id="2" name="1 CuadroTexto"/>
          <p:cNvSpPr txBox="1"/>
          <p:nvPr/>
        </p:nvSpPr>
        <p:spPr>
          <a:xfrm>
            <a:off x="467544" y="335699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223" y="3068960"/>
            <a:ext cx="5118285" cy="35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3528" y="2924944"/>
            <a:ext cx="33843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1" indent="-180975" algn="just" eaLnBrk="0" hangingPunct="0">
              <a:spcBef>
                <a:spcPts val="600"/>
              </a:spcBef>
              <a:buFont typeface="Wingdings" charset="2"/>
              <a:buChar char="§"/>
            </a:pPr>
            <a:r>
              <a:rPr lang="es-ES" sz="2000" b="0" dirty="0" err="1" smtClean="0"/>
              <a:t>Grid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site</a:t>
            </a:r>
            <a:r>
              <a:rPr lang="es-ES" sz="2000" b="0" dirty="0" smtClean="0"/>
              <a:t> </a:t>
            </a:r>
            <a:r>
              <a:rPr lang="es-ES" sz="2000" b="0" dirty="0" err="1" smtClean="0"/>
              <a:t>scalability</a:t>
            </a:r>
            <a:r>
              <a:rPr lang="es-ES" sz="2000" b="0" dirty="0" smtClean="0"/>
              <a:t> </a:t>
            </a:r>
            <a:r>
              <a:rPr lang="es-ES" sz="2000" b="0" dirty="0" err="1"/>
              <a:t>based</a:t>
            </a:r>
            <a:r>
              <a:rPr lang="es-ES" sz="2000" b="0" dirty="0"/>
              <a:t> </a:t>
            </a:r>
            <a:r>
              <a:rPr lang="es-ES" sz="2000" b="0" dirty="0" err="1"/>
              <a:t>on</a:t>
            </a:r>
            <a:r>
              <a:rPr lang="es-ES" sz="2000" b="0" dirty="0"/>
              <a:t> KPI (</a:t>
            </a:r>
            <a:r>
              <a:rPr lang="es-ES" sz="2000" b="0" dirty="0" err="1"/>
              <a:t>job</a:t>
            </a:r>
            <a:r>
              <a:rPr lang="es-ES" sz="2000" b="0" dirty="0"/>
              <a:t> </a:t>
            </a:r>
            <a:r>
              <a:rPr lang="es-ES" sz="2000" b="0" dirty="0" err="1"/>
              <a:t>queue</a:t>
            </a:r>
            <a:r>
              <a:rPr lang="es-ES" sz="2000" b="0" dirty="0"/>
              <a:t> </a:t>
            </a:r>
            <a:r>
              <a:rPr lang="es-ES" sz="2000" b="0" dirty="0" err="1"/>
              <a:t>utilization</a:t>
            </a:r>
            <a:r>
              <a:rPr lang="es-ES" sz="2000" b="0" dirty="0"/>
              <a:t>)</a:t>
            </a:r>
          </a:p>
          <a:p>
            <a:pPr marL="360363" lvl="1" indent="-180975" algn="just" eaLnBrk="0" hangingPunct="0">
              <a:spcBef>
                <a:spcPts val="600"/>
              </a:spcBef>
              <a:buFont typeface="Wingdings" charset="2"/>
              <a:buChar char="§"/>
            </a:pPr>
            <a:r>
              <a:rPr lang="es-ES" sz="2000" b="0" dirty="0" smtClean="0"/>
              <a:t>Compute </a:t>
            </a:r>
            <a:r>
              <a:rPr lang="es-ES" sz="2000" b="0" dirty="0" err="1"/>
              <a:t>Element</a:t>
            </a:r>
            <a:r>
              <a:rPr lang="es-ES" sz="2000" b="0" dirty="0"/>
              <a:t> as </a:t>
            </a:r>
            <a:r>
              <a:rPr lang="es-ES" sz="2000" b="0" dirty="0" err="1"/>
              <a:t>the</a:t>
            </a:r>
            <a:r>
              <a:rPr lang="es-ES" sz="2000" b="0" dirty="0"/>
              <a:t> </a:t>
            </a:r>
            <a:r>
              <a:rPr lang="es-ES" sz="2000" b="0" dirty="0" err="1"/>
              <a:t>balancer</a:t>
            </a:r>
            <a:r>
              <a:rPr lang="es-ES" sz="2000" b="0" dirty="0"/>
              <a:t> </a:t>
            </a:r>
            <a:r>
              <a:rPr lang="es-ES" sz="2000" b="0" dirty="0" err="1"/>
              <a:t>for</a:t>
            </a:r>
            <a:r>
              <a:rPr lang="es-ES" sz="2000" b="0" dirty="0"/>
              <a:t> </a:t>
            </a:r>
            <a:r>
              <a:rPr lang="es-ES" sz="2000" b="0" dirty="0" err="1"/>
              <a:t>managing</a:t>
            </a:r>
            <a:r>
              <a:rPr lang="es-ES" sz="2000" b="0" dirty="0"/>
              <a:t> WN </a:t>
            </a:r>
            <a:r>
              <a:rPr lang="es-ES" sz="2000" b="0" dirty="0" smtClean="0"/>
              <a:t>replicas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13772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management </a:t>
            </a:r>
            <a:r>
              <a:rPr lang="en-US" dirty="0" smtClean="0"/>
              <a:t> (Task 6.2)</a:t>
            </a:r>
            <a:endParaRPr lang="en-US" dirty="0"/>
          </a:p>
          <a:p>
            <a:pPr lvl="1"/>
            <a:r>
              <a:rPr lang="en-US" dirty="0"/>
              <a:t>New networking model for better integration with specific network requirements of data centers</a:t>
            </a:r>
          </a:p>
          <a:p>
            <a:pPr lvl="1"/>
            <a:r>
              <a:rPr lang="en-US" dirty="0" smtClean="0"/>
              <a:t>Flexible </a:t>
            </a:r>
            <a:r>
              <a:rPr lang="en-US" dirty="0"/>
              <a:t>network definition, using ranges, </a:t>
            </a:r>
            <a:r>
              <a:rPr lang="en-US" dirty="0" smtClean="0"/>
              <a:t>CIDR </a:t>
            </a:r>
            <a:r>
              <a:rPr lang="en-US" dirty="0"/>
              <a:t>notation..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Network security (Task 6.2)</a:t>
            </a:r>
            <a:endParaRPr lang="en-US" dirty="0"/>
          </a:p>
          <a:p>
            <a:pPr lvl="1"/>
            <a:r>
              <a:rPr lang="en-US" dirty="0" smtClean="0"/>
              <a:t>Network </a:t>
            </a:r>
            <a:r>
              <a:rPr lang="en-US" dirty="0"/>
              <a:t>isolation through 802.1Q VLAN tagging and Open </a:t>
            </a:r>
            <a:r>
              <a:rPr lang="en-US" dirty="0" err="1"/>
              <a:t>vSwitch</a:t>
            </a:r>
            <a:endParaRPr lang="en-US" dirty="0"/>
          </a:p>
          <a:p>
            <a:pPr lvl="1"/>
            <a:r>
              <a:rPr lang="en-US" dirty="0"/>
              <a:t>Firewall management for TCP/UDP ports, ICMP traffic, and Linux bridge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808" y="4581128"/>
            <a:ext cx="3584251" cy="197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994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8050</TotalTime>
  <Words>651</Words>
  <Application>Microsoft Office PowerPoint</Application>
  <PresentationFormat>Presentación en pantalla (4:3)</PresentationFormat>
  <Paragraphs>134</Paragraphs>
  <Slides>15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stratuslab-presentation-template-v3</vt:lpstr>
      <vt:lpstr>Work Package 6 Innovative Cloud-like Management of Grid  Services and Resources  </vt:lpstr>
      <vt:lpstr>Introduction</vt:lpstr>
      <vt:lpstr>Review Recommendations</vt:lpstr>
      <vt:lpstr>Achievements</vt:lpstr>
      <vt:lpstr>Achievements</vt:lpstr>
      <vt:lpstr>Achievements</vt:lpstr>
      <vt:lpstr>Achievements</vt:lpstr>
      <vt:lpstr>Grid site deployment and scalability</vt:lpstr>
      <vt:lpstr>Achievements</vt:lpstr>
      <vt:lpstr>Achievements</vt:lpstr>
      <vt:lpstr>Achievements</vt:lpstr>
      <vt:lpstr>Lessons Learned</vt:lpstr>
      <vt:lpstr>Lessons Learned</vt:lpstr>
      <vt:lpstr>Presentación de PowerPoint</vt:lpstr>
      <vt:lpstr>Presentación de PowerPoint</vt:lpstr>
    </vt:vector>
  </TitlesOfParts>
  <Company>SixSq Sàrl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henar</cp:lastModifiedBy>
  <cp:revision>398</cp:revision>
  <cp:lastPrinted>2010-03-23T08:08:48Z</cp:lastPrinted>
  <dcterms:created xsi:type="dcterms:W3CDTF">2012-06-18T13:00:37Z</dcterms:created>
  <dcterms:modified xsi:type="dcterms:W3CDTF">2012-06-29T09:12:43Z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