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577" r:id="rId2"/>
    <p:sldId id="951" r:id="rId3"/>
    <p:sldId id="959" r:id="rId4"/>
    <p:sldId id="954" r:id="rId5"/>
    <p:sldId id="960" r:id="rId6"/>
    <p:sldId id="961" r:id="rId7"/>
    <p:sldId id="965" r:id="rId8"/>
    <p:sldId id="963" r:id="rId9"/>
    <p:sldId id="966" r:id="rId10"/>
    <p:sldId id="962" r:id="rId11"/>
    <p:sldId id="956" r:id="rId12"/>
    <p:sldId id="967" r:id="rId13"/>
    <p:sldId id="958" r:id="rId14"/>
    <p:sldId id="863" r:id="rId1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1008" y="-360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93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033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2012,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2</a:t>
            </a:r>
            <a:br>
              <a:rPr lang="en-US" dirty="0" smtClean="0"/>
            </a:br>
            <a:r>
              <a:rPr lang="en-US" dirty="0" smtClean="0"/>
              <a:t>Interactions with Targeted Communities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Final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10 July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Apps. &amp; Deployments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SlipStream</a:t>
            </a:r>
            <a:r>
              <a:rPr lang="en-US" dirty="0" smtClean="0"/>
              <a:t> (see video…)</a:t>
            </a:r>
          </a:p>
          <a:p>
            <a:pPr lvl="1"/>
            <a:r>
              <a:rPr lang="en-US" dirty="0" smtClean="0"/>
              <a:t>Uses cloud resources to deploy and test full software systems</a:t>
            </a:r>
          </a:p>
          <a:p>
            <a:pPr lvl="1"/>
            <a:r>
              <a:rPr lang="en-US" dirty="0" smtClean="0"/>
              <a:t>Can directly use StratusLab resources as well as Amazon WS</a:t>
            </a:r>
          </a:p>
          <a:p>
            <a:pPr lvl="1"/>
            <a:r>
              <a:rPr lang="en-US" dirty="0" smtClean="0"/>
              <a:t>Rapid (7 min.) SCOS-2000 (ESA framework) deployment with </a:t>
            </a:r>
            <a:r>
              <a:rPr lang="en-US" dirty="0" err="1" smtClean="0"/>
              <a:t>SlipStream</a:t>
            </a:r>
            <a:r>
              <a:rPr lang="en-US" dirty="0" smtClean="0"/>
              <a:t>/StratusLab combination</a:t>
            </a:r>
          </a:p>
          <a:p>
            <a:r>
              <a:rPr lang="en-US" dirty="0" smtClean="0"/>
              <a:t>DS-Cloud Ready Pack</a:t>
            </a:r>
          </a:p>
          <a:p>
            <a:pPr lvl="1"/>
            <a:r>
              <a:rPr lang="en-US" dirty="0" smtClean="0"/>
              <a:t>Offers of a turnkey private cloud solution</a:t>
            </a:r>
          </a:p>
          <a:p>
            <a:pPr lvl="1"/>
            <a:r>
              <a:rPr lang="en-US" dirty="0" smtClean="0"/>
              <a:t>Includes hardware, </a:t>
            </a:r>
            <a:r>
              <a:rPr lang="en-US" dirty="0" err="1" smtClean="0"/>
              <a:t>SlipStream</a:t>
            </a:r>
            <a:r>
              <a:rPr lang="en-US" dirty="0" smtClean="0"/>
              <a:t>, and StratusLab</a:t>
            </a:r>
          </a:p>
          <a:p>
            <a:r>
              <a:rPr lang="en-US" dirty="0" smtClean="0"/>
              <a:t>Helix Nebula</a:t>
            </a:r>
          </a:p>
          <a:p>
            <a:pPr lvl="1"/>
            <a:r>
              <a:rPr lang="en-US" dirty="0" smtClean="0"/>
              <a:t>Test of public/private partnerships for European scientific clouds</a:t>
            </a:r>
          </a:p>
          <a:p>
            <a:pPr lvl="1"/>
            <a:r>
              <a:rPr lang="en-US" dirty="0" smtClean="0"/>
              <a:t>Atos deployment is currently the largest </a:t>
            </a:r>
            <a:r>
              <a:rPr lang="en-US" dirty="0" err="1" smtClean="0"/>
              <a:t>StratusLab</a:t>
            </a:r>
            <a:r>
              <a:rPr lang="en-US" dirty="0" smtClean="0"/>
              <a:t> </a:t>
            </a:r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Large scale testing by CERN, ESA, and EMBL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5867400" y="3200400"/>
            <a:ext cx="2895600" cy="1371600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-112" charset="0"/>
                <a:cs typeface="Arial" pitchFamily="-112" charset="0"/>
              </a:rPr>
              <a:t>SixSq has played a central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-112" charset="0"/>
                <a:cs typeface="Arial" pitchFamily="-112" charset="0"/>
              </a:rPr>
              <a:t>role in the commercial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" pitchFamily="-112" charset="0"/>
                <a:cs typeface="Arial" pitchFamily="-112" charset="0"/>
              </a:rPr>
              <a:t>adoption of StratusLab.</a:t>
            </a:r>
            <a:endParaRPr kumimoji="0" 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Partners in the Project</a:t>
            </a:r>
          </a:p>
          <a:p>
            <a:pPr lvl="1"/>
            <a:r>
              <a:rPr lang="en-US" dirty="0" smtClean="0"/>
              <a:t>Provided constant check on the utility of features and changes</a:t>
            </a:r>
          </a:p>
          <a:p>
            <a:pPr lvl="1"/>
            <a:r>
              <a:rPr lang="en-US" dirty="0" smtClean="0"/>
              <a:t>Contributed directly to development of several important </a:t>
            </a:r>
            <a:r>
              <a:rPr lang="en-US" dirty="0" smtClean="0"/>
              <a:t>features</a:t>
            </a:r>
          </a:p>
          <a:p>
            <a:r>
              <a:rPr lang="en-US" dirty="0"/>
              <a:t>High-Level Services</a:t>
            </a:r>
          </a:p>
          <a:p>
            <a:pPr lvl="1"/>
            <a:r>
              <a:rPr lang="en-US" dirty="0"/>
              <a:t>Areas where high-level services have been demonstrated are auto-scaling, federation, sandboxing, and multi-service deployment.</a:t>
            </a:r>
          </a:p>
          <a:p>
            <a:pPr lvl="1"/>
            <a:r>
              <a:rPr lang="en-US" dirty="0"/>
              <a:t>These services can be further improved and expanded, for example by providing full multi-service workflows and </a:t>
            </a:r>
            <a:r>
              <a:rPr lang="en-US" dirty="0" smtClean="0"/>
              <a:t>orchestration</a:t>
            </a:r>
            <a:endParaRPr lang="en-US" dirty="0" smtClean="0"/>
          </a:p>
          <a:p>
            <a:r>
              <a:rPr lang="en-US" dirty="0" smtClean="0"/>
              <a:t>Reference Infrastructures</a:t>
            </a:r>
          </a:p>
          <a:p>
            <a:pPr lvl="1"/>
            <a:r>
              <a:rPr lang="en-US" dirty="0" smtClean="0"/>
              <a:t>Invaluable for demonstrations and bringing in new users</a:t>
            </a:r>
          </a:p>
          <a:p>
            <a:pPr lvl="1"/>
            <a:r>
              <a:rPr lang="en-US" dirty="0" smtClean="0"/>
              <a:t>Having hardware funds in project would have allowed larger infrastructures for scalability testing and attracting larger </a:t>
            </a:r>
            <a:r>
              <a:rPr lang="en-US" dirty="0" smtClean="0"/>
              <a:t>users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Mechanism for Creating/Growing Community</a:t>
            </a:r>
          </a:p>
          <a:p>
            <a:pPr lvl="1"/>
            <a:r>
              <a:rPr lang="en-US" dirty="0" smtClean="0"/>
              <a:t>Have had good interactions with a number of communities</a:t>
            </a:r>
          </a:p>
          <a:p>
            <a:pPr lvl="1"/>
            <a:r>
              <a:rPr lang="en-US" dirty="0" smtClean="0"/>
              <a:t>But… most are closely related to project partners</a:t>
            </a:r>
          </a:p>
          <a:p>
            <a:pPr lvl="1"/>
            <a:r>
              <a:rPr lang="en-US" dirty="0" smtClean="0"/>
              <a:t>Haven’t found the “magic” for interacting with “outside” </a:t>
            </a:r>
            <a:r>
              <a:rPr lang="en-US" dirty="0" smtClean="0"/>
              <a:t>users</a:t>
            </a:r>
          </a:p>
          <a:p>
            <a:r>
              <a:rPr lang="en-US" dirty="0"/>
              <a:t>Ease of Use</a:t>
            </a:r>
          </a:p>
          <a:p>
            <a:pPr lvl="1"/>
            <a:r>
              <a:rPr lang="en-US" dirty="0"/>
              <a:t>A recurring theme is simplifying the overall use of the cloud.</a:t>
            </a:r>
          </a:p>
          <a:p>
            <a:pPr lvl="1"/>
            <a:r>
              <a:rPr lang="en-US" dirty="0"/>
              <a:t>The command line client has been well received by the community; however, they also desire a unified web interface.</a:t>
            </a:r>
          </a:p>
          <a:p>
            <a:r>
              <a:rPr lang="en-US" dirty="0" smtClean="0"/>
              <a:t>Cloud </a:t>
            </a:r>
            <a:r>
              <a:rPr lang="en-US" dirty="0" smtClean="0"/>
              <a:t>Focus</a:t>
            </a:r>
          </a:p>
          <a:p>
            <a:pPr lvl="1"/>
            <a:r>
              <a:rPr lang="en-US" dirty="0" smtClean="0"/>
              <a:t>Grid site deployment was excellent demonstration of cloud infrastructures for running production services</a:t>
            </a:r>
          </a:p>
          <a:p>
            <a:pPr lvl="1"/>
            <a:r>
              <a:rPr lang="en-US" dirty="0" smtClean="0"/>
              <a:t>Nonetheless, most administrators and users want direct access to cloud services</a:t>
            </a:r>
          </a:p>
          <a:p>
            <a:pPr lvl="1"/>
            <a:r>
              <a:rPr lang="en-US" dirty="0" smtClean="0"/>
              <a:t>Maintain the cloud focus in the post-project </a:t>
            </a:r>
            <a:r>
              <a:rPr lang="en-US" dirty="0" err="1" smtClean="0"/>
              <a:t>StratusLab</a:t>
            </a:r>
            <a:r>
              <a:rPr lang="en-US" dirty="0" smtClean="0"/>
              <a:t> </a:t>
            </a:r>
            <a:r>
              <a:rPr lang="en-US" dirty="0" smtClean="0"/>
              <a:t>evolution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Description of Work Package</a:t>
            </a:r>
          </a:p>
          <a:p>
            <a:pPr lvl="1"/>
            <a:r>
              <a:rPr lang="en-US" dirty="0" smtClean="0"/>
              <a:t>Manage interactions with targeted communities: users and system administrators.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Manage </a:t>
            </a:r>
            <a:r>
              <a:rPr lang="en-US" b="1" dirty="0" smtClean="0"/>
              <a:t>communication with resource providers </a:t>
            </a:r>
            <a:r>
              <a:rPr lang="en-US" dirty="0" smtClean="0"/>
              <a:t>regarding their needs concerning virtualization and cloud technologies and their feedback on StratusLab software.</a:t>
            </a:r>
          </a:p>
          <a:p>
            <a:pPr lvl="1"/>
            <a:r>
              <a:rPr lang="en-US" dirty="0" smtClean="0"/>
              <a:t>Manage </a:t>
            </a:r>
            <a:r>
              <a:rPr lang="en-US" b="1" dirty="0" smtClean="0"/>
              <a:t>communication with end-users </a:t>
            </a:r>
            <a:r>
              <a:rPr lang="en-US" dirty="0" smtClean="0"/>
              <a:t>regarding their use of resources running StratusLab software and their needs for direct access to virtualization and cloud features.</a:t>
            </a:r>
          </a:p>
          <a:p>
            <a:pPr lvl="1"/>
            <a:r>
              <a:rPr lang="en-US" b="1" dirty="0" smtClean="0"/>
              <a:t>Training sessions </a:t>
            </a:r>
            <a:r>
              <a:rPr lang="en-US" dirty="0" smtClean="0"/>
              <a:t>will be organized to encourage dissemination of technical information and adoption of the StratusLab software.</a:t>
            </a:r>
          </a:p>
          <a:p>
            <a:pPr lvl="1"/>
            <a:r>
              <a:rPr lang="en-US" b="1" dirty="0" smtClean="0"/>
              <a:t>Evaluate </a:t>
            </a:r>
            <a:r>
              <a:rPr lang="en-US" dirty="0" smtClean="0"/>
              <a:t>early versions of </a:t>
            </a:r>
            <a:r>
              <a:rPr lang="en-US" b="1" dirty="0" smtClean="0"/>
              <a:t>StratusLab software </a:t>
            </a:r>
            <a:r>
              <a:rPr lang="en-US" dirty="0" smtClean="0"/>
              <a:t>from a users perspective with respect to utility and stability.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T2.1: Interactions with Resource Providers and End-users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CNRS/LAL</a:t>
            </a:r>
            <a:r>
              <a:rPr lang="en-US" dirty="0" smtClean="0"/>
              <a:t>, CNRS/IBCP, TID)</a:t>
            </a:r>
          </a:p>
          <a:p>
            <a:pPr lvl="1"/>
            <a:r>
              <a:rPr lang="en-US" dirty="0" smtClean="0"/>
              <a:t>T2.2: Intensive Evaluation of StratusLab Products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CNRS/LAL</a:t>
            </a:r>
            <a:r>
              <a:rPr lang="en-US" dirty="0" smtClean="0"/>
              <a:t>, CNRS/IBCP, TID)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Recommendations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 cloud benefits (#5)</a:t>
            </a:r>
          </a:p>
          <a:p>
            <a:pPr lvl="1"/>
            <a:r>
              <a:rPr lang="en-US" dirty="0" smtClean="0"/>
              <a:t>Created general video focusing on benefits, although still technical</a:t>
            </a:r>
          </a:p>
          <a:p>
            <a:pPr lvl="1"/>
            <a:r>
              <a:rPr lang="en-US" dirty="0" smtClean="0"/>
              <a:t>Efforts in WP3 to try to reach general public</a:t>
            </a:r>
          </a:p>
          <a:p>
            <a:r>
              <a:rPr lang="en-US" dirty="0" smtClean="0"/>
              <a:t>Focus on cloud API rather than grid (#11)</a:t>
            </a:r>
          </a:p>
          <a:p>
            <a:pPr lvl="1"/>
            <a:r>
              <a:rPr lang="en-US" dirty="0" smtClean="0"/>
              <a:t>Clear direction based on applications using StratusLab</a:t>
            </a:r>
          </a:p>
          <a:p>
            <a:r>
              <a:rPr lang="en-US" dirty="0" smtClean="0"/>
              <a:t>Specific use cases and real value (#14)</a:t>
            </a:r>
          </a:p>
          <a:p>
            <a:pPr lvl="1"/>
            <a:r>
              <a:rPr lang="en-US" dirty="0" smtClean="0"/>
              <a:t>Defined in D2.3 and used for evaluation of features</a:t>
            </a:r>
          </a:p>
          <a:p>
            <a:pPr lvl="1"/>
            <a:r>
              <a:rPr lang="en-US" dirty="0" smtClean="0"/>
              <a:t>Useful feedback for post-project evolution of cloud distribution</a:t>
            </a:r>
          </a:p>
          <a:p>
            <a:r>
              <a:rPr lang="en-US" dirty="0" smtClean="0"/>
              <a:t>Commercial adoption (#16)</a:t>
            </a:r>
          </a:p>
          <a:p>
            <a:pPr lvl="1"/>
            <a:r>
              <a:rPr lang="en-US" dirty="0" smtClean="0"/>
              <a:t>Several excellent examples described later </a:t>
            </a:r>
            <a:r>
              <a:rPr lang="en-US" smtClean="0"/>
              <a:t>in presentation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Achievements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Development of tutorial </a:t>
            </a:r>
            <a:br>
              <a:rPr lang="en-US" dirty="0" smtClean="0"/>
            </a:br>
            <a:r>
              <a:rPr lang="en-US" dirty="0" smtClean="0"/>
              <a:t>material (user and </a:t>
            </a:r>
            <a:br>
              <a:rPr lang="en-US" dirty="0" smtClean="0"/>
            </a:br>
            <a:r>
              <a:rPr lang="en-US" dirty="0" smtClean="0"/>
              <a:t>administrator)</a:t>
            </a:r>
          </a:p>
          <a:p>
            <a:pPr lvl="1"/>
            <a:r>
              <a:rPr lang="en-US" dirty="0" smtClean="0"/>
              <a:t>Cloud/Grid School (Hanoi)</a:t>
            </a:r>
          </a:p>
          <a:p>
            <a:pPr lvl="1"/>
            <a:r>
              <a:rPr lang="en-US" dirty="0" smtClean="0"/>
              <a:t>EGI Community Forum (Munich)</a:t>
            </a:r>
          </a:p>
          <a:p>
            <a:pPr lvl="1"/>
            <a:r>
              <a:rPr lang="en-US" dirty="0" smtClean="0"/>
              <a:t>APC Training (</a:t>
            </a:r>
            <a:r>
              <a:rPr lang="en-US" dirty="0" err="1" smtClean="0"/>
              <a:t>Orsay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Defined use cases (D2.3) used to evaluate features of StratusLab</a:t>
            </a:r>
          </a:p>
          <a:p>
            <a:pPr lvl="1"/>
            <a:r>
              <a:rPr lang="en-US" dirty="0" smtClean="0"/>
              <a:t>N-tier web application prototype (see video…) and others</a:t>
            </a:r>
          </a:p>
          <a:p>
            <a:pPr lvl="1"/>
            <a:r>
              <a:rPr lang="en-US" dirty="0" smtClean="0"/>
              <a:t>Useful </a:t>
            </a:r>
            <a:r>
              <a:rPr lang="en-US" dirty="0" smtClean="0"/>
              <a:t>requirements </a:t>
            </a:r>
            <a:r>
              <a:rPr lang="en-US" dirty="0" smtClean="0"/>
              <a:t>and features to focus evolution of cloud distribution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24400" y="1295400"/>
            <a:ext cx="3962400" cy="2971800"/>
            <a:chOff x="4572000" y="1219200"/>
            <a:chExt cx="3962400" cy="2971800"/>
          </a:xfrm>
        </p:grpSpPr>
        <p:pic>
          <p:nvPicPr>
            <p:cNvPr id="4" name="Picture 3" descr="IMG_282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1219200"/>
              <a:ext cx="3962400" cy="2971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75200" y="1295400"/>
              <a:ext cx="3581400" cy="52322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Cloud &amp; Grid School</a:t>
              </a:r>
            </a:p>
            <a:p>
              <a:pPr algn="ctr"/>
              <a:r>
                <a:rPr lang="en-US" sz="1400" dirty="0" smtClean="0"/>
                <a:t>Hanoi, Vietnam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Applications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Astrophysics</a:t>
            </a:r>
          </a:p>
          <a:p>
            <a:pPr lvl="1"/>
            <a:r>
              <a:rPr lang="en-US" dirty="0" smtClean="0"/>
              <a:t>Astrophysics application developer looking to use cloud resources </a:t>
            </a:r>
          </a:p>
          <a:p>
            <a:pPr lvl="1"/>
            <a:r>
              <a:rPr lang="en-US" dirty="0" smtClean="0"/>
              <a:t>Use of cloud as raw computing resource</a:t>
            </a:r>
          </a:p>
          <a:p>
            <a:pPr lvl="1"/>
            <a:r>
              <a:rPr lang="en-US" dirty="0" smtClean="0"/>
              <a:t>MPI applications in cluster model</a:t>
            </a:r>
          </a:p>
          <a:p>
            <a:endParaRPr lang="en-US" dirty="0" smtClean="0"/>
          </a:p>
          <a:p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Researchers looking to test and improve machine learning algorithms</a:t>
            </a:r>
          </a:p>
          <a:p>
            <a:pPr lvl="1"/>
            <a:r>
              <a:rPr lang="en-US" dirty="0" smtClean="0"/>
              <a:t>Use of cloud as raw computing resources</a:t>
            </a:r>
          </a:p>
          <a:p>
            <a:pPr lvl="1"/>
            <a:r>
              <a:rPr lang="en-US" dirty="0" smtClean="0"/>
              <a:t>Heavy use of persistent storage, desire for object storage as well</a:t>
            </a:r>
          </a:p>
          <a:p>
            <a:pPr lvl="1"/>
            <a:r>
              <a:rPr lang="en-US" dirty="0" smtClean="0"/>
              <a:t>Appreciate ability to fully configure machines as root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Applications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NARVAL</a:t>
            </a:r>
          </a:p>
          <a:p>
            <a:pPr lvl="1"/>
            <a:r>
              <a:rPr lang="en-US" dirty="0" smtClean="0"/>
              <a:t>Data acquisition software framework for nuclear physics experiments</a:t>
            </a:r>
          </a:p>
          <a:p>
            <a:pPr lvl="1"/>
            <a:r>
              <a:rPr lang="en-US" dirty="0" smtClean="0"/>
              <a:t>Used cloud to provide individual NARVAL training </a:t>
            </a:r>
            <a:r>
              <a:rPr lang="en-US" dirty="0" err="1" smtClean="0"/>
              <a:t>env</a:t>
            </a:r>
            <a:r>
              <a:rPr lang="en-US" dirty="0" err="1" smtClean="0"/>
              <a:t>ironnement</a:t>
            </a:r>
            <a:r>
              <a:rPr lang="en-US" dirty="0" smtClean="0"/>
              <a:t> </a:t>
            </a:r>
            <a:r>
              <a:rPr lang="en-US" dirty="0" smtClean="0"/>
              <a:t>for students</a:t>
            </a:r>
          </a:p>
          <a:p>
            <a:pPr lvl="1"/>
            <a:r>
              <a:rPr lang="en-US" dirty="0" smtClean="0"/>
              <a:t>Subsequently used cloud to test new features of NARVAL</a:t>
            </a:r>
          </a:p>
          <a:p>
            <a:endParaRPr lang="en-US" dirty="0" smtClean="0"/>
          </a:p>
          <a:p>
            <a:r>
              <a:rPr lang="en-US" dirty="0" smtClean="0"/>
              <a:t>High-Energy Physics</a:t>
            </a:r>
          </a:p>
          <a:p>
            <a:pPr lvl="1"/>
            <a:r>
              <a:rPr lang="en-US" dirty="0" smtClean="0"/>
              <a:t>Large, diverse community needing raw computing power and flexible platform for deploying their own services</a:t>
            </a:r>
          </a:p>
          <a:p>
            <a:pPr lvl="1"/>
            <a:r>
              <a:rPr lang="en-US" dirty="0" err="1" smtClean="0"/>
              <a:t>CernVM</a:t>
            </a:r>
            <a:r>
              <a:rPr lang="en-US" dirty="0" smtClean="0"/>
              <a:t>: Appliance with standard LHC computing environment can be used by scientists and application developers</a:t>
            </a:r>
          </a:p>
          <a:p>
            <a:pPr lvl="1"/>
            <a:r>
              <a:rPr lang="en-US" dirty="0" smtClean="0"/>
              <a:t>Atlas/CMS/</a:t>
            </a:r>
            <a:r>
              <a:rPr lang="en-US" dirty="0" err="1" smtClean="0"/>
              <a:t>LHCb</a:t>
            </a:r>
            <a:r>
              <a:rPr lang="en-US" dirty="0" smtClean="0"/>
              <a:t>: Use of cloud resources from within the standard experiment analysis frameworks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Applications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National Observatory of Athens</a:t>
            </a:r>
          </a:p>
          <a:p>
            <a:pPr lvl="1"/>
            <a:r>
              <a:rPr lang="en-US" dirty="0" smtClean="0"/>
              <a:t>Meteorological application (MM5) for weather analysis, prediction</a:t>
            </a:r>
          </a:p>
          <a:p>
            <a:pPr lvl="1"/>
            <a:r>
              <a:rPr lang="en-US" dirty="0" smtClean="0"/>
              <a:t>Use of MPI over cluster within cloud infrastructure</a:t>
            </a:r>
          </a:p>
          <a:p>
            <a:endParaRPr lang="en-US" dirty="0" smtClean="0"/>
          </a:p>
          <a:p>
            <a:r>
              <a:rPr lang="en-US" dirty="0" err="1" smtClean="0"/>
              <a:t>Globus</a:t>
            </a:r>
            <a:r>
              <a:rPr lang="en-US" dirty="0" smtClean="0"/>
              <a:t> Grid Service Appliances</a:t>
            </a:r>
          </a:p>
          <a:p>
            <a:pPr lvl="1"/>
            <a:r>
              <a:rPr lang="en-US" dirty="0" smtClean="0"/>
              <a:t>IGE project has created customized appliances with </a:t>
            </a:r>
            <a:r>
              <a:rPr lang="en-US" dirty="0" err="1" smtClean="0"/>
              <a:t>Globus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Used internally for testing of the provided services</a:t>
            </a:r>
          </a:p>
          <a:p>
            <a:pPr lvl="1"/>
            <a:r>
              <a:rPr lang="en-US" dirty="0" smtClean="0"/>
              <a:t>Also intended for use of system administrators wanting to deploy them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Apps. &amp; Deployments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Bioinformatics Web Services (see video)</a:t>
            </a:r>
          </a:p>
          <a:p>
            <a:pPr lvl="1"/>
            <a:r>
              <a:rPr lang="en-US" dirty="0" smtClean="0"/>
              <a:t>Provision of standard services to bioinformatics community as </a:t>
            </a:r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Connection with existing resources: public data sources, portals.</a:t>
            </a:r>
            <a:endParaRPr lang="en-US" dirty="0" smtClean="0"/>
          </a:p>
          <a:p>
            <a:pPr lvl="1"/>
            <a:r>
              <a:rPr lang="en-US" dirty="0" smtClean="0"/>
              <a:t>Provides both an infrastructure and customized services</a:t>
            </a:r>
          </a:p>
          <a:p>
            <a:r>
              <a:rPr lang="en-US" dirty="0" smtClean="0"/>
              <a:t>TOSCANI (see video)</a:t>
            </a:r>
          </a:p>
          <a:p>
            <a:pPr lvl="1"/>
            <a:r>
              <a:rPr lang="en-US" dirty="0" smtClean="0"/>
              <a:t>Improving protein structural information with NMR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Provide an infrastructure to NMR laboratory</a:t>
            </a:r>
            <a:endParaRPr lang="en-US" dirty="0" smtClean="0"/>
          </a:p>
          <a:p>
            <a:pPr lvl="1"/>
            <a:r>
              <a:rPr lang="en-US" dirty="0" smtClean="0"/>
              <a:t>Deployment of ARIA software as </a:t>
            </a:r>
            <a:r>
              <a:rPr lang="en-US" dirty="0" err="1" smtClean="0"/>
              <a:t>IaaS</a:t>
            </a:r>
            <a:endParaRPr lang="en-US" dirty="0" smtClean="0"/>
          </a:p>
          <a:p>
            <a:r>
              <a:rPr lang="fr-FR" dirty="0" smtClean="0"/>
              <a:t>=&gt; Collaboration </a:t>
            </a:r>
            <a:r>
              <a:rPr lang="fr-FR" dirty="0" err="1"/>
              <a:t>with</a:t>
            </a:r>
            <a:r>
              <a:rPr lang="fr-FR" dirty="0"/>
              <a:t> French </a:t>
            </a:r>
            <a:r>
              <a:rPr lang="fr-FR" dirty="0" err="1" smtClean="0"/>
              <a:t>bioinformatics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endParaRPr lang="fr-FR" dirty="0"/>
          </a:p>
          <a:p>
            <a:pPr lvl="1"/>
            <a:r>
              <a:rPr lang="fr-FR" dirty="0" err="1"/>
              <a:t>IBCP’s</a:t>
            </a:r>
            <a:r>
              <a:rPr lang="fr-FR" dirty="0"/>
              <a:t> </a:t>
            </a:r>
            <a:r>
              <a:rPr lang="fr-FR" dirty="0" smtClean="0"/>
              <a:t>public </a:t>
            </a:r>
            <a:r>
              <a:rPr lang="fr-FR" dirty="0" err="1" smtClean="0"/>
              <a:t>cloud</a:t>
            </a:r>
            <a:r>
              <a:rPr lang="fr-FR" dirty="0"/>
              <a:t> (172 </a:t>
            </a:r>
            <a:r>
              <a:rPr lang="fr-FR" dirty="0" err="1"/>
              <a:t>cores</a:t>
            </a:r>
            <a:r>
              <a:rPr lang="fr-FR" dirty="0"/>
              <a:t>, 536 </a:t>
            </a:r>
            <a:r>
              <a:rPr lang="fr-FR" dirty="0" smtClean="0"/>
              <a:t>GB, </a:t>
            </a:r>
            <a:r>
              <a:rPr lang="fr-FR" dirty="0"/>
              <a:t>25 </a:t>
            </a:r>
            <a:r>
              <a:rPr lang="fr-FR" dirty="0" smtClean="0"/>
              <a:t>TB </a:t>
            </a:r>
            <a:r>
              <a:rPr lang="fr-FR" dirty="0" err="1" smtClean="0"/>
              <a:t>pdisk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err="1" smtClean="0"/>
              <a:t>Outreach</a:t>
            </a:r>
            <a:r>
              <a:rPr lang="fr-FR" dirty="0" smtClean="0"/>
              <a:t>: </a:t>
            </a:r>
            <a:r>
              <a:rPr lang="fr-FR" dirty="0" err="1" smtClean="0"/>
              <a:t>several</a:t>
            </a:r>
            <a:r>
              <a:rPr lang="fr-FR" dirty="0" smtClean="0"/>
              <a:t> meetings </a:t>
            </a:r>
            <a:r>
              <a:rPr lang="fr-FR" dirty="0" err="1" smtClean="0"/>
              <a:t>with</a:t>
            </a:r>
            <a:r>
              <a:rPr lang="fr-FR" dirty="0" smtClean="0"/>
              <a:t> RENABI </a:t>
            </a:r>
            <a:r>
              <a:rPr lang="fr-FR" dirty="0" smtClean="0"/>
              <a:t>GRISBI </a:t>
            </a:r>
            <a:r>
              <a:rPr lang="fr-FR" dirty="0" smtClean="0"/>
              <a:t>network,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Intelligent </a:t>
            </a:r>
            <a:r>
              <a:rPr lang="fr-FR" dirty="0" err="1"/>
              <a:t>Systems</a:t>
            </a:r>
            <a:r>
              <a:rPr lang="fr-FR" dirty="0"/>
              <a:t> for </a:t>
            </a:r>
            <a:r>
              <a:rPr lang="fr-FR" dirty="0" err="1"/>
              <a:t>Molecular</a:t>
            </a:r>
            <a:r>
              <a:rPr lang="fr-FR" dirty="0"/>
              <a:t> </a:t>
            </a:r>
            <a:r>
              <a:rPr lang="fr-FR" dirty="0" err="1" smtClean="0"/>
              <a:t>Biology</a:t>
            </a:r>
            <a:r>
              <a:rPr lang="fr-FR" dirty="0" smtClean="0"/>
              <a:t> 2012</a:t>
            </a:r>
            <a:endParaRPr lang="fr-FR" dirty="0"/>
          </a:p>
          <a:p>
            <a:pPr marL="179388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3558</TotalTime>
  <Words>853</Words>
  <Application>Microsoft Macintosh PowerPoint</Application>
  <PresentationFormat>Présentation à l'écran (4:3)</PresentationFormat>
  <Paragraphs>121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stratuslab-presentation-template-v3</vt:lpstr>
      <vt:lpstr>Work Package 2 Interactions with Targeted Communities</vt:lpstr>
      <vt:lpstr>Introduction</vt:lpstr>
      <vt:lpstr>Introduction</vt:lpstr>
      <vt:lpstr>Review Recommendations</vt:lpstr>
      <vt:lpstr>Achievements</vt:lpstr>
      <vt:lpstr>Scientific Applications</vt:lpstr>
      <vt:lpstr>Scientific Applications</vt:lpstr>
      <vt:lpstr>Scientific Applications</vt:lpstr>
      <vt:lpstr>Scientific Apps. &amp; Deployments</vt:lpstr>
      <vt:lpstr>Commercial Apps. &amp; Deployments</vt:lpstr>
      <vt:lpstr>Lessons Learned</vt:lpstr>
      <vt:lpstr>Lessons Learned</vt:lpstr>
      <vt:lpstr>Présentation PowerPoint</vt:lpstr>
      <vt:lpstr>Présentation PowerPoint</vt:lpstr>
    </vt:vector>
  </TitlesOfParts>
  <Company>SixSq Sàrl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Christophe Blanchet</cp:lastModifiedBy>
  <cp:revision>413</cp:revision>
  <cp:lastPrinted>2012-06-22T06:34:06Z</cp:lastPrinted>
  <dcterms:created xsi:type="dcterms:W3CDTF">2012-06-22T05:54:41Z</dcterms:created>
  <dcterms:modified xsi:type="dcterms:W3CDTF">2012-06-25T07:57:23Z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