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docProps/custom.xml" ContentType="application/vnd.openxmlformats-officedocument.custom-properties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1" r:id="rId1"/>
  </p:sldMasterIdLst>
  <p:notesMasterIdLst>
    <p:notesMasterId r:id="rId16"/>
  </p:notesMasterIdLst>
  <p:handoutMasterIdLst>
    <p:handoutMasterId r:id="rId17"/>
  </p:handoutMasterIdLst>
  <p:sldIdLst>
    <p:sldId id="577" r:id="rId2"/>
    <p:sldId id="951" r:id="rId3"/>
    <p:sldId id="959" r:id="rId4"/>
    <p:sldId id="954" r:id="rId5"/>
    <p:sldId id="960" r:id="rId6"/>
    <p:sldId id="961" r:id="rId7"/>
    <p:sldId id="965" r:id="rId8"/>
    <p:sldId id="963" r:id="rId9"/>
    <p:sldId id="966" r:id="rId10"/>
    <p:sldId id="962" r:id="rId11"/>
    <p:sldId id="956" r:id="rId12"/>
    <p:sldId id="967" r:id="rId13"/>
    <p:sldId id="958" r:id="rId14"/>
    <p:sldId id="863" r:id="rId15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schemeClr val="tx1"/>
    </p:penClr>
  </p:showPr>
  <p:clrMru>
    <a:srgbClr val="003300"/>
    <a:srgbClr val="9999FF"/>
    <a:srgbClr val="FF6600"/>
    <a:srgbClr val="132B66"/>
    <a:srgbClr val="3B89BA"/>
    <a:srgbClr val="6699FF"/>
    <a:srgbClr val="8291AE"/>
    <a:srgbClr val="142A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6467" autoAdjust="0"/>
    <p:restoredTop sz="94660"/>
  </p:normalViewPr>
  <p:slideViewPr>
    <p:cSldViewPr>
      <p:cViewPr>
        <p:scale>
          <a:sx n="100" d="100"/>
          <a:sy n="100" d="100"/>
        </p:scale>
        <p:origin x="-936" y="-720"/>
      </p:cViewPr>
      <p:guideLst>
        <p:guide orient="horz" pos="25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50" d="100"/>
          <a:sy n="150" d="100"/>
        </p:scale>
        <p:origin x="-354" y="1512"/>
      </p:cViewPr>
      <p:guideLst>
        <p:guide orient="horz" pos="3224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fld id="{C5C58B69-36A5-1E4A-9967-CF55128E5C1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9938"/>
            <a:ext cx="5113338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Haga clic para modificar el estilo de texto del patrón</a:t>
            </a:r>
          </a:p>
          <a:p>
            <a:pPr lvl="1"/>
            <a:r>
              <a:rPr lang="en-US" noProof="0"/>
              <a:t>Segundo nivel</a:t>
            </a:r>
          </a:p>
          <a:p>
            <a:pPr lvl="2"/>
            <a:r>
              <a:rPr lang="en-US" noProof="0"/>
              <a:t>Tercer nivel</a:t>
            </a:r>
          </a:p>
          <a:p>
            <a:pPr lvl="3"/>
            <a:r>
              <a:rPr lang="en-US" noProof="0"/>
              <a:t>Cuarto nivel</a:t>
            </a:r>
          </a:p>
          <a:p>
            <a:pPr lvl="4"/>
            <a:r>
              <a:rPr lang="en-US" noProof="0"/>
              <a:t>Quinto nivel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fld id="{32060882-5BA9-7C41-A44F-FB7D86B5290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26D5E6-7475-6245-8713-D623B8505560}" type="slidenum">
              <a:rPr lang="es-ES"/>
              <a:pPr/>
              <a:t>1</a:t>
            </a:fld>
            <a:endParaRPr lang="es-E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-457200" y="-228600"/>
            <a:ext cx="9982200" cy="4572000"/>
          </a:xfrm>
          <a:prstGeom prst="rect">
            <a:avLst/>
          </a:prstGeom>
          <a:gradFill flip="none" rotWithShape="1">
            <a:gsLst>
              <a:gs pos="19000">
                <a:schemeClr val="bg1"/>
              </a:gs>
              <a:gs pos="100000">
                <a:srgbClr val="6699FF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5" name="Cloud Callout 4"/>
          <p:cNvSpPr/>
          <p:nvPr userDrawn="1"/>
        </p:nvSpPr>
        <p:spPr bwMode="auto">
          <a:xfrm>
            <a:off x="-1371600" y="3124200"/>
            <a:ext cx="11430000" cy="4419600"/>
          </a:xfrm>
          <a:prstGeom prst="cloudCallout">
            <a:avLst/>
          </a:prstGeom>
          <a:solidFill>
            <a:schemeClr val="bg1"/>
          </a:solidFill>
          <a:ln w="2286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-457200" y="4495800"/>
            <a:ext cx="9982200" cy="3124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1981200" y="5562600"/>
            <a:ext cx="5410200" cy="846138"/>
            <a:chOff x="2038350" y="5943600"/>
            <a:chExt cx="5410200" cy="846889"/>
          </a:xfrm>
        </p:grpSpPr>
        <p:pic>
          <p:nvPicPr>
            <p:cNvPr id="8" name="Picture 9" descr="FP7-cap-CMYK.jpg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38350" y="5982368"/>
              <a:ext cx="990600" cy="808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eu-flag-blue-yellow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06954" y="6004075"/>
              <a:ext cx="1141596" cy="77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3209925" y="5943600"/>
              <a:ext cx="2819400" cy="83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200" dirty="0"/>
                <a:t>StratusLab is co-funded by the</a:t>
              </a:r>
            </a:p>
            <a:p>
              <a:pPr algn="ctr">
                <a:defRPr/>
              </a:pPr>
              <a:r>
                <a:rPr lang="en-US" sz="1200" dirty="0"/>
                <a:t>European Community’s  Seventh</a:t>
              </a:r>
            </a:p>
            <a:p>
              <a:pPr algn="ctr">
                <a:defRPr/>
              </a:pPr>
              <a:r>
                <a:rPr lang="en-US" sz="1200" dirty="0"/>
                <a:t>Framework </a:t>
              </a:r>
              <a:r>
                <a:rPr lang="en-US" sz="1200" dirty="0" err="1"/>
                <a:t>Programme</a:t>
              </a:r>
              <a:r>
                <a:rPr lang="en-US" sz="1200" dirty="0"/>
                <a:t> (Capacities)</a:t>
              </a:r>
            </a:p>
            <a:p>
              <a:pPr algn="ctr">
                <a:defRPr/>
              </a:pPr>
              <a:r>
                <a:rPr lang="en-US" sz="1200" dirty="0"/>
                <a:t>Grant Agreement </a:t>
              </a:r>
              <a:r>
                <a:rPr lang="en-US" sz="1200" dirty="0" smtClean="0"/>
                <a:t>INFSO</a:t>
              </a:r>
              <a:r>
                <a:rPr lang="en-US" sz="1200" dirty="0"/>
                <a:t>-RI-261552</a:t>
              </a:r>
            </a:p>
          </p:txBody>
        </p:sp>
      </p:grpSp>
      <p:sp>
        <p:nvSpPr>
          <p:cNvPr id="20" name="Title 19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rgbClr val="132B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762000" y="3886200"/>
            <a:ext cx="7772400" cy="1371600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spcBef>
                <a:spcPts val="600"/>
              </a:spcBef>
              <a:defRPr sz="2000" b="0" i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6" descr="stratuslab-logo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117475"/>
            <a:ext cx="22256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Copyr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066800" y="4176713"/>
            <a:ext cx="7239000" cy="1538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400" dirty="0"/>
              <a:t>Copyright © </a:t>
            </a:r>
            <a:r>
              <a:rPr lang="en-US" sz="1400" dirty="0" smtClean="0"/>
              <a:t>2012, </a:t>
            </a:r>
            <a:r>
              <a:rPr lang="en-US" sz="1400" dirty="0"/>
              <a:t>Members of the StratusLab collaboration: Centre </a:t>
            </a:r>
            <a:r>
              <a:rPr lang="en-US" sz="1400" dirty="0" smtClean="0"/>
              <a:t>National </a:t>
            </a:r>
            <a:r>
              <a:rPr lang="en-US" sz="1400" dirty="0"/>
              <a:t>de la </a:t>
            </a:r>
            <a:r>
              <a:rPr lang="en-US" sz="1400" dirty="0" err="1"/>
              <a:t>Recherche</a:t>
            </a:r>
            <a:r>
              <a:rPr lang="en-US" sz="1400" dirty="0"/>
              <a:t> </a:t>
            </a:r>
            <a:r>
              <a:rPr lang="en-US" sz="1400" dirty="0" err="1"/>
              <a:t>Scientifique</a:t>
            </a:r>
            <a:r>
              <a:rPr lang="en-US" sz="1400" dirty="0"/>
              <a:t>, Universidad </a:t>
            </a:r>
            <a:r>
              <a:rPr lang="en-US" sz="1400" dirty="0" err="1"/>
              <a:t>Complutense</a:t>
            </a:r>
            <a:r>
              <a:rPr lang="en-US" sz="1400" dirty="0"/>
              <a:t> de Madrid, Greek Research and Technology Network S.A., SixSq Sàrl, </a:t>
            </a:r>
            <a:r>
              <a:rPr lang="en-US" sz="1400" dirty="0" err="1"/>
              <a:t>Telefónica</a:t>
            </a:r>
            <a:r>
              <a:rPr lang="en-US" sz="1400" dirty="0"/>
              <a:t> </a:t>
            </a:r>
            <a:r>
              <a:rPr lang="en-US" sz="1400" dirty="0" err="1"/>
              <a:t>Investigación</a:t>
            </a:r>
            <a:r>
              <a:rPr lang="en-US" sz="1400" dirty="0"/>
              <a:t> </a:t>
            </a:r>
            <a:r>
              <a:rPr lang="en-US" sz="1400" dirty="0" err="1"/>
              <a:t>y</a:t>
            </a:r>
            <a:r>
              <a:rPr lang="en-US" sz="1400" dirty="0"/>
              <a:t> </a:t>
            </a:r>
            <a:r>
              <a:rPr lang="en-US" sz="1400" dirty="0" err="1"/>
              <a:t>Desarrollo</a:t>
            </a:r>
            <a:r>
              <a:rPr lang="en-US" sz="1400" dirty="0"/>
              <a:t> SA, and The Provost Fellows and Scholars of the College of the Holy and Undivided Trinity of Queen Elizabeth Near Dublin.</a:t>
            </a:r>
          </a:p>
          <a:p>
            <a:pPr algn="just">
              <a:defRPr/>
            </a:pP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066800" y="5419725"/>
            <a:ext cx="4876800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/>
              <a:t>This work is licensed under the Creative Commons</a:t>
            </a:r>
          </a:p>
          <a:p>
            <a:pPr>
              <a:defRPr/>
            </a:pPr>
            <a:r>
              <a:rPr lang="en-US" sz="1400" dirty="0"/>
              <a:t>Attribution 3.0 </a:t>
            </a:r>
            <a:r>
              <a:rPr lang="en-US" sz="1400" dirty="0" err="1"/>
              <a:t>Unported</a:t>
            </a:r>
            <a:r>
              <a:rPr lang="en-US" sz="1400" dirty="0"/>
              <a:t> License</a:t>
            </a:r>
          </a:p>
          <a:p>
            <a:pPr>
              <a:defRPr/>
            </a:pPr>
            <a:r>
              <a:rPr lang="en-US" sz="1400" dirty="0"/>
              <a:t>http://creativecommons.org/licenses/by/3.0/</a:t>
            </a:r>
          </a:p>
        </p:txBody>
      </p:sp>
      <p:pic>
        <p:nvPicPr>
          <p:cNvPr id="4" name="Picture 10" descr="cc-by-88x3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5537200"/>
            <a:ext cx="17668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5105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155700"/>
            <a:ext cx="4171950" cy="5473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5700"/>
            <a:ext cx="4173537" cy="5473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3008313" cy="518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81000" y="1219200"/>
            <a:ext cx="3048000" cy="5181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2" name="Text Box 12"/>
          <p:cNvSpPr txBox="1">
            <a:spLocks noChangeArrowheads="1"/>
          </p:cNvSpPr>
          <p:nvPr/>
        </p:nvSpPr>
        <p:spPr bwMode="auto">
          <a:xfrm>
            <a:off x="8491538" y="6604000"/>
            <a:ext cx="58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D2D1206E-E5E9-B54D-A721-2B0F9C4D1662}" type="slidenum">
              <a:rPr lang="en-US" sz="1200">
                <a:solidFill>
                  <a:srgbClr val="32425D"/>
                </a:solidFill>
              </a:rPr>
              <a:pPr>
                <a:defRPr/>
              </a:pPr>
              <a:t>‹#›</a:t>
            </a:fld>
            <a:endParaRPr lang="en-US" sz="1200" dirty="0">
              <a:solidFill>
                <a:srgbClr val="32425D"/>
              </a:solidFill>
            </a:endParaRPr>
          </a:p>
        </p:txBody>
      </p:sp>
      <p:pic>
        <p:nvPicPr>
          <p:cNvPr id="1027" name="Picture 6" descr="stratuslab-logo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1800" y="117475"/>
            <a:ext cx="22256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le Placeholder 7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647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304800" y="1447800"/>
            <a:ext cx="8610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1" r:id="rId1"/>
    <p:sldLayoutId id="2147484652" r:id="rId2"/>
    <p:sldLayoutId id="2147484653" r:id="rId3"/>
    <p:sldLayoutId id="2147484654" r:id="rId4"/>
    <p:sldLayoutId id="2147484655" r:id="rId5"/>
    <p:sldLayoutId id="2147484650" r:id="rId6"/>
    <p:sldLayoutId id="2147484656" r:id="rId7"/>
    <p:sldLayoutId id="2147484657" r:id="rId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9pPr>
    </p:titleStyle>
    <p:bodyStyle>
      <a:lvl1pPr marL="342900" indent="-342900" algn="l" rtl="0" eaLnBrk="0" fontAlgn="base" hangingPunct="0">
        <a:spcBef>
          <a:spcPts val="1500"/>
        </a:spcBef>
        <a:spcAft>
          <a:spcPct val="0"/>
        </a:spcAft>
        <a:defRPr sz="2400" b="1">
          <a:solidFill>
            <a:srgbClr val="132B66"/>
          </a:solidFill>
          <a:latin typeface="+mn-lt"/>
          <a:ea typeface="ＭＳ Ｐゴシック" charset="-128"/>
          <a:cs typeface="ＭＳ Ｐゴシック" charset="-128"/>
        </a:defRPr>
      </a:lvl1pPr>
      <a:lvl2pPr marL="360363" indent="-180975" algn="l" rtl="0" eaLnBrk="0" fontAlgn="base" hangingPunct="0">
        <a:spcBef>
          <a:spcPts val="6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01700" indent="-180975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73163" indent="-92075" algn="l" rtl="0" eaLnBrk="0" fontAlgn="base" hangingPunct="0">
        <a:spcBef>
          <a:spcPts val="6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879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336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794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708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Work Package 2</a:t>
            </a:r>
            <a:br>
              <a:rPr lang="en-US" dirty="0" smtClean="0"/>
            </a:br>
            <a:r>
              <a:rPr lang="en-US" dirty="0" smtClean="0"/>
              <a:t>Interactions with Targeted Communities</a:t>
            </a:r>
          </a:p>
        </p:txBody>
      </p:sp>
      <p:sp>
        <p:nvSpPr>
          <p:cNvPr id="12291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StratusLab Final Periodic Review</a:t>
            </a:r>
          </a:p>
          <a:p>
            <a:r>
              <a:rPr lang="en-US" dirty="0" smtClean="0"/>
              <a:t>Brussels, Belgium</a:t>
            </a:r>
          </a:p>
          <a:p>
            <a:r>
              <a:rPr lang="en-US" dirty="0" smtClean="0"/>
              <a:t>10 July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Apps. &amp; Deployments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SlipStream</a:t>
            </a:r>
            <a:r>
              <a:rPr lang="en-US" dirty="0" smtClean="0"/>
              <a:t> (</a:t>
            </a:r>
            <a:r>
              <a:rPr lang="en-US" dirty="0" smtClean="0"/>
              <a:t>see video…)</a:t>
            </a:r>
            <a:endParaRPr lang="en-US" dirty="0" smtClean="0"/>
          </a:p>
          <a:p>
            <a:pPr lvl="1"/>
            <a:r>
              <a:rPr lang="en-US" dirty="0" smtClean="0"/>
              <a:t>Uses cloud resources to deploy and test full software systems</a:t>
            </a:r>
          </a:p>
          <a:p>
            <a:pPr lvl="1"/>
            <a:r>
              <a:rPr lang="en-US" dirty="0" smtClean="0"/>
              <a:t>Can directly use StratusLab resources as well as Amazon WS</a:t>
            </a:r>
          </a:p>
          <a:p>
            <a:pPr lvl="1"/>
            <a:r>
              <a:rPr lang="en-US" dirty="0" smtClean="0"/>
              <a:t>Rapid (7 min.) SCOS-2000 (ESA </a:t>
            </a:r>
            <a:r>
              <a:rPr lang="en-US" dirty="0" smtClean="0"/>
              <a:t>framework</a:t>
            </a:r>
            <a:r>
              <a:rPr lang="en-US" dirty="0" smtClean="0"/>
              <a:t>) deployment with </a:t>
            </a:r>
            <a:r>
              <a:rPr lang="en-US" dirty="0" err="1" smtClean="0"/>
              <a:t>SlipStream</a:t>
            </a:r>
            <a:r>
              <a:rPr lang="en-US" dirty="0" smtClean="0"/>
              <a:t>/StratusLab combination</a:t>
            </a:r>
            <a:endParaRPr lang="en-US" dirty="0" smtClean="0"/>
          </a:p>
          <a:p>
            <a:r>
              <a:rPr lang="en-US" dirty="0" smtClean="0"/>
              <a:t>DS</a:t>
            </a:r>
            <a:r>
              <a:rPr lang="en-US" dirty="0" smtClean="0"/>
              <a:t>-Cloud Ready Pack</a:t>
            </a:r>
            <a:endParaRPr lang="en-US" dirty="0" smtClean="0"/>
          </a:p>
          <a:p>
            <a:pPr lvl="1"/>
            <a:r>
              <a:rPr lang="en-US" dirty="0" smtClean="0"/>
              <a:t>Offers of a turnkey private cloud </a:t>
            </a:r>
            <a:r>
              <a:rPr lang="en-US" dirty="0" smtClean="0"/>
              <a:t>solution</a:t>
            </a:r>
          </a:p>
          <a:p>
            <a:pPr lvl="1"/>
            <a:r>
              <a:rPr lang="en-US" dirty="0" smtClean="0"/>
              <a:t>Includes hardware, </a:t>
            </a:r>
            <a:r>
              <a:rPr lang="en-US" dirty="0" err="1" smtClean="0"/>
              <a:t>SlipStream</a:t>
            </a:r>
            <a:r>
              <a:rPr lang="en-US" dirty="0" smtClean="0"/>
              <a:t>, and StratusLab</a:t>
            </a:r>
            <a:endParaRPr lang="en-US" dirty="0" smtClean="0"/>
          </a:p>
          <a:p>
            <a:r>
              <a:rPr lang="en-US" dirty="0" smtClean="0"/>
              <a:t>Helix Nebula</a:t>
            </a:r>
            <a:endParaRPr lang="en-US" dirty="0" smtClean="0"/>
          </a:p>
          <a:p>
            <a:pPr lvl="1"/>
            <a:r>
              <a:rPr lang="en-US" dirty="0" smtClean="0"/>
              <a:t>Test of public/private partnerships for European scientific clouds</a:t>
            </a:r>
          </a:p>
          <a:p>
            <a:pPr lvl="1"/>
            <a:r>
              <a:rPr lang="en-US" dirty="0" err="1" smtClean="0"/>
              <a:t>Atos</a:t>
            </a:r>
            <a:r>
              <a:rPr lang="en-US" dirty="0" smtClean="0"/>
              <a:t> deployment is currently the largest </a:t>
            </a:r>
            <a:r>
              <a:rPr lang="en-US" dirty="0" err="1" smtClean="0"/>
              <a:t>StatusLab</a:t>
            </a:r>
            <a:r>
              <a:rPr lang="en-US" dirty="0" smtClean="0"/>
              <a:t> deployment</a:t>
            </a:r>
          </a:p>
          <a:p>
            <a:pPr lvl="1"/>
            <a:r>
              <a:rPr lang="en-US" dirty="0" smtClean="0"/>
              <a:t>Large scale testing by CERN, ESA, and EMBL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Oval 3"/>
          <p:cNvSpPr/>
          <p:nvPr/>
        </p:nvSpPr>
        <p:spPr bwMode="auto">
          <a:xfrm>
            <a:off x="5867400" y="3200400"/>
            <a:ext cx="2895600" cy="1371600"/>
          </a:xfrm>
          <a:prstGeom prst="ellipse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" pitchFamily="-112" charset="0"/>
                <a:cs typeface="Arial" pitchFamily="-112" charset="0"/>
              </a:rPr>
              <a:t>SixSq has played a central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" pitchFamily="-112" charset="0"/>
                <a:cs typeface="Arial" pitchFamily="-112" charset="0"/>
              </a:rPr>
              <a:t>role in the commercial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" pitchFamily="-112" charset="0"/>
                <a:cs typeface="Arial" pitchFamily="-112" charset="0"/>
              </a:rPr>
              <a:t>adoption of StratusLab.</a:t>
            </a:r>
            <a:endParaRPr kumimoji="0" lang="en-US" sz="16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Arial" pitchFamily="-112" charset="0"/>
              <a:cs typeface="Arial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 Partners in the Project</a:t>
            </a:r>
          </a:p>
          <a:p>
            <a:pPr lvl="1"/>
            <a:r>
              <a:rPr lang="en-US" dirty="0" smtClean="0"/>
              <a:t>Provided constant check on the utility of features and changes</a:t>
            </a:r>
          </a:p>
          <a:p>
            <a:pPr lvl="1"/>
            <a:r>
              <a:rPr lang="en-US" dirty="0" smtClean="0"/>
              <a:t>Contributed directly to development of several important </a:t>
            </a:r>
            <a:r>
              <a:rPr lang="en-US" dirty="0" smtClean="0"/>
              <a:t>features</a:t>
            </a:r>
          </a:p>
          <a:p>
            <a:endParaRPr lang="en-US" dirty="0" smtClean="0"/>
          </a:p>
          <a:p>
            <a:r>
              <a:rPr lang="en-US" dirty="0" smtClean="0"/>
              <a:t>Reference Infrastructures</a:t>
            </a:r>
          </a:p>
          <a:p>
            <a:pPr lvl="1"/>
            <a:r>
              <a:rPr lang="en-US" dirty="0" smtClean="0"/>
              <a:t>Invaluable </a:t>
            </a:r>
            <a:r>
              <a:rPr lang="en-US" dirty="0" smtClean="0"/>
              <a:t>for demonstrations and bringing in new users</a:t>
            </a:r>
          </a:p>
          <a:p>
            <a:pPr lvl="1"/>
            <a:r>
              <a:rPr lang="en-US" dirty="0" smtClean="0"/>
              <a:t>Having hardware funds in project would have allowed larger infrastructures for scalability testing and attracting larger </a:t>
            </a:r>
            <a:r>
              <a:rPr lang="en-US" dirty="0" smtClean="0"/>
              <a:t>users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Mechanism for Creating/Growing Community</a:t>
            </a:r>
          </a:p>
          <a:p>
            <a:pPr lvl="1"/>
            <a:r>
              <a:rPr lang="en-US" dirty="0" smtClean="0"/>
              <a:t>Have had good interactions with a number of </a:t>
            </a:r>
            <a:r>
              <a:rPr lang="en-US" dirty="0" smtClean="0"/>
              <a:t>communities</a:t>
            </a:r>
          </a:p>
          <a:p>
            <a:pPr lvl="1"/>
            <a:r>
              <a:rPr lang="en-US" dirty="0" smtClean="0"/>
              <a:t>But… most are closely related to project partners</a:t>
            </a:r>
          </a:p>
          <a:p>
            <a:pPr lvl="1"/>
            <a:r>
              <a:rPr lang="en-US" dirty="0" smtClean="0"/>
              <a:t>Haven’t found </a:t>
            </a:r>
            <a:r>
              <a:rPr lang="en-US" dirty="0" smtClean="0"/>
              <a:t>the “magic”</a:t>
            </a:r>
            <a:r>
              <a:rPr lang="en-US" dirty="0" smtClean="0"/>
              <a:t> </a:t>
            </a:r>
            <a:r>
              <a:rPr lang="en-US" dirty="0" smtClean="0"/>
              <a:t>for interacting with “outside” users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Cloud </a:t>
            </a:r>
            <a:r>
              <a:rPr lang="en-US" dirty="0" smtClean="0"/>
              <a:t>Focus</a:t>
            </a:r>
          </a:p>
          <a:p>
            <a:pPr lvl="1"/>
            <a:r>
              <a:rPr lang="en-US" dirty="0" smtClean="0"/>
              <a:t>Grid site deployment was excellent demonstration of cloud infrastructures for running production services</a:t>
            </a:r>
          </a:p>
          <a:p>
            <a:pPr lvl="1"/>
            <a:r>
              <a:rPr lang="en-US" dirty="0" smtClean="0"/>
              <a:t>Nonetheless, most administrators and users want direct access to cloud services</a:t>
            </a:r>
          </a:p>
          <a:p>
            <a:pPr lvl="1"/>
            <a:r>
              <a:rPr lang="en-US" dirty="0" smtClean="0"/>
              <a:t>Maintain the cloud focus in the post-project StratusLab </a:t>
            </a:r>
            <a:r>
              <a:rPr lang="en-US" dirty="0" smtClean="0"/>
              <a:t>evolution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7803" y="2743200"/>
            <a:ext cx="50811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0" i="1" dirty="0" smtClean="0"/>
              <a:t>Questions?</a:t>
            </a:r>
            <a:endParaRPr lang="en-US" sz="7200" b="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 dirty="0" smtClean="0"/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Description of Work Package</a:t>
            </a:r>
          </a:p>
          <a:p>
            <a:pPr lvl="1"/>
            <a:r>
              <a:rPr lang="en-US" dirty="0" smtClean="0"/>
              <a:t>Manage interactions with targeted communities: users and system administrators.</a:t>
            </a:r>
          </a:p>
          <a:p>
            <a:r>
              <a:rPr lang="en-US" dirty="0" smtClean="0"/>
              <a:t>Objectives</a:t>
            </a:r>
          </a:p>
          <a:p>
            <a:pPr lvl="1"/>
            <a:r>
              <a:rPr lang="en-US" dirty="0" smtClean="0"/>
              <a:t>Manage </a:t>
            </a:r>
            <a:r>
              <a:rPr lang="en-US" b="1" dirty="0" smtClean="0"/>
              <a:t>communication with resource providers </a:t>
            </a:r>
            <a:r>
              <a:rPr lang="en-US" dirty="0" smtClean="0"/>
              <a:t>regarding their needs concerning virtualization and cloud technologies and their feedback on StratusLab software.</a:t>
            </a:r>
          </a:p>
          <a:p>
            <a:pPr lvl="1"/>
            <a:r>
              <a:rPr lang="en-US" dirty="0" smtClean="0"/>
              <a:t>Manage </a:t>
            </a:r>
            <a:r>
              <a:rPr lang="en-US" b="1" dirty="0" smtClean="0"/>
              <a:t>communication with end-users </a:t>
            </a:r>
            <a:r>
              <a:rPr lang="en-US" dirty="0" smtClean="0"/>
              <a:t>regarding their use of resources running StratusLab software and their needs for direct access to virtualization and cloud features.</a:t>
            </a:r>
          </a:p>
          <a:p>
            <a:pPr lvl="1"/>
            <a:r>
              <a:rPr lang="en-US" b="1" dirty="0" smtClean="0"/>
              <a:t>Training sessions </a:t>
            </a:r>
            <a:r>
              <a:rPr lang="en-US" dirty="0" smtClean="0"/>
              <a:t>will be organized to encourage dissemination of technical information and adoption of the StratusLab software.</a:t>
            </a:r>
          </a:p>
          <a:p>
            <a:pPr lvl="1"/>
            <a:r>
              <a:rPr lang="en-US" b="1" dirty="0" smtClean="0"/>
              <a:t>Evaluate </a:t>
            </a:r>
            <a:r>
              <a:rPr lang="en-US" dirty="0" smtClean="0"/>
              <a:t>early versions of </a:t>
            </a:r>
            <a:r>
              <a:rPr lang="en-US" b="1" dirty="0" smtClean="0"/>
              <a:t>StratusLab software </a:t>
            </a:r>
            <a:r>
              <a:rPr lang="en-US" dirty="0" smtClean="0"/>
              <a:t>from a users perspective with respect to utility and stability.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dirty="0" smtClean="0"/>
              <a:t>Tasks</a:t>
            </a:r>
          </a:p>
          <a:p>
            <a:pPr lvl="1"/>
            <a:r>
              <a:rPr lang="en-US" dirty="0" smtClean="0"/>
              <a:t>T2.1: Interactions with Resource Providers and End-users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b="1" dirty="0" smtClean="0"/>
              <a:t>CNRS/LAL</a:t>
            </a:r>
            <a:r>
              <a:rPr lang="en-US" dirty="0" smtClean="0"/>
              <a:t>, CNRS/IBCP, TID)</a:t>
            </a:r>
          </a:p>
          <a:p>
            <a:pPr lvl="1"/>
            <a:r>
              <a:rPr lang="en-US" dirty="0" smtClean="0"/>
              <a:t>T2.2: Intensive Evaluation of StratusLab Products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b="1" dirty="0" smtClean="0"/>
              <a:t>CNRS/LAL</a:t>
            </a:r>
            <a:r>
              <a:rPr lang="en-US" dirty="0" smtClean="0"/>
              <a:t>, CNRS/IBCP, TID)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Recommendations</a:t>
            </a:r>
            <a:endParaRPr lang="en-US" dirty="0" smtClean="0"/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Demonstrate cloud </a:t>
            </a:r>
            <a:r>
              <a:rPr lang="en-US" dirty="0" smtClean="0"/>
              <a:t>b</a:t>
            </a:r>
            <a:r>
              <a:rPr lang="en-US" dirty="0" smtClean="0"/>
              <a:t>enefits (#5)</a:t>
            </a:r>
          </a:p>
          <a:p>
            <a:pPr lvl="1"/>
            <a:r>
              <a:rPr lang="en-US" dirty="0" smtClean="0"/>
              <a:t>C</a:t>
            </a:r>
            <a:r>
              <a:rPr lang="en-US" dirty="0" smtClean="0"/>
              <a:t>reated general video focusing on benefits, although still technical</a:t>
            </a:r>
          </a:p>
          <a:p>
            <a:pPr lvl="1"/>
            <a:r>
              <a:rPr lang="en-US" dirty="0" smtClean="0"/>
              <a:t>E</a:t>
            </a:r>
            <a:r>
              <a:rPr lang="en-US" dirty="0" smtClean="0"/>
              <a:t>fforts in WP3 </a:t>
            </a:r>
            <a:r>
              <a:rPr lang="en-US" dirty="0" smtClean="0"/>
              <a:t>to try to reach general public</a:t>
            </a:r>
            <a:endParaRPr lang="en-US" dirty="0" smtClean="0"/>
          </a:p>
          <a:p>
            <a:r>
              <a:rPr lang="en-US" dirty="0" smtClean="0"/>
              <a:t>Focus on cloud API </a:t>
            </a:r>
            <a:r>
              <a:rPr lang="en-US" dirty="0" smtClean="0"/>
              <a:t>rather than grid (#11)</a:t>
            </a:r>
          </a:p>
          <a:p>
            <a:pPr lvl="1"/>
            <a:r>
              <a:rPr lang="en-US" dirty="0" smtClean="0"/>
              <a:t>Clear direction based on applications using StratusLab</a:t>
            </a:r>
          </a:p>
          <a:p>
            <a:r>
              <a:rPr lang="en-US" dirty="0" smtClean="0"/>
              <a:t>Specific use cases and real value (</a:t>
            </a:r>
            <a:r>
              <a:rPr lang="en-US" dirty="0" smtClean="0"/>
              <a:t>#</a:t>
            </a:r>
            <a:r>
              <a:rPr lang="en-US" dirty="0" smtClean="0"/>
              <a:t>14)</a:t>
            </a:r>
          </a:p>
          <a:p>
            <a:pPr lvl="1"/>
            <a:r>
              <a:rPr lang="en-US" dirty="0" smtClean="0"/>
              <a:t>Defined in D2.3 and used for evaluation of features</a:t>
            </a:r>
          </a:p>
          <a:p>
            <a:pPr lvl="1"/>
            <a:r>
              <a:rPr lang="en-US" dirty="0" smtClean="0"/>
              <a:t>Useful feedback for post-project evolution of cloud distribution</a:t>
            </a:r>
          </a:p>
          <a:p>
            <a:r>
              <a:rPr lang="en-US" dirty="0" smtClean="0"/>
              <a:t>Commercial adoption (</a:t>
            </a:r>
            <a:r>
              <a:rPr lang="en-US" dirty="0" smtClean="0"/>
              <a:t>#</a:t>
            </a:r>
            <a:r>
              <a:rPr lang="en-US" dirty="0" smtClean="0"/>
              <a:t>16)</a:t>
            </a:r>
          </a:p>
          <a:p>
            <a:pPr lvl="1"/>
            <a:r>
              <a:rPr lang="en-US" dirty="0" smtClean="0"/>
              <a:t>Several excellent examples described later </a:t>
            </a:r>
            <a:r>
              <a:rPr lang="en-US" smtClean="0"/>
              <a:t>in presentation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Achievements</a:t>
            </a:r>
            <a:endParaRPr lang="en-US" dirty="0" smtClean="0"/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Tutorials</a:t>
            </a:r>
          </a:p>
          <a:p>
            <a:pPr lvl="1"/>
            <a:r>
              <a:rPr lang="en-US" dirty="0" smtClean="0"/>
              <a:t>Development of tutorial </a:t>
            </a:r>
            <a:br>
              <a:rPr lang="en-US" dirty="0" smtClean="0"/>
            </a:br>
            <a:r>
              <a:rPr lang="en-US" dirty="0" smtClean="0"/>
              <a:t>material (user and </a:t>
            </a:r>
            <a:br>
              <a:rPr lang="en-US" dirty="0" smtClean="0"/>
            </a:br>
            <a:r>
              <a:rPr lang="en-US" dirty="0" smtClean="0"/>
              <a:t>administrator)</a:t>
            </a:r>
            <a:endParaRPr lang="en-US" dirty="0" smtClean="0"/>
          </a:p>
          <a:p>
            <a:pPr lvl="1"/>
            <a:r>
              <a:rPr lang="en-US" dirty="0" smtClean="0"/>
              <a:t>Cloud/Grid School (Hanoi)</a:t>
            </a:r>
          </a:p>
          <a:p>
            <a:pPr lvl="1"/>
            <a:r>
              <a:rPr lang="en-US" dirty="0" smtClean="0"/>
              <a:t>EGI Community Forum (Munich)</a:t>
            </a:r>
          </a:p>
          <a:p>
            <a:pPr lvl="1"/>
            <a:r>
              <a:rPr lang="en-US" dirty="0" smtClean="0"/>
              <a:t>APC Training (</a:t>
            </a:r>
            <a:r>
              <a:rPr lang="en-US" dirty="0" err="1" smtClean="0"/>
              <a:t>Orsay</a:t>
            </a:r>
            <a:r>
              <a:rPr lang="en-US" dirty="0" smtClean="0"/>
              <a:t>) </a:t>
            </a:r>
          </a:p>
          <a:p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Defined use cases </a:t>
            </a:r>
            <a:r>
              <a:rPr lang="en-US" dirty="0" smtClean="0"/>
              <a:t>(D2.3) used to evaluate features of StratusLab</a:t>
            </a:r>
          </a:p>
          <a:p>
            <a:pPr lvl="1"/>
            <a:r>
              <a:rPr lang="en-US" dirty="0" smtClean="0"/>
              <a:t>N-tier web application prototype (see video…) and others</a:t>
            </a:r>
          </a:p>
          <a:p>
            <a:pPr lvl="1"/>
            <a:r>
              <a:rPr lang="en-US" dirty="0" smtClean="0"/>
              <a:t>Useful </a:t>
            </a:r>
            <a:r>
              <a:rPr lang="en-US" dirty="0" err="1" smtClean="0"/>
              <a:t>reqs</a:t>
            </a:r>
            <a:r>
              <a:rPr lang="en-US" dirty="0" smtClean="0"/>
              <a:t>. and features to focus </a:t>
            </a:r>
            <a:r>
              <a:rPr lang="en-US" dirty="0" smtClean="0"/>
              <a:t>evolution of cloud distribution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724400" y="1295400"/>
            <a:ext cx="3962400" cy="2971800"/>
            <a:chOff x="4572000" y="1219200"/>
            <a:chExt cx="3962400" cy="2971800"/>
          </a:xfrm>
        </p:grpSpPr>
        <p:pic>
          <p:nvPicPr>
            <p:cNvPr id="4" name="Picture 3" descr="IMG_2825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0" y="1219200"/>
              <a:ext cx="3962400" cy="29718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775200" y="1295400"/>
              <a:ext cx="3581400" cy="52322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Cloud &amp; Grid School</a:t>
              </a:r>
            </a:p>
            <a:p>
              <a:pPr algn="ctr"/>
              <a:r>
                <a:rPr lang="en-US" sz="1400" dirty="0" smtClean="0"/>
                <a:t>Hanoi, Vietnam</a:t>
              </a:r>
              <a:endParaRPr 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</a:t>
            </a:r>
            <a:r>
              <a:rPr lang="en-US" dirty="0" smtClean="0"/>
              <a:t> Applications</a:t>
            </a:r>
            <a:endParaRPr lang="en-US" dirty="0" smtClean="0"/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Astrophysics</a:t>
            </a:r>
          </a:p>
          <a:p>
            <a:pPr lvl="1"/>
            <a:r>
              <a:rPr lang="en-US" dirty="0" smtClean="0"/>
              <a:t>A</a:t>
            </a:r>
            <a:r>
              <a:rPr lang="en-US" dirty="0" smtClean="0"/>
              <a:t>strophysics application developer looking to use cloud resources </a:t>
            </a:r>
          </a:p>
          <a:p>
            <a:pPr lvl="1"/>
            <a:r>
              <a:rPr lang="en-US" dirty="0" smtClean="0"/>
              <a:t>Use of cloud as raw computing resource</a:t>
            </a:r>
          </a:p>
          <a:p>
            <a:pPr lvl="1"/>
            <a:r>
              <a:rPr lang="en-US" dirty="0" smtClean="0"/>
              <a:t>MPI applications in cluster model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Machine Learning</a:t>
            </a:r>
          </a:p>
          <a:p>
            <a:pPr lvl="1"/>
            <a:r>
              <a:rPr lang="en-US" dirty="0" smtClean="0"/>
              <a:t>Researchers looking to </a:t>
            </a:r>
            <a:r>
              <a:rPr lang="en-US" dirty="0" smtClean="0"/>
              <a:t>test and improve machine learning algorithms</a:t>
            </a:r>
            <a:endParaRPr lang="en-US" dirty="0" smtClean="0"/>
          </a:p>
          <a:p>
            <a:pPr lvl="1"/>
            <a:r>
              <a:rPr lang="en-US" dirty="0" smtClean="0"/>
              <a:t>Use of cloud as raw computing resources</a:t>
            </a:r>
          </a:p>
          <a:p>
            <a:pPr lvl="1"/>
            <a:r>
              <a:rPr lang="en-US" dirty="0" smtClean="0"/>
              <a:t>Heavy use of persistent storage, desire for object storage as well</a:t>
            </a:r>
            <a:endParaRPr lang="en-US" dirty="0" smtClean="0"/>
          </a:p>
          <a:p>
            <a:pPr lvl="1"/>
            <a:r>
              <a:rPr lang="en-US" dirty="0" smtClean="0"/>
              <a:t>Appreciate ability to fully configure machines as root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</a:t>
            </a:r>
            <a:r>
              <a:rPr lang="en-US" dirty="0" smtClean="0"/>
              <a:t> Applications</a:t>
            </a:r>
            <a:endParaRPr lang="en-US" dirty="0" smtClean="0"/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NARVAL</a:t>
            </a:r>
          </a:p>
          <a:p>
            <a:pPr lvl="1"/>
            <a:r>
              <a:rPr lang="en-US" dirty="0" smtClean="0"/>
              <a:t>Data acquisition </a:t>
            </a:r>
            <a:r>
              <a:rPr lang="en-US" dirty="0" smtClean="0"/>
              <a:t>software framework for nuclear physics experiments</a:t>
            </a:r>
          </a:p>
          <a:p>
            <a:pPr lvl="1"/>
            <a:r>
              <a:rPr lang="en-US" dirty="0" smtClean="0"/>
              <a:t>Used cloud to provide individual </a:t>
            </a:r>
            <a:r>
              <a:rPr lang="en-US" dirty="0" smtClean="0"/>
              <a:t>NARVAL training </a:t>
            </a:r>
            <a:r>
              <a:rPr lang="en-US" dirty="0" err="1" smtClean="0"/>
              <a:t>env</a:t>
            </a:r>
            <a:r>
              <a:rPr lang="en-US" dirty="0" smtClean="0"/>
              <a:t>. for students</a:t>
            </a:r>
          </a:p>
          <a:p>
            <a:pPr lvl="1"/>
            <a:r>
              <a:rPr lang="en-US" dirty="0" smtClean="0"/>
              <a:t>Subsequently used cloud to test new features of NARVAL</a:t>
            </a:r>
          </a:p>
          <a:p>
            <a:endParaRPr lang="en-US" dirty="0" smtClean="0"/>
          </a:p>
          <a:p>
            <a:r>
              <a:rPr lang="en-US" dirty="0" smtClean="0"/>
              <a:t>High</a:t>
            </a:r>
            <a:r>
              <a:rPr lang="en-US" dirty="0" smtClean="0"/>
              <a:t>-Energy Physics</a:t>
            </a:r>
            <a:endParaRPr lang="en-US" dirty="0" smtClean="0"/>
          </a:p>
          <a:p>
            <a:pPr lvl="1"/>
            <a:r>
              <a:rPr lang="en-US" dirty="0" smtClean="0"/>
              <a:t>Large, diverse community needing raw computing power and flexible platform for deploying their own services</a:t>
            </a:r>
          </a:p>
          <a:p>
            <a:pPr lvl="1"/>
            <a:r>
              <a:rPr lang="en-US" dirty="0" err="1" smtClean="0"/>
              <a:t>CernVM</a:t>
            </a:r>
            <a:r>
              <a:rPr lang="en-US" dirty="0" smtClean="0"/>
              <a:t>: Appliance with standard LHC computing environment can be used by scientists and application developers</a:t>
            </a:r>
          </a:p>
          <a:p>
            <a:pPr lvl="1"/>
            <a:r>
              <a:rPr lang="en-US" dirty="0" smtClean="0"/>
              <a:t>Atlas/CMS/</a:t>
            </a:r>
            <a:r>
              <a:rPr lang="en-US" dirty="0" err="1" smtClean="0"/>
              <a:t>LHCb</a:t>
            </a:r>
            <a:r>
              <a:rPr lang="en-US" dirty="0" smtClean="0"/>
              <a:t>: Use of cloud resources from within the standard experiment analysis frameworks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</a:t>
            </a:r>
            <a:r>
              <a:rPr lang="en-US" dirty="0" smtClean="0"/>
              <a:t> Applications</a:t>
            </a:r>
            <a:endParaRPr lang="en-US" dirty="0" smtClean="0"/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National </a:t>
            </a:r>
            <a:r>
              <a:rPr lang="en-US" dirty="0" smtClean="0"/>
              <a:t>Observatory of </a:t>
            </a:r>
            <a:r>
              <a:rPr lang="en-US" dirty="0" smtClean="0"/>
              <a:t>Athens</a:t>
            </a:r>
          </a:p>
          <a:p>
            <a:pPr lvl="1"/>
            <a:r>
              <a:rPr lang="en-US" dirty="0" smtClean="0"/>
              <a:t>Meteorological application (MM5) for weather analysis, prediction</a:t>
            </a:r>
          </a:p>
          <a:p>
            <a:pPr lvl="1"/>
            <a:r>
              <a:rPr lang="en-US" dirty="0" smtClean="0"/>
              <a:t>Use of MPI over cluster within cloud infrastructure</a:t>
            </a:r>
          </a:p>
          <a:p>
            <a:endParaRPr lang="en-US" dirty="0" smtClean="0"/>
          </a:p>
          <a:p>
            <a:r>
              <a:rPr lang="en-US" dirty="0" err="1" smtClean="0"/>
              <a:t>Globus</a:t>
            </a:r>
            <a:r>
              <a:rPr lang="en-US" dirty="0" smtClean="0"/>
              <a:t> Grid Service </a:t>
            </a:r>
            <a:r>
              <a:rPr lang="en-US" dirty="0" smtClean="0"/>
              <a:t>Appliances</a:t>
            </a:r>
          </a:p>
          <a:p>
            <a:pPr lvl="1"/>
            <a:r>
              <a:rPr lang="en-US" dirty="0" smtClean="0"/>
              <a:t>IGE project has created customized appliances with </a:t>
            </a:r>
            <a:r>
              <a:rPr lang="en-US" dirty="0" err="1" smtClean="0"/>
              <a:t>Globus</a:t>
            </a:r>
            <a:r>
              <a:rPr lang="en-US" dirty="0" smtClean="0"/>
              <a:t> services</a:t>
            </a:r>
          </a:p>
          <a:p>
            <a:pPr lvl="1"/>
            <a:r>
              <a:rPr lang="en-US" dirty="0" smtClean="0"/>
              <a:t>Used internally for testing of the provided services</a:t>
            </a:r>
          </a:p>
          <a:p>
            <a:pPr lvl="1"/>
            <a:r>
              <a:rPr lang="en-US" dirty="0" smtClean="0"/>
              <a:t>Also intended for use of system administrators wanting to deploy them 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Apps. &amp; Deployments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Bioinformatics </a:t>
            </a:r>
            <a:r>
              <a:rPr lang="en-US" dirty="0" smtClean="0"/>
              <a:t>Web Services</a:t>
            </a:r>
            <a:endParaRPr lang="en-US" dirty="0" smtClean="0"/>
          </a:p>
          <a:p>
            <a:pPr lvl="1"/>
            <a:r>
              <a:rPr lang="en-US" dirty="0" smtClean="0"/>
              <a:t>Provision of standard services to bioinformatics community as platform</a:t>
            </a:r>
          </a:p>
          <a:p>
            <a:pPr lvl="1"/>
            <a:r>
              <a:rPr lang="en-US" dirty="0" smtClean="0"/>
              <a:t>Provides both an infrastructure and customized services</a:t>
            </a:r>
          </a:p>
          <a:p>
            <a:pPr lvl="1"/>
            <a:r>
              <a:rPr lang="en-US" dirty="0" smtClean="0"/>
              <a:t>See video…</a:t>
            </a:r>
          </a:p>
          <a:p>
            <a:endParaRPr lang="en-US" dirty="0" smtClean="0"/>
          </a:p>
          <a:p>
            <a:r>
              <a:rPr lang="en-US" dirty="0" smtClean="0"/>
              <a:t>TOSCANI</a:t>
            </a:r>
          </a:p>
          <a:p>
            <a:pPr lvl="1"/>
            <a:r>
              <a:rPr lang="en-US" dirty="0" smtClean="0"/>
              <a:t>Improving protein structural information with NMR data</a:t>
            </a:r>
          </a:p>
          <a:p>
            <a:pPr lvl="1"/>
            <a:r>
              <a:rPr lang="en-US" dirty="0" smtClean="0"/>
              <a:t>Deployment of ARIA software as extensible platform</a:t>
            </a:r>
          </a:p>
          <a:p>
            <a:pPr lvl="1"/>
            <a:r>
              <a:rPr lang="en-US" dirty="0" smtClean="0"/>
              <a:t>See video…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atuslab-presentation-template-v3">
  <a:themeElements>
    <a:clrScheme name="GridWay 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lnDef>
  </a:objectDefaults>
  <a:extraClrSchemeLst>
    <a:extraClrScheme>
      <a:clrScheme name="GridWay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stratuslab-presentation-template-v3.potx</Template>
  <TotalTime>3442</TotalTime>
  <Words>813</Words>
  <Application>Microsoft Macintosh PowerPoint</Application>
  <PresentationFormat>On-screen Show (4:3)</PresentationFormat>
  <Paragraphs>115</Paragraphs>
  <Slides>14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stratuslab-presentation-template-v3</vt:lpstr>
      <vt:lpstr>Work Package 2 Interactions with Targeted Communities</vt:lpstr>
      <vt:lpstr>Introduction</vt:lpstr>
      <vt:lpstr>Introduction</vt:lpstr>
      <vt:lpstr>Review Recommendations</vt:lpstr>
      <vt:lpstr>Achievements</vt:lpstr>
      <vt:lpstr>Scientific Applications</vt:lpstr>
      <vt:lpstr>Scientific Applications</vt:lpstr>
      <vt:lpstr>Scientific Applications</vt:lpstr>
      <vt:lpstr>Scientific Apps. &amp; Deployments</vt:lpstr>
      <vt:lpstr>Commercial Apps. &amp; Deployments</vt:lpstr>
      <vt:lpstr>Lessons Learned</vt:lpstr>
      <vt:lpstr>Lessons Learned</vt:lpstr>
      <vt:lpstr>Slide 13</vt:lpstr>
      <vt:lpstr>Slide 14</vt:lpstr>
    </vt:vector>
  </TitlesOfParts>
  <Company>SixSq Sàrl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Operational Considerations From Running Grid Services on Cloud Resources</dc:title>
  <dc:creator>Charles</dc:creator>
  <cp:lastModifiedBy>Charles</cp:lastModifiedBy>
  <cp:revision>404</cp:revision>
  <cp:lastPrinted>2012-06-22T06:34:06Z</cp:lastPrinted>
  <dcterms:created xsi:type="dcterms:W3CDTF">2012-06-22T05:54:41Z</dcterms:created>
  <dcterms:modified xsi:type="dcterms:W3CDTF">2012-06-22T08:55:52Z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