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5"/>
  </p:notesMasterIdLst>
  <p:handoutMasterIdLst>
    <p:handoutMasterId r:id="rId26"/>
  </p:handoutMasterIdLst>
  <p:sldIdLst>
    <p:sldId id="577" r:id="rId2"/>
    <p:sldId id="959" r:id="rId3"/>
    <p:sldId id="954" r:id="rId4"/>
    <p:sldId id="976" r:id="rId5"/>
    <p:sldId id="962" r:id="rId6"/>
    <p:sldId id="960" r:id="rId7"/>
    <p:sldId id="961" r:id="rId8"/>
    <p:sldId id="975" r:id="rId9"/>
    <p:sldId id="978" r:id="rId10"/>
    <p:sldId id="979" r:id="rId11"/>
    <p:sldId id="974" r:id="rId12"/>
    <p:sldId id="973" r:id="rId13"/>
    <p:sldId id="964" r:id="rId14"/>
    <p:sldId id="965" r:id="rId15"/>
    <p:sldId id="977" r:id="rId16"/>
    <p:sldId id="966" r:id="rId17"/>
    <p:sldId id="967" r:id="rId18"/>
    <p:sldId id="968" r:id="rId19"/>
    <p:sldId id="969" r:id="rId20"/>
    <p:sldId id="958" r:id="rId21"/>
    <p:sldId id="863" r:id="rId22"/>
    <p:sldId id="970" r:id="rId23"/>
    <p:sldId id="971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9999FF"/>
    <a:srgbClr val="FF6600"/>
    <a:srgbClr val="132B66"/>
    <a:srgbClr val="3B89BA"/>
    <a:srgbClr val="6699FF"/>
    <a:srgbClr val="8291AE"/>
    <a:srgbClr val="142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7" autoAdjust="0"/>
    <p:restoredTop sz="86158" autoAdjust="0"/>
  </p:normalViewPr>
  <p:slideViewPr>
    <p:cSldViewPr>
      <p:cViewPr>
        <p:scale>
          <a:sx n="100" d="100"/>
          <a:sy n="100" d="100"/>
        </p:scale>
        <p:origin x="-1320" y="-288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354" y="1512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TCO breakdown</a:t>
            </a:r>
          </a:p>
        </c:rich>
      </c:tx>
      <c:layout>
        <c:manualLayout>
          <c:xMode val="edge"/>
          <c:yMode val="edge"/>
          <c:x val="0.218889787866949"/>
          <c:y val="0.12208504677473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3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explosion val="3"/>
          </c:dPt>
          <c:dPt>
            <c:idx val="2"/>
            <c:bubble3D val="0"/>
            <c:explosion val="0"/>
            <c:spPr>
              <a:solidFill>
                <a:srgbClr val="008000"/>
              </a:solidFill>
            </c:spPr>
          </c:dPt>
          <c:dPt>
            <c:idx val="3"/>
            <c:bubble3D val="0"/>
            <c:explosion val="0"/>
            <c:spPr>
              <a:solidFill>
                <a:srgbClr val="FFFF00"/>
              </a:solidFill>
            </c:spPr>
          </c:dPt>
          <c:dPt>
            <c:idx val="4"/>
            <c:bubble3D val="0"/>
            <c:explosion val="0"/>
            <c:spPr>
              <a:solidFill>
                <a:srgbClr val="FF660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Sheet2!$A$1:$A$5</c:f>
              <c:strCache>
                <c:ptCount val="5"/>
                <c:pt idx="0">
                  <c:v>Hardware and hosting infra. </c:v>
                </c:pt>
                <c:pt idx="1">
                  <c:v>Network line leases</c:v>
                </c:pt>
                <c:pt idx="2">
                  <c:v>Power Consumption</c:v>
                </c:pt>
                <c:pt idx="3">
                  <c:v>Datacenter administration </c:v>
                </c:pt>
                <c:pt idx="4">
                  <c:v>Cloud site administration </c:v>
                </c:pt>
              </c:strCache>
            </c:strRef>
          </c:cat>
          <c:val>
            <c:numRef>
              <c:f>Sheet2!$B$1:$B$5</c:f>
              <c:numCache>
                <c:formatCode>_("€"* #,##0.00_);_("€"* \(#,##0.00\);_("€"* "-"??_);_(@_)</c:formatCode>
                <c:ptCount val="5"/>
                <c:pt idx="0">
                  <c:v>115200.0</c:v>
                </c:pt>
                <c:pt idx="1">
                  <c:v>30000.0</c:v>
                </c:pt>
                <c:pt idx="2">
                  <c:v>6600.0</c:v>
                </c:pt>
                <c:pt idx="3">
                  <c:v>20000.0</c:v>
                </c:pt>
                <c:pt idx="4">
                  <c:v>80000.0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90D02-00F6-1140-8806-66A6FA2F52B3}" type="doc">
      <dgm:prSet loTypeId="urn:microsoft.com/office/officeart/2005/8/layout/radial6" loCatId="" qsTypeId="urn:microsoft.com/office/officeart/2005/8/quickstyle/3D9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7DCB4B7-4F65-4A45-80B4-7CDAC39BD3FF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4C37755C-58CD-FA4C-851B-C2F8E7147BFC}" type="parTrans" cxnId="{7A2462EA-D83C-7548-9228-AEB509FF404E}">
      <dgm:prSet/>
      <dgm:spPr/>
      <dgm:t>
        <a:bodyPr/>
        <a:lstStyle/>
        <a:p>
          <a:endParaRPr lang="en-US"/>
        </a:p>
      </dgm:t>
    </dgm:pt>
    <dgm:pt modelId="{64C2BD24-FF61-9845-B5A6-B82188F89258}" type="sibTrans" cxnId="{7A2462EA-D83C-7548-9228-AEB509FF404E}">
      <dgm:prSet/>
      <dgm:spPr/>
      <dgm:t>
        <a:bodyPr/>
        <a:lstStyle/>
        <a:p>
          <a:endParaRPr lang="en-US"/>
        </a:p>
      </dgm:t>
    </dgm:pt>
    <dgm:pt modelId="{0A8B8886-CB52-4C43-9FA6-39EE2DFC339A}">
      <dgm:prSet phldrT="[Text]"/>
      <dgm:spPr/>
      <dgm:t>
        <a:bodyPr/>
        <a:lstStyle/>
        <a:p>
          <a:r>
            <a:rPr lang="en-US" dirty="0" smtClean="0"/>
            <a:t>Cloud Service Provisioning</a:t>
          </a:r>
          <a:endParaRPr lang="en-US" dirty="0"/>
        </a:p>
      </dgm:t>
    </dgm:pt>
    <dgm:pt modelId="{BCC5D9A4-CFA8-E247-9A21-4978A362FEDD}" type="sibTrans" cxnId="{3E961A1A-661F-C14E-933A-E38F1928B92E}">
      <dgm:prSet/>
      <dgm:spPr/>
      <dgm:t>
        <a:bodyPr/>
        <a:lstStyle/>
        <a:p>
          <a:endParaRPr lang="en-US"/>
        </a:p>
      </dgm:t>
    </dgm:pt>
    <dgm:pt modelId="{E4EC943D-C0C9-474A-81EB-4F159DBA564D}" type="parTrans" cxnId="{3E961A1A-661F-C14E-933A-E38F1928B92E}">
      <dgm:prSet/>
      <dgm:spPr/>
      <dgm:t>
        <a:bodyPr/>
        <a:lstStyle/>
        <a:p>
          <a:endParaRPr lang="en-US"/>
        </a:p>
      </dgm:t>
    </dgm:pt>
    <dgm:pt modelId="{22CDEBDC-AE47-E345-AA6D-324732935BB1}">
      <dgm:prSet/>
      <dgm:spPr/>
      <dgm:t>
        <a:bodyPr/>
        <a:lstStyle/>
        <a:p>
          <a:r>
            <a:rPr lang="en-US" dirty="0" smtClean="0"/>
            <a:t>Economic Impact</a:t>
          </a:r>
          <a:endParaRPr lang="en-US" dirty="0"/>
        </a:p>
      </dgm:t>
    </dgm:pt>
    <dgm:pt modelId="{0FE45B2A-09D5-4446-BBFA-26DC69D680EB}" type="parTrans" cxnId="{FD0B68F5-4AA8-8144-87DE-33E3A89FAF65}">
      <dgm:prSet/>
      <dgm:spPr/>
      <dgm:t>
        <a:bodyPr/>
        <a:lstStyle/>
        <a:p>
          <a:endParaRPr lang="en-US"/>
        </a:p>
      </dgm:t>
    </dgm:pt>
    <dgm:pt modelId="{282DC5F2-785F-3842-BBAA-093129ABD195}" type="sibTrans" cxnId="{FD0B68F5-4AA8-8144-87DE-33E3A89FAF65}">
      <dgm:prSet/>
      <dgm:spPr/>
      <dgm:t>
        <a:bodyPr/>
        <a:lstStyle/>
        <a:p>
          <a:endParaRPr lang="en-US"/>
        </a:p>
      </dgm:t>
    </dgm:pt>
    <dgm:pt modelId="{03444C9E-3061-204A-A344-BC4F5C375C96}">
      <dgm:prSet phldrT="[Text]"/>
      <dgm:spPr/>
      <dgm:t>
        <a:bodyPr/>
        <a:lstStyle/>
        <a:p>
          <a:r>
            <a:rPr lang="en-US" dirty="0" smtClean="0"/>
            <a:t>Service Deployment and Evolution</a:t>
          </a:r>
          <a:endParaRPr lang="en-US" dirty="0"/>
        </a:p>
      </dgm:t>
    </dgm:pt>
    <dgm:pt modelId="{EA51FB65-EB14-4047-A786-67ECDDAA72FB}" type="parTrans" cxnId="{34B307E9-7981-8640-94F3-8E86DBB97B67}">
      <dgm:prSet/>
      <dgm:spPr/>
      <dgm:t>
        <a:bodyPr/>
        <a:lstStyle/>
        <a:p>
          <a:endParaRPr lang="en-US"/>
        </a:p>
      </dgm:t>
    </dgm:pt>
    <dgm:pt modelId="{1F0D90F1-F7D3-2C4F-84B5-146BC9F8F4DE}" type="sibTrans" cxnId="{34B307E9-7981-8640-94F3-8E86DBB97B67}">
      <dgm:prSet/>
      <dgm:spPr/>
      <dgm:t>
        <a:bodyPr/>
        <a:lstStyle/>
        <a:p>
          <a:endParaRPr lang="en-US"/>
        </a:p>
      </dgm:t>
    </dgm:pt>
    <dgm:pt modelId="{0447537D-188D-F640-9935-792FFEFC3913}">
      <dgm:prSet phldrT="[Text]"/>
      <dgm:spPr/>
      <dgm:t>
        <a:bodyPr/>
        <a:lstStyle/>
        <a:p>
          <a:r>
            <a:rPr lang="en-US" dirty="0" smtClean="0"/>
            <a:t>Physical Infrastructure</a:t>
          </a:r>
          <a:endParaRPr lang="en-US" dirty="0"/>
        </a:p>
      </dgm:t>
    </dgm:pt>
    <dgm:pt modelId="{65E21E63-747A-4748-A16A-CF6E2B0EDAA1}" type="parTrans" cxnId="{FFCBFE68-4921-B14D-9B09-D379B9323713}">
      <dgm:prSet/>
      <dgm:spPr/>
      <dgm:t>
        <a:bodyPr/>
        <a:lstStyle/>
        <a:p>
          <a:endParaRPr lang="en-US"/>
        </a:p>
      </dgm:t>
    </dgm:pt>
    <dgm:pt modelId="{C1F999D9-EC37-DC4F-B89B-AD0E12DBDC0C}" type="sibTrans" cxnId="{FFCBFE68-4921-B14D-9B09-D379B9323713}">
      <dgm:prSet/>
      <dgm:spPr/>
      <dgm:t>
        <a:bodyPr/>
        <a:lstStyle/>
        <a:p>
          <a:endParaRPr lang="en-US"/>
        </a:p>
      </dgm:t>
    </dgm:pt>
    <dgm:pt modelId="{AC5BDBE8-6EF7-6145-80DD-287007311C8E}">
      <dgm:prSet phldrT="[Text]"/>
      <dgm:spPr/>
      <dgm:t>
        <a:bodyPr/>
        <a:lstStyle/>
        <a:p>
          <a:r>
            <a:rPr lang="en-US" dirty="0" smtClean="0"/>
            <a:t>Daily Operations</a:t>
          </a:r>
          <a:endParaRPr lang="en-US" dirty="0"/>
        </a:p>
      </dgm:t>
    </dgm:pt>
    <dgm:pt modelId="{57E65404-3A81-D04D-B4E4-96E66C117B71}" type="parTrans" cxnId="{BA68DCCC-AFEB-3D4B-B507-CCAD5303BA35}">
      <dgm:prSet/>
      <dgm:spPr/>
      <dgm:t>
        <a:bodyPr/>
        <a:lstStyle/>
        <a:p>
          <a:endParaRPr lang="en-US"/>
        </a:p>
      </dgm:t>
    </dgm:pt>
    <dgm:pt modelId="{B5F00A4B-F282-BE48-BADD-DC1D3E7D342A}" type="sibTrans" cxnId="{BA68DCCC-AFEB-3D4B-B507-CCAD5303BA35}">
      <dgm:prSet/>
      <dgm:spPr/>
      <dgm:t>
        <a:bodyPr/>
        <a:lstStyle/>
        <a:p>
          <a:endParaRPr lang="en-US"/>
        </a:p>
      </dgm:t>
    </dgm:pt>
    <dgm:pt modelId="{9B786200-3CE7-554D-8A24-DDB3E69F7320}" type="pres">
      <dgm:prSet presAssocID="{A6990D02-00F6-1140-8806-66A6FA2F52B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26A8AA-EFFF-E943-9A37-E599210218A2}" type="pres">
      <dgm:prSet presAssocID="{0A8B8886-CB52-4C43-9FA6-39EE2DFC339A}" presName="centerShape" presStyleLbl="node0" presStyleIdx="0" presStyleCnt="1"/>
      <dgm:spPr/>
      <dgm:t>
        <a:bodyPr/>
        <a:lstStyle/>
        <a:p>
          <a:endParaRPr lang="en-US"/>
        </a:p>
      </dgm:t>
    </dgm:pt>
    <dgm:pt modelId="{FF830A10-7AC0-864A-B7CD-71B7F6FDF897}" type="pres">
      <dgm:prSet presAssocID="{0447537D-188D-F640-9935-792FFEFC39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15DBF-84E5-B445-9407-94AED010537C}" type="pres">
      <dgm:prSet presAssocID="{0447537D-188D-F640-9935-792FFEFC3913}" presName="dummy" presStyleCnt="0"/>
      <dgm:spPr/>
    </dgm:pt>
    <dgm:pt modelId="{439F65C6-80EC-C443-BF18-43536F2A7C3B}" type="pres">
      <dgm:prSet presAssocID="{C1F999D9-EC37-DC4F-B89B-AD0E12DBDC0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9078F91-0082-894E-B701-E878083E5E72}" type="pres">
      <dgm:prSet presAssocID="{03444C9E-3061-204A-A344-BC4F5C375C9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122AEE-D3DC-AF4E-B016-B0DAE75E0D58}" type="pres">
      <dgm:prSet presAssocID="{03444C9E-3061-204A-A344-BC4F5C375C96}" presName="dummy" presStyleCnt="0"/>
      <dgm:spPr/>
    </dgm:pt>
    <dgm:pt modelId="{AD3F2767-9060-C441-9FCF-0BE8694F892D}" type="pres">
      <dgm:prSet presAssocID="{1F0D90F1-F7D3-2C4F-84B5-146BC9F8F4DE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BA17709-4128-1345-A188-99AFDD05EA1C}" type="pres">
      <dgm:prSet presAssocID="{AC5BDBE8-6EF7-6145-80DD-287007311C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330FAB-4A7B-6F48-934B-D8412B497531}" type="pres">
      <dgm:prSet presAssocID="{AC5BDBE8-6EF7-6145-80DD-287007311C8E}" presName="dummy" presStyleCnt="0"/>
      <dgm:spPr/>
    </dgm:pt>
    <dgm:pt modelId="{A45A1FA4-C189-3344-B499-01537AF57DB9}" type="pres">
      <dgm:prSet presAssocID="{B5F00A4B-F282-BE48-BADD-DC1D3E7D342A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7FDB519-7D3C-A141-BC31-FDB59ED8583F}" type="pres">
      <dgm:prSet presAssocID="{67DCB4B7-4F65-4A45-80B4-7CDAC39BD3F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02BD6B-26DD-8C45-8079-7D8D0773D630}" type="pres">
      <dgm:prSet presAssocID="{67DCB4B7-4F65-4A45-80B4-7CDAC39BD3FF}" presName="dummy" presStyleCnt="0"/>
      <dgm:spPr/>
    </dgm:pt>
    <dgm:pt modelId="{9DF223EF-C3CE-4249-964F-68AF1A9C9454}" type="pres">
      <dgm:prSet presAssocID="{64C2BD24-FF61-9845-B5A6-B82188F89258}" presName="sibTrans" presStyleLbl="sibTrans2D1" presStyleIdx="3" presStyleCnt="5"/>
      <dgm:spPr/>
      <dgm:t>
        <a:bodyPr/>
        <a:lstStyle/>
        <a:p>
          <a:endParaRPr lang="en-US"/>
        </a:p>
      </dgm:t>
    </dgm:pt>
    <dgm:pt modelId="{2DC5A0D0-6062-8F49-8DB5-855D0E1BDA61}" type="pres">
      <dgm:prSet presAssocID="{22CDEBDC-AE47-E345-AA6D-324732935BB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653A5A-6A66-F84E-9F2C-A1DF559EDACE}" type="pres">
      <dgm:prSet presAssocID="{22CDEBDC-AE47-E345-AA6D-324732935BB1}" presName="dummy" presStyleCnt="0"/>
      <dgm:spPr/>
    </dgm:pt>
    <dgm:pt modelId="{B185DB44-CD0C-044C-B208-0A3D09169BEC}" type="pres">
      <dgm:prSet presAssocID="{282DC5F2-785F-3842-BBAA-093129ABD195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1ACE97C-0B12-3F43-BAD7-B09E65568C57}" type="presOf" srcId="{282DC5F2-785F-3842-BBAA-093129ABD195}" destId="{B185DB44-CD0C-044C-B208-0A3D09169BEC}" srcOrd="0" destOrd="0" presId="urn:microsoft.com/office/officeart/2005/8/layout/radial6"/>
    <dgm:cxn modelId="{940DBD31-6DFF-7D40-B95C-C58394C43C43}" type="presOf" srcId="{AC5BDBE8-6EF7-6145-80DD-287007311C8E}" destId="{EBA17709-4128-1345-A188-99AFDD05EA1C}" srcOrd="0" destOrd="0" presId="urn:microsoft.com/office/officeart/2005/8/layout/radial6"/>
    <dgm:cxn modelId="{6D30CBB8-CC79-1D4F-93DC-02E18ECC79E6}" type="presOf" srcId="{22CDEBDC-AE47-E345-AA6D-324732935BB1}" destId="{2DC5A0D0-6062-8F49-8DB5-855D0E1BDA61}" srcOrd="0" destOrd="0" presId="urn:microsoft.com/office/officeart/2005/8/layout/radial6"/>
    <dgm:cxn modelId="{FFCBFE68-4921-B14D-9B09-D379B9323713}" srcId="{0A8B8886-CB52-4C43-9FA6-39EE2DFC339A}" destId="{0447537D-188D-F640-9935-792FFEFC3913}" srcOrd="0" destOrd="0" parTransId="{65E21E63-747A-4748-A16A-CF6E2B0EDAA1}" sibTransId="{C1F999D9-EC37-DC4F-B89B-AD0E12DBDC0C}"/>
    <dgm:cxn modelId="{34B307E9-7981-8640-94F3-8E86DBB97B67}" srcId="{0A8B8886-CB52-4C43-9FA6-39EE2DFC339A}" destId="{03444C9E-3061-204A-A344-BC4F5C375C96}" srcOrd="1" destOrd="0" parTransId="{EA51FB65-EB14-4047-A786-67ECDDAA72FB}" sibTransId="{1F0D90F1-F7D3-2C4F-84B5-146BC9F8F4DE}"/>
    <dgm:cxn modelId="{35F3E2A5-8BB4-004C-9F89-7284D70D4F0E}" type="presOf" srcId="{64C2BD24-FF61-9845-B5A6-B82188F89258}" destId="{9DF223EF-C3CE-4249-964F-68AF1A9C9454}" srcOrd="0" destOrd="0" presId="urn:microsoft.com/office/officeart/2005/8/layout/radial6"/>
    <dgm:cxn modelId="{C975E7E7-DF7F-6644-B725-10D2367E9290}" type="presOf" srcId="{C1F999D9-EC37-DC4F-B89B-AD0E12DBDC0C}" destId="{439F65C6-80EC-C443-BF18-43536F2A7C3B}" srcOrd="0" destOrd="0" presId="urn:microsoft.com/office/officeart/2005/8/layout/radial6"/>
    <dgm:cxn modelId="{CD6C996C-8209-504B-B505-272A82769684}" type="presOf" srcId="{0A8B8886-CB52-4C43-9FA6-39EE2DFC339A}" destId="{6E26A8AA-EFFF-E943-9A37-E599210218A2}" srcOrd="0" destOrd="0" presId="urn:microsoft.com/office/officeart/2005/8/layout/radial6"/>
    <dgm:cxn modelId="{54EBF771-7AD4-F84C-A5A6-59733B328E70}" type="presOf" srcId="{B5F00A4B-F282-BE48-BADD-DC1D3E7D342A}" destId="{A45A1FA4-C189-3344-B499-01537AF57DB9}" srcOrd="0" destOrd="0" presId="urn:microsoft.com/office/officeart/2005/8/layout/radial6"/>
    <dgm:cxn modelId="{7A2462EA-D83C-7548-9228-AEB509FF404E}" srcId="{0A8B8886-CB52-4C43-9FA6-39EE2DFC339A}" destId="{67DCB4B7-4F65-4A45-80B4-7CDAC39BD3FF}" srcOrd="3" destOrd="0" parTransId="{4C37755C-58CD-FA4C-851B-C2F8E7147BFC}" sibTransId="{64C2BD24-FF61-9845-B5A6-B82188F89258}"/>
    <dgm:cxn modelId="{BA68DCCC-AFEB-3D4B-B507-CCAD5303BA35}" srcId="{0A8B8886-CB52-4C43-9FA6-39EE2DFC339A}" destId="{AC5BDBE8-6EF7-6145-80DD-287007311C8E}" srcOrd="2" destOrd="0" parTransId="{57E65404-3A81-D04D-B4E4-96E66C117B71}" sibTransId="{B5F00A4B-F282-BE48-BADD-DC1D3E7D342A}"/>
    <dgm:cxn modelId="{06C7FB25-6668-E44C-B8E0-1DF45F309705}" type="presOf" srcId="{03444C9E-3061-204A-A344-BC4F5C375C96}" destId="{99078F91-0082-894E-B701-E878083E5E72}" srcOrd="0" destOrd="0" presId="urn:microsoft.com/office/officeart/2005/8/layout/radial6"/>
    <dgm:cxn modelId="{A1940FED-01C3-3247-AEAF-C5D047AD3965}" type="presOf" srcId="{A6990D02-00F6-1140-8806-66A6FA2F52B3}" destId="{9B786200-3CE7-554D-8A24-DDB3E69F7320}" srcOrd="0" destOrd="0" presId="urn:microsoft.com/office/officeart/2005/8/layout/radial6"/>
    <dgm:cxn modelId="{3E961A1A-661F-C14E-933A-E38F1928B92E}" srcId="{A6990D02-00F6-1140-8806-66A6FA2F52B3}" destId="{0A8B8886-CB52-4C43-9FA6-39EE2DFC339A}" srcOrd="0" destOrd="0" parTransId="{E4EC943D-C0C9-474A-81EB-4F159DBA564D}" sibTransId="{BCC5D9A4-CFA8-E247-9A21-4978A362FEDD}"/>
    <dgm:cxn modelId="{CE406FBB-0921-8048-A5B2-26C46501E27E}" type="presOf" srcId="{0447537D-188D-F640-9935-792FFEFC3913}" destId="{FF830A10-7AC0-864A-B7CD-71B7F6FDF897}" srcOrd="0" destOrd="0" presId="urn:microsoft.com/office/officeart/2005/8/layout/radial6"/>
    <dgm:cxn modelId="{FD0B68F5-4AA8-8144-87DE-33E3A89FAF65}" srcId="{0A8B8886-CB52-4C43-9FA6-39EE2DFC339A}" destId="{22CDEBDC-AE47-E345-AA6D-324732935BB1}" srcOrd="4" destOrd="0" parTransId="{0FE45B2A-09D5-4446-BBFA-26DC69D680EB}" sibTransId="{282DC5F2-785F-3842-BBAA-093129ABD195}"/>
    <dgm:cxn modelId="{C4C0C4C5-286F-994B-8AB7-72DDD1C10911}" type="presOf" srcId="{1F0D90F1-F7D3-2C4F-84B5-146BC9F8F4DE}" destId="{AD3F2767-9060-C441-9FCF-0BE8694F892D}" srcOrd="0" destOrd="0" presId="urn:microsoft.com/office/officeart/2005/8/layout/radial6"/>
    <dgm:cxn modelId="{04DCBE81-E587-DA44-A0F2-299CAAAC9614}" type="presOf" srcId="{67DCB4B7-4F65-4A45-80B4-7CDAC39BD3FF}" destId="{C7FDB519-7D3C-A141-BC31-FDB59ED8583F}" srcOrd="0" destOrd="0" presId="urn:microsoft.com/office/officeart/2005/8/layout/radial6"/>
    <dgm:cxn modelId="{9BA08BD6-640E-2D41-B640-A8036744E894}" type="presParOf" srcId="{9B786200-3CE7-554D-8A24-DDB3E69F7320}" destId="{6E26A8AA-EFFF-E943-9A37-E599210218A2}" srcOrd="0" destOrd="0" presId="urn:microsoft.com/office/officeart/2005/8/layout/radial6"/>
    <dgm:cxn modelId="{FF272DB3-8B2B-5645-A08B-C13AD9C1568A}" type="presParOf" srcId="{9B786200-3CE7-554D-8A24-DDB3E69F7320}" destId="{FF830A10-7AC0-864A-B7CD-71B7F6FDF897}" srcOrd="1" destOrd="0" presId="urn:microsoft.com/office/officeart/2005/8/layout/radial6"/>
    <dgm:cxn modelId="{C15D1D14-E652-2244-A616-F059D27B8E79}" type="presParOf" srcId="{9B786200-3CE7-554D-8A24-DDB3E69F7320}" destId="{07A15DBF-84E5-B445-9407-94AED010537C}" srcOrd="2" destOrd="0" presId="urn:microsoft.com/office/officeart/2005/8/layout/radial6"/>
    <dgm:cxn modelId="{276CF091-9ABE-D94F-AA2C-3358A7A4272C}" type="presParOf" srcId="{9B786200-3CE7-554D-8A24-DDB3E69F7320}" destId="{439F65C6-80EC-C443-BF18-43536F2A7C3B}" srcOrd="3" destOrd="0" presId="urn:microsoft.com/office/officeart/2005/8/layout/radial6"/>
    <dgm:cxn modelId="{A35638F3-8FCB-1F4A-BDE6-EB83054C5279}" type="presParOf" srcId="{9B786200-3CE7-554D-8A24-DDB3E69F7320}" destId="{99078F91-0082-894E-B701-E878083E5E72}" srcOrd="4" destOrd="0" presId="urn:microsoft.com/office/officeart/2005/8/layout/radial6"/>
    <dgm:cxn modelId="{1DF370E8-5190-714A-AEA5-907EACFD38F8}" type="presParOf" srcId="{9B786200-3CE7-554D-8A24-DDB3E69F7320}" destId="{41122AEE-D3DC-AF4E-B016-B0DAE75E0D58}" srcOrd="5" destOrd="0" presId="urn:microsoft.com/office/officeart/2005/8/layout/radial6"/>
    <dgm:cxn modelId="{F4406719-4DAF-784D-9EFC-8BD50BC55609}" type="presParOf" srcId="{9B786200-3CE7-554D-8A24-DDB3E69F7320}" destId="{AD3F2767-9060-C441-9FCF-0BE8694F892D}" srcOrd="6" destOrd="0" presId="urn:microsoft.com/office/officeart/2005/8/layout/radial6"/>
    <dgm:cxn modelId="{AD81139D-998B-3248-A443-746089B6607D}" type="presParOf" srcId="{9B786200-3CE7-554D-8A24-DDB3E69F7320}" destId="{EBA17709-4128-1345-A188-99AFDD05EA1C}" srcOrd="7" destOrd="0" presId="urn:microsoft.com/office/officeart/2005/8/layout/radial6"/>
    <dgm:cxn modelId="{A30EDB47-495D-4842-9D97-ED5684C10752}" type="presParOf" srcId="{9B786200-3CE7-554D-8A24-DDB3E69F7320}" destId="{95330FAB-4A7B-6F48-934B-D8412B497531}" srcOrd="8" destOrd="0" presId="urn:microsoft.com/office/officeart/2005/8/layout/radial6"/>
    <dgm:cxn modelId="{E10CC587-E160-7D48-BAD3-3C2A3DEC2E90}" type="presParOf" srcId="{9B786200-3CE7-554D-8A24-DDB3E69F7320}" destId="{A45A1FA4-C189-3344-B499-01537AF57DB9}" srcOrd="9" destOrd="0" presId="urn:microsoft.com/office/officeart/2005/8/layout/radial6"/>
    <dgm:cxn modelId="{29E7FFFF-D041-DD41-BD97-49ADF78A016C}" type="presParOf" srcId="{9B786200-3CE7-554D-8A24-DDB3E69F7320}" destId="{C7FDB519-7D3C-A141-BC31-FDB59ED8583F}" srcOrd="10" destOrd="0" presId="urn:microsoft.com/office/officeart/2005/8/layout/radial6"/>
    <dgm:cxn modelId="{F88C5C04-6BD3-B84C-915D-A336CDD3E342}" type="presParOf" srcId="{9B786200-3CE7-554D-8A24-DDB3E69F7320}" destId="{0402BD6B-26DD-8C45-8079-7D8D0773D630}" srcOrd="11" destOrd="0" presId="urn:microsoft.com/office/officeart/2005/8/layout/radial6"/>
    <dgm:cxn modelId="{0C081635-548C-4B4A-9188-2F9AB53631B8}" type="presParOf" srcId="{9B786200-3CE7-554D-8A24-DDB3E69F7320}" destId="{9DF223EF-C3CE-4249-964F-68AF1A9C9454}" srcOrd="12" destOrd="0" presId="urn:microsoft.com/office/officeart/2005/8/layout/radial6"/>
    <dgm:cxn modelId="{53261724-B44B-D745-9C48-30E1A292D420}" type="presParOf" srcId="{9B786200-3CE7-554D-8A24-DDB3E69F7320}" destId="{2DC5A0D0-6062-8F49-8DB5-855D0E1BDA61}" srcOrd="13" destOrd="0" presId="urn:microsoft.com/office/officeart/2005/8/layout/radial6"/>
    <dgm:cxn modelId="{DA1B98DD-9BB0-DD4C-BF23-295817B194A0}" type="presParOf" srcId="{9B786200-3CE7-554D-8A24-DDB3E69F7320}" destId="{A8653A5A-6A66-F84E-9F2C-A1DF559EDACE}" srcOrd="14" destOrd="0" presId="urn:microsoft.com/office/officeart/2005/8/layout/radial6"/>
    <dgm:cxn modelId="{E12D221E-1CA1-9C4C-9C02-9690C7F78936}" type="presParOf" srcId="{9B786200-3CE7-554D-8A24-DDB3E69F7320}" destId="{B185DB44-CD0C-044C-B208-0A3D09169BE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0929A8-0793-F845-9821-FC9CFFDF6F6A}" type="doc">
      <dgm:prSet loTypeId="urn:microsoft.com/office/officeart/2005/8/layout/cycle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EED6B59-805A-3248-9C42-F9B3E19721D0}">
      <dgm:prSet phldrT="[Text]" custT="1"/>
      <dgm:spPr/>
      <dgm:t>
        <a:bodyPr/>
        <a:lstStyle/>
        <a:p>
          <a:r>
            <a:rPr lang="en-US" sz="2000" b="1" dirty="0" smtClean="0"/>
            <a:t>Develop</a:t>
          </a:r>
          <a:endParaRPr lang="en-US" sz="2000" b="1" dirty="0"/>
        </a:p>
      </dgm:t>
    </dgm:pt>
    <dgm:pt modelId="{716E684A-E476-B64E-B635-28B965287A52}" type="parTrans" cxnId="{0236E4F2-657B-9F47-93BC-E6E045DB70AE}">
      <dgm:prSet/>
      <dgm:spPr/>
      <dgm:t>
        <a:bodyPr/>
        <a:lstStyle/>
        <a:p>
          <a:endParaRPr lang="en-US" sz="3600" b="1"/>
        </a:p>
      </dgm:t>
    </dgm:pt>
    <dgm:pt modelId="{5415DB1F-062C-3E46-98B8-6A97F155AD99}" type="sibTrans" cxnId="{0236E4F2-657B-9F47-93BC-E6E045DB70AE}">
      <dgm:prSet/>
      <dgm:spPr/>
      <dgm:t>
        <a:bodyPr/>
        <a:lstStyle/>
        <a:p>
          <a:endParaRPr lang="en-US" sz="3600" b="1"/>
        </a:p>
      </dgm:t>
    </dgm:pt>
    <dgm:pt modelId="{DB5080C6-0862-EA42-B689-252E99DA507D}">
      <dgm:prSet phldrT="[Text]" custT="1"/>
      <dgm:spPr/>
      <dgm:t>
        <a:bodyPr/>
        <a:lstStyle/>
        <a:p>
          <a:r>
            <a:rPr lang="en-US" sz="2000" b="1" dirty="0" smtClean="0"/>
            <a:t>Certify</a:t>
          </a:r>
          <a:endParaRPr lang="en-US" sz="2000" b="1" dirty="0"/>
        </a:p>
      </dgm:t>
    </dgm:pt>
    <dgm:pt modelId="{944EBE7B-639E-1845-908C-013A1544F748}" type="parTrans" cxnId="{D83B7F4E-D39C-8947-B41F-08D5A66365A1}">
      <dgm:prSet/>
      <dgm:spPr/>
      <dgm:t>
        <a:bodyPr/>
        <a:lstStyle/>
        <a:p>
          <a:endParaRPr lang="en-US" sz="3600" b="1"/>
        </a:p>
      </dgm:t>
    </dgm:pt>
    <dgm:pt modelId="{6DC0B779-029E-BD4B-B7D5-613CBE745543}" type="sibTrans" cxnId="{D83B7F4E-D39C-8947-B41F-08D5A66365A1}">
      <dgm:prSet/>
      <dgm:spPr/>
      <dgm:t>
        <a:bodyPr/>
        <a:lstStyle/>
        <a:p>
          <a:endParaRPr lang="en-US" sz="3600" b="1"/>
        </a:p>
      </dgm:t>
    </dgm:pt>
    <dgm:pt modelId="{486A6C3B-AEFC-E749-879E-A43B8DED7890}">
      <dgm:prSet phldrT="[Text]" custT="1"/>
      <dgm:spPr/>
      <dgm:t>
        <a:bodyPr/>
        <a:lstStyle/>
        <a:p>
          <a:r>
            <a:rPr lang="en-US" sz="2000" b="1" dirty="0" smtClean="0"/>
            <a:t>Deploy</a:t>
          </a:r>
          <a:endParaRPr lang="en-US" sz="2000" b="1" dirty="0"/>
        </a:p>
      </dgm:t>
    </dgm:pt>
    <dgm:pt modelId="{CBF887C2-6487-CC4E-B706-1822A4B78FE2}" type="parTrans" cxnId="{DC7231B0-B741-E740-837B-918AFE27B2DB}">
      <dgm:prSet/>
      <dgm:spPr/>
      <dgm:t>
        <a:bodyPr/>
        <a:lstStyle/>
        <a:p>
          <a:endParaRPr lang="en-US" sz="3600" b="1"/>
        </a:p>
      </dgm:t>
    </dgm:pt>
    <dgm:pt modelId="{A2526909-CDFA-2E46-9176-F3AC42489AF3}" type="sibTrans" cxnId="{DC7231B0-B741-E740-837B-918AFE27B2DB}">
      <dgm:prSet/>
      <dgm:spPr/>
      <dgm:t>
        <a:bodyPr/>
        <a:lstStyle/>
        <a:p>
          <a:endParaRPr lang="en-US" sz="3600" b="1"/>
        </a:p>
      </dgm:t>
    </dgm:pt>
    <dgm:pt modelId="{5F525743-A8AB-0D4C-8337-3A7D9F37CCEC}">
      <dgm:prSet phldrT="[Text]" custT="1"/>
      <dgm:spPr/>
      <dgm:t>
        <a:bodyPr/>
        <a:lstStyle/>
        <a:p>
          <a:r>
            <a:rPr lang="en-US" sz="2000" b="1" dirty="0" smtClean="0"/>
            <a:t>Operate</a:t>
          </a:r>
          <a:endParaRPr lang="en-US" sz="2000" b="1" dirty="0"/>
        </a:p>
      </dgm:t>
    </dgm:pt>
    <dgm:pt modelId="{EF649143-686E-AB48-85E0-C6D319B1FE54}" type="parTrans" cxnId="{E5BD7B48-6167-1A42-95AA-3FFEE4E96161}">
      <dgm:prSet/>
      <dgm:spPr/>
      <dgm:t>
        <a:bodyPr/>
        <a:lstStyle/>
        <a:p>
          <a:endParaRPr lang="en-US" sz="3600" b="1"/>
        </a:p>
      </dgm:t>
    </dgm:pt>
    <dgm:pt modelId="{4F1D2796-9182-7140-97B4-0A322642F8E8}" type="sibTrans" cxnId="{E5BD7B48-6167-1A42-95AA-3FFEE4E96161}">
      <dgm:prSet/>
      <dgm:spPr/>
      <dgm:t>
        <a:bodyPr/>
        <a:lstStyle/>
        <a:p>
          <a:endParaRPr lang="en-US" sz="3600" b="1"/>
        </a:p>
      </dgm:t>
    </dgm:pt>
    <dgm:pt modelId="{FB251661-1682-CF4D-A2FA-40151412E8BF}">
      <dgm:prSet phldrT="[Text]" custT="1"/>
      <dgm:spPr/>
      <dgm:t>
        <a:bodyPr/>
        <a:lstStyle/>
        <a:p>
          <a:r>
            <a:rPr lang="en-US" sz="2000" b="1" dirty="0" smtClean="0"/>
            <a:t>New requirements and bugs</a:t>
          </a:r>
          <a:endParaRPr lang="en-US" sz="2000" b="1" dirty="0"/>
        </a:p>
      </dgm:t>
    </dgm:pt>
    <dgm:pt modelId="{A4898E94-BD6E-6542-B883-C586AB7BB1AA}" type="parTrans" cxnId="{DB22FF8D-1063-574D-8DBB-65273576FAA8}">
      <dgm:prSet/>
      <dgm:spPr/>
      <dgm:t>
        <a:bodyPr/>
        <a:lstStyle/>
        <a:p>
          <a:endParaRPr lang="en-US" sz="3600" b="1"/>
        </a:p>
      </dgm:t>
    </dgm:pt>
    <dgm:pt modelId="{4F3A54FF-35FD-854C-BC62-20E5BDBB9AAB}" type="sibTrans" cxnId="{DB22FF8D-1063-574D-8DBB-65273576FAA8}">
      <dgm:prSet/>
      <dgm:spPr/>
      <dgm:t>
        <a:bodyPr/>
        <a:lstStyle/>
        <a:p>
          <a:endParaRPr lang="en-US" sz="3600" b="1"/>
        </a:p>
      </dgm:t>
    </dgm:pt>
    <dgm:pt modelId="{9761B331-0C56-3448-95E9-E63C9292985E}" type="pres">
      <dgm:prSet presAssocID="{B70929A8-0793-F845-9821-FC9CFFDF6F6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28FE21-5BF1-B14A-821D-E73883D680DA}" type="pres">
      <dgm:prSet presAssocID="{6EED6B59-805A-3248-9C42-F9B3E19721D0}" presName="dummy" presStyleCnt="0"/>
      <dgm:spPr/>
    </dgm:pt>
    <dgm:pt modelId="{199955B9-EBB7-6646-91E8-975BB56021CD}" type="pres">
      <dgm:prSet presAssocID="{6EED6B59-805A-3248-9C42-F9B3E19721D0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3C2C38-B4AF-5A47-BEC6-A8415F4AFA1E}" type="pres">
      <dgm:prSet presAssocID="{5415DB1F-062C-3E46-98B8-6A97F155AD99}" presName="sibTrans" presStyleLbl="node1" presStyleIdx="0" presStyleCnt="5"/>
      <dgm:spPr/>
      <dgm:t>
        <a:bodyPr/>
        <a:lstStyle/>
        <a:p>
          <a:endParaRPr lang="en-US"/>
        </a:p>
      </dgm:t>
    </dgm:pt>
    <dgm:pt modelId="{7D6122F9-E767-8041-9456-A91AF445B10A}" type="pres">
      <dgm:prSet presAssocID="{DB5080C6-0862-EA42-B689-252E99DA507D}" presName="dummy" presStyleCnt="0"/>
      <dgm:spPr/>
    </dgm:pt>
    <dgm:pt modelId="{BF0BD5E2-198A-7C41-907F-67EEA3A4A163}" type="pres">
      <dgm:prSet presAssocID="{DB5080C6-0862-EA42-B689-252E99DA507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C1F30-465E-8540-817D-9CCAD3895475}" type="pres">
      <dgm:prSet presAssocID="{6DC0B779-029E-BD4B-B7D5-613CBE745543}" presName="sibTrans" presStyleLbl="node1" presStyleIdx="1" presStyleCnt="5"/>
      <dgm:spPr/>
      <dgm:t>
        <a:bodyPr/>
        <a:lstStyle/>
        <a:p>
          <a:endParaRPr lang="en-US"/>
        </a:p>
      </dgm:t>
    </dgm:pt>
    <dgm:pt modelId="{396B7422-AFEB-8C45-A5FC-EC811A93F09B}" type="pres">
      <dgm:prSet presAssocID="{486A6C3B-AEFC-E749-879E-A43B8DED7890}" presName="dummy" presStyleCnt="0"/>
      <dgm:spPr/>
    </dgm:pt>
    <dgm:pt modelId="{44843C8B-DB46-7147-B264-618DFE4DFB78}" type="pres">
      <dgm:prSet presAssocID="{486A6C3B-AEFC-E749-879E-A43B8DED7890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8DC01-E378-7145-8C09-20E37AB698B5}" type="pres">
      <dgm:prSet presAssocID="{A2526909-CDFA-2E46-9176-F3AC42489AF3}" presName="sibTrans" presStyleLbl="node1" presStyleIdx="2" presStyleCnt="5"/>
      <dgm:spPr/>
      <dgm:t>
        <a:bodyPr/>
        <a:lstStyle/>
        <a:p>
          <a:endParaRPr lang="en-US"/>
        </a:p>
      </dgm:t>
    </dgm:pt>
    <dgm:pt modelId="{27EEFFBC-9D54-3945-A819-CBA42C8D8040}" type="pres">
      <dgm:prSet presAssocID="{5F525743-A8AB-0D4C-8337-3A7D9F37CCEC}" presName="dummy" presStyleCnt="0"/>
      <dgm:spPr/>
    </dgm:pt>
    <dgm:pt modelId="{4AF1EE9D-80AD-4648-81FE-DE7FDFF144F1}" type="pres">
      <dgm:prSet presAssocID="{5F525743-A8AB-0D4C-8337-3A7D9F37CCEC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62C64-66EA-934D-8E74-427BB8867656}" type="pres">
      <dgm:prSet presAssocID="{4F1D2796-9182-7140-97B4-0A322642F8E8}" presName="sibTrans" presStyleLbl="node1" presStyleIdx="3" presStyleCnt="5"/>
      <dgm:spPr/>
      <dgm:t>
        <a:bodyPr/>
        <a:lstStyle/>
        <a:p>
          <a:endParaRPr lang="en-US"/>
        </a:p>
      </dgm:t>
    </dgm:pt>
    <dgm:pt modelId="{55E0FC79-307A-ED4E-ABFF-A547F2C73DEF}" type="pres">
      <dgm:prSet presAssocID="{FB251661-1682-CF4D-A2FA-40151412E8BF}" presName="dummy" presStyleCnt="0"/>
      <dgm:spPr/>
    </dgm:pt>
    <dgm:pt modelId="{D533848D-5726-0B40-8861-67E9F1AD329C}" type="pres">
      <dgm:prSet presAssocID="{FB251661-1682-CF4D-A2FA-40151412E8BF}" presName="node" presStyleLbl="revTx" presStyleIdx="4" presStyleCnt="5" custScaleX="181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CF4962-E2BD-F748-8D1B-5F2F3E229871}" type="pres">
      <dgm:prSet presAssocID="{4F3A54FF-35FD-854C-BC62-20E5BDBB9AAB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4A1BA75B-A6C2-2546-B33A-E0B706A1219A}" type="presOf" srcId="{FB251661-1682-CF4D-A2FA-40151412E8BF}" destId="{D533848D-5726-0B40-8861-67E9F1AD329C}" srcOrd="0" destOrd="0" presId="urn:microsoft.com/office/officeart/2005/8/layout/cycle1"/>
    <dgm:cxn modelId="{67157B5A-6EA9-1C45-B400-4CDE6C097532}" type="presOf" srcId="{B70929A8-0793-F845-9821-FC9CFFDF6F6A}" destId="{9761B331-0C56-3448-95E9-E63C9292985E}" srcOrd="0" destOrd="0" presId="urn:microsoft.com/office/officeart/2005/8/layout/cycle1"/>
    <dgm:cxn modelId="{145D8843-28C7-1343-9879-AF73BDABD567}" type="presOf" srcId="{5F525743-A8AB-0D4C-8337-3A7D9F37CCEC}" destId="{4AF1EE9D-80AD-4648-81FE-DE7FDFF144F1}" srcOrd="0" destOrd="0" presId="urn:microsoft.com/office/officeart/2005/8/layout/cycle1"/>
    <dgm:cxn modelId="{AE4EDC16-7BAC-4044-8155-1E58F64DCA51}" type="presOf" srcId="{DB5080C6-0862-EA42-B689-252E99DA507D}" destId="{BF0BD5E2-198A-7C41-907F-67EEA3A4A163}" srcOrd="0" destOrd="0" presId="urn:microsoft.com/office/officeart/2005/8/layout/cycle1"/>
    <dgm:cxn modelId="{D83B7F4E-D39C-8947-B41F-08D5A66365A1}" srcId="{B70929A8-0793-F845-9821-FC9CFFDF6F6A}" destId="{DB5080C6-0862-EA42-B689-252E99DA507D}" srcOrd="1" destOrd="0" parTransId="{944EBE7B-639E-1845-908C-013A1544F748}" sibTransId="{6DC0B779-029E-BD4B-B7D5-613CBE745543}"/>
    <dgm:cxn modelId="{8CD4F3FD-7920-864C-B873-30B100BE9F69}" type="presOf" srcId="{486A6C3B-AEFC-E749-879E-A43B8DED7890}" destId="{44843C8B-DB46-7147-B264-618DFE4DFB78}" srcOrd="0" destOrd="0" presId="urn:microsoft.com/office/officeart/2005/8/layout/cycle1"/>
    <dgm:cxn modelId="{13FFC085-A69F-854C-A614-BCA3E5B6BB1C}" type="presOf" srcId="{4F1D2796-9182-7140-97B4-0A322642F8E8}" destId="{0F162C64-66EA-934D-8E74-427BB8867656}" srcOrd="0" destOrd="0" presId="urn:microsoft.com/office/officeart/2005/8/layout/cycle1"/>
    <dgm:cxn modelId="{DC7231B0-B741-E740-837B-918AFE27B2DB}" srcId="{B70929A8-0793-F845-9821-FC9CFFDF6F6A}" destId="{486A6C3B-AEFC-E749-879E-A43B8DED7890}" srcOrd="2" destOrd="0" parTransId="{CBF887C2-6487-CC4E-B706-1822A4B78FE2}" sibTransId="{A2526909-CDFA-2E46-9176-F3AC42489AF3}"/>
    <dgm:cxn modelId="{0236E4F2-657B-9F47-93BC-E6E045DB70AE}" srcId="{B70929A8-0793-F845-9821-FC9CFFDF6F6A}" destId="{6EED6B59-805A-3248-9C42-F9B3E19721D0}" srcOrd="0" destOrd="0" parTransId="{716E684A-E476-B64E-B635-28B965287A52}" sibTransId="{5415DB1F-062C-3E46-98B8-6A97F155AD99}"/>
    <dgm:cxn modelId="{E3837EF1-3BEE-D748-8F0F-FF0B3AA80F95}" type="presOf" srcId="{A2526909-CDFA-2E46-9176-F3AC42489AF3}" destId="{1F88DC01-E378-7145-8C09-20E37AB698B5}" srcOrd="0" destOrd="0" presId="urn:microsoft.com/office/officeart/2005/8/layout/cycle1"/>
    <dgm:cxn modelId="{33A90CDC-709A-644D-AC6F-118EE27D1CD0}" type="presOf" srcId="{6DC0B779-029E-BD4B-B7D5-613CBE745543}" destId="{7AEC1F30-465E-8540-817D-9CCAD3895475}" srcOrd="0" destOrd="0" presId="urn:microsoft.com/office/officeart/2005/8/layout/cycle1"/>
    <dgm:cxn modelId="{5C3D77CD-5A92-7046-BDE5-5354D93385B9}" type="presOf" srcId="{6EED6B59-805A-3248-9C42-F9B3E19721D0}" destId="{199955B9-EBB7-6646-91E8-975BB56021CD}" srcOrd="0" destOrd="0" presId="urn:microsoft.com/office/officeart/2005/8/layout/cycle1"/>
    <dgm:cxn modelId="{DB22FF8D-1063-574D-8DBB-65273576FAA8}" srcId="{B70929A8-0793-F845-9821-FC9CFFDF6F6A}" destId="{FB251661-1682-CF4D-A2FA-40151412E8BF}" srcOrd="4" destOrd="0" parTransId="{A4898E94-BD6E-6542-B883-C586AB7BB1AA}" sibTransId="{4F3A54FF-35FD-854C-BC62-20E5BDBB9AAB}"/>
    <dgm:cxn modelId="{B3C677BA-E422-E143-8EFF-167D88735A81}" type="presOf" srcId="{4F3A54FF-35FD-854C-BC62-20E5BDBB9AAB}" destId="{9DCF4962-E2BD-F748-8D1B-5F2F3E229871}" srcOrd="0" destOrd="0" presId="urn:microsoft.com/office/officeart/2005/8/layout/cycle1"/>
    <dgm:cxn modelId="{DEF90813-F217-3B43-9E2D-56F6694BB9F1}" type="presOf" srcId="{5415DB1F-062C-3E46-98B8-6A97F155AD99}" destId="{223C2C38-B4AF-5A47-BEC6-A8415F4AFA1E}" srcOrd="0" destOrd="0" presId="urn:microsoft.com/office/officeart/2005/8/layout/cycle1"/>
    <dgm:cxn modelId="{E5BD7B48-6167-1A42-95AA-3FFEE4E96161}" srcId="{B70929A8-0793-F845-9821-FC9CFFDF6F6A}" destId="{5F525743-A8AB-0D4C-8337-3A7D9F37CCEC}" srcOrd="3" destOrd="0" parTransId="{EF649143-686E-AB48-85E0-C6D319B1FE54}" sibTransId="{4F1D2796-9182-7140-97B4-0A322642F8E8}"/>
    <dgm:cxn modelId="{5A540F6D-81E0-FA4D-B3CE-1BED4D45CB9E}" type="presParOf" srcId="{9761B331-0C56-3448-95E9-E63C9292985E}" destId="{8228FE21-5BF1-B14A-821D-E73883D680DA}" srcOrd="0" destOrd="0" presId="urn:microsoft.com/office/officeart/2005/8/layout/cycle1"/>
    <dgm:cxn modelId="{DD896743-D722-2A46-98AD-EB3EC6AD9811}" type="presParOf" srcId="{9761B331-0C56-3448-95E9-E63C9292985E}" destId="{199955B9-EBB7-6646-91E8-975BB56021CD}" srcOrd="1" destOrd="0" presId="urn:microsoft.com/office/officeart/2005/8/layout/cycle1"/>
    <dgm:cxn modelId="{8E057F8D-23E6-7444-80FD-10662A930EA5}" type="presParOf" srcId="{9761B331-0C56-3448-95E9-E63C9292985E}" destId="{223C2C38-B4AF-5A47-BEC6-A8415F4AFA1E}" srcOrd="2" destOrd="0" presId="urn:microsoft.com/office/officeart/2005/8/layout/cycle1"/>
    <dgm:cxn modelId="{72AE3E7F-3DA7-6046-A21D-809257AA0DA9}" type="presParOf" srcId="{9761B331-0C56-3448-95E9-E63C9292985E}" destId="{7D6122F9-E767-8041-9456-A91AF445B10A}" srcOrd="3" destOrd="0" presId="urn:microsoft.com/office/officeart/2005/8/layout/cycle1"/>
    <dgm:cxn modelId="{E76B205E-63A8-004D-A76E-6CC071617BBB}" type="presParOf" srcId="{9761B331-0C56-3448-95E9-E63C9292985E}" destId="{BF0BD5E2-198A-7C41-907F-67EEA3A4A163}" srcOrd="4" destOrd="0" presId="urn:microsoft.com/office/officeart/2005/8/layout/cycle1"/>
    <dgm:cxn modelId="{02C02785-4B58-E145-8B2D-7743FB8B66BB}" type="presParOf" srcId="{9761B331-0C56-3448-95E9-E63C9292985E}" destId="{7AEC1F30-465E-8540-817D-9CCAD3895475}" srcOrd="5" destOrd="0" presId="urn:microsoft.com/office/officeart/2005/8/layout/cycle1"/>
    <dgm:cxn modelId="{10B3BF81-F272-9248-BC3E-262C2D02786B}" type="presParOf" srcId="{9761B331-0C56-3448-95E9-E63C9292985E}" destId="{396B7422-AFEB-8C45-A5FC-EC811A93F09B}" srcOrd="6" destOrd="0" presId="urn:microsoft.com/office/officeart/2005/8/layout/cycle1"/>
    <dgm:cxn modelId="{28953EAE-E614-1643-98FA-EF04A45E6832}" type="presParOf" srcId="{9761B331-0C56-3448-95E9-E63C9292985E}" destId="{44843C8B-DB46-7147-B264-618DFE4DFB78}" srcOrd="7" destOrd="0" presId="urn:microsoft.com/office/officeart/2005/8/layout/cycle1"/>
    <dgm:cxn modelId="{94D8F0F9-C5BC-F64F-8A11-B64D7BBE7BA5}" type="presParOf" srcId="{9761B331-0C56-3448-95E9-E63C9292985E}" destId="{1F88DC01-E378-7145-8C09-20E37AB698B5}" srcOrd="8" destOrd="0" presId="urn:microsoft.com/office/officeart/2005/8/layout/cycle1"/>
    <dgm:cxn modelId="{CA7548B7-1F31-374A-BAD5-AD19BE8D5DBD}" type="presParOf" srcId="{9761B331-0C56-3448-95E9-E63C9292985E}" destId="{27EEFFBC-9D54-3945-A819-CBA42C8D8040}" srcOrd="9" destOrd="0" presId="urn:microsoft.com/office/officeart/2005/8/layout/cycle1"/>
    <dgm:cxn modelId="{029A4D77-EE94-1440-BCA1-92B8C3BE4CA1}" type="presParOf" srcId="{9761B331-0C56-3448-95E9-E63C9292985E}" destId="{4AF1EE9D-80AD-4648-81FE-DE7FDFF144F1}" srcOrd="10" destOrd="0" presId="urn:microsoft.com/office/officeart/2005/8/layout/cycle1"/>
    <dgm:cxn modelId="{5AAF872E-2E2F-3B46-9AF1-8FC158D78E9A}" type="presParOf" srcId="{9761B331-0C56-3448-95E9-E63C9292985E}" destId="{0F162C64-66EA-934D-8E74-427BB8867656}" srcOrd="11" destOrd="0" presId="urn:microsoft.com/office/officeart/2005/8/layout/cycle1"/>
    <dgm:cxn modelId="{FD36CD58-3F5E-ED47-A816-25A4FDFAA100}" type="presParOf" srcId="{9761B331-0C56-3448-95E9-E63C9292985E}" destId="{55E0FC79-307A-ED4E-ABFF-A547F2C73DEF}" srcOrd="12" destOrd="0" presId="urn:microsoft.com/office/officeart/2005/8/layout/cycle1"/>
    <dgm:cxn modelId="{157EEB0B-480E-1E42-A6CA-4226029CF3F2}" type="presParOf" srcId="{9761B331-0C56-3448-95E9-E63C9292985E}" destId="{D533848D-5726-0B40-8861-67E9F1AD329C}" srcOrd="13" destOrd="0" presId="urn:microsoft.com/office/officeart/2005/8/layout/cycle1"/>
    <dgm:cxn modelId="{657B8245-E0CE-9F4B-BA66-7572439CA6CB}" type="presParOf" srcId="{9761B331-0C56-3448-95E9-E63C9292985E}" destId="{9DCF4962-E2BD-F748-8D1B-5F2F3E22987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5DB44-CD0C-044C-B208-0A3D09169BEC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11880000"/>
            <a:gd name="adj2" fmla="val 16200000"/>
            <a:gd name="adj3" fmla="val 4639"/>
          </a:avLst>
        </a:prstGeom>
        <a:solidFill>
          <a:schemeClr val="accent2">
            <a:shade val="90000"/>
            <a:hueOff val="0"/>
            <a:satOff val="-27650"/>
            <a:lumOff val="2966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223EF-C3CE-4249-964F-68AF1A9C9454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7560000"/>
            <a:gd name="adj2" fmla="val 11880000"/>
            <a:gd name="adj3" fmla="val 4639"/>
          </a:avLst>
        </a:prstGeom>
        <a:solidFill>
          <a:schemeClr val="accent2">
            <a:shade val="90000"/>
            <a:hueOff val="0"/>
            <a:satOff val="-20738"/>
            <a:lumOff val="2225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A1FA4-C189-3344-B499-01537AF57DB9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3240000"/>
            <a:gd name="adj2" fmla="val 7560000"/>
            <a:gd name="adj3" fmla="val 4639"/>
          </a:avLst>
        </a:prstGeom>
        <a:solidFill>
          <a:schemeClr val="accent2">
            <a:shade val="90000"/>
            <a:hueOff val="0"/>
            <a:satOff val="-13825"/>
            <a:lumOff val="14833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F2767-9060-C441-9FCF-0BE8694F892D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20520000"/>
            <a:gd name="adj2" fmla="val 3240000"/>
            <a:gd name="adj3" fmla="val 4639"/>
          </a:avLst>
        </a:prstGeom>
        <a:solidFill>
          <a:schemeClr val="accent2">
            <a:shade val="90000"/>
            <a:hueOff val="0"/>
            <a:satOff val="-6913"/>
            <a:lumOff val="7417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9F65C6-80EC-C443-BF18-43536F2A7C3B}">
      <dsp:nvSpPr>
        <dsp:cNvPr id="0" name=""/>
        <dsp:cNvSpPr/>
      </dsp:nvSpPr>
      <dsp:spPr>
        <a:xfrm>
          <a:off x="1695441" y="770331"/>
          <a:ext cx="5143517" cy="5143517"/>
        </a:xfrm>
        <a:prstGeom prst="blockArc">
          <a:avLst>
            <a:gd name="adj1" fmla="val 16200000"/>
            <a:gd name="adj2" fmla="val 20520000"/>
            <a:gd name="adj3" fmla="val 463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6A8AA-EFFF-E943-9A37-E599210218A2}">
      <dsp:nvSpPr>
        <dsp:cNvPr id="0" name=""/>
        <dsp:cNvSpPr/>
      </dsp:nvSpPr>
      <dsp:spPr>
        <a:xfrm>
          <a:off x="3083718" y="2158608"/>
          <a:ext cx="2366962" cy="2366962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  <a:sp3d extrusionH="28000" prstMaterial="matte"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Cloud Service Provisioning</a:t>
          </a:r>
          <a:endParaRPr lang="en-US" sz="2300" kern="1200" dirty="0"/>
        </a:p>
      </dsp:txBody>
      <dsp:txXfrm>
        <a:off x="3430352" y="2505242"/>
        <a:ext cx="1673694" cy="1673694"/>
      </dsp:txXfrm>
    </dsp:sp>
    <dsp:sp modelId="{FF830A10-7AC0-864A-B7CD-71B7F6FDF897}">
      <dsp:nvSpPr>
        <dsp:cNvPr id="0" name=""/>
        <dsp:cNvSpPr/>
      </dsp:nvSpPr>
      <dsp:spPr>
        <a:xfrm>
          <a:off x="3438763" y="1541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Physical Infrastructure</a:t>
          </a:r>
          <a:endParaRPr lang="en-US" sz="1500" kern="1200" dirty="0"/>
        </a:p>
      </dsp:txBody>
      <dsp:txXfrm>
        <a:off x="3681406" y="244184"/>
        <a:ext cx="1171587" cy="1171587"/>
      </dsp:txXfrm>
    </dsp:sp>
    <dsp:sp modelId="{99078F91-0082-894E-B701-E878083E5E72}">
      <dsp:nvSpPr>
        <dsp:cNvPr id="0" name=""/>
        <dsp:cNvSpPr/>
      </dsp:nvSpPr>
      <dsp:spPr>
        <a:xfrm>
          <a:off x="5827922" y="1737367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-7005"/>
            <a:lumOff val="793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Service Deployment and Evolution</a:t>
          </a:r>
          <a:endParaRPr lang="en-US" sz="1500" kern="1200" dirty="0"/>
        </a:p>
      </dsp:txBody>
      <dsp:txXfrm>
        <a:off x="6070565" y="1980010"/>
        <a:ext cx="1171587" cy="1171587"/>
      </dsp:txXfrm>
    </dsp:sp>
    <dsp:sp modelId="{EBA17709-4128-1345-A188-99AFDD05EA1C}">
      <dsp:nvSpPr>
        <dsp:cNvPr id="0" name=""/>
        <dsp:cNvSpPr/>
      </dsp:nvSpPr>
      <dsp:spPr>
        <a:xfrm>
          <a:off x="4915345" y="4545993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-14010"/>
            <a:lumOff val="15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Daily Operations</a:t>
          </a:r>
          <a:endParaRPr lang="en-US" sz="1500" kern="1200" dirty="0"/>
        </a:p>
      </dsp:txBody>
      <dsp:txXfrm>
        <a:off x="5157988" y="4788636"/>
        <a:ext cx="1171587" cy="1171587"/>
      </dsp:txXfrm>
    </dsp:sp>
    <dsp:sp modelId="{C7FDB519-7D3C-A141-BC31-FDB59ED8583F}">
      <dsp:nvSpPr>
        <dsp:cNvPr id="0" name=""/>
        <dsp:cNvSpPr/>
      </dsp:nvSpPr>
      <dsp:spPr>
        <a:xfrm>
          <a:off x="1962181" y="4545993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-21014"/>
            <a:lumOff val="238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Security</a:t>
          </a:r>
          <a:endParaRPr lang="en-US" sz="1500" kern="1200" dirty="0"/>
        </a:p>
      </dsp:txBody>
      <dsp:txXfrm>
        <a:off x="2204824" y="4788636"/>
        <a:ext cx="1171587" cy="1171587"/>
      </dsp:txXfrm>
    </dsp:sp>
    <dsp:sp modelId="{2DC5A0D0-6062-8F49-8DB5-855D0E1BDA61}">
      <dsp:nvSpPr>
        <dsp:cNvPr id="0" name=""/>
        <dsp:cNvSpPr/>
      </dsp:nvSpPr>
      <dsp:spPr>
        <a:xfrm>
          <a:off x="1049603" y="1737367"/>
          <a:ext cx="1656873" cy="1656873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  <a:sp3d extrusionH="28000" prstMaterial="matte"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Economic Impact</a:t>
          </a:r>
          <a:endParaRPr lang="en-US" sz="1500" kern="1200" dirty="0"/>
        </a:p>
      </dsp:txBody>
      <dsp:txXfrm>
        <a:off x="1292246" y="1980010"/>
        <a:ext cx="1171587" cy="11715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955B9-EBB7-6646-91E8-975BB56021CD}">
      <dsp:nvSpPr>
        <dsp:cNvPr id="0" name=""/>
        <dsp:cNvSpPr/>
      </dsp:nvSpPr>
      <dsp:spPr>
        <a:xfrm>
          <a:off x="3307645" y="30649"/>
          <a:ext cx="1034219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Develop</a:t>
          </a:r>
          <a:endParaRPr lang="en-US" sz="2000" b="1" kern="1200" dirty="0"/>
        </a:p>
      </dsp:txBody>
      <dsp:txXfrm>
        <a:off x="3307645" y="30649"/>
        <a:ext cx="1034219" cy="1034219"/>
      </dsp:txXfrm>
    </dsp:sp>
    <dsp:sp modelId="{223C2C38-B4AF-5A47-BEC6-A8415F4AFA1E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21293971"/>
            <a:gd name="adj4" fmla="val 19765600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BD5E2-198A-7C41-907F-67EEA3A4A163}">
      <dsp:nvSpPr>
        <dsp:cNvPr id="0" name=""/>
        <dsp:cNvSpPr/>
      </dsp:nvSpPr>
      <dsp:spPr>
        <a:xfrm>
          <a:off x="3933031" y="1955391"/>
          <a:ext cx="1034219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Certify</a:t>
          </a:r>
          <a:endParaRPr lang="en-US" sz="2000" b="1" kern="1200" dirty="0"/>
        </a:p>
      </dsp:txBody>
      <dsp:txXfrm>
        <a:off x="3933031" y="1955391"/>
        <a:ext cx="1034219" cy="1034219"/>
      </dsp:txXfrm>
    </dsp:sp>
    <dsp:sp modelId="{7AEC1F30-465E-8540-817D-9CCAD3895475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4015454"/>
            <a:gd name="adj4" fmla="val 2252738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6984"/>
                <a:satOff val="9853"/>
                <a:lumOff val="123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6984"/>
                <a:satOff val="9853"/>
                <a:lumOff val="123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43C8B-DB46-7147-B264-618DFE4DFB78}">
      <dsp:nvSpPr>
        <dsp:cNvPr id="0" name=""/>
        <dsp:cNvSpPr/>
      </dsp:nvSpPr>
      <dsp:spPr>
        <a:xfrm>
          <a:off x="2295748" y="3144947"/>
          <a:ext cx="1034219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Deploy</a:t>
          </a:r>
          <a:endParaRPr lang="en-US" sz="2000" b="1" kern="1200" dirty="0"/>
        </a:p>
      </dsp:txBody>
      <dsp:txXfrm>
        <a:off x="2295748" y="3144947"/>
        <a:ext cx="1034219" cy="1034219"/>
      </dsp:txXfrm>
    </dsp:sp>
    <dsp:sp modelId="{1F88DC01-E378-7145-8C09-20E37AB698B5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8211528"/>
            <a:gd name="adj4" fmla="val 6448812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13967"/>
                <a:satOff val="19706"/>
                <a:lumOff val="247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3967"/>
                <a:satOff val="19706"/>
                <a:lumOff val="247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F1EE9D-80AD-4648-81FE-DE7FDFF144F1}">
      <dsp:nvSpPr>
        <dsp:cNvPr id="0" name=""/>
        <dsp:cNvSpPr/>
      </dsp:nvSpPr>
      <dsp:spPr>
        <a:xfrm>
          <a:off x="658465" y="1955391"/>
          <a:ext cx="1034219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Operate</a:t>
          </a:r>
          <a:endParaRPr lang="en-US" sz="2000" b="1" kern="1200" dirty="0"/>
        </a:p>
      </dsp:txBody>
      <dsp:txXfrm>
        <a:off x="658465" y="1955391"/>
        <a:ext cx="1034219" cy="1034219"/>
      </dsp:txXfrm>
    </dsp:sp>
    <dsp:sp modelId="{0F162C64-66EA-934D-8E74-427BB8867656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12298666"/>
            <a:gd name="adj4" fmla="val 10770295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13967"/>
                <a:satOff val="19706"/>
                <a:lumOff val="2479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13967"/>
                <a:satOff val="19706"/>
                <a:lumOff val="2479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3848D-5726-0B40-8861-67E9F1AD329C}">
      <dsp:nvSpPr>
        <dsp:cNvPr id="0" name=""/>
        <dsp:cNvSpPr/>
      </dsp:nvSpPr>
      <dsp:spPr>
        <a:xfrm>
          <a:off x="864346" y="30649"/>
          <a:ext cx="1873230" cy="1034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New requirements and bugs</a:t>
          </a:r>
          <a:endParaRPr lang="en-US" sz="2000" b="1" kern="1200" dirty="0"/>
        </a:p>
      </dsp:txBody>
      <dsp:txXfrm>
        <a:off x="864346" y="30649"/>
        <a:ext cx="1873230" cy="1034219"/>
      </dsp:txXfrm>
    </dsp:sp>
    <dsp:sp modelId="{9DCF4962-E2BD-F748-8D1B-5F2F3E229871}">
      <dsp:nvSpPr>
        <dsp:cNvPr id="0" name=""/>
        <dsp:cNvSpPr/>
      </dsp:nvSpPr>
      <dsp:spPr>
        <a:xfrm>
          <a:off x="872838" y="495"/>
          <a:ext cx="3880040" cy="3880040"/>
        </a:xfrm>
        <a:prstGeom prst="circularArrow">
          <a:avLst>
            <a:gd name="adj1" fmla="val 5198"/>
            <a:gd name="adj2" fmla="val 335734"/>
            <a:gd name="adj3" fmla="val 16866440"/>
            <a:gd name="adj4" fmla="val 16049623"/>
            <a:gd name="adj5" fmla="val 6064"/>
          </a:avLst>
        </a:prstGeom>
        <a:gradFill rotWithShape="0">
          <a:gsLst>
            <a:gs pos="0">
              <a:schemeClr val="accent1">
                <a:shade val="50000"/>
                <a:hueOff val="6984"/>
                <a:satOff val="9853"/>
                <a:lumOff val="123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shade val="50000"/>
                <a:hueOff val="6984"/>
                <a:satOff val="9853"/>
                <a:lumOff val="123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40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C5C58B69-36A5-1E4A-9967-CF55128E5C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04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9938"/>
            <a:ext cx="5113338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Haga clic para modificar el estilo de texto del patrón</a:t>
            </a:r>
          </a:p>
          <a:p>
            <a:pPr lvl="1"/>
            <a:r>
              <a:rPr lang="en-US" noProof="0"/>
              <a:t>Segundo nivel</a:t>
            </a:r>
          </a:p>
          <a:p>
            <a:pPr lvl="2"/>
            <a:r>
              <a:rPr lang="en-US" noProof="0"/>
              <a:t>Tercer nivel</a:t>
            </a:r>
          </a:p>
          <a:p>
            <a:pPr lvl="3"/>
            <a:r>
              <a:rPr lang="en-US" noProof="0"/>
              <a:t>Cuarto nivel</a:t>
            </a:r>
          </a:p>
          <a:p>
            <a:pPr lvl="4"/>
            <a:r>
              <a:rPr lang="en-US" noProof="0"/>
              <a:t>Quinto nivel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300" b="0">
                <a:latin typeface="Times New Roman" charset="0"/>
              </a:defRPr>
            </a:lvl1pPr>
          </a:lstStyle>
          <a:p>
            <a:pPr>
              <a:defRPr/>
            </a:pPr>
            <a:fld id="{32060882-5BA9-7C41-A44F-FB7D86B529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682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26D5E6-7475-6245-8713-D623B8505560}" type="slidenum">
              <a:rPr lang="es-ES"/>
              <a:pPr/>
              <a:t>1</a:t>
            </a:fld>
            <a:endParaRPr lang="es-E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492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</a:t>
            </a:r>
            <a:r>
              <a:rPr lang="en-US" baseline="0" dirty="0" smtClean="0"/>
              <a:t> metrics from Y1 have been removed or transformed to different ones in </a:t>
            </a:r>
            <a:r>
              <a:rPr lang="en-US" baseline="0" dirty="0" smtClean="0"/>
              <a:t>Y2. Some numbers are different from Q8 (took into account CNRS reference cloud service)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723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1523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Maybe</a:t>
            </a:r>
            <a:r>
              <a:rPr lang="en-US" baseline="0" dirty="0" smtClean="0"/>
              <a:t> move the </a:t>
            </a:r>
            <a:r>
              <a:rPr lang="en-US" baseline="0" dirty="0" err="1" smtClean="0"/>
              <a:t>filesystem</a:t>
            </a:r>
            <a:r>
              <a:rPr lang="en-US" baseline="0" dirty="0" smtClean="0"/>
              <a:t> reporting in the lessons-learned section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43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CNRS</a:t>
            </a:r>
            <a:r>
              <a:rPr lang="en-US" baseline="0" dirty="0" smtClean="0"/>
              <a:t> experience on this? Add a cool graph about network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060882-5BA9-7C41-A44F-FB7D86B5290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665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Cloud software upgrade is the usual cause for downtimes</a:t>
            </a:r>
          </a:p>
          <a:p>
            <a:pPr>
              <a:buFont typeface="Arial"/>
              <a:buChar char="•"/>
            </a:pPr>
            <a:r>
              <a:rPr lang="en-US" dirty="0" smtClean="0"/>
              <a:t>6 week release cycle (spread between two 3-week sprints)</a:t>
            </a:r>
          </a:p>
          <a:p>
            <a:pPr>
              <a:buFont typeface="Arial"/>
              <a:buChar char="•"/>
            </a:pPr>
            <a:r>
              <a:rPr lang="en-US" dirty="0" smtClean="0"/>
              <a:t>Necessary to have a streamlined process:</a:t>
            </a:r>
          </a:p>
          <a:p>
            <a:r>
              <a:rPr lang="en-US" dirty="0" smtClean="0"/>
              <a:t>         Development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Certification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Deployment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DevOps</a:t>
            </a:r>
            <a:r>
              <a:rPr lang="en-US" dirty="0" smtClean="0"/>
              <a:t> principles</a:t>
            </a:r>
          </a:p>
          <a:p>
            <a:pPr marL="677515" lvl="1"/>
            <a:r>
              <a:rPr lang="en-US" sz="1900" dirty="0"/>
              <a:t>Close interaction between development and operations team</a:t>
            </a:r>
          </a:p>
          <a:p>
            <a:pPr marL="677515" lvl="1"/>
            <a:r>
              <a:rPr lang="en-US" sz="1900" dirty="0"/>
              <a:t>Ops participating in the daily scrum meetings together with </a:t>
            </a:r>
            <a:r>
              <a:rPr lang="en-US" sz="1900" dirty="0" err="1"/>
              <a:t>Dev</a:t>
            </a:r>
            <a:r>
              <a:rPr lang="en-US" sz="1900" dirty="0"/>
              <a:t> people</a:t>
            </a:r>
          </a:p>
          <a:p>
            <a:pPr marL="677515" lvl="1"/>
            <a:r>
              <a:rPr lang="en-US" sz="1900" dirty="0"/>
              <a:t>Integration of various tools (</a:t>
            </a:r>
            <a:r>
              <a:rPr lang="en-US" sz="1900" dirty="0" err="1"/>
              <a:t>Jira</a:t>
            </a:r>
            <a:r>
              <a:rPr lang="en-US" sz="1900" dirty="0"/>
              <a:t>, Hudson, Maven, Nexus, RPM repos)</a:t>
            </a:r>
          </a:p>
          <a:p>
            <a:pPr marL="677515" lvl="1"/>
            <a:r>
              <a:rPr lang="en-US" sz="1900" dirty="0"/>
              <a:t>Automation whenever possible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A32F-84C5-5C45-9332-D625BF2393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7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Price</a:t>
            </a:r>
            <a:r>
              <a:rPr lang="en-US" baseline="0" dirty="0" smtClean="0"/>
              <a:t> of core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24A32F-84C5-5C45-9332-D625BF2393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07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457200" y="-228600"/>
            <a:ext cx="9982200" cy="4572000"/>
          </a:xfrm>
          <a:prstGeom prst="rect">
            <a:avLst/>
          </a:prstGeom>
          <a:gradFill flip="none" rotWithShape="1">
            <a:gsLst>
              <a:gs pos="19000">
                <a:schemeClr val="bg1"/>
              </a:gs>
              <a:gs pos="100000">
                <a:srgbClr val="6699FF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5" name="Cloud Callout 4"/>
          <p:cNvSpPr/>
          <p:nvPr userDrawn="1"/>
        </p:nvSpPr>
        <p:spPr bwMode="auto">
          <a:xfrm>
            <a:off x="-1371600" y="3124200"/>
            <a:ext cx="11430000" cy="4419600"/>
          </a:xfrm>
          <a:prstGeom prst="cloudCallout">
            <a:avLst/>
          </a:prstGeom>
          <a:solidFill>
            <a:schemeClr val="bg1"/>
          </a:solidFill>
          <a:ln w="2286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-457200" y="4495800"/>
            <a:ext cx="9982200" cy="3124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1981200" y="5562600"/>
            <a:ext cx="5410200" cy="846138"/>
            <a:chOff x="2038350" y="5943600"/>
            <a:chExt cx="5410200" cy="846889"/>
          </a:xfrm>
        </p:grpSpPr>
        <p:pic>
          <p:nvPicPr>
            <p:cNvPr id="8" name="Picture 9" descr="FP7-cap-CMYK.jpg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38350" y="5982368"/>
              <a:ext cx="990600" cy="8081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1" descr="eu-flag-blue-yellow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06954" y="6004075"/>
              <a:ext cx="1141596" cy="77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209925" y="5943600"/>
              <a:ext cx="2819400" cy="83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en-US" sz="1200" dirty="0"/>
                <a:t>StratusLab is co-funded by the</a:t>
              </a:r>
            </a:p>
            <a:p>
              <a:pPr algn="ctr">
                <a:defRPr/>
              </a:pPr>
              <a:r>
                <a:rPr lang="en-US" sz="1200" dirty="0"/>
                <a:t>European Community’s  Seventh</a:t>
              </a:r>
            </a:p>
            <a:p>
              <a:pPr algn="ctr">
                <a:defRPr/>
              </a:pPr>
              <a:r>
                <a:rPr lang="en-US" sz="1200" dirty="0"/>
                <a:t>Framework </a:t>
              </a:r>
              <a:r>
                <a:rPr lang="en-US" sz="1200" dirty="0" err="1"/>
                <a:t>Programme</a:t>
              </a:r>
              <a:r>
                <a:rPr lang="en-US" sz="1200" dirty="0"/>
                <a:t> (Capacities)</a:t>
              </a:r>
            </a:p>
            <a:p>
              <a:pPr algn="ctr">
                <a:defRPr/>
              </a:pPr>
              <a:r>
                <a:rPr lang="en-US" sz="1200" dirty="0"/>
                <a:t>Grant Agreement </a:t>
              </a:r>
              <a:r>
                <a:rPr lang="en-US" sz="1200" dirty="0" smtClean="0"/>
                <a:t>INFSO</a:t>
              </a:r>
              <a:r>
                <a:rPr lang="en-US" sz="1200" dirty="0"/>
                <a:t>-RI-261552</a:t>
              </a:r>
            </a:p>
          </p:txBody>
        </p:sp>
      </p:grpSp>
      <p:sp>
        <p:nvSpPr>
          <p:cNvPr id="20" name="Title 19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132B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/>
          </p:nvPr>
        </p:nvSpPr>
        <p:spPr>
          <a:xfrm>
            <a:off x="762000" y="3886200"/>
            <a:ext cx="7772400" cy="1371600"/>
          </a:xfrm>
          <a:prstGeom prst="rect">
            <a:avLst/>
          </a:prstGeom>
        </p:spPr>
        <p:txBody>
          <a:bodyPr wrap="none" anchor="ctr"/>
          <a:lstStyle>
            <a:lvl1pPr marL="0" indent="0" algn="ctr">
              <a:spcBef>
                <a:spcPts val="600"/>
              </a:spcBef>
              <a:defRPr sz="2000" b="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FontTx/>
              <a:buNone/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2" name="Picture 6" descr="stratuslab-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066800" y="4176713"/>
            <a:ext cx="7239000" cy="1538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400" dirty="0"/>
              <a:t>Copyright © </a:t>
            </a:r>
            <a:r>
              <a:rPr lang="en-US" sz="1400" dirty="0" smtClean="0"/>
              <a:t>2011, </a:t>
            </a:r>
            <a:r>
              <a:rPr lang="en-US" sz="1400" dirty="0"/>
              <a:t>Members of the StratusLab collaboration: Centre </a:t>
            </a:r>
            <a:r>
              <a:rPr lang="en-US" sz="1400" dirty="0" smtClean="0"/>
              <a:t>National </a:t>
            </a:r>
            <a:r>
              <a:rPr lang="en-US" sz="1400" dirty="0"/>
              <a:t>de la </a:t>
            </a:r>
            <a:r>
              <a:rPr lang="en-US" sz="1400" dirty="0" err="1"/>
              <a:t>Recherche</a:t>
            </a:r>
            <a:r>
              <a:rPr lang="en-US" sz="1400" dirty="0"/>
              <a:t> </a:t>
            </a:r>
            <a:r>
              <a:rPr lang="en-US" sz="1400" dirty="0" err="1"/>
              <a:t>Scientifique</a:t>
            </a:r>
            <a:r>
              <a:rPr lang="en-US" sz="1400" dirty="0"/>
              <a:t>, Universidad </a:t>
            </a:r>
            <a:r>
              <a:rPr lang="en-US" sz="1400" dirty="0" err="1"/>
              <a:t>Complutense</a:t>
            </a:r>
            <a:r>
              <a:rPr lang="en-US" sz="1400" dirty="0"/>
              <a:t> de Madrid, Greek Research and Technology Network S.A., SixSq Sàrl, </a:t>
            </a:r>
            <a:r>
              <a:rPr lang="en-US" sz="1400" dirty="0" err="1"/>
              <a:t>Telefónica</a:t>
            </a:r>
            <a:r>
              <a:rPr lang="en-US" sz="1400" dirty="0"/>
              <a:t> </a:t>
            </a:r>
            <a:r>
              <a:rPr lang="en-US" sz="1400" dirty="0" err="1"/>
              <a:t>Investigación</a:t>
            </a:r>
            <a:r>
              <a:rPr lang="en-US" sz="1400" dirty="0"/>
              <a:t> </a:t>
            </a:r>
            <a:r>
              <a:rPr lang="en-US" sz="1400" dirty="0" err="1"/>
              <a:t>y</a:t>
            </a:r>
            <a:r>
              <a:rPr lang="en-US" sz="1400" dirty="0"/>
              <a:t> </a:t>
            </a:r>
            <a:r>
              <a:rPr lang="en-US" sz="1400" dirty="0" err="1"/>
              <a:t>Desarrollo</a:t>
            </a:r>
            <a:r>
              <a:rPr lang="en-US" sz="1400" dirty="0"/>
              <a:t> SA, and The Provost Fellows and Scholars of the College of the Holy and Undivided Trinity of Queen Elizabeth Near Dublin.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066800" y="5419725"/>
            <a:ext cx="4876800" cy="739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/>
              <a:t>This work is licensed under the Creative Commons</a:t>
            </a:r>
          </a:p>
          <a:p>
            <a:pPr>
              <a:defRPr/>
            </a:pPr>
            <a:r>
              <a:rPr lang="en-US" sz="1400" dirty="0"/>
              <a:t>Attribution 3.0 </a:t>
            </a:r>
            <a:r>
              <a:rPr lang="en-US" sz="1400" dirty="0" err="1"/>
              <a:t>Unported</a:t>
            </a:r>
            <a:r>
              <a:rPr lang="en-US" sz="1400" dirty="0"/>
              <a:t> License</a:t>
            </a:r>
          </a:p>
          <a:p>
            <a:pPr>
              <a:defRPr/>
            </a:pPr>
            <a:r>
              <a:rPr lang="en-US" sz="1400" dirty="0"/>
              <a:t>http://creativecommons.org/licenses/by/3.0/</a:t>
            </a:r>
          </a:p>
        </p:txBody>
      </p:sp>
      <p:pic>
        <p:nvPicPr>
          <p:cNvPr id="4" name="Picture 10" descr="cc-by-88x31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5537200"/>
            <a:ext cx="1766888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304800" y="1447800"/>
            <a:ext cx="8534400" cy="5105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155700"/>
            <a:ext cx="4171950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5700"/>
            <a:ext cx="4173537" cy="5473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3008313" cy="5181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990600"/>
            <a:ext cx="9144000" cy="762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9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1800"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518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1000" y="1219200"/>
            <a:ext cx="3048000" cy="51816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2" name="Text Box 12"/>
          <p:cNvSpPr txBox="1">
            <a:spLocks noChangeArrowheads="1"/>
          </p:cNvSpPr>
          <p:nvPr/>
        </p:nvSpPr>
        <p:spPr bwMode="auto">
          <a:xfrm>
            <a:off x="8491538" y="6604000"/>
            <a:ext cx="587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D2D1206E-E5E9-B54D-A721-2B0F9C4D1662}" type="slidenum">
              <a:rPr lang="en-US" sz="1200">
                <a:solidFill>
                  <a:srgbClr val="32425D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rgbClr val="32425D"/>
              </a:solidFill>
            </a:endParaRPr>
          </a:p>
        </p:txBody>
      </p:sp>
      <p:pic>
        <p:nvPicPr>
          <p:cNvPr id="1027" name="Picture 6" descr="stratuslab-logo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17475"/>
            <a:ext cx="2225675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le Placeholder 7"/>
          <p:cNvSpPr>
            <a:spLocks noGrp="1"/>
          </p:cNvSpPr>
          <p:nvPr>
            <p:ph type="title"/>
          </p:nvPr>
        </p:nvSpPr>
        <p:spPr bwMode="auto">
          <a:xfrm>
            <a:off x="304800" y="76200"/>
            <a:ext cx="6477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304800" y="1447800"/>
            <a:ext cx="8610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1" r:id="rId1"/>
    <p:sldLayoutId id="2147484652" r:id="rId2"/>
    <p:sldLayoutId id="2147484653" r:id="rId3"/>
    <p:sldLayoutId id="2147484654" r:id="rId4"/>
    <p:sldLayoutId id="2147484655" r:id="rId5"/>
    <p:sldLayoutId id="2147484650" r:id="rId6"/>
    <p:sldLayoutId id="2147484656" r:id="rId7"/>
    <p:sldLayoutId id="2147484657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32B66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2425D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defRPr sz="2400" b="1">
          <a:solidFill>
            <a:srgbClr val="132B66"/>
          </a:solidFill>
          <a:latin typeface="+mn-lt"/>
          <a:ea typeface="ＭＳ Ｐゴシック" charset="-128"/>
          <a:cs typeface="ＭＳ Ｐゴシック" charset="-128"/>
        </a:defRPr>
      </a:lvl1pPr>
      <a:lvl2pPr marL="360363" indent="-180975" algn="l" rtl="0" eaLnBrk="0" fontAlgn="base" hangingPunct="0">
        <a:spcBef>
          <a:spcPts val="6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01700" indent="-180975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73163" indent="-92075" algn="l" rtl="0" eaLnBrk="0" fontAlgn="base" hangingPunct="0">
        <a:spcBef>
          <a:spcPts val="6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879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336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794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708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Work Package 5</a:t>
            </a:r>
            <a:br>
              <a:rPr lang="en-US" dirty="0" smtClean="0"/>
            </a:br>
            <a:r>
              <a:rPr lang="en-US" b="0" dirty="0" smtClean="0"/>
              <a:t>Infrastructure Operations</a:t>
            </a:r>
          </a:p>
        </p:txBody>
      </p:sp>
      <p:sp>
        <p:nvSpPr>
          <p:cNvPr id="12291" name="Text Placeholder 1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StratusLab Final Periodic Review</a:t>
            </a:r>
          </a:p>
          <a:p>
            <a:r>
              <a:rPr lang="en-US" dirty="0" smtClean="0"/>
              <a:t>Brussels, Belgium</a:t>
            </a:r>
          </a:p>
          <a:p>
            <a:r>
              <a:rPr lang="en-US" dirty="0" smtClean="0"/>
              <a:t>10 July 2011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z="1800" dirty="0"/>
              <a:t>Rec. 10: </a:t>
            </a:r>
            <a:r>
              <a:rPr lang="en-US" sz="1800" b="0" dirty="0"/>
              <a:t>“</a:t>
            </a:r>
            <a:r>
              <a:rPr lang="en-US" sz="1800" b="0" i="1" dirty="0"/>
              <a:t>The security incident as reported in Q3 should be </a:t>
            </a:r>
            <a:r>
              <a:rPr lang="en-US" sz="1800" b="0" i="1" dirty="0" err="1"/>
              <a:t>analysed</a:t>
            </a:r>
            <a:r>
              <a:rPr lang="en-US" sz="1800" b="0" i="1" dirty="0"/>
              <a:t> thoroughly and measurements should be taken to prevent this to happen again on the live production system.”</a:t>
            </a:r>
          </a:p>
          <a:p>
            <a:pPr marL="0" indent="0"/>
            <a:r>
              <a:rPr lang="en-US" sz="1600" b="0" dirty="0"/>
              <a:t>These security incidents were taken seriously and </a:t>
            </a:r>
            <a:r>
              <a:rPr lang="en-US" sz="1600" b="0" dirty="0" err="1" smtClean="0"/>
              <a:t>analysed</a:t>
            </a:r>
            <a:r>
              <a:rPr lang="en-US" sz="1600" b="0" dirty="0" smtClean="0"/>
              <a:t> thoroughly in QRs and Deliverables.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Motivated the design of Marketplace. </a:t>
            </a:r>
            <a:endParaRPr lang="en-US" sz="1600" b="0" dirty="0"/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Implemented enhanced logging and image policy enforcement.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Image endorser liable for his/her appliances. (… more in the lessons learned below)</a:t>
            </a:r>
            <a:endParaRPr lang="en-US" sz="16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9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993667486"/>
              </p:ext>
            </p:extLst>
          </p:nvPr>
        </p:nvGraphicFramePr>
        <p:xfrm>
          <a:off x="304800" y="304800"/>
          <a:ext cx="85344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2044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33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10119"/>
          <a:stretch>
            <a:fillRect/>
          </a:stretch>
        </p:blipFill>
        <p:spPr bwMode="auto">
          <a:xfrm>
            <a:off x="1" y="1063448"/>
            <a:ext cx="9150944" cy="547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power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0"/>
          </p:nvPr>
        </p:nvSpPr>
        <p:spPr>
          <a:xfrm>
            <a:off x="304800" y="1333641"/>
            <a:ext cx="8534400" cy="5105400"/>
          </a:xfrm>
          <a:solidFill>
            <a:schemeClr val="tx1">
              <a:alpha val="50000"/>
            </a:schemeClr>
          </a:solidFill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Fat nodes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increase density and provide more computing power per rack footprint. Also offer flexibility to provide variety of VM configurations. </a:t>
            </a:r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Large local disks useful </a:t>
            </a: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for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temp files and caching. Crucial if shared file system is used</a:t>
            </a:r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  <a:p>
            <a:pPr>
              <a:buFont typeface="Arial"/>
              <a:buChar char="•"/>
            </a:pPr>
            <a:r>
              <a:rPr lang="en-US" dirty="0" err="1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HyberThreading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(and oversubscription) </a:t>
            </a: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can increase utilization but may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impact performance in high loads and for certain kinds of applications.</a:t>
            </a:r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  <a:p>
            <a:pPr>
              <a:buFont typeface="Arial"/>
              <a:buChar char="•"/>
            </a:pP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No real scalability issues: </a:t>
            </a: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The more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(nodes) you </a:t>
            </a:r>
            <a:r>
              <a:rPr lang="en-US" dirty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add the more </a:t>
            </a:r>
            <a:r>
              <a:rPr lang="en-US" dirty="0" smtClean="0">
                <a:ln>
                  <a:solidFill>
                    <a:schemeClr val="tx1">
                      <a:alpha val="71000"/>
                    </a:schemeClr>
                  </a:solidFill>
                </a:ln>
                <a:solidFill>
                  <a:srgbClr val="FFFFFF"/>
                </a:solidFill>
                <a:effectLst>
                  <a:glow>
                    <a:schemeClr val="accent3">
                      <a:lumMod val="95000"/>
                      <a:alpha val="75000"/>
                    </a:schemeClr>
                  </a:glow>
                </a:effectLst>
              </a:rPr>
              <a:t>(VMs) you get</a:t>
            </a:r>
          </a:p>
          <a:p>
            <a:pPr marL="0" indent="0"/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  <a:p>
            <a:endParaRPr lang="en-US" dirty="0">
              <a:ln>
                <a:solidFill>
                  <a:schemeClr val="tx1">
                    <a:alpha val="71000"/>
                  </a:schemeClr>
                </a:solidFill>
              </a:ln>
              <a:solidFill>
                <a:srgbClr val="FFFFFF"/>
              </a:solidFill>
              <a:effectLst>
                <a:glow>
                  <a:schemeClr val="accent3">
                    <a:lumMod val="95000"/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994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67544" y="1447800"/>
            <a:ext cx="8371656" cy="5002822"/>
          </a:xfrm>
        </p:spPr>
        <p:txBody>
          <a:bodyPr/>
          <a:lstStyle/>
          <a:p>
            <a:r>
              <a:rPr lang="en-US" dirty="0" smtClean="0"/>
              <a:t>Crucial component for Cloud infrastructures:</a:t>
            </a:r>
          </a:p>
          <a:p>
            <a:pPr marL="17463" lvl="1" indent="0"/>
            <a:r>
              <a:rPr lang="en-US" dirty="0" smtClean="0"/>
              <a:t> VMs need space to run and expand</a:t>
            </a:r>
          </a:p>
          <a:p>
            <a:pPr marL="17463" lvl="1" indent="0"/>
            <a:r>
              <a:rPr lang="en-US" dirty="0" smtClean="0"/>
              <a:t> More space for additional </a:t>
            </a:r>
            <a:r>
              <a:rPr lang="en-US" dirty="0" smtClean="0"/>
              <a:t>volumes (persistent disk service)</a:t>
            </a:r>
            <a:endParaRPr lang="en-US" dirty="0" smtClean="0"/>
          </a:p>
          <a:p>
            <a:pPr marL="17463" lvl="1" indent="0"/>
            <a:r>
              <a:rPr lang="en-US" dirty="0" smtClean="0"/>
              <a:t> Large number of I/O operations</a:t>
            </a:r>
          </a:p>
          <a:p>
            <a:pPr marL="177800" lvl="1" indent="-160338"/>
            <a:r>
              <a:rPr lang="en-US" dirty="0" smtClean="0"/>
              <a:t>Space </a:t>
            </a:r>
            <a:r>
              <a:rPr lang="en-US" dirty="0" smtClean="0"/>
              <a:t>for extras: </a:t>
            </a:r>
            <a:r>
              <a:rPr lang="en-US" dirty="0" smtClean="0"/>
              <a:t>Image caching </a:t>
            </a:r>
            <a:r>
              <a:rPr lang="en-US" dirty="0" smtClean="0"/>
              <a:t>(crucial for short instantiation times</a:t>
            </a:r>
            <a:r>
              <a:rPr lang="en-US" dirty="0" smtClean="0"/>
              <a:t>), snapshotting. </a:t>
            </a:r>
            <a:endParaRPr lang="en-US" dirty="0" smtClean="0"/>
          </a:p>
          <a:p>
            <a:pPr marL="0" indent="0"/>
            <a:r>
              <a:rPr lang="en-US" dirty="0" smtClean="0"/>
              <a:t>Scalability affected by implemented storage architecture</a:t>
            </a:r>
            <a:endParaRPr lang="en-US" dirty="0"/>
          </a:p>
          <a:p>
            <a:pPr marL="17463" lvl="1" indent="0"/>
            <a:r>
              <a:rPr lang="en-US" dirty="0" smtClean="0"/>
              <a:t> Different variations studied during the course of the project </a:t>
            </a:r>
          </a:p>
          <a:p>
            <a:pPr marL="177800" lvl="1" indent="-160338"/>
            <a:r>
              <a:rPr lang="en-US" dirty="0" smtClean="0"/>
              <a:t>Proper selection and combination of hardware/software solutions largely impact the delivered storage performance and scalability </a:t>
            </a:r>
          </a:p>
        </p:txBody>
      </p:sp>
    </p:spTree>
    <p:extLst>
      <p:ext uri="{BB962C8B-B14F-4D97-AF65-F5344CB8AC3E}">
        <p14:creationId xmlns:p14="http://schemas.microsoft.com/office/powerpoint/2010/main" val="299762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 setup variations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1084" y="1052736"/>
            <a:ext cx="4439946" cy="2520280"/>
            <a:chOff x="21084" y="1052736"/>
            <a:chExt cx="4439946" cy="2520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3830" y="1541016"/>
              <a:ext cx="4267200" cy="2032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21084" y="1052736"/>
              <a:ext cx="2520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(1) Basic setup. Single frontend. NFS shared file system or SSH.</a:t>
              </a:r>
              <a:endParaRPr lang="en-US" sz="1200" b="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283968" y="1052736"/>
            <a:ext cx="4464496" cy="3240360"/>
            <a:chOff x="4283968" y="1052736"/>
            <a:chExt cx="4464496" cy="32403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22623" y="1503420"/>
              <a:ext cx="3825841" cy="278967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283968" y="1052736"/>
              <a:ext cx="16561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(2) Separate VM / storage control. </a:t>
              </a:r>
              <a:r>
                <a:rPr lang="en-US" sz="1200" b="0" dirty="0" err="1" smtClean="0"/>
                <a:t>iSCSI</a:t>
              </a:r>
              <a:r>
                <a:rPr lang="en-US" sz="1200" b="0" dirty="0" smtClean="0"/>
                <a:t>/LVM used for persistent storage management</a:t>
              </a:r>
              <a:endParaRPr lang="en-US" sz="1200" b="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220" y="3789040"/>
            <a:ext cx="4614788" cy="2792869"/>
            <a:chOff x="29220" y="3789040"/>
            <a:chExt cx="4614788" cy="279286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9301" y="3967302"/>
              <a:ext cx="4364707" cy="2614607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9220" y="3789040"/>
              <a:ext cx="190770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(3) Dedicated network storage server. </a:t>
              </a:r>
              <a:r>
                <a:rPr lang="en-US" sz="1200" b="0" dirty="0" err="1" smtClean="0"/>
                <a:t>iSCSI</a:t>
              </a:r>
              <a:r>
                <a:rPr lang="en-US" sz="1200" b="0" dirty="0" smtClean="0"/>
                <a:t>/LVM used for persistent storage management. NFS or SSH for image sharing between frontend and hosting nodes</a:t>
              </a:r>
              <a:endParaRPr lang="en-US" sz="1200" b="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58793" y="4510861"/>
            <a:ext cx="4321719" cy="2086491"/>
            <a:chOff x="4858793" y="4510861"/>
            <a:chExt cx="4321719" cy="208649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58793" y="5286831"/>
              <a:ext cx="4321719" cy="131052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148064" y="4510861"/>
              <a:ext cx="38884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0" dirty="0" smtClean="0"/>
                <a:t>(4) Distributed solution. GPFS, </a:t>
              </a:r>
              <a:r>
                <a:rPr lang="en-US" sz="1200" b="0" dirty="0" err="1" smtClean="0"/>
                <a:t>Gluster</a:t>
              </a:r>
              <a:r>
                <a:rPr lang="en-US" sz="1200" b="0" dirty="0" smtClean="0"/>
                <a:t> or PVFS used for shared storage. Better scalability, improved performance, avoids single point of failures</a:t>
              </a:r>
              <a:endParaRPr lang="en-US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69431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No traffic congestion experienced in nodes due to VM </a:t>
            </a:r>
            <a:r>
              <a:rPr lang="en-US" dirty="0" err="1" smtClean="0"/>
              <a:t>multitenancy</a:t>
            </a:r>
            <a:r>
              <a:rPr lang="en-US" dirty="0" smtClean="0"/>
              <a:t>   </a:t>
            </a:r>
          </a:p>
          <a:p>
            <a:pPr>
              <a:buFont typeface="Arial"/>
              <a:buChar char="•"/>
            </a:pPr>
            <a:r>
              <a:rPr lang="en-US" dirty="0" smtClean="0"/>
              <a:t>Bandwidth hasn’t been the issue also in the centralized </a:t>
            </a:r>
            <a:r>
              <a:rPr lang="en-US" dirty="0" err="1" smtClean="0"/>
              <a:t>pDisk</a:t>
            </a:r>
            <a:r>
              <a:rPr lang="en-US" dirty="0" smtClean="0"/>
              <a:t> server setup. Storage I/O the main cause of performance bottleneck</a:t>
            </a:r>
          </a:p>
          <a:p>
            <a:pPr>
              <a:buFont typeface="Arial"/>
              <a:buChar char="•"/>
            </a:pPr>
            <a:r>
              <a:rPr lang="en-US" dirty="0" smtClean="0"/>
              <a:t>Channel bonding available but never used due to the above.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96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0135" y="1296010"/>
            <a:ext cx="4613100" cy="5105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Hardware failures impact availability. </a:t>
            </a:r>
            <a:r>
              <a:rPr lang="en-US" sz="2000" b="0" dirty="0" smtClean="0"/>
              <a:t>Obviously, although virtualization offers flexibility.  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Global downtimes are… bad</a:t>
            </a:r>
            <a:r>
              <a:rPr lang="en-US" sz="2000" b="0" dirty="0" smtClean="0"/>
              <a:t>. In some cases may take days. Make proper decisions early in order to minimize them.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Monitoring </a:t>
            </a:r>
            <a:r>
              <a:rPr lang="en-US" sz="2000" dirty="0" smtClean="0"/>
              <a:t>at all levels is </a:t>
            </a:r>
            <a:r>
              <a:rPr lang="en-US" sz="2000" dirty="0"/>
              <a:t>vital</a:t>
            </a:r>
            <a:r>
              <a:rPr lang="en-US" sz="2000" b="0" dirty="0" smtClean="0"/>
              <a:t>. </a:t>
            </a:r>
          </a:p>
        </p:txBody>
      </p:sp>
      <p:pic>
        <p:nvPicPr>
          <p:cNvPr id="5" name="Picture 4" descr="Στιγμιότυπο 2012-03-23, 3.01.20 μ.μ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26" y="1296010"/>
            <a:ext cx="3454709" cy="248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Στιγμιότυπο 2012-03-23, 3.07.12 μ.μ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826" y="4265413"/>
            <a:ext cx="3454709" cy="215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939" y="4373484"/>
            <a:ext cx="3033231" cy="227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8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integration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849787785"/>
              </p:ext>
            </p:extLst>
          </p:nvPr>
        </p:nvGraphicFramePr>
        <p:xfrm>
          <a:off x="572959" y="1852321"/>
          <a:ext cx="5625717" cy="4180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4"/>
          <p:cNvSpPr/>
          <p:nvPr/>
        </p:nvSpPr>
        <p:spPr bwMode="auto">
          <a:xfrm>
            <a:off x="2719364" y="1481856"/>
            <a:ext cx="3320554" cy="3369462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35000"/>
                </a:schemeClr>
              </a:gs>
              <a:gs pos="35000">
                <a:schemeClr val="accent2">
                  <a:tint val="37000"/>
                  <a:satMod val="300000"/>
                  <a:alpha val="35000"/>
                </a:schemeClr>
              </a:gs>
              <a:gs pos="100000">
                <a:schemeClr val="accent2">
                  <a:tint val="15000"/>
                  <a:satMod val="350000"/>
                  <a:alpha val="35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Development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841118" y="2716738"/>
            <a:ext cx="3245327" cy="3316538"/>
          </a:xfrm>
          <a:prstGeom prst="ellipse">
            <a:avLst/>
          </a:prstGeom>
          <a:gradFill flip="none" rotWithShape="1">
            <a:gsLst>
              <a:gs pos="0">
                <a:schemeClr val="accent4">
                  <a:tint val="50000"/>
                  <a:satMod val="300000"/>
                  <a:alpha val="46000"/>
                </a:schemeClr>
              </a:gs>
              <a:gs pos="35000">
                <a:schemeClr val="accent4">
                  <a:tint val="37000"/>
                  <a:satMod val="300000"/>
                  <a:alpha val="46000"/>
                </a:schemeClr>
              </a:gs>
              <a:gs pos="100000">
                <a:schemeClr val="accent4">
                  <a:tint val="15000"/>
                  <a:satMod val="350000"/>
                  <a:alpha val="4600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Arial" pitchFamily="-112" charset="0"/>
                <a:cs typeface="Arial" pitchFamily="-112" charset="0"/>
              </a:rPr>
              <a:t>Operations</a:t>
            </a:r>
            <a:endParaRPr kumimoji="0" lang="en-US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Arial" pitchFamily="-112" charset="0"/>
              <a:cs typeface="Arial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276" y="1844824"/>
            <a:ext cx="2771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Aimed </a:t>
            </a:r>
            <a:r>
              <a:rPr lang="en-US" sz="2000" b="1" dirty="0" smtClean="0">
                <a:solidFill>
                  <a:schemeClr val="accent6"/>
                </a:solidFill>
              </a:rPr>
              <a:t>for…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accent6"/>
                </a:solidFill>
              </a:rPr>
              <a:t>Less downtimes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accent6"/>
                </a:solidFill>
              </a:rPr>
              <a:t>Faster upgrades</a:t>
            </a:r>
          </a:p>
          <a:p>
            <a:endParaRPr lang="en-US" sz="2000" b="1" dirty="0" smtClean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accent6"/>
                </a:solidFill>
              </a:rPr>
              <a:t>b</a:t>
            </a:r>
            <a:r>
              <a:rPr lang="en-US" sz="2000" b="1" dirty="0" smtClean="0">
                <a:solidFill>
                  <a:schemeClr val="accent6"/>
                </a:solidFill>
              </a:rPr>
              <a:t>y using…</a:t>
            </a: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accent6"/>
                </a:solidFill>
              </a:rPr>
              <a:t>Common </a:t>
            </a:r>
            <a:r>
              <a:rPr lang="en-US" sz="2000" b="1" dirty="0" smtClean="0">
                <a:solidFill>
                  <a:schemeClr val="accent6"/>
                </a:solidFill>
              </a:rPr>
              <a:t>tools and </a:t>
            </a:r>
            <a:r>
              <a:rPr lang="en-US" sz="2000" b="1" dirty="0" err="1" smtClean="0">
                <a:solidFill>
                  <a:schemeClr val="accent6"/>
                </a:solidFill>
              </a:rPr>
              <a:t>procedured</a:t>
            </a:r>
            <a:endParaRPr lang="en-US" sz="2000" b="1" dirty="0" smtClean="0">
              <a:solidFill>
                <a:schemeClr val="accent6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000" b="1" dirty="0" smtClean="0">
                <a:solidFill>
                  <a:schemeClr val="accent6"/>
                </a:solidFill>
              </a:rPr>
              <a:t>Automated S/W certification and deployment</a:t>
            </a:r>
            <a:endParaRPr lang="en-US" sz="2000" b="1" dirty="0" smtClean="0">
              <a:solidFill>
                <a:schemeClr val="accent6"/>
              </a:solidFill>
            </a:endParaRPr>
          </a:p>
          <a:p>
            <a:pPr marL="285750" indent="-285750">
              <a:buFontTx/>
              <a:buChar char="-"/>
            </a:pPr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 smtClean="0">
                <a:solidFill>
                  <a:schemeClr val="accent6"/>
                </a:solidFill>
              </a:rPr>
              <a:t>thus applying</a:t>
            </a:r>
            <a:r>
              <a:rPr lang="en-US" sz="2000" b="1" dirty="0" smtClean="0">
                <a:solidFill>
                  <a:schemeClr val="accent6"/>
                </a:solidFill>
              </a:rPr>
              <a:t>…</a:t>
            </a:r>
          </a:p>
          <a:p>
            <a:pPr marL="285750" indent="-285750">
              <a:buFontTx/>
              <a:buChar char="-"/>
            </a:pPr>
            <a:r>
              <a:rPr lang="en-US" sz="2000" b="1" dirty="0" err="1" smtClean="0">
                <a:solidFill>
                  <a:schemeClr val="accent6"/>
                </a:solidFill>
              </a:rPr>
              <a:t>DevOps</a:t>
            </a:r>
            <a:r>
              <a:rPr lang="en-US" sz="2000" b="1" dirty="0" smtClean="0">
                <a:solidFill>
                  <a:schemeClr val="accent6"/>
                </a:solidFill>
              </a:rPr>
              <a:t> principles</a:t>
            </a:r>
            <a:endParaRPr lang="en-US" sz="2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106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0610" y="1314750"/>
            <a:ext cx="8534400" cy="5105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Three </a:t>
            </a:r>
            <a:r>
              <a:rPr lang="en-US" sz="2000" dirty="0" smtClean="0"/>
              <a:t>security incidents in 2 years of operation</a:t>
            </a:r>
          </a:p>
          <a:p>
            <a:pPr marL="625475" lvl="1"/>
            <a:r>
              <a:rPr lang="en-US" sz="1600" dirty="0" smtClean="0"/>
              <a:t>Exploitation of VM vulnerabilities </a:t>
            </a:r>
            <a:endParaRPr lang="en-US" sz="1600" dirty="0"/>
          </a:p>
          <a:p>
            <a:pPr marL="625475" lvl="1"/>
            <a:r>
              <a:rPr lang="en-US" sz="1600" dirty="0" smtClean="0"/>
              <a:t>Hacking of </a:t>
            </a:r>
            <a:r>
              <a:rPr lang="en-US" sz="1600" dirty="0" smtClean="0"/>
              <a:t>a physical node </a:t>
            </a:r>
            <a:r>
              <a:rPr lang="en-US" sz="1600" dirty="0" smtClean="0"/>
              <a:t>used for </a:t>
            </a:r>
            <a:r>
              <a:rPr lang="en-US" sz="1600" dirty="0" smtClean="0"/>
              <a:t>testing &amp; development</a:t>
            </a:r>
            <a:endParaRPr lang="en-US" sz="1600" dirty="0"/>
          </a:p>
          <a:p>
            <a:pPr>
              <a:buFont typeface="Arial"/>
              <a:buChar char="•"/>
            </a:pPr>
            <a:r>
              <a:rPr lang="en-US" sz="2000" dirty="0" smtClean="0"/>
              <a:t>Immediate response to security incidents vital, e.g.</a:t>
            </a:r>
          </a:p>
          <a:p>
            <a:pPr marL="625475" lvl="1"/>
            <a:r>
              <a:rPr lang="en-US" sz="1600" dirty="0" smtClean="0"/>
              <a:t>Bring </a:t>
            </a:r>
            <a:r>
              <a:rPr lang="en-US" sz="1600" dirty="0"/>
              <a:t>VM down</a:t>
            </a:r>
          </a:p>
          <a:p>
            <a:pPr marL="625475" lvl="1"/>
            <a:r>
              <a:rPr lang="en-US" sz="1600" dirty="0"/>
              <a:t>Remove VM image from </a:t>
            </a:r>
            <a:r>
              <a:rPr lang="en-US" sz="1600" dirty="0" smtClean="0"/>
              <a:t>Marketplace</a:t>
            </a:r>
            <a:endParaRPr lang="en-US" sz="1600" dirty="0"/>
          </a:p>
          <a:p>
            <a:pPr marL="625475" lvl="1"/>
            <a:r>
              <a:rPr lang="en-US" sz="1600" dirty="0"/>
              <a:t>Notify endorser</a:t>
            </a:r>
          </a:p>
          <a:p>
            <a:pPr>
              <a:buFont typeface="Arial"/>
              <a:buChar char="•"/>
            </a:pPr>
            <a:r>
              <a:rPr lang="en-US" sz="2000" dirty="0"/>
              <a:t>Strong IT security practices necessary for cloud service </a:t>
            </a:r>
            <a:r>
              <a:rPr lang="en-US" sz="2000" dirty="0" smtClean="0"/>
              <a:t>provisioning</a:t>
            </a:r>
            <a:endParaRPr lang="en-US" sz="2000" dirty="0" smtClean="0"/>
          </a:p>
          <a:p>
            <a:pPr>
              <a:buFont typeface="Arial"/>
              <a:buChar char="•"/>
            </a:pPr>
            <a:r>
              <a:rPr lang="en-US" sz="2000" dirty="0" smtClean="0"/>
              <a:t>VM </a:t>
            </a:r>
            <a:r>
              <a:rPr lang="en-US" sz="2000" dirty="0" smtClean="0"/>
              <a:t>images is a component we cannot fully control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Need to establish certification procedures or otherwise make image endorsers liable for their VMs</a:t>
            </a:r>
          </a:p>
        </p:txBody>
      </p:sp>
    </p:spTree>
    <p:extLst>
      <p:ext uri="{BB962C8B-B14F-4D97-AF65-F5344CB8AC3E}">
        <p14:creationId xmlns:p14="http://schemas.microsoft.com/office/powerpoint/2010/main" val="321308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z="1800" dirty="0" smtClean="0"/>
              <a:t>Goal </a:t>
            </a:r>
            <a:endParaRPr lang="en-US" sz="1800" dirty="0" smtClean="0"/>
          </a:p>
          <a:p>
            <a:pPr lvl="1">
              <a:buFont typeface="Arial"/>
              <a:buChar char="•"/>
            </a:pPr>
            <a:r>
              <a:rPr lang="en-US" sz="1600" dirty="0" smtClean="0"/>
              <a:t>Calculate TCO of private cloud,</a:t>
            </a:r>
          </a:p>
          <a:p>
            <a:pPr lvl="1">
              <a:buFont typeface="Arial"/>
              <a:buChar char="•"/>
            </a:pPr>
            <a:r>
              <a:rPr lang="en-US" sz="1600" dirty="0" smtClean="0"/>
              <a:t>Compare </a:t>
            </a:r>
            <a:r>
              <a:rPr lang="en-US" sz="1600" dirty="0" smtClean="0"/>
              <a:t>expenses for hosting grid services in private cloud and in Amazon EC2</a:t>
            </a:r>
            <a:endParaRPr lang="en-US" sz="1600" dirty="0" smtClean="0"/>
          </a:p>
          <a:p>
            <a:pPr marL="0" indent="0"/>
            <a:r>
              <a:rPr lang="en-US" sz="1800" dirty="0" smtClean="0"/>
              <a:t>What we took into account</a:t>
            </a:r>
          </a:p>
          <a:p>
            <a:pPr marL="0" indent="0"/>
            <a:endParaRPr lang="en-US" sz="1800" dirty="0" smtClean="0"/>
          </a:p>
          <a:p>
            <a:pPr marL="0" indent="0"/>
            <a:endParaRPr lang="en-US" sz="1800" dirty="0"/>
          </a:p>
          <a:p>
            <a:pPr marL="0" indent="0"/>
            <a:endParaRPr lang="en-US" sz="1800" dirty="0" smtClean="0"/>
          </a:p>
          <a:p>
            <a:pPr marL="0" indent="0"/>
            <a:endParaRPr lang="en-US" sz="1800" dirty="0"/>
          </a:p>
          <a:p>
            <a:pPr marL="0" indent="0"/>
            <a:endParaRPr lang="en-US" sz="1800" dirty="0" smtClean="0"/>
          </a:p>
          <a:p>
            <a:pPr marL="0" indent="0"/>
            <a:r>
              <a:rPr lang="en-US" sz="1800" dirty="0" smtClean="0"/>
              <a:t>Outcome</a:t>
            </a:r>
          </a:p>
          <a:p>
            <a:pPr marL="531813" lvl="1" indent="-285750">
              <a:buFont typeface="Arial"/>
              <a:buChar char="•"/>
            </a:pPr>
            <a:r>
              <a:rPr lang="en-US" sz="1600" dirty="0" smtClean="0"/>
              <a:t>Open-source based private clouds offer a cost-effective solution even for small-scale deployments</a:t>
            </a:r>
          </a:p>
          <a:p>
            <a:pPr marL="246063" lvl="1" indent="0">
              <a:buNone/>
            </a:pPr>
            <a:r>
              <a:rPr lang="en-US" sz="1600" dirty="0" smtClean="0"/>
              <a:t> </a:t>
            </a:r>
            <a:endParaRPr lang="en-US" sz="1600" dirty="0"/>
          </a:p>
          <a:p>
            <a:pPr marL="0" indent="0"/>
            <a:endParaRPr lang="en-U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32" y="3056651"/>
            <a:ext cx="2619557" cy="1743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0" y="2545184"/>
            <a:ext cx="2540000" cy="2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698" y="3128252"/>
            <a:ext cx="2435496" cy="16715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143" y="4797152"/>
            <a:ext cx="22142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Infrastructure </a:t>
            </a:r>
            <a:r>
              <a:rPr lang="en-US" sz="1600" dirty="0" err="1" smtClean="0"/>
              <a:t>CapEx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501629" y="4798921"/>
            <a:ext cx="19180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Human resources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49783" y="4821541"/>
            <a:ext cx="21454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Power consumption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68410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0" indent="0"/>
            <a:r>
              <a:rPr lang="en-US" dirty="0" smtClean="0"/>
              <a:t>Description of Work Package</a:t>
            </a:r>
          </a:p>
          <a:p>
            <a:pPr lvl="1"/>
            <a:r>
              <a:rPr lang="en-US" dirty="0" smtClean="0"/>
              <a:t>WP5 is responsible for the provision and operation of the project’s computing infrastructure</a:t>
            </a:r>
          </a:p>
          <a:p>
            <a:pPr marL="0" indent="0"/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Deployment and provision of public cloud services</a:t>
            </a:r>
          </a:p>
          <a:p>
            <a:pPr lvl="1"/>
            <a:r>
              <a:rPr lang="en-US" dirty="0" smtClean="0"/>
              <a:t>Deployment and operation of grid sites on top of cloud services</a:t>
            </a:r>
          </a:p>
          <a:p>
            <a:pPr lvl="1"/>
            <a:r>
              <a:rPr lang="en-US" dirty="0"/>
              <a:t>Testing and benchmarking of </a:t>
            </a:r>
            <a:r>
              <a:rPr lang="en-US" dirty="0" smtClean="0"/>
              <a:t>StratusLab distribution</a:t>
            </a:r>
            <a:endParaRPr lang="en-US" dirty="0"/>
          </a:p>
          <a:p>
            <a:pPr lvl="1"/>
            <a:r>
              <a:rPr lang="en-US" dirty="0" smtClean="0"/>
              <a:t>Distribution and maintenance of Virtual Machine appliances</a:t>
            </a:r>
          </a:p>
          <a:p>
            <a:pPr lvl="1"/>
            <a:r>
              <a:rPr lang="en-US" dirty="0" smtClean="0"/>
              <a:t>Provision of</a:t>
            </a:r>
            <a:r>
              <a:rPr lang="el-GR" dirty="0" smtClean="0"/>
              <a:t> </a:t>
            </a:r>
            <a:r>
              <a:rPr lang="en-US" dirty="0" smtClean="0"/>
              <a:t>project support services’ infrastructure (development &amp; pre-production sites, build service etc.)</a:t>
            </a:r>
          </a:p>
          <a:p>
            <a:pPr lvl="1"/>
            <a:r>
              <a:rPr lang="en-US" dirty="0" smtClean="0"/>
              <a:t>Operational user support (internal and external)</a:t>
            </a:r>
          </a:p>
          <a:p>
            <a:r>
              <a:rPr lang="en-US" dirty="0" smtClean="0"/>
              <a:t>Tasks</a:t>
            </a:r>
          </a:p>
          <a:p>
            <a:pPr lvl="1"/>
            <a:r>
              <a:rPr lang="el-GR" dirty="0" smtClean="0"/>
              <a:t>Τ5.1 </a:t>
            </a:r>
            <a:r>
              <a:rPr lang="en-US" dirty="0" smtClean="0"/>
              <a:t>Deployment and Operation of Virtualized Grid Sites (</a:t>
            </a:r>
            <a:r>
              <a:rPr lang="en-US" b="1" dirty="0" smtClean="0"/>
              <a:t>GRNET</a:t>
            </a:r>
            <a:r>
              <a:rPr lang="en-US" dirty="0" smtClean="0"/>
              <a:t>, LAL)</a:t>
            </a:r>
          </a:p>
          <a:p>
            <a:pPr lvl="1"/>
            <a:r>
              <a:rPr lang="el-GR" dirty="0" smtClean="0"/>
              <a:t>Τ5.2 </a:t>
            </a:r>
            <a:r>
              <a:rPr lang="en-US" dirty="0" smtClean="0"/>
              <a:t>Testing of the StratusLab distribution (</a:t>
            </a:r>
            <a:r>
              <a:rPr lang="en-US" b="1" dirty="0" smtClean="0"/>
              <a:t>LAL</a:t>
            </a:r>
            <a:r>
              <a:rPr lang="en-US" dirty="0" smtClean="0"/>
              <a:t>, GRNET)</a:t>
            </a:r>
          </a:p>
          <a:p>
            <a:pPr lvl="1"/>
            <a:r>
              <a:rPr lang="el-GR" dirty="0" smtClean="0"/>
              <a:t>Τ5.3 </a:t>
            </a:r>
            <a:r>
              <a:rPr lang="en-US" dirty="0" smtClean="0"/>
              <a:t>Virtual Appliances Creation and Maintenance (</a:t>
            </a:r>
            <a:r>
              <a:rPr lang="en-US" b="1" dirty="0" smtClean="0"/>
              <a:t>TCD</a:t>
            </a:r>
            <a:r>
              <a:rPr lang="en-US" dirty="0" smtClean="0"/>
              <a:t>, GRNET)</a:t>
            </a:r>
          </a:p>
        </p:txBody>
      </p:sp>
    </p:spTree>
    <p:extLst>
      <p:ext uri="{BB962C8B-B14F-4D97-AF65-F5344CB8AC3E}">
        <p14:creationId xmlns:p14="http://schemas.microsoft.com/office/powerpoint/2010/main" val="56127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7803" y="2743200"/>
            <a:ext cx="50811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0" i="1" dirty="0" smtClean="0"/>
              <a:t>Questions?</a:t>
            </a:r>
            <a:endParaRPr lang="en-US" sz="7200" b="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service TCO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823740"/>
              </p:ext>
            </p:extLst>
          </p:nvPr>
        </p:nvGraphicFramePr>
        <p:xfrm>
          <a:off x="4809718" y="1353176"/>
          <a:ext cx="3644900" cy="1397000"/>
        </p:xfrm>
        <a:graphic>
          <a:graphicData uri="http://schemas.openxmlformats.org/drawingml/2006/table">
            <a:tbl>
              <a:tblPr/>
              <a:tblGrid>
                <a:gridCol w="2362200"/>
                <a:gridCol w="12827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Hardware and hosting infra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115.200,00 €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Network line leases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30.000,00 €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Consumption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6.600,00 €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Datacenter administration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20.000,00 €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Cloud site administration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80.000,00 €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Cost of Ownership (2yrs)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251.800,00 € 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99423"/>
              </p:ext>
            </p:extLst>
          </p:nvPr>
        </p:nvGraphicFramePr>
        <p:xfrm>
          <a:off x="1511528" y="2750176"/>
          <a:ext cx="6596379" cy="332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1353176"/>
            <a:ext cx="39242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Calculated for the first year of operations </a:t>
            </a:r>
            <a:br>
              <a:rPr lang="en-US" sz="1800" dirty="0" smtClean="0"/>
            </a:br>
            <a:r>
              <a:rPr lang="en-US" sz="1800" dirty="0" smtClean="0"/>
              <a:t>(Nov 2010 – Nov 2011)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Total extrapolated to the duration of the project (2 years)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6064694"/>
            <a:ext cx="8634219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/>
              <a:t>TCO=</a:t>
            </a:r>
            <a:r>
              <a:rPr lang="en-US" sz="2000" b="1" dirty="0"/>
              <a:t>251K </a:t>
            </a:r>
            <a:r>
              <a:rPr lang="en-US" sz="2000" b="1" dirty="0" smtClean="0"/>
              <a:t>€,  </a:t>
            </a:r>
            <a:r>
              <a:rPr lang="en-US" sz="2000" dirty="0" smtClean="0"/>
              <a:t>Cost</a:t>
            </a:r>
            <a:r>
              <a:rPr lang="en-US" sz="2000" dirty="0"/>
              <a:t>/</a:t>
            </a:r>
            <a:r>
              <a:rPr lang="en-US" sz="2000" dirty="0" err="1"/>
              <a:t>hr</a:t>
            </a:r>
            <a:r>
              <a:rPr lang="en-US" sz="2000" dirty="0"/>
              <a:t> = </a:t>
            </a:r>
            <a:r>
              <a:rPr lang="en-US" sz="2000" b="1" dirty="0"/>
              <a:t>14.37 </a:t>
            </a:r>
            <a:r>
              <a:rPr lang="en-US" sz="2000" b="1" dirty="0" smtClean="0"/>
              <a:t>€/</a:t>
            </a:r>
            <a:r>
              <a:rPr lang="en-US" sz="2000" b="1" dirty="0" err="1" smtClean="0"/>
              <a:t>hr</a:t>
            </a:r>
            <a:r>
              <a:rPr lang="en-US" sz="2000" b="1" dirty="0" smtClean="0"/>
              <a:t>, </a:t>
            </a:r>
            <a:r>
              <a:rPr lang="en-US" sz="2000" dirty="0" smtClean="0"/>
              <a:t>Cost</a:t>
            </a:r>
            <a:r>
              <a:rPr lang="en-US" sz="2000" dirty="0"/>
              <a:t>/core= </a:t>
            </a:r>
            <a:r>
              <a:rPr lang="en-US" sz="2000" b="1" dirty="0"/>
              <a:t>0.0712 </a:t>
            </a:r>
            <a:r>
              <a:rPr lang="en-US" sz="2000" b="1" dirty="0" smtClean="0"/>
              <a:t>€/</a:t>
            </a:r>
            <a:r>
              <a:rPr lang="en-US" sz="2000" b="1" dirty="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662573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Amazon EC2</a:t>
            </a:r>
            <a:endParaRPr lang="en-US" dirty="0"/>
          </a:p>
        </p:txBody>
      </p:sp>
      <p:pic>
        <p:nvPicPr>
          <p:cNvPr id="4" name="Content Placeholder 3" descr="cpuPerTime.pdf"/>
          <p:cNvPicPr>
            <a:picLocks noGrp="1" noChangeAspect="1"/>
          </p:cNvPicPr>
          <p:nvPr>
            <p:ph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726" r="-1358" b="4909"/>
          <a:stretch/>
        </p:blipFill>
        <p:spPr>
          <a:xfrm>
            <a:off x="304801" y="1287522"/>
            <a:ext cx="2481707" cy="1674953"/>
          </a:xfrm>
        </p:spPr>
      </p:pic>
      <p:pic>
        <p:nvPicPr>
          <p:cNvPr id="5" name="Picture 4" descr="memPerTim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0" y="3108972"/>
            <a:ext cx="2567938" cy="1863525"/>
          </a:xfrm>
          <a:prstGeom prst="rect">
            <a:avLst/>
          </a:prstGeom>
        </p:spPr>
      </p:pic>
      <p:pic>
        <p:nvPicPr>
          <p:cNvPr id="6" name="Picture 5" descr="power_consumption_vs_tim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71" y="4972497"/>
            <a:ext cx="2567938" cy="17857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93387" y="1447800"/>
            <a:ext cx="564581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ts val="1500"/>
              </a:spcBef>
              <a:spcAft>
                <a:spcPct val="0"/>
              </a:spcAft>
              <a:defRPr sz="2400" b="1">
                <a:solidFill>
                  <a:srgbClr val="132B66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60363" indent="-180975" algn="l" rtl="0" eaLnBrk="1" fontAlgn="base" hangingPunct="1">
              <a:spcBef>
                <a:spcPts val="600"/>
              </a:spcBef>
              <a:spcAft>
                <a:spcPct val="0"/>
              </a:spcAft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01700" indent="-180975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  <a:defRPr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173163" indent="-92075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879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336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4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51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0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2000" dirty="0" smtClean="0"/>
              <a:t>Calculated average memory and core per VM over a period of year: </a:t>
            </a:r>
            <a:r>
              <a:rPr lang="en-US" sz="2000" dirty="0" smtClean="0">
                <a:solidFill>
                  <a:srgbClr val="3C8C93"/>
                </a:solidFill>
              </a:rPr>
              <a:t>1 core, 613 MB</a:t>
            </a:r>
            <a:r>
              <a:rPr lang="en-US" sz="2000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Found matching VM profile in Amazon EC2: </a:t>
            </a:r>
            <a:r>
              <a:rPr lang="en-US" sz="2000" dirty="0" smtClean="0">
                <a:solidFill>
                  <a:srgbClr val="3C8C93"/>
                </a:solidFill>
              </a:rPr>
              <a:t>t1.small</a:t>
            </a:r>
          </a:p>
          <a:p>
            <a:pPr>
              <a:buFont typeface="Arial"/>
              <a:buChar char="•"/>
            </a:pPr>
            <a:r>
              <a:rPr lang="en-US" sz="2000" dirty="0"/>
              <a:t>Calculated cost for hosting </a:t>
            </a:r>
            <a:r>
              <a:rPr lang="en-US" sz="2000" dirty="0" smtClean="0"/>
              <a:t>our </a:t>
            </a:r>
            <a:r>
              <a:rPr lang="en-US" sz="2000" dirty="0"/>
              <a:t>production grid site in </a:t>
            </a:r>
            <a:r>
              <a:rPr lang="en-US" sz="2000" dirty="0" smtClean="0"/>
              <a:t>Amazon EC2 using t1.small: </a:t>
            </a:r>
            <a:r>
              <a:rPr lang="en-US" sz="2000" dirty="0" smtClean="0">
                <a:solidFill>
                  <a:srgbClr val="3C8C93"/>
                </a:solidFill>
              </a:rPr>
              <a:t>21,888.00 €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Calculated similar cost with StratusLab:</a:t>
            </a:r>
            <a:r>
              <a:rPr lang="en-US" sz="2000" dirty="0" smtClean="0">
                <a:solidFill>
                  <a:srgbClr val="3C8C93"/>
                </a:solidFill>
              </a:rPr>
              <a:t>21,896.00 €</a:t>
            </a:r>
          </a:p>
          <a:p>
            <a:pPr>
              <a:buFont typeface="Arial"/>
              <a:buChar char="•"/>
            </a:pPr>
            <a:r>
              <a:rPr lang="en-US" sz="2000" dirty="0"/>
              <a:t>Arguably a modest </a:t>
            </a:r>
            <a:r>
              <a:rPr lang="en-US" sz="2000" dirty="0" smtClean="0"/>
              <a:t>comparison: </a:t>
            </a:r>
            <a:r>
              <a:rPr lang="en-US" sz="2000" dirty="0"/>
              <a:t>Cluster instance more appropriate and more expensive for running Grid site</a:t>
            </a:r>
          </a:p>
        </p:txBody>
      </p:sp>
    </p:spTree>
    <p:extLst>
      <p:ext uri="{BB962C8B-B14F-4D97-AF65-F5344CB8AC3E}">
        <p14:creationId xmlns:p14="http://schemas.microsoft.com/office/powerpoint/2010/main" val="151354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 of public Cloud services</a:t>
            </a:r>
          </a:p>
          <a:p>
            <a:pPr lvl="1"/>
            <a:r>
              <a:rPr lang="en-US" dirty="0" smtClean="0"/>
              <a:t>Started during the very first months of the project</a:t>
            </a:r>
          </a:p>
          <a:p>
            <a:pPr lvl="1"/>
            <a:r>
              <a:rPr lang="en-US" dirty="0" smtClean="0"/>
              <a:t>Attracted numerous external users (~70) from external projects</a:t>
            </a:r>
          </a:p>
          <a:p>
            <a:pPr lvl="1"/>
            <a:r>
              <a:rPr lang="en-US" dirty="0" smtClean="0"/>
              <a:t>Closely followed the evolution of StratusLab distribution. Provided feedback, bug fixes and feature requests.</a:t>
            </a:r>
          </a:p>
          <a:p>
            <a:pPr lvl="1"/>
            <a:r>
              <a:rPr lang="en-US" dirty="0" smtClean="0"/>
              <a:t>Two large sites operational by the end of Y2 (GRNET, CNRS) sharing common authentication (LDAP) service.</a:t>
            </a:r>
          </a:p>
          <a:p>
            <a:r>
              <a:rPr lang="en-US" dirty="0" smtClean="0"/>
              <a:t>Operation of the first fully virtualized Grid Site</a:t>
            </a:r>
          </a:p>
          <a:p>
            <a:pPr lvl="1"/>
            <a:r>
              <a:rPr lang="en-US" dirty="0" smtClean="0"/>
              <a:t>First </a:t>
            </a:r>
            <a:r>
              <a:rPr lang="en-US" dirty="0" smtClean="0"/>
              <a:t>experimental (pre-production) deployment </a:t>
            </a:r>
            <a:r>
              <a:rPr lang="en-US" dirty="0" smtClean="0"/>
              <a:t>at the end of Y1. In full production at the beginning of Y2. </a:t>
            </a:r>
          </a:p>
          <a:p>
            <a:pPr lvl="1"/>
            <a:r>
              <a:rPr lang="en-US" dirty="0" smtClean="0"/>
              <a:t>Certified </a:t>
            </a:r>
            <a:r>
              <a:rPr lang="en-US" dirty="0" smtClean="0"/>
              <a:t>by the </a:t>
            </a:r>
            <a:r>
              <a:rPr lang="en-US" dirty="0" smtClean="0"/>
              <a:t>Greek </a:t>
            </a:r>
            <a:r>
              <a:rPr lang="en-US" dirty="0" smtClean="0"/>
              <a:t>NGI. Part of the national grid initiative (</a:t>
            </a:r>
            <a:r>
              <a:rPr lang="en-US" dirty="0" err="1" smtClean="0"/>
              <a:t>HellasGrid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 and operation of Appliance Marketplace</a:t>
            </a:r>
          </a:p>
          <a:p>
            <a:pPr lvl="1"/>
            <a:r>
              <a:rPr lang="en-US" dirty="0" smtClean="0"/>
              <a:t>Developed and hosted by TCD</a:t>
            </a:r>
          </a:p>
          <a:p>
            <a:pPr lvl="1"/>
            <a:r>
              <a:rPr lang="en-US" dirty="0" smtClean="0"/>
              <a:t>Attracted numerous endorsers</a:t>
            </a:r>
          </a:p>
          <a:p>
            <a:pPr lvl="1"/>
            <a:r>
              <a:rPr lang="en-US" dirty="0" smtClean="0"/>
              <a:t>Used from external projects for their cloud experiments</a:t>
            </a:r>
          </a:p>
          <a:p>
            <a:pPr lvl="1"/>
            <a:r>
              <a:rPr lang="en-US" dirty="0" smtClean="0"/>
              <a:t>Adopted as a service by EGI.</a:t>
            </a:r>
          </a:p>
          <a:p>
            <a:r>
              <a:rPr lang="en-US" dirty="0" smtClean="0"/>
              <a:t>Studied the economic impact of Cloud operations</a:t>
            </a:r>
          </a:p>
          <a:p>
            <a:pPr lvl="1"/>
            <a:r>
              <a:rPr lang="en-US" dirty="0" smtClean="0"/>
              <a:t>Compared open source private clouds to commercial ones (Amazon EC2)</a:t>
            </a:r>
          </a:p>
          <a:p>
            <a:pPr lvl="1"/>
            <a:r>
              <a:rPr lang="en-US" dirty="0" smtClean="0"/>
              <a:t>Results presented in various venues (e.g. </a:t>
            </a:r>
            <a:r>
              <a:rPr lang="en-US" dirty="0" err="1" smtClean="0"/>
              <a:t>EuroSys</a:t>
            </a:r>
            <a:r>
              <a:rPr lang="en-US" dirty="0" smtClean="0"/>
              <a:t>/</a:t>
            </a:r>
            <a:r>
              <a:rPr lang="en-US" dirty="0" err="1" smtClean="0"/>
              <a:t>CloudCP</a:t>
            </a:r>
            <a:r>
              <a:rPr lang="en-US" dirty="0" smtClean="0"/>
              <a:t> </a:t>
            </a:r>
            <a:r>
              <a:rPr lang="en-US" dirty="0" smtClean="0"/>
              <a:t>2012 paper)</a:t>
            </a:r>
          </a:p>
          <a:p>
            <a:r>
              <a:rPr lang="en-US" dirty="0" smtClean="0"/>
              <a:t>Developed a comprehensive benchmark suite</a:t>
            </a:r>
            <a:endParaRPr lang="en-US" dirty="0"/>
          </a:p>
          <a:p>
            <a:pPr lvl="1"/>
            <a:r>
              <a:rPr lang="en-US" dirty="0" smtClean="0"/>
              <a:t>Integrated with </a:t>
            </a:r>
            <a:r>
              <a:rPr lang="en-US" dirty="0" err="1" smtClean="0"/>
              <a:t>StatusLab</a:t>
            </a:r>
            <a:r>
              <a:rPr lang="en-US" dirty="0" smtClean="0"/>
              <a:t> </a:t>
            </a:r>
            <a:r>
              <a:rPr lang="en-US" dirty="0" smtClean="0"/>
              <a:t>CLI tools</a:t>
            </a:r>
            <a:endParaRPr lang="en-US" dirty="0"/>
          </a:p>
          <a:p>
            <a:pPr marL="179388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8107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N3381.JPG"/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9" b="10119"/>
          <a:stretch>
            <a:fillRect/>
          </a:stretch>
        </p:blipFill>
        <p:spPr>
          <a:xfrm>
            <a:off x="2703" y="1052736"/>
            <a:ext cx="9148241" cy="547260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Allocated Hardware Resources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3600400" cy="5016759"/>
          </a:xfrm>
          <a:prstGeom prst="rect">
            <a:avLst/>
          </a:prstGeom>
          <a:solidFill>
            <a:schemeClr val="tx1"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GRNET</a:t>
            </a:r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32 nodes 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48GB memory,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2x140GB HD,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D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ual quad-core Xeon E5520 2.26 GHz, </a:t>
            </a:r>
            <a:b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16 HT cores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20TB total NAS storage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space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(EMC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Celerra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NS-480)</a:t>
            </a:r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GbE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local connectivity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2x10 Gb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link to GEANT</a:t>
            </a:r>
          </a:p>
          <a:p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Public Cloud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Service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16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+ 1 Nodes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256 cores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(Hyper-threaded)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864GB total 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main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memory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3TB storage space over NFS</a:t>
            </a:r>
          </a:p>
          <a:p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072" y="1052736"/>
            <a:ext cx="3587001" cy="5016759"/>
          </a:xfrm>
          <a:prstGeom prst="rect">
            <a:avLst/>
          </a:prstGeom>
          <a:solidFill>
            <a:schemeClr val="tx1">
              <a:alpha val="21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CNRS</a:t>
            </a:r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9 nodes </a:t>
            </a:r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36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GB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memory, </a:t>
            </a:r>
          </a:p>
          <a:p>
            <a:pPr marL="742950" lvl="1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300GB SAS HD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, </a:t>
            </a:r>
          </a:p>
          <a:p>
            <a:pPr marL="742950" lvl="1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D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ual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hexa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-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core Xeon X5650 2.67 GHz,</a:t>
            </a:r>
            <a:b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</a:b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24 HT cores</a:t>
            </a:r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Storage: 20TB  HP MDS600 disk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array</a:t>
            </a:r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 </a:t>
            </a:r>
            <a:r>
              <a:rPr lang="en-US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GbE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local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connectivity</a:t>
            </a:r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10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Gb/s link to GEANT</a:t>
            </a:r>
          </a:p>
          <a:p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Public Cloud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Service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8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+ 1 Nodes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192 cores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(Hyper-threaded)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288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GB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total </a:t>
            </a:r>
            <a:r>
              <a:rPr lang="en-U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main 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memory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5TB shared files system (NFS) + 15TB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pDisk</a:t>
            </a:r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over </a:t>
            </a:r>
            <a:r>
              <a:rPr lang="en-US" sz="16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iSCSI</a:t>
            </a:r>
            <a:endParaRPr lang="en-US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endParaRPr lang="en-US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2987824" y="2852936"/>
            <a:ext cx="2880320" cy="1800716"/>
          </a:xfrm>
          <a:prstGeom prst="cloud">
            <a:avLst/>
          </a:prstGeom>
          <a:solidFill>
            <a:srgbClr val="D9D9D9">
              <a:alpha val="6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TCD</a:t>
            </a:r>
          </a:p>
          <a:p>
            <a:pPr algn="ctr"/>
            <a:r>
              <a:rPr lang="en-US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Marketplace &amp; Appliance repository hosting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96324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WP5 metrics goal</a:t>
            </a:r>
          </a:p>
          <a:p>
            <a:pPr lvl="1"/>
            <a:r>
              <a:rPr lang="en-US" sz="2400" dirty="0" smtClean="0"/>
              <a:t>Collect statistics of services’ usage (</a:t>
            </a:r>
            <a:r>
              <a:rPr lang="en-US" sz="2400" dirty="0" err="1" smtClean="0"/>
              <a:t>IaaS</a:t>
            </a:r>
            <a:r>
              <a:rPr lang="en-US" sz="2400" dirty="0" smtClean="0"/>
              <a:t> cloud, hosted grid services, Marketplace)</a:t>
            </a:r>
          </a:p>
          <a:p>
            <a:pPr lvl="1"/>
            <a:r>
              <a:rPr lang="en-US" sz="2400" dirty="0" smtClean="0"/>
              <a:t>Monitor service </a:t>
            </a:r>
            <a:r>
              <a:rPr lang="en-US" sz="2400" dirty="0" err="1" smtClean="0"/>
              <a:t>QoS</a:t>
            </a:r>
            <a:r>
              <a:rPr lang="en-US" sz="2400" dirty="0" smtClean="0"/>
              <a:t> (Availability and reliability)</a:t>
            </a:r>
          </a:p>
          <a:p>
            <a:pPr lvl="1"/>
            <a:r>
              <a:rPr lang="en-US" sz="2400" dirty="0" smtClean="0"/>
              <a:t>Track the level of committed physical resources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980459"/>
              </p:ext>
            </p:extLst>
          </p:nvPr>
        </p:nvGraphicFramePr>
        <p:xfrm>
          <a:off x="467544" y="4077072"/>
          <a:ext cx="7992885" cy="15350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28778"/>
                <a:gridCol w="353277"/>
                <a:gridCol w="441597"/>
                <a:gridCol w="529915"/>
                <a:gridCol w="529914"/>
                <a:gridCol w="618234"/>
                <a:gridCol w="618234"/>
                <a:gridCol w="618234"/>
                <a:gridCol w="618234"/>
                <a:gridCol w="618234"/>
                <a:gridCol w="61823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Tgt.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Y2</a:t>
                      </a:r>
                    </a:p>
                    <a:p>
                      <a:pPr algn="ctr"/>
                      <a:r>
                        <a:rPr lang="en-US" sz="1200" dirty="0" smtClean="0"/>
                        <a:t>Tgt.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prod. sites running StratusLab dist.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Delivered CPU through cloud API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(cores)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448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Storage used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r>
                        <a:rPr lang="en-US" sz="1200" baseline="0" dirty="0" smtClean="0"/>
                        <a:t>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 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23TB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3645024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/>
              <a:t>IaaS</a:t>
            </a:r>
            <a:r>
              <a:rPr lang="en-US" sz="1800" dirty="0" smtClean="0"/>
              <a:t> Cloud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21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119895"/>
              </p:ext>
            </p:extLst>
          </p:nvPr>
        </p:nvGraphicFramePr>
        <p:xfrm>
          <a:off x="395536" y="1628800"/>
          <a:ext cx="7992885" cy="165963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04256"/>
                <a:gridCol w="477799"/>
                <a:gridCol w="441597"/>
                <a:gridCol w="529915"/>
                <a:gridCol w="529914"/>
                <a:gridCol w="541055"/>
                <a:gridCol w="695413"/>
                <a:gridCol w="618234"/>
                <a:gridCol w="618234"/>
                <a:gridCol w="618234"/>
                <a:gridCol w="61823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Tgt.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Y2</a:t>
                      </a:r>
                    </a:p>
                    <a:p>
                      <a:pPr algn="ctr"/>
                      <a:r>
                        <a:rPr lang="en-US" sz="1200" dirty="0" smtClean="0"/>
                        <a:t>Tgt.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base machine images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base machine image downloads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2628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7072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7225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6657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7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appliances </a:t>
                      </a:r>
                      <a:endParaRPr lang="en-US" sz="12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appliance downloads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687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19675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Appliance Repository</a:t>
            </a:r>
            <a:endParaRPr lang="en-US" sz="18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817362"/>
              </p:ext>
            </p:extLst>
          </p:nvPr>
        </p:nvGraphicFramePr>
        <p:xfrm>
          <a:off x="395536" y="4126200"/>
          <a:ext cx="7992885" cy="1751072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04256"/>
                <a:gridCol w="477799"/>
                <a:gridCol w="441597"/>
                <a:gridCol w="529915"/>
                <a:gridCol w="529914"/>
                <a:gridCol w="541055"/>
                <a:gridCol w="695413"/>
                <a:gridCol w="618234"/>
                <a:gridCol w="618234"/>
                <a:gridCol w="618234"/>
                <a:gridCol w="61823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Tgt.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Y2</a:t>
                      </a:r>
                    </a:p>
                    <a:p>
                      <a:pPr algn="ctr"/>
                      <a:r>
                        <a:rPr lang="en-US" sz="1200" dirty="0" smtClean="0"/>
                        <a:t>Tgt.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Marketplace metadata entries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Marketplace endorsers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743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Marketplace base images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Marketplace appliances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3694152"/>
            <a:ext cx="151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Marketplace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7198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(</a:t>
            </a:r>
            <a:r>
              <a:rPr lang="en-US" dirty="0" err="1" smtClean="0"/>
              <a:t>ctd</a:t>
            </a:r>
            <a:r>
              <a:rPr lang="en-US" dirty="0" smtClean="0"/>
              <a:t>.)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99341"/>
              </p:ext>
            </p:extLst>
          </p:nvPr>
        </p:nvGraphicFramePr>
        <p:xfrm>
          <a:off x="395536" y="1700808"/>
          <a:ext cx="7992885" cy="2449453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428778"/>
                <a:gridCol w="353277"/>
                <a:gridCol w="441597"/>
                <a:gridCol w="529915"/>
                <a:gridCol w="529914"/>
                <a:gridCol w="618234"/>
                <a:gridCol w="618234"/>
                <a:gridCol w="618234"/>
                <a:gridCol w="618234"/>
                <a:gridCol w="618234"/>
                <a:gridCol w="618234"/>
              </a:tblGrid>
              <a:tr h="3737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Metric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Y1 Tgt.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Q8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Y2</a:t>
                      </a:r>
                    </a:p>
                    <a:p>
                      <a:pPr algn="ctr"/>
                      <a:r>
                        <a:rPr lang="en-US" sz="1200" dirty="0" smtClean="0"/>
                        <a:t>Tgt.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Availability of sites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91%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74%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95%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Reliability of sites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80%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92%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93%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98%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95%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VOs served via StratusLab sites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30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No. of sci. disciplines served via StratusLab sites 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</a:tr>
              <a:tr h="346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Delivered CPU </a:t>
                      </a:r>
                      <a:r>
                        <a:rPr lang="en-GB" sz="1200" dirty="0" smtClean="0">
                          <a:solidFill>
                            <a:srgbClr val="000000"/>
                          </a:solidFill>
                          <a:effectLst/>
                          <a:latin typeface="Helvetica"/>
                          <a:ea typeface="ＭＳ 明朝"/>
                          <a:cs typeface="Times New Roman"/>
                        </a:rPr>
                        <a:t>(cores)</a:t>
                      </a:r>
                      <a:endParaRPr lang="en-US" sz="12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1340768"/>
            <a:ext cx="1121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Grid site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73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/>
            <a:r>
              <a:rPr lang="en-US" sz="1800" dirty="0" smtClean="0"/>
              <a:t>Rec. 9</a:t>
            </a:r>
            <a:r>
              <a:rPr lang="en-US" sz="1800" b="0" dirty="0" smtClean="0"/>
              <a:t>: “</a:t>
            </a:r>
            <a:r>
              <a:rPr lang="en-US" sz="1800" b="0" i="1" dirty="0" smtClean="0"/>
              <a:t>The </a:t>
            </a:r>
            <a:r>
              <a:rPr lang="en-US" sz="1800" b="0" i="1" dirty="0"/>
              <a:t>Data Management layer should be improved. In particular, StratusLab should be able to use existing and robust parallel file-systems which have better scalability than NFS such as </a:t>
            </a:r>
            <a:r>
              <a:rPr lang="en-US" sz="1800" b="0" i="1" dirty="0" err="1"/>
              <a:t>Panasas</a:t>
            </a:r>
            <a:r>
              <a:rPr lang="en-US" sz="1800" b="0" i="1" dirty="0"/>
              <a:t> or GPFS</a:t>
            </a:r>
            <a:r>
              <a:rPr lang="en-US" sz="1800" b="0" dirty="0" smtClean="0"/>
              <a:t>.”</a:t>
            </a:r>
          </a:p>
          <a:p>
            <a:pPr marL="0" indent="0"/>
            <a:r>
              <a:rPr lang="en-US" sz="1600" b="0" dirty="0" smtClean="0"/>
              <a:t>Performed extensive tests with various File Systems: </a:t>
            </a:r>
            <a:r>
              <a:rPr lang="en-US" sz="1600" b="0" dirty="0" err="1" smtClean="0"/>
              <a:t>Gluster</a:t>
            </a:r>
            <a:r>
              <a:rPr lang="en-US" sz="1600" b="0" dirty="0" smtClean="0"/>
              <a:t>, PVFS, </a:t>
            </a:r>
            <a:r>
              <a:rPr lang="en-US" sz="1600" b="0" dirty="0" err="1" smtClean="0"/>
              <a:t>Ceph</a:t>
            </a:r>
            <a:r>
              <a:rPr lang="en-US" sz="1600" b="0" dirty="0" smtClean="0"/>
              <a:t>, GPFS, NFS. No clear winner: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GPFS best performance but expensive,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err="1" smtClean="0"/>
              <a:t>Ceph</a:t>
            </a:r>
            <a:r>
              <a:rPr lang="en-US" sz="1600" b="0" dirty="0" smtClean="0"/>
              <a:t> most cloud oriented but still in alpha phase. </a:t>
            </a:r>
            <a:r>
              <a:rPr lang="en-US" sz="1600" b="0" dirty="0" err="1" smtClean="0"/>
              <a:t>Gluster</a:t>
            </a:r>
            <a:r>
              <a:rPr lang="en-US" sz="1600" b="0" dirty="0" smtClean="0"/>
              <a:t>, PVFS and NFS similar performance.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smtClean="0"/>
              <a:t>NFS simpler to setup (de facto available from the infrastructure). </a:t>
            </a:r>
          </a:p>
          <a:p>
            <a:pPr marL="303213" lvl="1" indent="-285750">
              <a:buFont typeface="Arial"/>
              <a:buChar char="•"/>
            </a:pPr>
            <a:r>
              <a:rPr lang="en-US" sz="1600" b="0" dirty="0" err="1" smtClean="0"/>
              <a:t>Gluster</a:t>
            </a:r>
            <a:r>
              <a:rPr lang="en-US" sz="1600" b="0" dirty="0" smtClean="0"/>
              <a:t> and PVFS provide better scalability.</a:t>
            </a:r>
          </a:p>
          <a:p>
            <a:pPr marL="0" indent="0"/>
            <a:r>
              <a:rPr lang="en-US" sz="1800" dirty="0" smtClean="0"/>
              <a:t>Rec. 10: </a:t>
            </a:r>
            <a:r>
              <a:rPr lang="en-US" sz="1800" b="0" dirty="0" smtClean="0"/>
              <a:t>“</a:t>
            </a:r>
            <a:r>
              <a:rPr lang="en-US" sz="1800" b="0" i="1" dirty="0"/>
              <a:t>Testing and benchmarking in WP5 should be more detailed including </a:t>
            </a:r>
            <a:r>
              <a:rPr lang="en-US" sz="1800" b="0" i="1" dirty="0" smtClean="0"/>
              <a:t>performance </a:t>
            </a:r>
            <a:r>
              <a:rPr lang="en-US" sz="1800" b="0" i="1" dirty="0"/>
              <a:t>aspects</a:t>
            </a:r>
            <a:r>
              <a:rPr lang="en-US" sz="1800" b="0" dirty="0" smtClean="0"/>
              <a:t>.”</a:t>
            </a:r>
          </a:p>
          <a:p>
            <a:pPr marL="0" indent="0"/>
            <a:r>
              <a:rPr lang="en-US" sz="1600" b="0" dirty="0" smtClean="0"/>
              <a:t>Systematic testing procedures supported by respective infrastructure was put into place in Y2. Certification procedure before new releases. Benchmarking suite available as part of StratusLab CLI package</a:t>
            </a:r>
            <a:r>
              <a:rPr lang="en-US" sz="1800" b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1220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atuslab-presentation-template-v3">
  <a:themeElements>
    <a:clrScheme name="GridWay Presentati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3366"/>
            </a:gs>
            <a:gs pos="50000">
              <a:srgbClr val="003366">
                <a:gamma/>
                <a:tint val="0"/>
                <a:invGamma/>
              </a:srgbClr>
            </a:gs>
            <a:gs pos="100000">
              <a:srgbClr val="003366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Arial" pitchFamily="-112" charset="0"/>
            <a:cs typeface="Arial" pitchFamily="-112" charset="0"/>
          </a:defRPr>
        </a:defPPr>
      </a:lstStyle>
    </a:lnDef>
  </a:objectDefaults>
  <a:extraClrSchemeLst>
    <a:extraClrScheme>
      <a:clrScheme name="GridWay Presentati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idWay Presentati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idWay Presentati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stratuslab-presentation-template-v3.potx</Template>
  <TotalTime>6391</TotalTime>
  <Words>1775</Words>
  <Application>Microsoft Macintosh PowerPoint</Application>
  <PresentationFormat>On-screen Show (4:3)</PresentationFormat>
  <Paragraphs>443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stratuslab-presentation-template-v3</vt:lpstr>
      <vt:lpstr>Work Package 5 Infrastructure Operations</vt:lpstr>
      <vt:lpstr>Introduction</vt:lpstr>
      <vt:lpstr>Achievements</vt:lpstr>
      <vt:lpstr>Achievements (ctd.)</vt:lpstr>
      <vt:lpstr>Allocated Hardware Resources</vt:lpstr>
      <vt:lpstr>Metrics</vt:lpstr>
      <vt:lpstr>Metrics (ctd.)</vt:lpstr>
      <vt:lpstr>Metrics (ctd.)</vt:lpstr>
      <vt:lpstr>Recommendations</vt:lpstr>
      <vt:lpstr>Recommendations (ctd.)</vt:lpstr>
      <vt:lpstr>Lessons learned</vt:lpstr>
      <vt:lpstr>Computing power</vt:lpstr>
      <vt:lpstr>Storage</vt:lpstr>
      <vt:lpstr>Infrastructure setup variations</vt:lpstr>
      <vt:lpstr>Network</vt:lpstr>
      <vt:lpstr>Cloud service operations</vt:lpstr>
      <vt:lpstr>Software integration</vt:lpstr>
      <vt:lpstr>Security</vt:lpstr>
      <vt:lpstr>Economic impact</vt:lpstr>
      <vt:lpstr>PowerPoint Presentation</vt:lpstr>
      <vt:lpstr>PowerPoint Presentation</vt:lpstr>
      <vt:lpstr>Cloud service TCO</vt:lpstr>
      <vt:lpstr>Comparison with Amazon EC2</vt:lpstr>
    </vt:vector>
  </TitlesOfParts>
  <Company>SixSq Sàrl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Considerations From Running Grid Services on Cloud Resources</dc:title>
  <dc:creator>Charles</dc:creator>
  <cp:lastModifiedBy>Vangelis Floros</cp:lastModifiedBy>
  <cp:revision>399</cp:revision>
  <cp:lastPrinted>2010-03-23T08:08:48Z</cp:lastPrinted>
  <dcterms:created xsi:type="dcterms:W3CDTF">2012-06-18T13:00:37Z</dcterms:created>
  <dcterms:modified xsi:type="dcterms:W3CDTF">2012-06-27T11:30:10Z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