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27.xml" ContentType="application/vnd.openxmlformats-officedocument.presentationml.slide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28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79" r:id="rId8"/>
    <p:sldId id="280" r:id="rId9"/>
    <p:sldId id="261" r:id="rId10"/>
    <p:sldId id="281" r:id="rId11"/>
    <p:sldId id="282" r:id="rId12"/>
    <p:sldId id="262" r:id="rId13"/>
    <p:sldId id="283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28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61.png"/><Relationship Id="rId6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d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4572000"/>
            <a:ext cx="7772400" cy="784225"/>
          </a:xfrm>
          <a:prstGeom prst="rect">
            <a:avLst/>
          </a:prstGeom>
        </p:spPr>
        <p:txBody>
          <a:bodyPr/>
          <a:lstStyle>
            <a:lvl1pPr algn="ctr">
              <a:defRPr sz="2800" b="1" i="0">
                <a:solidFill>
                  <a:srgbClr val="132B66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5356225"/>
            <a:ext cx="7772400" cy="892175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 descr="stratuslab_logo_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292" y="990600"/>
            <a:ext cx="7775408" cy="2984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276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http://</a:t>
            </a:r>
            <a:r>
              <a:rPr lang="en-US" dirty="0" err="1" smtClean="0"/>
              <a:t>www.stratuslab.eu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2672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/>
              <a:t>Copyright © 2012, Members</a:t>
            </a:r>
            <a:r>
              <a:rPr lang="en-US" sz="1400" b="0" baseline="0" dirty="0" smtClean="0"/>
              <a:t> of the </a:t>
            </a:r>
            <a:r>
              <a:rPr lang="en-US" sz="1400" b="0" baseline="0" dirty="0" err="1" smtClean="0"/>
              <a:t>StratusLab</a:t>
            </a:r>
            <a:r>
              <a:rPr lang="en-US" sz="1400" b="0" baseline="0" dirty="0" smtClean="0"/>
              <a:t> collaboration.</a:t>
            </a:r>
            <a:endParaRPr lang="en-US" sz="1400" b="0" dirty="0"/>
          </a:p>
        </p:txBody>
      </p:sp>
      <p:grpSp>
        <p:nvGrpSpPr>
          <p:cNvPr id="2" name="Group 10"/>
          <p:cNvGrpSpPr/>
          <p:nvPr/>
        </p:nvGrpSpPr>
        <p:grpSpPr>
          <a:xfrm>
            <a:off x="1151860" y="5715000"/>
            <a:ext cx="6620540" cy="523220"/>
            <a:chOff x="762000" y="5521980"/>
            <a:chExt cx="6620540" cy="523220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62000" y="5521980"/>
              <a:ext cx="533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b="0" dirty="0" smtClean="0"/>
                <a:t>This work is licensed under the Creative</a:t>
              </a:r>
              <a:r>
                <a:rPr lang="en-US" sz="1400" b="0" baseline="0" dirty="0" smtClean="0"/>
                <a:t> Commons Attribution 3.0 </a:t>
              </a:r>
              <a:r>
                <a:rPr lang="en-US" sz="1400" b="0" baseline="0" dirty="0" err="1" smtClean="0"/>
                <a:t>Unported</a:t>
              </a:r>
              <a:r>
                <a:rPr lang="en-US" sz="1400" b="0" baseline="0" dirty="0" smtClean="0"/>
                <a:t> License (http://creativecommons.org/licenses/by/3.0/). </a:t>
              </a:r>
              <a:endParaRPr lang="en-US" sz="1400" b="0" dirty="0"/>
            </a:p>
          </p:txBody>
        </p:sp>
        <p:pic>
          <p:nvPicPr>
            <p:cNvPr id="10" name="Picture 9" descr="by.eps"/>
            <p:cNvPicPr>
              <a:picLocks noChangeAspect="1"/>
            </p:cNvPicPr>
            <p:nvPr userDrawn="1"/>
          </p:nvPicPr>
          <mc:AlternateContent xmlns:ma="http://schemas.microsoft.com/office/mac/drawingml/2008/main">
            <mc:Choice Requires="ma">
              <p:blipFill>
                <a:blip r:embed="rId2"/>
                <a:stretch>
                  <a:fillRect/>
                </a:stretch>
              </p:blipFill>
            </mc:Choice>
  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6096000" y="5562600"/>
              <a:ext cx="1286540" cy="457200"/>
            </a:xfrm>
            <a:prstGeom prst="rect">
              <a:avLst/>
            </a:prstGeom>
          </p:spPr>
        </p:pic>
      </p:grpSp>
      <p:pic>
        <p:nvPicPr>
          <p:cNvPr id="11" name="Picture 10" descr="stratuslab_logo_1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100513" y="1219199"/>
            <a:ext cx="4909887" cy="18846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9144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0" y="6629400"/>
            <a:ext cx="9144000" cy="241300"/>
          </a:xfrm>
          <a:prstGeom prst="rect">
            <a:avLst/>
          </a:prstGeom>
          <a:solidFill>
            <a:srgbClr val="14326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8556625" y="6581001"/>
            <a:ext cx="5873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chemeClr val="bg1"/>
                </a:solidFill>
                <a:latin typeface="Arial Narrow"/>
                <a:cs typeface="Arial Narrow"/>
              </a:rPr>
              <a:pPr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0" y="0"/>
            <a:ext cx="9144000" cy="11112"/>
          </a:xfrm>
          <a:prstGeom prst="line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31750" cap="rnd" cmpd="sng" algn="ctr">
            <a:solidFill>
              <a:srgbClr val="1432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2514600"/>
            <a:ext cx="9144000" cy="3352800"/>
          </a:xfrm>
        </p:spPr>
        <p:txBody>
          <a:bodyPr/>
          <a:lstStyle>
            <a:lvl1pPr algn="ctr">
              <a:defRPr sz="3200" b="0">
                <a:solidFill>
                  <a:srgbClr val="000000"/>
                </a:solidFill>
              </a:defRPr>
            </a:lvl1pPr>
            <a:lvl2pPr algn="ctr">
              <a:defRPr sz="2400"/>
            </a:lvl2pPr>
            <a:lvl3pPr algn="ctr">
              <a:defRPr sz="2400"/>
            </a:lvl3pPr>
            <a:lvl4pPr algn="ctr">
              <a:defRPr sz="2400"/>
            </a:lvl4pPr>
            <a:lvl5pPr algn="ctr"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76200"/>
            <a:ext cx="7620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76200"/>
            <a:ext cx="7696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lumn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76200"/>
            <a:ext cx="7696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724400" y="1143000"/>
            <a:ext cx="4191000" cy="5486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7620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76200"/>
            <a:ext cx="7620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76200"/>
            <a:ext cx="7620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df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664575" y="809625"/>
            <a:ext cx="228600" cy="3048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229600" y="838200"/>
            <a:ext cx="4572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629400"/>
            <a:ext cx="9144000" cy="241300"/>
          </a:xfrm>
          <a:prstGeom prst="rect">
            <a:avLst/>
          </a:prstGeom>
          <a:solidFill>
            <a:srgbClr val="14326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556625" y="6581001"/>
            <a:ext cx="5873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chemeClr val="bg1"/>
                </a:solidFill>
                <a:latin typeface="Arial Narrow"/>
                <a:cs typeface="Arial Narrow"/>
              </a:rPr>
              <a:pPr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762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8001000" y="838200"/>
            <a:ext cx="457200" cy="4572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763000" y="914400"/>
            <a:ext cx="304800" cy="2286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8372475" y="685800"/>
            <a:ext cx="4572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5400" y="990600"/>
            <a:ext cx="7924800" cy="1588"/>
          </a:xfrm>
          <a:prstGeom prst="line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31750" cap="rnd" cmpd="sng" algn="ctr">
            <a:solidFill>
              <a:srgbClr val="1432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 descr="stratuslab_logo_1_notext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1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7810500" y="673100"/>
            <a:ext cx="1485900" cy="3302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 bwMode="auto">
          <a:xfrm flipV="1">
            <a:off x="0" y="0"/>
            <a:ext cx="9144000" cy="11112"/>
          </a:xfrm>
          <a:prstGeom prst="line">
            <a:avLst/>
          </a:prstGeom>
          <a:gradFill rotWithShape="1">
            <a:gsLst>
              <a:gs pos="0">
                <a:srgbClr val="003366"/>
              </a:gs>
              <a:gs pos="50000">
                <a:srgbClr val="003366">
                  <a:gamma/>
                  <a:tint val="0"/>
                  <a:invGamma/>
                </a:srgbClr>
              </a:gs>
              <a:gs pos="100000">
                <a:srgbClr val="003366"/>
              </a:gs>
            </a:gsLst>
            <a:lin ang="5400000" scaled="1"/>
          </a:gradFill>
          <a:ln w="31750" cap="rnd" cmpd="sng" algn="ctr">
            <a:solidFill>
              <a:srgbClr val="1432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 Narrow"/>
          <a:ea typeface="ＭＳ Ｐゴシック" charset="-128"/>
          <a:cs typeface="Arial Narrow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1" fontAlgn="base" hangingPunct="1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Arial Narrow"/>
          <a:ea typeface="ＭＳ Ｐゴシック" charset="-128"/>
          <a:cs typeface="Arial Narrow"/>
        </a:defRPr>
      </a:lvl1pPr>
      <a:lvl2pPr marL="360363" indent="-180975" algn="l" rtl="0" eaLnBrk="1" fontAlgn="base" hangingPunct="1">
        <a:spcBef>
          <a:spcPts val="6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01700" indent="-180975" algn="l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73163" indent="-92075" algn="l" rtl="0" eaLnBrk="1" fontAlgn="base" hangingPunct="1"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79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336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hyperlink" Target="http://stratuslab.eu" TargetMode="External"/><Relationship Id="rId9" Type="http://schemas.openxmlformats.org/officeDocument/2006/relationships/hyperlink" Target="mailto:support@stratuslab.eu" TargetMode="External"/><Relationship Id="rId10" Type="http://schemas.openxmlformats.org/officeDocument/2006/relationships/hyperlink" Target="http://github.com/StratusLab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df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support@stratuslab.eu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github.com/StratusLab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r>
              <a:rPr lang="en-US" dirty="0" smtClean="0"/>
              <a:t> Cloud Distribution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r>
              <a:rPr lang="en-US" dirty="0" smtClean="0"/>
              <a:t> Tutorial (</a:t>
            </a:r>
            <a:r>
              <a:rPr lang="en-US" dirty="0" err="1" smtClean="0"/>
              <a:t>Orsay</a:t>
            </a:r>
            <a:r>
              <a:rPr lang="en-US" dirty="0" smtClean="0"/>
              <a:t>, France)</a:t>
            </a:r>
          </a:p>
          <a:p>
            <a:r>
              <a:rPr lang="en-US" dirty="0" smtClean="0"/>
              <a:t>28 November 2012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No need for a dedicated training infrastructure; create it as needed.</a:t>
            </a:r>
          </a:p>
          <a:p>
            <a:pPr lvl="1"/>
            <a:r>
              <a:rPr lang="en-US" dirty="0" smtClean="0"/>
              <a:t>Provides students each with their own personal playground</a:t>
            </a:r>
          </a:p>
          <a:p>
            <a:endParaRPr lang="en-US" dirty="0" smtClean="0"/>
          </a:p>
          <a:p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NARVAL</a:t>
            </a:r>
          </a:p>
          <a:p>
            <a:pPr lvl="1"/>
            <a:r>
              <a:rPr lang="en-US" dirty="0" smtClean="0"/>
              <a:t>Data acquisition software used by several nuclear physics institutes, like IPNO, INFN, GSI, </a:t>
            </a:r>
            <a:r>
              <a:rPr lang="en-US" dirty="0" err="1" smtClean="0"/>
              <a:t>Ganil</a:t>
            </a:r>
            <a:r>
              <a:rPr lang="en-US" dirty="0" smtClean="0"/>
              <a:t>, …</a:t>
            </a:r>
          </a:p>
          <a:p>
            <a:pPr lvl="1"/>
            <a:r>
              <a:rPr lang="en-US" dirty="0" smtClean="0"/>
              <a:t>Understanding the system requires installing, using and customizing it</a:t>
            </a:r>
            <a:endParaRPr lang="en-US" i="1" dirty="0" smtClean="0">
              <a:solidFill>
                <a:srgbClr val="FF0000"/>
              </a:solidFill>
            </a:endParaRPr>
          </a:p>
          <a:p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i="1" dirty="0" smtClean="0">
                <a:solidFill>
                  <a:srgbClr val="FF0000"/>
                </a:solidFill>
              </a:rPr>
              <a:t>Successfully trained 20 NARVAL students using the </a:t>
            </a:r>
            <a:r>
              <a:rPr lang="en-US" i="1" dirty="0" err="1" smtClean="0">
                <a:solidFill>
                  <a:srgbClr val="FF0000"/>
                </a:solidFill>
              </a:rPr>
              <a:t>StratusLab</a:t>
            </a:r>
            <a:r>
              <a:rPr lang="en-US" i="1" dirty="0" smtClean="0">
                <a:solidFill>
                  <a:srgbClr val="FF0000"/>
                </a:solidFill>
              </a:rPr>
              <a:t> cloud infrastructure.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Training Infrastructure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33174"/>
            <a:ext cx="5116286" cy="129322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Developers Dream</a:t>
            </a:r>
          </a:p>
          <a:p>
            <a:pPr lvl="1"/>
            <a:r>
              <a:rPr lang="en-US" dirty="0" smtClean="0"/>
              <a:t>Easily test software in multiple environments</a:t>
            </a:r>
          </a:p>
          <a:p>
            <a:pPr lvl="1"/>
            <a:r>
              <a:rPr lang="en-US" dirty="0" smtClean="0"/>
              <a:t>Deploy full, independent test systems without interference from others</a:t>
            </a:r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SlipStream</a:t>
            </a:r>
            <a:endParaRPr lang="en-US" dirty="0" smtClean="0"/>
          </a:p>
          <a:p>
            <a:pPr lvl="1"/>
            <a:r>
              <a:rPr lang="en-US" dirty="0" smtClean="0"/>
              <a:t>Software engineering </a:t>
            </a:r>
            <a:r>
              <a:rPr lang="en-US" dirty="0" err="1" smtClean="0"/>
              <a:t>PaaS</a:t>
            </a:r>
            <a:r>
              <a:rPr lang="en-US" dirty="0" smtClean="0"/>
              <a:t> from SixSq allowing automated deployment and testing of complete software systems</a:t>
            </a:r>
          </a:p>
          <a:p>
            <a:pPr lvl="1"/>
            <a:r>
              <a:rPr lang="en-US" dirty="0" smtClean="0"/>
              <a:t>Uses the </a:t>
            </a:r>
            <a:r>
              <a:rPr lang="en-US" dirty="0" err="1" smtClean="0"/>
              <a:t>StratusLab</a:t>
            </a:r>
            <a:r>
              <a:rPr lang="en-US" dirty="0" smtClean="0"/>
              <a:t> cloud distribution for dynamic resource provisioning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Testing Infrastructure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4177" y="1766751"/>
            <a:ext cx="3397023" cy="1143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Flexible Service Deployment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Deploy user-level, network-accessible services</a:t>
            </a:r>
          </a:p>
          <a:p>
            <a:r>
              <a:rPr lang="en-US" dirty="0" smtClean="0"/>
              <a:t>Create domain-specific analysis platforms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HEP Experiments</a:t>
            </a:r>
          </a:p>
          <a:p>
            <a:pPr lvl="1"/>
            <a:r>
              <a:rPr lang="en-US" dirty="0" smtClean="0"/>
              <a:t>Have 1000s of users, analyze PB of data, and use 100s of sites around the world</a:t>
            </a:r>
          </a:p>
          <a:p>
            <a:pPr lvl="1"/>
            <a:r>
              <a:rPr lang="en-US" dirty="0" smtClean="0"/>
              <a:t>Develop and maintain their own software services and platforms to manage the data and control access to it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Grid Infrastructure</a:t>
            </a:r>
          </a:p>
          <a:p>
            <a:pPr lvl="1"/>
            <a:r>
              <a:rPr lang="en-US" dirty="0" smtClean="0"/>
              <a:t>Heavily used to support HEP </a:t>
            </a:r>
            <a:br>
              <a:rPr lang="en-US" dirty="0" smtClean="0"/>
            </a:br>
            <a:r>
              <a:rPr lang="en-US" dirty="0" smtClean="0"/>
              <a:t>data management and analysis</a:t>
            </a:r>
          </a:p>
          <a:p>
            <a:pPr lvl="1"/>
            <a:r>
              <a:rPr lang="en-US" dirty="0" smtClean="0"/>
              <a:t>Consists of a large number of </a:t>
            </a:r>
            <a:br>
              <a:rPr lang="en-US" dirty="0" smtClean="0"/>
            </a:br>
            <a:r>
              <a:rPr lang="en-US" dirty="0" smtClean="0"/>
              <a:t>complex services</a:t>
            </a:r>
          </a:p>
          <a:p>
            <a:endParaRPr lang="en-US" dirty="0" smtClean="0"/>
          </a:p>
          <a:p>
            <a:r>
              <a:rPr lang="en-US" dirty="0" smtClean="0"/>
              <a:t>Grid site in a </a:t>
            </a:r>
            <a:r>
              <a:rPr lang="en-US" dirty="0" err="1" smtClean="0"/>
              <a:t>StratusLab</a:t>
            </a:r>
            <a:r>
              <a:rPr lang="en-US" dirty="0" smtClean="0"/>
              <a:t> cloud</a:t>
            </a:r>
          </a:p>
          <a:p>
            <a:pPr lvl="1"/>
            <a:r>
              <a:rPr lang="en-US" dirty="0" smtClean="0"/>
              <a:t>Production site maintained for nearly 2 years</a:t>
            </a:r>
          </a:p>
          <a:p>
            <a:pPr lvl="1"/>
            <a:r>
              <a:rPr lang="en-US" dirty="0" smtClean="0"/>
              <a:t>Demonstrates cloud’s ability to support complex services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Energy Physics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786" y="4768669"/>
            <a:ext cx="3722914" cy="137813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r>
              <a:rPr lang="en-US" dirty="0" smtClean="0"/>
              <a:t> History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1176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Informal collaboration to investigate running grid services on Amazon EC2 (2007)</a:t>
            </a:r>
            <a:endParaRPr lang="en-US" b="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3193872"/>
            <a:ext cx="4267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Project (June 2010 to May 2012) co-funded by EC with 6 partners from 5 countries</a:t>
            </a:r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5098872"/>
            <a:ext cx="4572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smtClean="0">
                <a:solidFill>
                  <a:srgbClr val="FF0000"/>
                </a:solidFill>
              </a:rPr>
              <a:t>Open collaboration </a:t>
            </a:r>
            <a:r>
              <a:rPr lang="en-US" b="0" dirty="0" smtClean="0"/>
              <a:t>to continue the development and support of the </a:t>
            </a:r>
            <a:r>
              <a:rPr lang="en-US" b="0" dirty="0" err="1" smtClean="0"/>
              <a:t>StratusLab</a:t>
            </a:r>
            <a:r>
              <a:rPr lang="en-US" b="0" dirty="0" smtClean="0"/>
              <a:t> software</a:t>
            </a:r>
            <a:endParaRPr lang="en-US" b="0" dirty="0"/>
          </a:p>
        </p:txBody>
      </p:sp>
      <p:sp>
        <p:nvSpPr>
          <p:cNvPr id="6" name="Notched Right Arrow 5"/>
          <p:cNvSpPr/>
          <p:nvPr/>
        </p:nvSpPr>
        <p:spPr bwMode="auto">
          <a:xfrm rot="1955401">
            <a:off x="1409162" y="2565685"/>
            <a:ext cx="983539" cy="457200"/>
          </a:xfrm>
          <a:prstGeom prst="notchedRightArrow">
            <a:avLst/>
          </a:prstGeom>
          <a:solidFill>
            <a:srgbClr val="CCFFCC"/>
          </a:solidFill>
          <a:ln w="3810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7" name="Notched Right Arrow 6"/>
          <p:cNvSpPr/>
          <p:nvPr/>
        </p:nvSpPr>
        <p:spPr bwMode="auto">
          <a:xfrm rot="1955401">
            <a:off x="3390362" y="4622515"/>
            <a:ext cx="983539" cy="457200"/>
          </a:xfrm>
          <a:prstGeom prst="notchedRightArrow">
            <a:avLst/>
          </a:prstGeom>
          <a:solidFill>
            <a:srgbClr val="CCFFCC"/>
          </a:solidFill>
          <a:ln w="38100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6000" y="1574800"/>
            <a:ext cx="2895600" cy="2590800"/>
            <a:chOff x="6096000" y="1143000"/>
            <a:chExt cx="2895600" cy="2590800"/>
          </a:xfrm>
        </p:grpSpPr>
        <p:grpSp>
          <p:nvGrpSpPr>
            <p:cNvPr id="9" name="Group 40"/>
            <p:cNvGrpSpPr/>
            <p:nvPr/>
          </p:nvGrpSpPr>
          <p:grpSpPr>
            <a:xfrm>
              <a:off x="6096000" y="1219200"/>
              <a:ext cx="2816226" cy="2438400"/>
              <a:chOff x="5383212" y="1066800"/>
              <a:chExt cx="2816226" cy="2438400"/>
            </a:xfrm>
          </p:grpSpPr>
          <p:pic>
            <p:nvPicPr>
              <p:cNvPr id="11" name="Picture 10" descr="grnet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383212" y="1858962"/>
                <a:ext cx="1855788" cy="731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1" descr="sixsq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315200" y="1805781"/>
                <a:ext cx="685800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2" descr="cnrs.jpe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562600" y="1066800"/>
                <a:ext cx="1143000" cy="71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3" descr="ucm.gif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037388" y="1148557"/>
                <a:ext cx="1162050" cy="547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4" descr="TelefonicaID_1_300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46900" y="2679700"/>
                <a:ext cx="825500" cy="825500"/>
              </a:xfrm>
              <a:prstGeom prst="rect">
                <a:avLst/>
              </a:prstGeom>
            </p:spPr>
          </p:pic>
          <p:pic>
            <p:nvPicPr>
              <p:cNvPr id="16" name="Picture 15" descr="545px-Blazon_Trinity_College_Dublin.svg.png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013450" y="2667000"/>
                <a:ext cx="69215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Line Callout 2 (Border and Accent Bar) 9"/>
            <p:cNvSpPr/>
            <p:nvPr/>
          </p:nvSpPr>
          <p:spPr bwMode="auto">
            <a:xfrm>
              <a:off x="6096000" y="1143000"/>
              <a:ext cx="2895600" cy="2590800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64951"/>
                <a:gd name="adj6" fmla="val -44913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</p:grpSp>
      <p:sp>
        <p:nvSpPr>
          <p:cNvPr id="17" name="Line Callout 2 (Border and Accent Bar) 16"/>
          <p:cNvSpPr/>
          <p:nvPr/>
        </p:nvSpPr>
        <p:spPr bwMode="auto">
          <a:xfrm>
            <a:off x="76200" y="5384800"/>
            <a:ext cx="3581400" cy="1143000"/>
          </a:xfrm>
          <a:prstGeom prst="accentBorderCallout2">
            <a:avLst>
              <a:gd name="adj1" fmla="val 83194"/>
              <a:gd name="adj2" fmla="val 105622"/>
              <a:gd name="adj3" fmla="val 82972"/>
              <a:gd name="adj4" fmla="val 111069"/>
              <a:gd name="adj5" fmla="val 34943"/>
              <a:gd name="adj6" fmla="val 12047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Website</a:t>
            </a:r>
            <a:r>
              <a:rPr lang="en-US" sz="1600" b="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: </a:t>
            </a:r>
            <a:r>
              <a:rPr lang="en-US" sz="1600" b="0" dirty="0" smtClean="0">
                <a:latin typeface="Arial" pitchFamily="-112" charset="0"/>
                <a:ea typeface="Arial" pitchFamily="-112" charset="0"/>
                <a:cs typeface="Arial" pitchFamily="-112" charset="0"/>
                <a:hlinkClick r:id="rId8"/>
              </a:rPr>
              <a:t>http://stratuslab.eu</a:t>
            </a:r>
            <a:r>
              <a:rPr lang="en-US" sz="1600" b="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Twitter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 @</a:t>
            </a:r>
            <a:r>
              <a:rPr kumimoji="0" 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StratusLab</a:t>
            </a:r>
            <a:endParaRPr kumimoji="0" lang="en-US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aseline="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Support</a:t>
            </a:r>
            <a:r>
              <a:rPr lang="en-US" sz="1600" b="0" baseline="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:</a:t>
            </a:r>
            <a:r>
              <a:rPr lang="en-US" sz="1600" b="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 </a:t>
            </a:r>
            <a:r>
              <a:rPr lang="en-US" sz="1600" b="0" dirty="0" smtClean="0">
                <a:latin typeface="Arial" pitchFamily="-112" charset="0"/>
                <a:ea typeface="Arial" pitchFamily="-112" charset="0"/>
                <a:cs typeface="Arial" pitchFamily="-112" charset="0"/>
                <a:hlinkClick r:id="rId9"/>
              </a:rPr>
              <a:t>support@stratuslab.eu</a:t>
            </a:r>
            <a:endParaRPr lang="en-US" sz="1600" b="0" dirty="0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Source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: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  <a:hlinkClick r:id="rId10"/>
              </a:rPr>
              <a:t>http://github.com/StratusLab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r>
              <a:rPr lang="en-US" dirty="0" smtClean="0"/>
              <a:t>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Simple to deploy and simple to use!</a:t>
            </a:r>
          </a:p>
          <a:p>
            <a:pPr lvl="1"/>
            <a:r>
              <a:rPr lang="en-US" dirty="0" smtClean="0"/>
              <a:t>Command line client for all major platforms</a:t>
            </a:r>
          </a:p>
          <a:p>
            <a:pPr lvl="1"/>
            <a:r>
              <a:rPr lang="en-US" dirty="0" smtClean="0"/>
              <a:t>Web interface for most services</a:t>
            </a:r>
          </a:p>
          <a:p>
            <a:pPr lvl="1"/>
            <a:r>
              <a:rPr lang="en-US" dirty="0" smtClean="0"/>
              <a:t>REST interfaces for programmers</a:t>
            </a:r>
          </a:p>
          <a:p>
            <a:r>
              <a:rPr lang="en-US" dirty="0" smtClean="0"/>
              <a:t>Focused, practical development</a:t>
            </a:r>
          </a:p>
          <a:p>
            <a:pPr lvl="1"/>
            <a:r>
              <a:rPr lang="en-US" dirty="0" smtClean="0"/>
              <a:t>Develop for </a:t>
            </a:r>
            <a:r>
              <a:rPr lang="en-US" dirty="0" smtClean="0">
                <a:sym typeface="Wingdings"/>
              </a:rPr>
              <a:t>real needs of users</a:t>
            </a:r>
            <a:endParaRPr lang="en-US" dirty="0" smtClean="0"/>
          </a:p>
          <a:p>
            <a:pPr lvl="1"/>
            <a:r>
              <a:rPr lang="en-US" dirty="0" smtClean="0"/>
              <a:t>Focus on providing </a:t>
            </a:r>
            <a:r>
              <a:rPr lang="en-US" dirty="0" err="1" smtClean="0"/>
              <a:t>IaaS</a:t>
            </a:r>
            <a:r>
              <a:rPr lang="en-US" dirty="0" smtClean="0"/>
              <a:t> services well</a:t>
            </a:r>
          </a:p>
          <a:p>
            <a:pPr lvl="1"/>
            <a:r>
              <a:rPr lang="en-US" dirty="0" smtClean="0"/>
              <a:t>License (Apache2) that allows academic and commercial use</a:t>
            </a:r>
          </a:p>
          <a:p>
            <a:r>
              <a:rPr lang="en-US" dirty="0" smtClean="0"/>
              <a:t>Maintain production quality with rapid evolution</a:t>
            </a:r>
          </a:p>
          <a:p>
            <a:pPr lvl="1"/>
            <a:r>
              <a:rPr lang="en-US" dirty="0" smtClean="0"/>
              <a:t>Iterative integration: always maintain working distribution</a:t>
            </a:r>
          </a:p>
          <a:p>
            <a:pPr lvl="1"/>
            <a:r>
              <a:rPr lang="en-US" dirty="0" smtClean="0"/>
              <a:t>Public releases approximately every 3 months</a:t>
            </a:r>
          </a:p>
          <a:p>
            <a:pPr lvl="1"/>
            <a:r>
              <a:rPr lang="en-US" dirty="0" smtClean="0"/>
              <a:t>Welcome contributions by institutes and individual developers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r>
              <a:rPr lang="en-US" dirty="0" smtClean="0"/>
              <a:t> Architecture</a:t>
            </a:r>
            <a:endParaRPr lang="en-US" dirty="0"/>
          </a:p>
        </p:txBody>
      </p:sp>
      <p:pic>
        <p:nvPicPr>
          <p:cNvPr id="3" name="Picture 2" descr="architecture-stack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81000" y="1037749"/>
            <a:ext cx="8686800" cy="554085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Virtual Machine Management</a:t>
            </a:r>
          </a:p>
          <a:p>
            <a:pPr lvl="1"/>
            <a:r>
              <a:rPr lang="en-US" dirty="0" err="1" smtClean="0"/>
              <a:t>OpenNebula</a:t>
            </a:r>
            <a:r>
              <a:rPr lang="en-US" dirty="0" smtClean="0"/>
              <a:t> (</a:t>
            </a:r>
            <a:r>
              <a:rPr lang="en-US" dirty="0" err="1" smtClean="0"/>
              <a:t>opennebula.org</a:t>
            </a:r>
            <a:r>
              <a:rPr lang="en-US" dirty="0" smtClean="0"/>
              <a:t>) provides core of VMM (start, stop, kill)</a:t>
            </a:r>
          </a:p>
          <a:p>
            <a:pPr lvl="1"/>
            <a:r>
              <a:rPr lang="en-US" dirty="0" smtClean="0"/>
              <a:t>Plug-in architecture allows use of multiple hypervisors (</a:t>
            </a:r>
            <a:r>
              <a:rPr lang="en-US" dirty="0" err="1" smtClean="0"/>
              <a:t>kvm</a:t>
            </a:r>
            <a:r>
              <a:rPr lang="en-US" dirty="0" smtClean="0"/>
              <a:t>, …)</a:t>
            </a:r>
          </a:p>
          <a:p>
            <a:r>
              <a:rPr lang="en-US" dirty="0" smtClean="0"/>
              <a:t>Features</a:t>
            </a:r>
          </a:p>
          <a:p>
            <a:pPr lvl="1"/>
            <a:r>
              <a:rPr lang="en-US" dirty="0" err="1" smtClean="0"/>
              <a:t>StratusLab</a:t>
            </a:r>
            <a:r>
              <a:rPr lang="en-US" dirty="0" smtClean="0"/>
              <a:t>-specific caching allows low-latency startup of </a:t>
            </a:r>
            <a:r>
              <a:rPr lang="en-US" dirty="0" err="1" smtClean="0"/>
              <a:t>VMs</a:t>
            </a:r>
            <a:endParaRPr lang="en-US" dirty="0" smtClean="0"/>
          </a:p>
          <a:p>
            <a:pPr lvl="1"/>
            <a:r>
              <a:rPr lang="en-US" dirty="0" smtClean="0"/>
              <a:t>Quarantine of stopped images for forensic analysis</a:t>
            </a:r>
          </a:p>
          <a:p>
            <a:pPr lvl="1"/>
            <a:r>
              <a:rPr lang="en-US" dirty="0" smtClean="0"/>
              <a:t>Detailed logging of user and resource information</a:t>
            </a:r>
          </a:p>
          <a:p>
            <a:pPr lvl="1"/>
            <a:r>
              <a:rPr lang="en-US" dirty="0" smtClean="0"/>
              <a:t>Improved error feedback from plug-ins to user</a:t>
            </a:r>
          </a:p>
          <a:p>
            <a:pPr lvl="1"/>
            <a:r>
              <a:rPr lang="en-US" dirty="0" smtClean="0"/>
              <a:t>Integration with </a:t>
            </a:r>
            <a:r>
              <a:rPr lang="en-US" dirty="0" err="1" smtClean="0"/>
              <a:t>StratusLab</a:t>
            </a:r>
            <a:r>
              <a:rPr lang="en-US" dirty="0" smtClean="0"/>
              <a:t> user management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Persistent (Read-Write) Disks</a:t>
            </a:r>
          </a:p>
          <a:p>
            <a:pPr lvl="1"/>
            <a:r>
              <a:rPr lang="en-US" dirty="0" smtClean="0"/>
              <a:t>Allows the storage of service state or user data</a:t>
            </a:r>
          </a:p>
          <a:p>
            <a:pPr lvl="1"/>
            <a:r>
              <a:rPr lang="en-US" dirty="0" smtClean="0"/>
              <a:t>Mounted as a disk on </a:t>
            </a:r>
            <a:r>
              <a:rPr lang="en-US" dirty="0" err="1" smtClean="0"/>
              <a:t>VMs</a:t>
            </a:r>
            <a:endParaRPr lang="en-US" dirty="0" smtClean="0"/>
          </a:p>
          <a:p>
            <a:pPr lvl="1"/>
            <a:r>
              <a:rPr lang="en-US" dirty="0" smtClean="0"/>
              <a:t>Disks are persistent and have a lifecycle independent of a single VM</a:t>
            </a:r>
          </a:p>
          <a:p>
            <a:pPr lvl="1"/>
            <a:r>
              <a:rPr lang="en-US" dirty="0" smtClean="0"/>
              <a:t>Can be mounted by single VM at any time</a:t>
            </a:r>
          </a:p>
          <a:p>
            <a:pPr lvl="1"/>
            <a:r>
              <a:rPr lang="en-US" dirty="0" smtClean="0"/>
              <a:t>Only available within a single cloud instance</a:t>
            </a:r>
          </a:p>
          <a:p>
            <a:r>
              <a:rPr lang="en-US" dirty="0" smtClean="0"/>
              <a:t>Static (Read-Only) Disks</a:t>
            </a:r>
          </a:p>
          <a:p>
            <a:pPr lvl="1"/>
            <a:r>
              <a:rPr lang="en-US" dirty="0" smtClean="0"/>
              <a:t>Useful for distribution of quasi-static databases</a:t>
            </a:r>
          </a:p>
          <a:p>
            <a:pPr lvl="1"/>
            <a:r>
              <a:rPr lang="en-US" dirty="0" smtClean="0"/>
              <a:t>Handled and shared like VM images via Marketplace</a:t>
            </a:r>
          </a:p>
          <a:p>
            <a:r>
              <a:rPr lang="en-US" dirty="0" smtClean="0"/>
              <a:t>Volatile (Read-Write) Disks</a:t>
            </a:r>
          </a:p>
          <a:p>
            <a:pPr lvl="1"/>
            <a:r>
              <a:rPr lang="en-US" dirty="0" smtClean="0"/>
              <a:t>Useful for temporary (!) data storage</a:t>
            </a:r>
          </a:p>
          <a:p>
            <a:pPr lvl="1"/>
            <a:r>
              <a:rPr lang="en-US" dirty="0" smtClean="0"/>
              <a:t>Data will disappear when VM instance is destroyed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Storage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File-based Storage</a:t>
            </a:r>
          </a:p>
          <a:p>
            <a:pPr lvl="1"/>
            <a:r>
              <a:rPr lang="en-US" dirty="0" smtClean="0"/>
              <a:t>Normal client tools can be installed in </a:t>
            </a:r>
            <a:r>
              <a:rPr lang="en-US" dirty="0" err="1" smtClean="0"/>
              <a:t>VMs</a:t>
            </a:r>
            <a:endParaRPr lang="en-US" dirty="0" smtClean="0"/>
          </a:p>
          <a:p>
            <a:pPr lvl="1"/>
            <a:r>
              <a:rPr lang="en-US" dirty="0" smtClean="0"/>
              <a:t>Access services normally from VM (e.g. tools for SRM)</a:t>
            </a:r>
          </a:p>
          <a:p>
            <a:pPr lvl="1"/>
            <a:r>
              <a:rPr lang="en-US" dirty="0" smtClean="0"/>
              <a:t>May provide CDMI interface to </a:t>
            </a:r>
            <a:r>
              <a:rPr lang="en-US" dirty="0" err="1" smtClean="0"/>
              <a:t>StratusLab</a:t>
            </a:r>
            <a:r>
              <a:rPr lang="en-US" dirty="0" smtClean="0"/>
              <a:t> storage</a:t>
            </a:r>
          </a:p>
          <a:p>
            <a:r>
              <a:rPr lang="en-US" dirty="0" smtClean="0"/>
              <a:t>Object Storage</a:t>
            </a:r>
          </a:p>
          <a:p>
            <a:pPr lvl="1"/>
            <a:r>
              <a:rPr lang="en-US" dirty="0" smtClean="0"/>
              <a:t>Simple object storage, usually minimal hierarchy and chunked data</a:t>
            </a:r>
          </a:p>
          <a:p>
            <a:pPr lvl="1"/>
            <a:r>
              <a:rPr lang="en-US" dirty="0" err="1" smtClean="0"/>
              <a:t>StratusLab</a:t>
            </a:r>
            <a:r>
              <a:rPr lang="en-US" dirty="0" smtClean="0"/>
              <a:t> works well with Swift from </a:t>
            </a:r>
            <a:r>
              <a:rPr lang="en-US" dirty="0" err="1" smtClean="0"/>
              <a:t>OpenStack</a:t>
            </a:r>
            <a:endParaRPr lang="en-US" dirty="0" smtClean="0"/>
          </a:p>
          <a:p>
            <a:r>
              <a:rPr lang="en-US" dirty="0" smtClean="0"/>
              <a:t>Key-value Pair Database</a:t>
            </a:r>
          </a:p>
          <a:p>
            <a:pPr lvl="1"/>
            <a:r>
              <a:rPr lang="en-US" dirty="0" smtClean="0"/>
              <a:t>Exposes simple API for “database” of key-value pairs (e.g. Cassandra)</a:t>
            </a:r>
          </a:p>
          <a:p>
            <a:pPr lvl="1"/>
            <a:r>
              <a:rPr lang="en-US" dirty="0" smtClean="0"/>
              <a:t>Can deploy VM with persistent disk to provide this service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Unlikely to see </a:t>
            </a:r>
            <a:r>
              <a:rPr lang="en-US" i="1" dirty="0" err="1" smtClean="0">
                <a:solidFill>
                  <a:srgbClr val="FF0000"/>
                </a:solidFill>
              </a:rPr>
              <a:t>StratusLab</a:t>
            </a:r>
            <a:r>
              <a:rPr lang="en-US" i="1" dirty="0" smtClean="0">
                <a:solidFill>
                  <a:srgbClr val="FF0000"/>
                </a:solidFill>
              </a:rPr>
              <a:t> implementations, but distribution may facilitate co-deployment of such services from others.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Abstraction</a:t>
            </a:r>
          </a:p>
          <a:p>
            <a:pPr lvl="1"/>
            <a:r>
              <a:rPr lang="en-US" dirty="0" smtClean="0"/>
              <a:t>Access to remote virtual machines</a:t>
            </a:r>
          </a:p>
          <a:p>
            <a:pPr lvl="1"/>
            <a:r>
              <a:rPr lang="en-US" dirty="0" smtClean="0"/>
              <a:t>Aimed at service providers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Customized environment</a:t>
            </a:r>
          </a:p>
          <a:p>
            <a:pPr lvl="1"/>
            <a:r>
              <a:rPr lang="en-US" dirty="0" smtClean="0"/>
              <a:t>Simple and rapid access</a:t>
            </a:r>
          </a:p>
          <a:p>
            <a:pPr lvl="1"/>
            <a:r>
              <a:rPr lang="en-US" dirty="0" smtClean="0"/>
              <a:t>Access as “root”</a:t>
            </a:r>
          </a:p>
          <a:p>
            <a:pPr lvl="1"/>
            <a:r>
              <a:rPr lang="en-US" dirty="0" smtClean="0"/>
              <a:t>Pay-as-you-go model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Non-standardized and multiple interfaces (vendor lock-in)</a:t>
            </a:r>
          </a:p>
          <a:p>
            <a:pPr lvl="1"/>
            <a:r>
              <a:rPr lang="en-US" dirty="0" smtClean="0"/>
              <a:t>Virtual machine creation is difficult and time-consuming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as a Service (</a:t>
            </a:r>
            <a:r>
              <a:rPr lang="en-US" dirty="0" err="1" smtClean="0"/>
              <a:t>IaaS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39" descr="logo_aw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495800"/>
            <a:ext cx="1676400" cy="61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r="12303"/>
          <a:stretch>
            <a:fillRect/>
          </a:stretch>
        </p:blipFill>
        <p:spPr bwMode="auto">
          <a:xfrm>
            <a:off x="6858000" y="4839837"/>
            <a:ext cx="1981200" cy="4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 bwMode="auto">
          <a:xfrm>
            <a:off x="4724400" y="3200400"/>
            <a:ext cx="4343400" cy="838200"/>
          </a:xfrm>
          <a:prstGeom prst="roundRect">
            <a:avLst>
              <a:gd name="adj" fmla="val 33334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Infrastructure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 as a Service (IaaS)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724400" y="2209800"/>
            <a:ext cx="4343400" cy="838200"/>
          </a:xfrm>
          <a:prstGeom prst="roundRect">
            <a:avLst>
              <a:gd name="adj" fmla="val 33334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Platform 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as a Service (</a:t>
            </a:r>
            <a:r>
              <a:rPr lang="en-US" sz="1800" b="1" dirty="0" err="1" smtClean="0">
                <a:latin typeface="Arial" pitchFamily="-112" charset="0"/>
                <a:ea typeface="Arial" pitchFamily="-112" charset="0"/>
                <a:cs typeface="Arial" pitchFamily="-112" charset="0"/>
              </a:rPr>
              <a:t>P</a:t>
            </a:r>
            <a:r>
              <a:rPr kumimoji="0" lang="en-US" sz="1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aaS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)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724400" y="1219200"/>
            <a:ext cx="4343400" cy="838200"/>
          </a:xfrm>
          <a:prstGeom prst="roundRect">
            <a:avLst>
              <a:gd name="adj" fmla="val 33334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Software 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as a Service (</a:t>
            </a:r>
            <a:r>
              <a:rPr lang="en-US" sz="1800" b="1" dirty="0" err="1" smtClean="0">
                <a:latin typeface="Arial" pitchFamily="-112" charset="0"/>
                <a:ea typeface="Arial" pitchFamily="-112" charset="0"/>
                <a:cs typeface="Arial" pitchFamily="-112" charset="0"/>
              </a:rPr>
              <a:t>S</a:t>
            </a:r>
            <a:r>
              <a:rPr kumimoji="0" lang="en-US" sz="1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aaS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)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0" name="Right Brace 9"/>
          <p:cNvSpPr/>
          <p:nvPr/>
        </p:nvSpPr>
        <p:spPr bwMode="auto">
          <a:xfrm>
            <a:off x="4191000" y="1143000"/>
            <a:ext cx="533400" cy="5410200"/>
          </a:xfrm>
          <a:prstGeom prst="rightBrace">
            <a:avLst>
              <a:gd name="adj1" fmla="val 8333"/>
              <a:gd name="adj2" fmla="val 45981"/>
            </a:avLst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pic>
        <p:nvPicPr>
          <p:cNvPr id="11" name="Picture 10" descr="Flexia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5410200"/>
            <a:ext cx="1994647" cy="1143000"/>
          </a:xfrm>
          <a:prstGeom prst="rect">
            <a:avLst/>
          </a:prstGeom>
        </p:spPr>
      </p:pic>
      <p:pic>
        <p:nvPicPr>
          <p:cNvPr id="12" name="Picture 11" descr="ElasticHosts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200" y="5562600"/>
            <a:ext cx="2540000" cy="5461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IP Address Classes &amp; Selection</a:t>
            </a:r>
          </a:p>
          <a:p>
            <a:pPr lvl="1"/>
            <a:r>
              <a:rPr lang="en-US" b="1" dirty="0" smtClean="0"/>
              <a:t>Public</a:t>
            </a:r>
            <a:r>
              <a:rPr lang="en-US" dirty="0" smtClean="0"/>
              <a:t>: Internet-accessible services</a:t>
            </a:r>
          </a:p>
          <a:p>
            <a:pPr lvl="1"/>
            <a:r>
              <a:rPr lang="en-US" b="1" dirty="0" smtClean="0"/>
              <a:t>Local</a:t>
            </a:r>
            <a:r>
              <a:rPr lang="en-US" dirty="0" smtClean="0"/>
              <a:t>: Batch systems or parallel calculations</a:t>
            </a:r>
          </a:p>
          <a:p>
            <a:pPr lvl="1"/>
            <a:r>
              <a:rPr lang="en-US" b="1" dirty="0" smtClean="0"/>
              <a:t>Private</a:t>
            </a:r>
            <a:r>
              <a:rPr lang="en-US" dirty="0" smtClean="0"/>
              <a:t>: Slaves in pilot job systems</a:t>
            </a:r>
          </a:p>
          <a:p>
            <a:r>
              <a:rPr lang="en-US" dirty="0" smtClean="0"/>
              <a:t>IPv6</a:t>
            </a:r>
          </a:p>
          <a:p>
            <a:pPr lvl="1"/>
            <a:r>
              <a:rPr lang="en-US" dirty="0" smtClean="0"/>
              <a:t>Software supports IPv6 networking for </a:t>
            </a:r>
            <a:r>
              <a:rPr lang="en-US" dirty="0" err="1" smtClean="0"/>
              <a:t>VMs</a:t>
            </a:r>
            <a:endParaRPr lang="en-US" dirty="0" smtClean="0"/>
          </a:p>
          <a:p>
            <a:pPr lvl="1"/>
            <a:r>
              <a:rPr lang="en-US" dirty="0" smtClean="0"/>
              <a:t>Not available on reference infrastructure yet</a:t>
            </a:r>
          </a:p>
          <a:p>
            <a:r>
              <a:rPr lang="en-US" dirty="0" smtClean="0"/>
              <a:t>Future Services</a:t>
            </a:r>
          </a:p>
          <a:p>
            <a:pPr lvl="1"/>
            <a:r>
              <a:rPr lang="en-US" dirty="0" smtClean="0"/>
              <a:t>User specified firewalls</a:t>
            </a:r>
          </a:p>
          <a:p>
            <a:pPr lvl="1"/>
            <a:r>
              <a:rPr lang="en-US" dirty="0" smtClean="0"/>
              <a:t>IP address reservation</a:t>
            </a:r>
          </a:p>
          <a:p>
            <a:pPr lvl="1"/>
            <a:r>
              <a:rPr lang="en-US" dirty="0" smtClean="0"/>
              <a:t>Dynamic </a:t>
            </a:r>
            <a:r>
              <a:rPr lang="en-US" dirty="0" err="1" smtClean="0"/>
              <a:t>VLANs</a:t>
            </a:r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Machine image creation is a barrier to cloud adoption</a:t>
            </a:r>
          </a:p>
          <a:p>
            <a:pPr lvl="1"/>
            <a:r>
              <a:rPr lang="en-US" dirty="0" smtClean="0"/>
              <a:t>Creating virtual machine images is time-consuming </a:t>
            </a:r>
          </a:p>
          <a:p>
            <a:pPr lvl="1"/>
            <a:r>
              <a:rPr lang="en-US" dirty="0" smtClean="0"/>
              <a:t>Ensuring that machines are secure and correct is difficult</a:t>
            </a:r>
          </a:p>
          <a:p>
            <a:pPr lvl="1"/>
            <a:r>
              <a:rPr lang="en-US" dirty="0" smtClean="0"/>
              <a:t>Sharing existing machines lowers this barrier</a:t>
            </a:r>
          </a:p>
          <a:p>
            <a:r>
              <a:rPr lang="en-US" dirty="0" smtClean="0"/>
              <a:t>Marketplace facilitates sharing of images</a:t>
            </a:r>
          </a:p>
          <a:p>
            <a:pPr lvl="1"/>
            <a:r>
              <a:rPr lang="en-US" dirty="0" smtClean="0"/>
              <a:t>Registry of metadata for machine &amp; disk images</a:t>
            </a:r>
          </a:p>
          <a:p>
            <a:pPr lvl="1"/>
            <a:r>
              <a:rPr lang="en-US" dirty="0" smtClean="0"/>
              <a:t>Image contents are kept in cloud, grid, or web storage</a:t>
            </a:r>
          </a:p>
          <a:p>
            <a:pPr lvl="1"/>
            <a:r>
              <a:rPr lang="en-US" dirty="0" smtClean="0"/>
              <a:t>Supports trust between creators, users, and administrators</a:t>
            </a:r>
          </a:p>
          <a:p>
            <a:r>
              <a:rPr lang="en-US" dirty="0" smtClean="0"/>
              <a:t>Benefits</a:t>
            </a:r>
          </a:p>
          <a:p>
            <a:pPr lvl="1"/>
            <a:r>
              <a:rPr lang="en-US" b="1" dirty="0" smtClean="0"/>
              <a:t>End-users</a:t>
            </a:r>
            <a:r>
              <a:rPr lang="en-US" dirty="0" smtClean="0"/>
              <a:t>: browse and use existing images for their analyses</a:t>
            </a:r>
          </a:p>
          <a:p>
            <a:pPr lvl="1"/>
            <a:r>
              <a:rPr lang="en-US" b="1" dirty="0" smtClean="0"/>
              <a:t>Creators</a:t>
            </a:r>
            <a:r>
              <a:rPr lang="en-US" dirty="0" smtClean="0"/>
              <a:t>: publicize their work and attract larger user base</a:t>
            </a:r>
          </a:p>
          <a:p>
            <a:pPr lvl="1"/>
            <a:r>
              <a:rPr lang="en-US" b="1" dirty="0" smtClean="0"/>
              <a:t>Cloud </a:t>
            </a:r>
            <a:r>
              <a:rPr lang="en-US" b="1" dirty="0" err="1" smtClean="0"/>
              <a:t>Admins</a:t>
            </a:r>
            <a:r>
              <a:rPr lang="en-US" b="1" dirty="0" smtClean="0"/>
              <a:t>.</a:t>
            </a:r>
            <a:r>
              <a:rPr lang="en-US" dirty="0" smtClean="0"/>
              <a:t>: Use metadata to evaluate trustworthiness of images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Virtual machines with pre-installed/configured services</a:t>
            </a:r>
          </a:p>
          <a:p>
            <a:pPr lvl="1"/>
            <a:r>
              <a:rPr lang="en-US" dirty="0" smtClean="0"/>
              <a:t>Makes it easier to get started quickly using cloud resources</a:t>
            </a:r>
          </a:p>
          <a:p>
            <a:pPr lvl="1"/>
            <a:r>
              <a:rPr lang="en-US" dirty="0" smtClean="0"/>
              <a:t>Good way to package software to avoid installation hurdles</a:t>
            </a:r>
          </a:p>
          <a:p>
            <a:r>
              <a:rPr lang="en-US" dirty="0" smtClean="0"/>
              <a:t>Utilities for making and publishing customized images</a:t>
            </a:r>
          </a:p>
          <a:p>
            <a:pPr lvl="1"/>
            <a:r>
              <a:rPr lang="en-US" dirty="0" smtClean="0"/>
              <a:t>Security guidelines</a:t>
            </a:r>
          </a:p>
          <a:p>
            <a:pPr lvl="1"/>
            <a:r>
              <a:rPr lang="en-US" dirty="0" smtClean="0"/>
              <a:t>Incremental changes to base image</a:t>
            </a:r>
          </a:p>
          <a:p>
            <a:pPr lvl="1"/>
            <a:r>
              <a:rPr lang="en-US" dirty="0" smtClean="0"/>
              <a:t>Marketplace for publication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StratusLab</a:t>
            </a:r>
            <a:r>
              <a:rPr lang="en-US" dirty="0" smtClean="0"/>
              <a:t> supported appliances</a:t>
            </a:r>
          </a:p>
          <a:p>
            <a:pPr lvl="1"/>
            <a:r>
              <a:rPr lang="en-US" dirty="0" smtClean="0"/>
              <a:t>Base images: </a:t>
            </a:r>
            <a:r>
              <a:rPr lang="en-US" dirty="0" err="1" smtClean="0"/>
              <a:t>ttylinux</a:t>
            </a:r>
            <a:r>
              <a:rPr lang="en-US" dirty="0" smtClean="0"/>
              <a:t>, </a:t>
            </a:r>
            <a:r>
              <a:rPr lang="en-US" dirty="0" err="1" smtClean="0"/>
              <a:t>CentOS</a:t>
            </a:r>
            <a:r>
              <a:rPr lang="en-US" dirty="0" smtClean="0"/>
              <a:t>, </a:t>
            </a:r>
            <a:r>
              <a:rPr lang="en-US" dirty="0" err="1" smtClean="0"/>
              <a:t>OpenSuSE</a:t>
            </a:r>
            <a:r>
              <a:rPr lang="en-US" dirty="0" smtClean="0"/>
              <a:t>, </a:t>
            </a:r>
            <a:r>
              <a:rPr lang="en-US" dirty="0" err="1" smtClean="0"/>
              <a:t>Ubuntu</a:t>
            </a:r>
            <a:r>
              <a:rPr lang="en-US" dirty="0" smtClean="0"/>
              <a:t>, </a:t>
            </a:r>
            <a:r>
              <a:rPr lang="en-US" dirty="0" err="1" smtClean="0"/>
              <a:t>Debian</a:t>
            </a:r>
            <a:endParaRPr lang="en-US" dirty="0" smtClean="0"/>
          </a:p>
          <a:p>
            <a:pPr lvl="1"/>
            <a:r>
              <a:rPr lang="en-US" dirty="0" smtClean="0"/>
              <a:t>Bioinformatics: Data server and analysis images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 smtClean="0"/>
              <a:t>Authn/Authz</a:t>
            </a:r>
            <a:endParaRPr lang="en-US" dirty="0" smtClean="0"/>
          </a:p>
          <a:p>
            <a:pPr lvl="1"/>
            <a:r>
              <a:rPr lang="en-US" dirty="0" smtClean="0"/>
              <a:t>Authentication done through common proxy service</a:t>
            </a:r>
          </a:p>
          <a:p>
            <a:pPr lvl="1"/>
            <a:r>
              <a:rPr lang="en-US" dirty="0" smtClean="0"/>
              <a:t>Allows username/password from LDAP or from file</a:t>
            </a:r>
          </a:p>
          <a:p>
            <a:pPr lvl="1"/>
            <a:r>
              <a:rPr lang="en-US" dirty="0" smtClean="0"/>
              <a:t>Allows use of grid certificates and VOMS proxies</a:t>
            </a:r>
          </a:p>
          <a:p>
            <a:pPr lvl="1"/>
            <a:r>
              <a:rPr lang="en-US" dirty="0" smtClean="0"/>
              <a:t>Authorization done in individual services</a:t>
            </a:r>
          </a:p>
          <a:p>
            <a:pPr lvl="1"/>
            <a:r>
              <a:rPr lang="en-US" dirty="0" smtClean="0"/>
              <a:t>Delegation currently not needed/used (will change if machine or disk images are protected)</a:t>
            </a:r>
          </a:p>
          <a:p>
            <a:r>
              <a:rPr lang="en-US" dirty="0" smtClean="0"/>
              <a:t>Registration Service</a:t>
            </a:r>
          </a:p>
          <a:p>
            <a:pPr lvl="1"/>
            <a:r>
              <a:rPr lang="en-US" dirty="0" smtClean="0"/>
              <a:t>Web service for user registration</a:t>
            </a:r>
          </a:p>
          <a:p>
            <a:pPr lvl="1"/>
            <a:r>
              <a:rPr lang="en-US" dirty="0" smtClean="0"/>
              <a:t>LDAP DB for easy integration with cloud and other services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StratusLab</a:t>
            </a:r>
            <a:r>
              <a:rPr lang="en-US" dirty="0" smtClean="0"/>
              <a:t> Client</a:t>
            </a:r>
          </a:p>
          <a:p>
            <a:pPr lvl="1"/>
            <a:r>
              <a:rPr lang="en-US" dirty="0" smtClean="0"/>
              <a:t>Command line scripts in python/java with minimal dependencies</a:t>
            </a:r>
          </a:p>
          <a:p>
            <a:pPr lvl="1"/>
            <a:r>
              <a:rPr lang="en-US" dirty="0" smtClean="0"/>
              <a:t>Fully tested on Mac OSX and Linux</a:t>
            </a:r>
          </a:p>
          <a:p>
            <a:pPr lvl="1"/>
            <a:r>
              <a:rPr lang="en-US" dirty="0" smtClean="0"/>
              <a:t>Core functionality works on Windows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Be sure to use client version corresponding to cloud infrastructure</a:t>
            </a:r>
          </a:p>
          <a:p>
            <a:r>
              <a:rPr lang="en-US" dirty="0" smtClean="0"/>
              <a:t>Programming Interfaces</a:t>
            </a:r>
          </a:p>
          <a:p>
            <a:pPr lvl="1"/>
            <a:r>
              <a:rPr lang="en-US" dirty="0" smtClean="0"/>
              <a:t>All services except VMM provide proprietary REST interface</a:t>
            </a:r>
          </a:p>
          <a:p>
            <a:pPr lvl="1"/>
            <a:r>
              <a:rPr lang="en-US" dirty="0" smtClean="0"/>
              <a:t>VMM exposes </a:t>
            </a:r>
            <a:r>
              <a:rPr lang="en-US" dirty="0" err="1" smtClean="0"/>
              <a:t>OpenNebula</a:t>
            </a:r>
            <a:r>
              <a:rPr lang="en-US" dirty="0" smtClean="0"/>
              <a:t> XML-RPC interface</a:t>
            </a:r>
          </a:p>
          <a:p>
            <a:pPr lvl="1"/>
            <a:r>
              <a:rPr lang="en-US" dirty="0" smtClean="0"/>
              <a:t>Transitioning to using CIMI for all services (incl. VMM)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err="1" smtClean="0">
                <a:sym typeface="Wingdings"/>
              </a:rPr>
              <a:t>StratusLab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plugin</a:t>
            </a:r>
            <a:r>
              <a:rPr lang="en-US" dirty="0" smtClean="0">
                <a:sym typeface="Wingdings"/>
              </a:rPr>
              <a:t> for </a:t>
            </a:r>
            <a:r>
              <a:rPr lang="en-US" dirty="0" err="1" smtClean="0">
                <a:sym typeface="Wingdings"/>
              </a:rPr>
              <a:t>rOCCI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impl</a:t>
            </a:r>
            <a:r>
              <a:rPr lang="en-US" dirty="0" smtClean="0">
                <a:sym typeface="Wingdings"/>
              </a:rPr>
              <a:t>. of OCCI is available</a:t>
            </a:r>
            <a:endParaRPr lang="en-US" dirty="0" smtClean="0"/>
          </a:p>
          <a:p>
            <a:r>
              <a:rPr lang="en-US" dirty="0" smtClean="0"/>
              <a:t>Web Interfaces</a:t>
            </a:r>
          </a:p>
          <a:p>
            <a:pPr lvl="1"/>
            <a:r>
              <a:rPr lang="en-US" dirty="0" smtClean="0"/>
              <a:t>Provided for all services except virtual machine management</a:t>
            </a:r>
          </a:p>
          <a:p>
            <a:pPr lvl="1"/>
            <a:r>
              <a:rPr lang="en-US" dirty="0" smtClean="0"/>
              <a:t>Expect to have complete, unified interface after transition to CIMI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Infrastructures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Reference Cloud Infrastructure</a:t>
            </a:r>
          </a:p>
          <a:p>
            <a:pPr lvl="1"/>
            <a:r>
              <a:rPr lang="en-US" dirty="0" smtClean="0"/>
              <a:t>Allow users to test a </a:t>
            </a:r>
            <a:r>
              <a:rPr lang="en-US" dirty="0" err="1" smtClean="0"/>
              <a:t>StratusLab</a:t>
            </a:r>
            <a:r>
              <a:rPr lang="en-US" dirty="0" smtClean="0"/>
              <a:t> cloud without having to install one</a:t>
            </a:r>
          </a:p>
          <a:p>
            <a:pPr lvl="1"/>
            <a:r>
              <a:rPr lang="en-US" dirty="0" smtClean="0"/>
              <a:t>Two sites: LAL (</a:t>
            </a:r>
            <a:r>
              <a:rPr lang="en-US" dirty="0" err="1" smtClean="0"/>
              <a:t>Orsay</a:t>
            </a:r>
            <a:r>
              <a:rPr lang="en-US" dirty="0" smtClean="0"/>
              <a:t>, France) and GRNET (Athens, Greece)</a:t>
            </a:r>
          </a:p>
          <a:p>
            <a:pPr lvl="1"/>
            <a:r>
              <a:rPr lang="en-US" dirty="0" smtClean="0"/>
              <a:t>Registration Service accounts work on both sites</a:t>
            </a:r>
          </a:p>
          <a:p>
            <a:pPr lvl="1"/>
            <a:r>
              <a:rPr lang="en-US" dirty="0" smtClean="0"/>
              <a:t>Problems, ask questions via </a:t>
            </a:r>
            <a:r>
              <a:rPr lang="en-US" dirty="0" smtClean="0">
                <a:hlinkClick r:id="rId2"/>
              </a:rPr>
              <a:t>support@stratuslab.eu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Other </a:t>
            </a:r>
            <a:r>
              <a:rPr lang="en-US" dirty="0" err="1" smtClean="0"/>
              <a:t>StratusLab</a:t>
            </a:r>
            <a:r>
              <a:rPr lang="en-US" dirty="0" smtClean="0"/>
              <a:t> Infrastructures</a:t>
            </a:r>
          </a:p>
          <a:p>
            <a:pPr lvl="1"/>
            <a:r>
              <a:rPr lang="en-US" dirty="0" smtClean="0"/>
              <a:t>South Africa</a:t>
            </a:r>
          </a:p>
          <a:p>
            <a:pPr lvl="1"/>
            <a:r>
              <a:rPr lang="en-US" dirty="0" smtClean="0"/>
              <a:t>Vietnam</a:t>
            </a:r>
          </a:p>
          <a:p>
            <a:pPr lvl="1"/>
            <a:r>
              <a:rPr lang="en-US" dirty="0" smtClean="0"/>
              <a:t>UK</a:t>
            </a:r>
          </a:p>
          <a:p>
            <a:pPr lvl="1"/>
            <a:r>
              <a:rPr lang="en-US" dirty="0" smtClean="0"/>
              <a:t>Bordeaux</a:t>
            </a:r>
          </a:p>
          <a:p>
            <a:pPr lvl="1"/>
            <a:r>
              <a:rPr lang="en-US" dirty="0" smtClean="0"/>
              <a:t>…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r>
              <a:rPr lang="en-US" dirty="0" smtClean="0"/>
              <a:t> Website</a:t>
            </a:r>
          </a:p>
          <a:p>
            <a:pPr lvl="1"/>
            <a:r>
              <a:rPr lang="en-US" dirty="0" smtClean="0"/>
              <a:t>Find information for system administrators</a:t>
            </a:r>
          </a:p>
          <a:p>
            <a:pPr lvl="1"/>
            <a:r>
              <a:rPr lang="en-US" dirty="0" smtClean="0"/>
              <a:t>Find information for users</a:t>
            </a:r>
          </a:p>
          <a:p>
            <a:r>
              <a:rPr lang="en-US" dirty="0" smtClean="0"/>
              <a:t>Code</a:t>
            </a:r>
          </a:p>
          <a:p>
            <a:pPr lvl="1"/>
            <a:r>
              <a:rPr lang="en-US" dirty="0" smtClean="0">
                <a:hlinkClick r:id="rId2"/>
              </a:rPr>
              <a:t>http://github.com/StratusLab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Can you find the code related to the various types of resources?</a:t>
            </a:r>
          </a:p>
          <a:p>
            <a:pPr lvl="1"/>
            <a:r>
              <a:rPr lang="en-US" dirty="0" smtClean="0"/>
              <a:t>Any code that you can’t understand in a </a:t>
            </a:r>
            <a:r>
              <a:rPr lang="en-US" dirty="0" err="1" smtClean="0"/>
              <a:t>IaaS</a:t>
            </a:r>
            <a:r>
              <a:rPr lang="en-US" dirty="0" smtClean="0"/>
              <a:t> context?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an </a:t>
            </a:r>
            <a:r>
              <a:rPr lang="en-US" dirty="0" err="1" smtClean="0"/>
              <a:t>IaaS</a:t>
            </a:r>
            <a:r>
              <a:rPr lang="en-US" dirty="0" smtClean="0"/>
              <a:t> Cloud</a:t>
            </a:r>
            <a:endParaRPr lang="en-US" dirty="0"/>
          </a:p>
        </p:txBody>
      </p:sp>
      <p:pic>
        <p:nvPicPr>
          <p:cNvPr id="3" name="Picture 2" descr="iaas-workfl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282700"/>
            <a:ext cx="8343900" cy="4889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a cloud?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Customized Environment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Operating </a:t>
            </a:r>
            <a:r>
              <a:rPr lang="en-US" dirty="0" err="1" smtClean="0"/>
              <a:t>system(s</a:t>
            </a:r>
            <a:r>
              <a:rPr lang="en-US" dirty="0" smtClean="0"/>
              <a:t>) suited to your application</a:t>
            </a:r>
          </a:p>
          <a:p>
            <a:r>
              <a:rPr lang="en-US" dirty="0" smtClean="0"/>
              <a:t>Your applications preinstalled and configured</a:t>
            </a:r>
          </a:p>
          <a:p>
            <a:r>
              <a:rPr lang="en-US" dirty="0" smtClean="0"/>
              <a:t>CPU, memory, and swap sized for your needs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Bioinformatics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Deluge of Data</a:t>
            </a:r>
          </a:p>
          <a:p>
            <a:pPr lvl="1"/>
            <a:r>
              <a:rPr lang="en-US" dirty="0" smtClean="0"/>
              <a:t>Huge databases that grow quickly in size and number</a:t>
            </a:r>
          </a:p>
          <a:p>
            <a:r>
              <a:rPr lang="en-US" dirty="0" smtClean="0"/>
              <a:t>Numerous Applications</a:t>
            </a:r>
          </a:p>
          <a:p>
            <a:pPr lvl="1"/>
            <a:r>
              <a:rPr lang="en-US" dirty="0" smtClean="0"/>
              <a:t>Written for different environments and having different requirements</a:t>
            </a:r>
          </a:p>
          <a:p>
            <a:r>
              <a:rPr lang="en-US" dirty="0" smtClean="0"/>
              <a:t>Variety of Databases</a:t>
            </a:r>
          </a:p>
          <a:p>
            <a:pPr lvl="1"/>
            <a:r>
              <a:rPr lang="en-US" dirty="0" smtClean="0"/>
              <a:t>Different topics (genetics, proteins, …), subject to continuous updates</a:t>
            </a:r>
          </a:p>
          <a:p>
            <a:endParaRPr lang="en-US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Challenge: Creating the proper environment to use them simultaneously for a complete analysis.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Biocompute</a:t>
            </a:r>
            <a:endParaRPr lang="en-US" dirty="0" smtClean="0"/>
          </a:p>
          <a:p>
            <a:pPr lvl="1"/>
            <a:r>
              <a:rPr lang="en-US" dirty="0" smtClean="0"/>
              <a:t>Common bioinformatics applications and libraries preinstalled</a:t>
            </a:r>
          </a:p>
          <a:p>
            <a:pPr lvl="1"/>
            <a:r>
              <a:rPr lang="en-US" dirty="0" smtClean="0"/>
              <a:t>BLAST, ClustalW2, </a:t>
            </a:r>
            <a:r>
              <a:rPr lang="en-US" dirty="0" err="1" smtClean="0"/>
              <a:t>FastA</a:t>
            </a:r>
            <a:r>
              <a:rPr lang="en-US" dirty="0" smtClean="0"/>
              <a:t>, …</a:t>
            </a:r>
          </a:p>
          <a:p>
            <a:endParaRPr lang="en-US" dirty="0" smtClean="0"/>
          </a:p>
          <a:p>
            <a:r>
              <a:rPr lang="en-US" dirty="0" err="1" smtClean="0"/>
              <a:t>Biodata</a:t>
            </a:r>
            <a:endParaRPr lang="en-US" dirty="0" smtClean="0"/>
          </a:p>
          <a:p>
            <a:pPr lvl="1"/>
            <a:r>
              <a:rPr lang="en-US" dirty="0" smtClean="0"/>
              <a:t>Gives access to the latest updates of common databases</a:t>
            </a:r>
          </a:p>
          <a:p>
            <a:pPr lvl="1"/>
            <a:r>
              <a:rPr lang="en-US" dirty="0" err="1" smtClean="0"/>
              <a:t>SwissProt</a:t>
            </a:r>
            <a:r>
              <a:rPr lang="en-US" dirty="0" smtClean="0"/>
              <a:t>, </a:t>
            </a:r>
            <a:r>
              <a:rPr lang="en-US" dirty="0" err="1" smtClean="0"/>
              <a:t>Prosite</a:t>
            </a:r>
            <a:r>
              <a:rPr lang="en-US" dirty="0" smtClean="0"/>
              <a:t>, …</a:t>
            </a:r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Customized portal</a:t>
            </a:r>
          </a:p>
          <a:p>
            <a:pPr lvl="1"/>
            <a:r>
              <a:rPr lang="en-US" dirty="0" smtClean="0"/>
              <a:t>Easy access to cloud infrastructure</a:t>
            </a:r>
          </a:p>
          <a:p>
            <a:pPr lvl="1"/>
            <a:r>
              <a:rPr lang="en-US" dirty="0" smtClean="0"/>
              <a:t>Streamlined for bioinformatics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Customized Appliances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360420"/>
            <a:ext cx="4425723" cy="292608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TOwards</a:t>
            </a:r>
            <a:r>
              <a:rPr lang="en-US" dirty="0" smtClean="0"/>
              <a:t> </a:t>
            </a:r>
            <a:r>
              <a:rPr lang="en-US" dirty="0" err="1" smtClean="0"/>
              <a:t>StruCtural</a:t>
            </a:r>
            <a:r>
              <a:rPr lang="en-US" dirty="0" smtClean="0"/>
              <a:t> </a:t>
            </a:r>
            <a:r>
              <a:rPr lang="en-US" dirty="0" err="1" smtClean="0"/>
              <a:t>AssignmeNt</a:t>
            </a:r>
            <a:r>
              <a:rPr lang="en-US" dirty="0" smtClean="0"/>
              <a:t> Improvement”</a:t>
            </a:r>
          </a:p>
          <a:p>
            <a:pPr lvl="1"/>
            <a:r>
              <a:rPr lang="en-US" dirty="0" smtClean="0"/>
              <a:t>Improve the determination of protein structures based on Nuclear Magnetic Resonance (NMR)</a:t>
            </a:r>
          </a:p>
          <a:p>
            <a:endParaRPr lang="en-US" dirty="0" smtClean="0"/>
          </a:p>
          <a:p>
            <a:r>
              <a:rPr lang="en-US" dirty="0" smtClean="0"/>
              <a:t>ARIA </a:t>
            </a:r>
          </a:p>
          <a:p>
            <a:pPr lvl="1"/>
            <a:r>
              <a:rPr lang="en-US" dirty="0" smtClean="0"/>
              <a:t>Calculates structures based </a:t>
            </a:r>
            <a:br>
              <a:rPr lang="en-US" dirty="0" smtClean="0"/>
            </a:br>
            <a:r>
              <a:rPr lang="en-US" dirty="0" smtClean="0"/>
              <a:t>on NMR</a:t>
            </a:r>
          </a:p>
          <a:p>
            <a:pPr lvl="1"/>
            <a:r>
              <a:rPr lang="en-US" dirty="0" smtClean="0"/>
              <a:t>Variable resource utilization </a:t>
            </a:r>
            <a:br>
              <a:rPr lang="en-US" dirty="0" smtClean="0"/>
            </a:br>
            <a:r>
              <a:rPr lang="en-US" dirty="0" smtClean="0"/>
              <a:t>during calculation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TOSCANI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7100" y="2889705"/>
            <a:ext cx="3848100" cy="319550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6714" y="2108565"/>
            <a:ext cx="1088571" cy="60089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Provisioning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New storage and compute resources in minutes</a:t>
            </a:r>
          </a:p>
          <a:p>
            <a:r>
              <a:rPr lang="en-US" dirty="0" smtClean="0"/>
              <a:t>Used resources freed just as quickly</a:t>
            </a:r>
          </a:p>
          <a:p>
            <a:r>
              <a:rPr lang="en-US" dirty="0" smtClean="0"/>
              <a:t>Ideally suited to variable workloads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atuslab-template-v4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stratuslab-template-v4.thmx</Template>
  <TotalTime>65</TotalTime>
  <Words>1406</Words>
  <Application>Microsoft Macintosh PowerPoint</Application>
  <PresentationFormat>On-screen Show (4:3)</PresentationFormat>
  <Paragraphs>228</Paragraphs>
  <Slides>28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stratuslab-template-v4</vt:lpstr>
      <vt:lpstr>StratusLab Cloud Distribution</vt:lpstr>
      <vt:lpstr>Infrastructure as a Service (IaaS)</vt:lpstr>
      <vt:lpstr>Using an IaaS Cloud</vt:lpstr>
      <vt:lpstr>Why use a cloud?</vt:lpstr>
      <vt:lpstr>Customized Environment</vt:lpstr>
      <vt:lpstr>Bioinformatics</vt:lpstr>
      <vt:lpstr>Customized Appliances</vt:lpstr>
      <vt:lpstr>TOSCANI</vt:lpstr>
      <vt:lpstr>Dynamic Provisioning</vt:lpstr>
      <vt:lpstr>Dynamic Training Infrastructure</vt:lpstr>
      <vt:lpstr>Dynamic Testing Infrastructure</vt:lpstr>
      <vt:lpstr>Flexible Service Deployment</vt:lpstr>
      <vt:lpstr>High Energy Physics</vt:lpstr>
      <vt:lpstr>StratusLab History</vt:lpstr>
      <vt:lpstr>StratusLab Principles</vt:lpstr>
      <vt:lpstr>StratusLab Architecture</vt:lpstr>
      <vt:lpstr>Compute Services</vt:lpstr>
      <vt:lpstr>Storage Services</vt:lpstr>
      <vt:lpstr>Other Storage Types</vt:lpstr>
      <vt:lpstr>Networking Services</vt:lpstr>
      <vt:lpstr>Image Management</vt:lpstr>
      <vt:lpstr>Appliances</vt:lpstr>
      <vt:lpstr>User Management</vt:lpstr>
      <vt:lpstr>Accessing Services</vt:lpstr>
      <vt:lpstr>Cloud Infrastructures</vt:lpstr>
      <vt:lpstr>Questions and Discussion</vt:lpstr>
      <vt:lpstr>Exercises</vt:lpstr>
      <vt:lpstr>Slide 28</vt:lpstr>
    </vt:vector>
  </TitlesOfParts>
  <Company>SixSq Sàrl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StratusLab Cloud Distribution</dc:title>
  <dc:creator>Charles</dc:creator>
  <cp:lastModifiedBy>Charles</cp:lastModifiedBy>
  <cp:revision>32</cp:revision>
  <dcterms:created xsi:type="dcterms:W3CDTF">2012-11-29T09:02:37Z</dcterms:created>
  <dcterms:modified xsi:type="dcterms:W3CDTF">2012-11-29T09:02:42Z</dcterms:modified>
</cp:coreProperties>
</file>