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s/slide9.xml" ContentType="application/vnd.openxmlformats-officedocument.presentationml.slide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pdf" ContentType="application/pdf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60" r:id="rId3"/>
    <p:sldId id="261" r:id="rId4"/>
    <p:sldId id="264" r:id="rId5"/>
    <p:sldId id="262" r:id="rId6"/>
    <p:sldId id="263" r:id="rId7"/>
    <p:sldId id="257" r:id="rId8"/>
    <p:sldId id="258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128" y="-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5" Type="http://schemas.openxmlformats.org/officeDocument/2006/relationships/image" Target="../media/image6.png"/><Relationship Id="rId6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d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762000" y="4572000"/>
            <a:ext cx="7772400" cy="784225"/>
          </a:xfrm>
          <a:prstGeom prst="rect">
            <a:avLst/>
          </a:prstGeom>
        </p:spPr>
        <p:txBody>
          <a:bodyPr/>
          <a:lstStyle>
            <a:lvl1pPr algn="ctr">
              <a:defRPr sz="2800" b="1" i="0">
                <a:solidFill>
                  <a:srgbClr val="132B66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762000" y="5356225"/>
            <a:ext cx="7772400" cy="892175"/>
          </a:xfrm>
          <a:prstGeom prst="rect">
            <a:avLst/>
          </a:prstGeom>
        </p:spPr>
        <p:txBody>
          <a:bodyPr wrap="none" anchor="ctr"/>
          <a:lstStyle>
            <a:lvl1pPr marL="0" indent="0" algn="ctr">
              <a:spcBef>
                <a:spcPts val="600"/>
              </a:spcBef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ctr">
              <a:spcBef>
                <a:spcPts val="0"/>
              </a:spcBef>
              <a:buFontTx/>
              <a:buNone/>
              <a:defRPr sz="2000"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4" descr="stratuslab_logo_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6292" y="990600"/>
            <a:ext cx="7775408" cy="2984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Copy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2766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http://</a:t>
            </a:r>
            <a:r>
              <a:rPr lang="en-US" dirty="0" err="1" smtClean="0"/>
              <a:t>www.stratuslab.eu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426720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 smtClean="0"/>
              <a:t>Copyright © 2012, Members</a:t>
            </a:r>
            <a:r>
              <a:rPr lang="en-US" sz="1400" b="0" baseline="0" dirty="0" smtClean="0"/>
              <a:t> of the </a:t>
            </a:r>
            <a:r>
              <a:rPr lang="en-US" sz="1400" b="0" baseline="0" dirty="0" err="1" smtClean="0"/>
              <a:t>StratusLab</a:t>
            </a:r>
            <a:r>
              <a:rPr lang="en-US" sz="1400" b="0" baseline="0" dirty="0" smtClean="0"/>
              <a:t> collaboration.</a:t>
            </a:r>
            <a:endParaRPr lang="en-US" sz="1400" b="0" dirty="0"/>
          </a:p>
        </p:txBody>
      </p:sp>
      <p:grpSp>
        <p:nvGrpSpPr>
          <p:cNvPr id="2" name="Group 10"/>
          <p:cNvGrpSpPr/>
          <p:nvPr/>
        </p:nvGrpSpPr>
        <p:grpSpPr>
          <a:xfrm>
            <a:off x="1151860" y="5715000"/>
            <a:ext cx="6620540" cy="523220"/>
            <a:chOff x="762000" y="5521980"/>
            <a:chExt cx="6620540" cy="523220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62000" y="5521980"/>
              <a:ext cx="5334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400" b="0" dirty="0" smtClean="0"/>
                <a:t>This work is licensed under the Creative</a:t>
              </a:r>
              <a:r>
                <a:rPr lang="en-US" sz="1400" b="0" baseline="0" dirty="0" smtClean="0"/>
                <a:t> Commons Attribution 3.0 </a:t>
              </a:r>
              <a:r>
                <a:rPr lang="en-US" sz="1400" b="0" baseline="0" dirty="0" err="1" smtClean="0"/>
                <a:t>Unported</a:t>
              </a:r>
              <a:r>
                <a:rPr lang="en-US" sz="1400" b="0" baseline="0" dirty="0" smtClean="0"/>
                <a:t> License (http://creativecommons.org/licenses/by/3.0/). </a:t>
              </a:r>
              <a:endParaRPr lang="en-US" sz="1400" b="0" dirty="0"/>
            </a:p>
          </p:txBody>
        </p:sp>
        <p:pic>
          <p:nvPicPr>
            <p:cNvPr id="10" name="Picture 9" descr="by.eps"/>
            <p:cNvPicPr>
              <a:picLocks noChangeAspect="1"/>
            </p:cNvPicPr>
            <p:nvPr userDrawn="1"/>
          </p:nvPicPr>
          <mc:AlternateContent xmlns:ma="http://schemas.microsoft.com/office/mac/drawingml/2008/main">
            <mc:Choice Requires="ma">
              <p:blipFill>
                <a:blip r:embed="rId2"/>
                <a:stretch>
                  <a:fillRect/>
                </a:stretch>
              </p:blipFill>
            </mc:Choice>
  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a="http://schemas.microsoft.com/office/mac/drawingml/2008/main">
              <p:blipFill>
                <a:blip r:embed="rId5"/>
                <a:stretch>
                  <a:fillRect/>
                </a:stretch>
              </p:blipFill>
            </mc:Fallback>
          </mc:AlternateContent>
          <p:spPr>
            <a:xfrm>
              <a:off x="6096000" y="5562600"/>
              <a:ext cx="1286540" cy="457200"/>
            </a:xfrm>
            <a:prstGeom prst="rect">
              <a:avLst/>
            </a:prstGeom>
          </p:spPr>
        </p:pic>
      </p:grpSp>
      <p:pic>
        <p:nvPicPr>
          <p:cNvPr id="11" name="Picture 10" descr="stratuslab_logo_1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100513" y="1219199"/>
            <a:ext cx="4909887" cy="188460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71600"/>
            <a:ext cx="9144000" cy="91440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0" y="6629400"/>
            <a:ext cx="9144000" cy="241300"/>
          </a:xfrm>
          <a:prstGeom prst="rect">
            <a:avLst/>
          </a:prstGeom>
          <a:solidFill>
            <a:srgbClr val="14326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8556625" y="6581001"/>
            <a:ext cx="5873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chemeClr val="bg1"/>
                </a:solidFill>
                <a:latin typeface="Arial Narrow"/>
                <a:cs typeface="Arial Narrow"/>
              </a:rPr>
              <a:pPr>
                <a:defRPr/>
              </a:pPr>
              <a:t>‹#›</a:t>
            </a:fld>
            <a:endParaRPr lang="en-US" sz="12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 flipV="1">
            <a:off x="0" y="0"/>
            <a:ext cx="9144000" cy="11112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0" y="2514600"/>
            <a:ext cx="9144000" cy="3352800"/>
          </a:xfrm>
        </p:spPr>
        <p:txBody>
          <a:bodyPr/>
          <a:lstStyle>
            <a:lvl1pPr algn="ctr">
              <a:defRPr sz="3200" b="0">
                <a:solidFill>
                  <a:srgbClr val="000000"/>
                </a:solidFill>
              </a:defRPr>
            </a:lvl1pPr>
            <a:lvl2pPr algn="ctr">
              <a:defRPr sz="2400"/>
            </a:lvl2pPr>
            <a:lvl3pPr algn="ctr">
              <a:defRPr sz="2400"/>
            </a:lvl3pPr>
            <a:lvl4pPr algn="ctr">
              <a:defRPr sz="2400"/>
            </a:lvl4pPr>
            <a:lvl5pPr algn="ctr"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173537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76200"/>
            <a:ext cx="7696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lumn Conten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76200"/>
            <a:ext cx="7696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724400" y="1143000"/>
            <a:ext cx="4191000" cy="5486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008313" cy="518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81000" y="1219200"/>
            <a:ext cx="3048000" cy="51816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pdf"/><Relationship Id="rId1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8664575" y="809625"/>
            <a:ext cx="2286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8229600" y="838200"/>
            <a:ext cx="457200" cy="381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0" y="6629400"/>
            <a:ext cx="9144000" cy="241300"/>
          </a:xfrm>
          <a:prstGeom prst="rect">
            <a:avLst/>
          </a:prstGeom>
          <a:solidFill>
            <a:srgbClr val="14326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003532" name="Text Box 12"/>
          <p:cNvSpPr txBox="1">
            <a:spLocks noChangeArrowheads="1"/>
          </p:cNvSpPr>
          <p:nvPr/>
        </p:nvSpPr>
        <p:spPr bwMode="auto">
          <a:xfrm>
            <a:off x="8556625" y="6581001"/>
            <a:ext cx="5873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chemeClr val="bg1"/>
                </a:solidFill>
                <a:latin typeface="Arial Narrow"/>
                <a:cs typeface="Arial Narrow"/>
              </a:rPr>
              <a:pPr>
                <a:defRPr/>
              </a:pPr>
              <a:t>‹#›</a:t>
            </a:fld>
            <a:endParaRPr lang="en-US" sz="12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304800" y="14478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 bwMode="auto">
          <a:xfrm>
            <a:off x="8001000" y="838200"/>
            <a:ext cx="457200" cy="4572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8763000" y="914400"/>
            <a:ext cx="304800" cy="2286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8372475" y="685800"/>
            <a:ext cx="457200" cy="381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25400" y="990600"/>
            <a:ext cx="7924800" cy="1588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" name="Picture 11" descr="stratuslab_logo_1_notext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11"/>
              <a:stretch>
                <a:fillRect/>
              </a:stretch>
            </p:blipFill>
          </mc:Choice>
          <mc:Fallback xmlns:ma="http://schemas.microsoft.com/office/mac/drawingml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  <p:blipFill>
              <a:blip r:embed="rId12"/>
              <a:stretch>
                <a:fillRect/>
              </a:stretch>
            </p:blipFill>
          </mc:Fallback>
        </mc:AlternateContent>
        <p:spPr>
          <a:xfrm>
            <a:off x="7810500" y="673100"/>
            <a:ext cx="1485900" cy="330200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 bwMode="auto">
          <a:xfrm flipV="1">
            <a:off x="0" y="0"/>
            <a:ext cx="9144000" cy="11112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 Narrow"/>
          <a:ea typeface="ＭＳ Ｐゴシック" charset="-128"/>
          <a:cs typeface="Arial Narrow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1" fontAlgn="base" hangingPunct="1">
        <a:spcBef>
          <a:spcPts val="1500"/>
        </a:spcBef>
        <a:spcAft>
          <a:spcPct val="0"/>
        </a:spcAft>
        <a:defRPr sz="2400" b="1">
          <a:solidFill>
            <a:srgbClr val="132B66"/>
          </a:solidFill>
          <a:latin typeface="Arial Narrow"/>
          <a:ea typeface="ＭＳ Ｐゴシック" charset="-128"/>
          <a:cs typeface="Arial Narrow"/>
        </a:defRPr>
      </a:lvl1pPr>
      <a:lvl2pPr marL="360363" indent="-180975" algn="l" rtl="0" eaLnBrk="1" fontAlgn="base" hangingPunct="1">
        <a:spcBef>
          <a:spcPts val="6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01700" indent="-180975" algn="l" rtl="0" eaLnBrk="1" fontAlgn="base" hangingPunct="1">
        <a:spcBef>
          <a:spcPts val="6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73163" indent="-92075" algn="l" rtl="0" eaLnBrk="1" fontAlgn="base" hangingPunct="1">
        <a:spcBef>
          <a:spcPts val="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79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336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794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251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70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Advanced Topics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StratusLab</a:t>
            </a:r>
            <a:r>
              <a:rPr lang="en-US" dirty="0" smtClean="0"/>
              <a:t> Tutorial (</a:t>
            </a:r>
            <a:r>
              <a:rPr lang="en-US" dirty="0" err="1" smtClean="0"/>
              <a:t>Orsay</a:t>
            </a:r>
            <a:r>
              <a:rPr lang="en-US" dirty="0" smtClean="0"/>
              <a:t>, France)</a:t>
            </a:r>
          </a:p>
          <a:p>
            <a:r>
              <a:rPr lang="en-US" dirty="0" smtClean="0"/>
              <a:t>28 November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Control of Resource Consumption</a:t>
            </a:r>
          </a:p>
          <a:p>
            <a:pPr lvl="1"/>
            <a:r>
              <a:rPr lang="en-US" dirty="0" smtClean="0"/>
              <a:t>Share/limit CPU and network bandwidth</a:t>
            </a:r>
          </a:p>
          <a:p>
            <a:pPr lvl="1"/>
            <a:r>
              <a:rPr lang="en-US" dirty="0" smtClean="0"/>
              <a:t>Hard limit on memory (RAM) utilization</a:t>
            </a:r>
          </a:p>
          <a:p>
            <a:pPr lvl="1"/>
            <a:r>
              <a:rPr lang="en-US" dirty="0" smtClean="0"/>
              <a:t>Control IO bandwidth to local/remote disks</a:t>
            </a:r>
          </a:p>
          <a:p>
            <a:pPr lvl="1"/>
            <a:r>
              <a:rPr lang="en-US" dirty="0" smtClean="0"/>
              <a:t>Better monitoring/accounting of these resources</a:t>
            </a:r>
          </a:p>
          <a:p>
            <a:r>
              <a:rPr lang="en-US" dirty="0" smtClean="0"/>
              <a:t>Isolation of Virtual Machines</a:t>
            </a:r>
          </a:p>
          <a:p>
            <a:pPr lvl="1"/>
            <a:r>
              <a:rPr lang="en-US" dirty="0" smtClean="0"/>
              <a:t>Control address connectivity (what machines can see the VM?)</a:t>
            </a:r>
          </a:p>
          <a:p>
            <a:pPr lvl="1"/>
            <a:r>
              <a:rPr lang="en-US" dirty="0" smtClean="0"/>
              <a:t>Control what ports are accessible on a VM</a:t>
            </a:r>
          </a:p>
          <a:p>
            <a:pPr lvl="1"/>
            <a:r>
              <a:rPr lang="en-US" dirty="0" smtClean="0"/>
              <a:t>Dynamic control of both connectivity and ports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Horrible word but…</a:t>
            </a:r>
          </a:p>
          <a:p>
            <a:pPr lvl="1"/>
            <a:r>
              <a:rPr lang="en-US" dirty="0" smtClean="0"/>
              <a:t>Machines must be able to run in variable network/machine contexts</a:t>
            </a:r>
          </a:p>
          <a:p>
            <a:pPr lvl="1"/>
            <a:r>
              <a:rPr lang="en-US" dirty="0" smtClean="0"/>
              <a:t>Information on how to integrate with local context must be given to VM</a:t>
            </a:r>
          </a:p>
          <a:p>
            <a:pPr lvl="1"/>
            <a:r>
              <a:rPr lang="en-US" dirty="0" smtClean="0"/>
              <a:t>No universal standard for doing this (</a:t>
            </a:r>
            <a:r>
              <a:rPr lang="en-US" dirty="0" err="1" smtClean="0"/>
              <a:t>StratusLab</a:t>
            </a:r>
            <a:r>
              <a:rPr lang="en-US" dirty="0" smtClean="0"/>
              <a:t>, </a:t>
            </a:r>
            <a:r>
              <a:rPr lang="en-US" dirty="0" err="1" smtClean="0"/>
              <a:t>HEPiX</a:t>
            </a:r>
            <a:r>
              <a:rPr lang="en-US" dirty="0" smtClean="0"/>
              <a:t>, AWS, …)</a:t>
            </a:r>
          </a:p>
          <a:p>
            <a:r>
              <a:rPr lang="en-US" dirty="0" err="1" smtClean="0"/>
              <a:t>StratusLab</a:t>
            </a:r>
            <a:r>
              <a:rPr lang="en-US" dirty="0" smtClean="0"/>
              <a:t> Contextualization</a:t>
            </a:r>
          </a:p>
          <a:p>
            <a:pPr lvl="1"/>
            <a:r>
              <a:rPr lang="en-US" dirty="0" smtClean="0"/>
              <a:t>Information packaged into CD-ROM image and made available to VM</a:t>
            </a:r>
          </a:p>
          <a:p>
            <a:pPr lvl="1"/>
            <a:r>
              <a:rPr lang="en-US" dirty="0" err="1" smtClean="0"/>
              <a:t>VMs</a:t>
            </a:r>
            <a:r>
              <a:rPr lang="en-US" dirty="0" smtClean="0"/>
              <a:t> mount CD-ROM image and run a script using context information</a:t>
            </a:r>
          </a:p>
          <a:p>
            <a:pPr lvl="1"/>
            <a:r>
              <a:rPr lang="en-US" dirty="0" smtClean="0"/>
              <a:t>Networking information is passed exclusively via DHCP</a:t>
            </a:r>
          </a:p>
          <a:p>
            <a:pPr lvl="1"/>
            <a:r>
              <a:rPr lang="en-US" dirty="0" smtClean="0"/>
              <a:t>Additional information can be passed to </a:t>
            </a:r>
            <a:r>
              <a:rPr lang="en-US" dirty="0" err="1" smtClean="0"/>
              <a:t>VMs</a:t>
            </a:r>
            <a:r>
              <a:rPr lang="en-US" dirty="0" smtClean="0"/>
              <a:t> to configure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Discovery of VM Context</a:t>
            </a:r>
          </a:p>
          <a:p>
            <a:pPr lvl="1"/>
            <a:r>
              <a:rPr lang="en-US" dirty="0" smtClean="0"/>
              <a:t>Network connections (DHCP)</a:t>
            </a:r>
          </a:p>
          <a:p>
            <a:pPr lvl="1"/>
            <a:r>
              <a:rPr lang="en-US" dirty="0" smtClean="0"/>
              <a:t>Authentication/Authorization (SSH Keys)</a:t>
            </a:r>
          </a:p>
          <a:p>
            <a:pPr lvl="1"/>
            <a:r>
              <a:rPr lang="en-US" dirty="0" smtClean="0"/>
              <a:t>Service Configuration (e.g. Grid Certificates)</a:t>
            </a:r>
          </a:p>
        </p:txBody>
      </p:sp>
      <p:pic>
        <p:nvPicPr>
          <p:cNvPr id="4" name="Picture 3" descr="con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152775"/>
            <a:ext cx="7404100" cy="3705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Limit Access</a:t>
            </a:r>
          </a:p>
          <a:p>
            <a:pPr lvl="1"/>
            <a:r>
              <a:rPr lang="en-US" dirty="0" smtClean="0"/>
              <a:t>Limit </a:t>
            </a:r>
            <a:r>
              <a:rPr lang="en-US" dirty="0" err="1" smtClean="0"/>
              <a:t>ssh</a:t>
            </a:r>
            <a:r>
              <a:rPr lang="en-US" dirty="0" smtClean="0"/>
              <a:t> access to known users with </a:t>
            </a:r>
            <a:r>
              <a:rPr lang="en-US" dirty="0" err="1" smtClean="0"/>
              <a:t>ssh</a:t>
            </a:r>
            <a:r>
              <a:rPr lang="en-US" dirty="0" smtClean="0"/>
              <a:t> keys</a:t>
            </a:r>
          </a:p>
          <a:p>
            <a:pPr lvl="1"/>
            <a:r>
              <a:rPr lang="en-US" dirty="0" smtClean="0"/>
              <a:t>Do not add accounts with password access</a:t>
            </a:r>
          </a:p>
          <a:p>
            <a:r>
              <a:rPr lang="en-US" dirty="0" smtClean="0"/>
              <a:t>Best practices</a:t>
            </a:r>
          </a:p>
          <a:p>
            <a:pPr lvl="1"/>
            <a:r>
              <a:rPr lang="en-US" dirty="0" smtClean="0"/>
              <a:t>Only run services on your VM that are necessary</a:t>
            </a:r>
          </a:p>
          <a:p>
            <a:pPr lvl="1"/>
            <a:r>
              <a:rPr lang="en-US" dirty="0" smtClean="0"/>
              <a:t>Setup and use a firewall within the VM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StratusLab</a:t>
            </a:r>
            <a:r>
              <a:rPr lang="en-US" dirty="0" smtClean="0"/>
              <a:t> Network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Static Configuration</a:t>
            </a:r>
          </a:p>
          <a:p>
            <a:pPr lvl="1"/>
            <a:r>
              <a:rPr lang="en-US" dirty="0" smtClean="0"/>
              <a:t>Three classes of IP addresses (public, local, and private)</a:t>
            </a:r>
          </a:p>
          <a:p>
            <a:pPr lvl="1"/>
            <a:r>
              <a:rPr lang="en-US" dirty="0" smtClean="0"/>
              <a:t>No dynamic VLAN or firewall configuration</a:t>
            </a:r>
          </a:p>
          <a:p>
            <a:pPr lvl="1"/>
            <a:r>
              <a:rPr lang="en-US" dirty="0" smtClean="0"/>
              <a:t>All machines receive network information via DHCP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33381" y="3962400"/>
          <a:ext cx="6424484" cy="22860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461139"/>
                <a:gridCol w="1461139"/>
                <a:gridCol w="1172859"/>
                <a:gridCol w="1054392"/>
                <a:gridCol w="1274955"/>
              </a:tblGrid>
              <a:tr h="370840">
                <a:tc>
                  <a:txBody>
                    <a:bodyPr/>
                    <a:lstStyle/>
                    <a:p>
                      <a:endParaRPr lang="en-US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dirty="0" smtClean="0"/>
                        <a:t>External</a:t>
                      </a:r>
                      <a:endParaRPr lang="en-US" sz="2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dirty="0" smtClean="0"/>
                        <a:t>Public</a:t>
                      </a:r>
                      <a:endParaRPr lang="en-US" sz="2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dirty="0" smtClean="0"/>
                        <a:t>Local</a:t>
                      </a:r>
                      <a:endParaRPr lang="en-US" sz="2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dirty="0" smtClean="0"/>
                        <a:t>Private</a:t>
                      </a:r>
                      <a:endParaRPr lang="en-US" sz="2400" b="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i="1" dirty="0" smtClean="0"/>
                        <a:t>External</a:t>
                      </a:r>
                      <a:endParaRPr lang="en-US" sz="2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8000"/>
                          </a:solidFill>
                        </a:rPr>
                        <a:t>✔</a:t>
                      </a:r>
                      <a:endParaRPr lang="en-US" sz="24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✗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✗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i="1" dirty="0" smtClean="0"/>
                        <a:t>Public</a:t>
                      </a:r>
                      <a:endParaRPr lang="en-US" sz="2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8000"/>
                          </a:solidFill>
                        </a:rPr>
                        <a:t>✔</a:t>
                      </a:r>
                      <a:endParaRPr lang="en-US" sz="24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8000"/>
                          </a:solidFill>
                        </a:rPr>
                        <a:t>✔</a:t>
                      </a:r>
                      <a:endParaRPr lang="en-US" sz="24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8000"/>
                          </a:solidFill>
                        </a:rPr>
                        <a:t>✔</a:t>
                      </a:r>
                      <a:endParaRPr lang="en-US" sz="24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✗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i="1" dirty="0" smtClean="0"/>
                        <a:t>Local</a:t>
                      </a:r>
                      <a:endParaRPr lang="en-US" sz="2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8000"/>
                          </a:solidFill>
                        </a:rPr>
                        <a:t>NAT</a:t>
                      </a:r>
                      <a:endParaRPr lang="en-US" sz="24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8000"/>
                          </a:solidFill>
                        </a:rPr>
                        <a:t>✔</a:t>
                      </a:r>
                      <a:endParaRPr lang="en-US" sz="24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8000"/>
                          </a:solidFill>
                        </a:rPr>
                        <a:t>✔</a:t>
                      </a:r>
                      <a:endParaRPr lang="en-US" sz="24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✗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i="1" dirty="0" smtClean="0"/>
                        <a:t>Private</a:t>
                      </a:r>
                      <a:endParaRPr lang="en-US" sz="2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8000"/>
                          </a:solidFill>
                        </a:rPr>
                        <a:t>NAT</a:t>
                      </a:r>
                      <a:endParaRPr lang="en-US" sz="24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8000"/>
                          </a:solidFill>
                        </a:rPr>
                        <a:t>✔</a:t>
                      </a:r>
                      <a:endParaRPr lang="en-US" sz="24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8000"/>
                          </a:solidFill>
                        </a:rPr>
                        <a:t>✔</a:t>
                      </a:r>
                      <a:endParaRPr lang="en-US" sz="24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✗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Left Brace 4"/>
          <p:cNvSpPr/>
          <p:nvPr/>
        </p:nvSpPr>
        <p:spPr bwMode="auto">
          <a:xfrm>
            <a:off x="1299865" y="4495800"/>
            <a:ext cx="381000" cy="1752600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-340666" y="5014267"/>
            <a:ext cx="2666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FROM MACHINE</a:t>
            </a:r>
            <a:endParaRPr lang="en-US" sz="24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4648200" y="3348336"/>
            <a:ext cx="2129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TO MACHINE</a:t>
            </a:r>
            <a:endParaRPr lang="en-US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Discussion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Exercises: Contextualization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Discover Contextualization Procedure</a:t>
            </a:r>
          </a:p>
          <a:p>
            <a:pPr lvl="1"/>
            <a:r>
              <a:rPr lang="en-US" dirty="0" smtClean="0"/>
              <a:t>Log into a VM and find CD-ROM image.</a:t>
            </a:r>
          </a:p>
          <a:p>
            <a:pPr lvl="1"/>
            <a:r>
              <a:rPr lang="en-US" dirty="0" smtClean="0"/>
              <a:t>What files are present?</a:t>
            </a:r>
          </a:p>
          <a:p>
            <a:pPr lvl="1"/>
            <a:r>
              <a:rPr lang="en-US" dirty="0" smtClean="0"/>
              <a:t>What information is passed to machine?</a:t>
            </a:r>
          </a:p>
          <a:p>
            <a:pPr lvl="1"/>
            <a:r>
              <a:rPr lang="en-US" dirty="0" smtClean="0"/>
              <a:t>How is that information used within the machine?</a:t>
            </a:r>
          </a:p>
          <a:p>
            <a:r>
              <a:rPr lang="en-US" dirty="0" smtClean="0"/>
              <a:t>Modify the Context</a:t>
            </a:r>
          </a:p>
          <a:p>
            <a:pPr lvl="1"/>
            <a:r>
              <a:rPr lang="en-US" dirty="0" smtClean="0"/>
              <a:t>Look for command line option to send user-defined context</a:t>
            </a:r>
          </a:p>
          <a:p>
            <a:pPr lvl="1"/>
            <a:r>
              <a:rPr lang="en-US" dirty="0" smtClean="0"/>
              <a:t>Send some customized information via the context</a:t>
            </a:r>
          </a:p>
          <a:p>
            <a:pPr lvl="1"/>
            <a:r>
              <a:rPr lang="en-US" dirty="0" smtClean="0"/>
              <a:t>Verify that the information can be found on the running machine</a:t>
            </a:r>
          </a:p>
          <a:p>
            <a:pPr lvl="1"/>
            <a:r>
              <a:rPr lang="en-US" dirty="0" smtClean="0"/>
              <a:t>How could you use this to configure your services?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tuslab-template-v4">
  <a:themeElements>
    <a:clrScheme name="GridWay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lnDef>
  </a:objectDefaults>
  <a:extraClrSchemeLst>
    <a:extraClrScheme>
      <a:clrScheme name="GridWay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stratuslab-template-v4.thmx</Template>
  <TotalTime>6</TotalTime>
  <Words>374</Words>
  <Application>Microsoft Macintosh PowerPoint</Application>
  <PresentationFormat>On-screen Show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stratuslab-template-v4</vt:lpstr>
      <vt:lpstr>Advanced Topics</vt:lpstr>
      <vt:lpstr>Virtualization Benefits</vt:lpstr>
      <vt:lpstr>Contextualization</vt:lpstr>
      <vt:lpstr>Contextualization</vt:lpstr>
      <vt:lpstr>Network Security</vt:lpstr>
      <vt:lpstr>StratusLab Network Configuration</vt:lpstr>
      <vt:lpstr>Questions and Discussion</vt:lpstr>
      <vt:lpstr>Exercises: Contextualization</vt:lpstr>
      <vt:lpstr>Slide 9</vt:lpstr>
    </vt:vector>
  </TitlesOfParts>
  <Company>SixSq Sàrl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Charles</dc:creator>
  <cp:lastModifiedBy>Charles</cp:lastModifiedBy>
  <cp:revision>7</cp:revision>
  <dcterms:created xsi:type="dcterms:W3CDTF">2012-11-29T09:01:06Z</dcterms:created>
  <dcterms:modified xsi:type="dcterms:W3CDTF">2012-11-29T09:01:27Z</dcterms:modified>
</cp:coreProperties>
</file>