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26.xml" ContentType="application/vnd.openxmlformats-officedocument.presentationml.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4" r:id="rId43"/>
    <p:sldId id="300" r:id="rId44"/>
    <p:sldId id="301" r:id="rId45"/>
    <p:sldId id="302" r:id="rId46"/>
    <p:sldId id="303" r:id="rId47"/>
    <p:sldId id="305" r:id="rId48"/>
    <p:sldId id="309" r:id="rId49"/>
    <p:sldId id="306" r:id="rId50"/>
    <p:sldId id="307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>
    <p:restoredLeft sz="15620"/>
    <p:restoredTop sz="79872" autoAdjust="0"/>
  </p:normalViewPr>
  <p:slideViewPr>
    <p:cSldViewPr snapToGrid="0" snapToObjects="1">
      <p:cViewPr varScale="1">
        <p:scale>
          <a:sx n="83" d="100"/>
          <a:sy n="83" d="100"/>
        </p:scale>
        <p:origin x="-1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40"/>
    </p:cViewPr>
  </p:sorterViewPr>
  <p:notesViewPr>
    <p:cSldViewPr snapToGrid="0" snapToObjects="1">
      <p:cViewPr varScale="1">
        <p:scale>
          <a:sx n="75" d="100"/>
          <a:sy n="75" d="100"/>
        </p:scale>
        <p:origin x="-1336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notesMaster" Target="notesMasters/notesMaster1.xml"/><Relationship Id="rId106" Type="http://schemas.openxmlformats.org/officeDocument/2006/relationships/handoutMaster" Target="handoutMasters/handoutMaster1.xml"/><Relationship Id="rId10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heme" Target="theme/theme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B24AA-383A-744E-9128-EB3C702105C9}" type="datetimeFigureOut">
              <a:rPr lang="fr-FR" smtClean="0"/>
              <a:t>11/10/12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E3FD1-CE45-584A-BDCA-4E8E4BA67CFF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4223F-2190-E04C-9C7D-7894BA06BCFE}" type="datetimeFigureOut">
              <a:rPr lang="fr-FR" smtClean="0"/>
              <a:t>11/10/12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DB627-40F5-1244-9E5D-DA91BF98886E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16E90-E163-4B43-8212-6275DEAF1ADC}" type="slidenum">
              <a:rPr lang="fr-FR"/>
              <a:pPr/>
              <a:t>30</a:t>
            </a:fld>
            <a:endParaRPr lang="fr-FR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17513" y="0"/>
            <a:ext cx="4105276" cy="3078163"/>
          </a:xfrm>
          <a:solidFill>
            <a:srgbClr val="FFFFFF"/>
          </a:solidFill>
          <a:ln/>
        </p:spPr>
      </p:sp>
      <p:sp>
        <p:nvSpPr>
          <p:cNvPr id="6072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457201" y="3690938"/>
            <a:ext cx="5313363" cy="3471862"/>
          </a:xfrm>
          <a:noFill/>
          <a:ln/>
        </p:spPr>
        <p:txBody>
          <a:bodyPr wrap="none" anchor="ctr"/>
          <a:lstStyle/>
          <a:p>
            <a:r>
              <a:rPr lang="fr-FR"/>
              <a:t>1TeV energie d’un moustique</a:t>
            </a:r>
          </a:p>
          <a:p>
            <a:r>
              <a:rPr lang="fr-FR"/>
              <a:t>Frapper les mains</a:t>
            </a:r>
          </a:p>
          <a:p>
            <a:r>
              <a:rPr lang="fr-FR"/>
              <a:t>Aiguille</a:t>
            </a:r>
          </a:p>
          <a:p>
            <a:r>
              <a:rPr lang="en-US">
                <a:solidFill>
                  <a:srgbClr val="000000"/>
                </a:solidFill>
              </a:rPr>
              <a:t>Énergie actuelle d’une collision (2011) :</a:t>
            </a:r>
          </a:p>
          <a:p>
            <a:r>
              <a:rPr lang="en-US">
                <a:solidFill>
                  <a:srgbClr val="000000"/>
                </a:solidFill>
              </a:rPr>
              <a:t>   3.5 TeV + 3.5 TeV ~ 10-6 J</a:t>
            </a:r>
          </a:p>
          <a:p>
            <a:r>
              <a:rPr lang="en-US">
                <a:solidFill>
                  <a:srgbClr val="000000"/>
                </a:solidFill>
              </a:rPr>
              <a:t>sur une surface infime 10-30m2</a:t>
            </a:r>
          </a:p>
          <a:p>
            <a:r>
              <a:rPr lang="en-US">
                <a:solidFill>
                  <a:srgbClr val="000000"/>
                </a:solidFill>
              </a:rPr>
              <a:t>   </a:t>
            </a:r>
            <a:r>
              <a:rPr lang="en-US">
                <a:solidFill>
                  <a:srgbClr val="FF0000"/>
                </a:solidFill>
              </a:rPr>
              <a:t>~1024 J/m2 : considérable</a:t>
            </a:r>
          </a:p>
          <a:p>
            <a:r>
              <a:rPr lang="en-US">
                <a:solidFill>
                  <a:srgbClr val="000000"/>
                </a:solidFill>
              </a:rPr>
              <a:t>Énergie totale des faisceaux :</a:t>
            </a:r>
          </a:p>
          <a:p>
            <a:r>
              <a:rPr lang="en-US">
                <a:solidFill>
                  <a:srgbClr val="000000"/>
                </a:solidFill>
              </a:rPr>
              <a:t>  3.5 TeV x Np ~ 350 millions de Joules ~ 1 TGV à 150 km/h</a:t>
            </a:r>
            <a:endParaRPr lang="fr-FR"/>
          </a:p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C3DE73-0A92-964B-A2B1-3E0D7F44A1F4}" type="slidenum">
              <a:rPr lang="fr-FR"/>
              <a:pPr/>
              <a:t>31</a:t>
            </a:fld>
            <a:endParaRPr lang="fr-FR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Diameter: 25m</a:t>
            </a:r>
          </a:p>
          <a:p>
            <a:r>
              <a:rPr lang="fr-FR"/>
              <a:t>Longueur: 46m</a:t>
            </a:r>
          </a:p>
          <a:p>
            <a:r>
              <a:rPr lang="fr-FR"/>
              <a:t>Poid: 7000 tonnes</a:t>
            </a:r>
          </a:p>
          <a:p>
            <a:r>
              <a:rPr lang="fr-FR"/>
              <a:t>3000 km de cables</a:t>
            </a:r>
          </a:p>
          <a:p>
            <a:r>
              <a:rPr lang="fr-FR"/>
              <a:t>100 millions de canaux électroniques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5D348-A17B-9D48-A629-4D085C41F7E3}" type="slidenum">
              <a:rPr lang="fr-FR"/>
              <a:pPr/>
              <a:t>33</a:t>
            </a:fld>
            <a:endParaRPr lang="fr-FR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EDC8B-624A-EC45-B7AD-C3B52AE1A745}" type="slidenum">
              <a:rPr lang="fr-FR"/>
              <a:pPr/>
              <a:t>34</a:t>
            </a:fld>
            <a:endParaRPr lang="fr-FR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Il y a toujours qqn qui travaille!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Film </a:t>
            </a:r>
            <a:r>
              <a:rPr lang="fr-FR" dirty="0" err="1" smtClean="0"/>
              <a:t>cern</a:t>
            </a:r>
            <a:r>
              <a:rPr lang="fr-FR" dirty="0" smtClean="0"/>
              <a:t> </a:t>
            </a:r>
            <a:r>
              <a:rPr lang="fr-FR" dirty="0" smtClean="0"/>
              <a:t>LHC_ATLAS_Collision_MD_HD_v02.mov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DB627-40F5-1244-9E5D-DA91BF98886E}" type="slidenum">
              <a:rPr lang="fr-FR" smtClean="0"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98077-ED0A-E243-AB4B-6D2263C97261}" type="slidenum">
              <a:rPr lang="fr-FR"/>
              <a:pPr/>
              <a:t>37</a:t>
            </a:fld>
            <a:endParaRPr lang="fr-FR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/>
              <a:t>Augmenter l’énergie des particules en les accélérant. </a:t>
            </a:r>
            <a:br>
              <a:rPr lang="fr-FR" sz="1100"/>
            </a:br>
            <a:r>
              <a:rPr lang="fr-FR" sz="1100"/>
              <a:t>Donner beaucoup </a:t>
            </a:r>
            <a:r>
              <a:rPr lang="fr-FR" sz="1100" b="1"/>
              <a:t>d'énergie cinétique</a:t>
            </a:r>
            <a:r>
              <a:rPr lang="fr-FR" sz="1100"/>
              <a:t> </a:t>
            </a:r>
          </a:p>
          <a:p>
            <a:pPr lvl="1"/>
            <a:r>
              <a:rPr kumimoji="1" lang="fr-FR" sz="1000"/>
              <a:t>Particules chargées accélérées par un champ électrique</a:t>
            </a:r>
          </a:p>
          <a:p>
            <a:pPr lvl="1"/>
            <a:r>
              <a:rPr kumimoji="1" lang="fr-FR" sz="1000"/>
              <a:t>Particules chargées courbées par un champ magnétique</a:t>
            </a:r>
          </a:p>
          <a:p>
            <a:pPr lvl="1"/>
            <a:endParaRPr lang="fr-FR" sz="1000"/>
          </a:p>
          <a:p>
            <a:pPr>
              <a:lnSpc>
                <a:spcPct val="80000"/>
              </a:lnSpc>
            </a:pPr>
            <a:r>
              <a:rPr lang="fr-FR" sz="1100"/>
              <a:t>Provoquer des </a:t>
            </a:r>
            <a:r>
              <a:rPr lang="fr-FR" sz="1100" b="1"/>
              <a:t>collisions</a:t>
            </a:r>
            <a:r>
              <a:rPr lang="fr-FR" sz="1100"/>
              <a:t/>
            </a:r>
            <a:br>
              <a:rPr lang="fr-FR" sz="1100"/>
            </a:br>
            <a:endParaRPr lang="fr-FR" sz="1100"/>
          </a:p>
          <a:p>
            <a:pPr>
              <a:lnSpc>
                <a:spcPct val="80000"/>
              </a:lnSpc>
            </a:pPr>
            <a:endParaRPr lang="fr-FR" sz="1100"/>
          </a:p>
          <a:p>
            <a:pPr>
              <a:lnSpc>
                <a:spcPct val="80000"/>
              </a:lnSpc>
            </a:pPr>
            <a:endParaRPr lang="fr-FR" sz="1100"/>
          </a:p>
          <a:p>
            <a:pPr>
              <a:lnSpc>
                <a:spcPct val="80000"/>
              </a:lnSpc>
            </a:pPr>
            <a:endParaRPr lang="fr-FR" sz="1100"/>
          </a:p>
          <a:p>
            <a:pPr>
              <a:lnSpc>
                <a:spcPct val="80000"/>
              </a:lnSpc>
            </a:pPr>
            <a:r>
              <a:rPr lang="fr-FR" sz="1100"/>
              <a:t>Durant cette collision, </a:t>
            </a:r>
            <a:r>
              <a:rPr lang="fr-FR" sz="1100" b="1"/>
              <a:t>l'énergie cinétique</a:t>
            </a:r>
          </a:p>
          <a:p>
            <a:pPr>
              <a:lnSpc>
                <a:spcPct val="80000"/>
              </a:lnSpc>
            </a:pPr>
            <a:r>
              <a:rPr lang="fr-FR" sz="1100"/>
              <a:t>   des particules est convertie en </a:t>
            </a:r>
          </a:p>
          <a:p>
            <a:pPr>
              <a:lnSpc>
                <a:spcPct val="80000"/>
              </a:lnSpc>
            </a:pPr>
            <a:r>
              <a:rPr lang="fr-FR" sz="1100"/>
              <a:t>   </a:t>
            </a:r>
            <a:r>
              <a:rPr lang="fr-FR" sz="1100" b="1"/>
              <a:t>énergie de masse</a:t>
            </a:r>
            <a:r>
              <a:rPr lang="fr-FR" sz="1100"/>
              <a:t> pour former </a:t>
            </a:r>
          </a:p>
          <a:p>
            <a:pPr>
              <a:lnSpc>
                <a:spcPct val="80000"/>
              </a:lnSpc>
            </a:pPr>
            <a:r>
              <a:rPr lang="fr-FR" sz="1100"/>
              <a:t>   de nouvelles particules massives</a:t>
            </a:r>
            <a:endParaRPr kumimoji="1" lang="fr-FR" sz="1100"/>
          </a:p>
          <a:p>
            <a:endParaRPr lang="fr-FR" sz="1100">
              <a:solidFill>
                <a:srgbClr val="000000"/>
              </a:solidFill>
            </a:endParaRPr>
          </a:p>
          <a:p>
            <a:r>
              <a:rPr lang="fr-FR" sz="1100">
                <a:solidFill>
                  <a:srgbClr val="000000"/>
                </a:solidFill>
              </a:rPr>
              <a:t>Ces particules se désintègrent presque aussitôt en particules plus légères : les </a:t>
            </a:r>
            <a:r>
              <a:rPr lang="fr-FR" sz="1100" b="1">
                <a:solidFill>
                  <a:srgbClr val="000000"/>
                </a:solidFill>
              </a:rPr>
              <a:t>produits de désintégrations</a:t>
            </a:r>
            <a:r>
              <a:rPr lang="fr-FR" sz="1100">
                <a:solidFill>
                  <a:srgbClr val="000000"/>
                </a:solidFill>
              </a:rPr>
              <a:t> Ces produits de désintégrations (électrons, photons, muons ...) ont une durée de vie suffisamment importante pour pouvoir être détectés.</a:t>
            </a:r>
            <a:endParaRPr lang="en-US" sz="1100">
              <a:solidFill>
                <a:srgbClr val="000000"/>
              </a:solidFill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C’était le m</a:t>
            </a:r>
            <a:r>
              <a:rPr lang="fr-FR" dirty="0" smtClean="0"/>
              <a:t>ême métier, mais le métier a changé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Pres</a:t>
            </a:r>
            <a:r>
              <a:rPr lang="fr-FR" dirty="0" smtClean="0"/>
              <a:t> de 400 critères différents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0BFFE-C38F-7647-966D-E75E896CAE41}" type="slidenum">
              <a:rPr lang="fr-FR"/>
              <a:pPr/>
              <a:t>47</a:t>
            </a:fld>
            <a:endParaRPr lang="fr-FR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C2215-A6B9-AD49-8670-3F0EE585A700}" type="slidenum">
              <a:rPr lang="fr-FR"/>
              <a:pPr/>
              <a:t>48</a:t>
            </a:fld>
            <a:endParaRPr lang="fr-FR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110.0 GeV to</a:t>
            </a:r>
          </a:p>
          <a:p>
            <a:r>
              <a:rPr lang="en-US"/>
              <a:t>283 117.5 GeV, 118.4 GeV to 122.7 GeV, and 128.6 GeV to 529.3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564BF-86EC-6C49-AC1A-7B84B7256390}" type="slidenum">
              <a:rPr lang="fr-FR"/>
              <a:pPr/>
              <a:t>9</a:t>
            </a:fld>
            <a:endParaRPr lang="fr-FR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M_gamma=0  =</a:t>
            </a:r>
            <a:r>
              <a:rPr lang="fr-FR">
                <a:sym typeface="Wingdings" pitchFamily="-84" charset="2"/>
              </a:rPr>
              <a:t> portée infini</a:t>
            </a:r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E7110-5B90-EA46-A880-11BE6A5FF317}" type="slidenum">
              <a:rPr lang="fr-FR"/>
              <a:pPr/>
              <a:t>49</a:t>
            </a:fld>
            <a:endParaRPr lang="fr-FR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AC4CD-7A8B-7148-8E4F-146D20254D90}" type="slidenum">
              <a:rPr lang="fr-FR"/>
              <a:pPr/>
              <a:t>50</a:t>
            </a:fld>
            <a:endParaRPr lang="fr-FR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C2215-A6B9-AD49-8670-3F0EE585A700}" type="slidenum">
              <a:rPr lang="fr-FR"/>
              <a:pPr/>
              <a:t>51</a:t>
            </a:fld>
            <a:endParaRPr lang="fr-FR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110.0 GeV to</a:t>
            </a:r>
          </a:p>
          <a:p>
            <a:r>
              <a:rPr lang="en-US"/>
              <a:t>283 117.5 GeV, 118.4 GeV to 122.7 GeV, and 128.6 GeV to 529.3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Animation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Animation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Animation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Apparemment, </a:t>
            </a:r>
            <a:r>
              <a:rPr lang="fr-FR" dirty="0" err="1" smtClean="0"/>
              <a:t>anderson</a:t>
            </a:r>
            <a:r>
              <a:rPr lang="fr-FR" dirty="0" smtClean="0"/>
              <a:t> ignorait la prédiction</a:t>
            </a:r>
            <a:r>
              <a:rPr lang="fr-FR" baseline="0" dirty="0" smtClean="0"/>
              <a:t> de Dirac. Dirac prédisait un « </a:t>
            </a:r>
            <a:r>
              <a:rPr lang="fr-FR" baseline="0" dirty="0" err="1" smtClean="0"/>
              <a:t>anti-électron</a:t>
            </a:r>
            <a:r>
              <a:rPr lang="fr-FR" baseline="0" dirty="0" smtClean="0"/>
              <a:t> ». Il semble que ce soit Anderson qui impose le nom de « positron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 l’instant seulement</a:t>
            </a:r>
            <a:r>
              <a:rPr lang="fr-FR" baseline="0" dirty="0" smtClean="0"/>
              <a:t> des désintégrations en boson.</a:t>
            </a:r>
          </a:p>
          <a:p>
            <a:r>
              <a:rPr lang="fr-FR" baseline="0" dirty="0" smtClean="0"/>
              <a:t>Nature généreuse, beaucoup de modes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57A17A-AABA-694A-8AFF-E7FD6AC1610B}" type="slidenum">
              <a:rPr lang="fr-FR"/>
              <a:pPr/>
              <a:t>94</a:t>
            </a:fld>
            <a:endParaRPr lang="fr-FR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D386F2-856D-C541-8496-8A5680134CC6}" type="slidenum">
              <a:rPr lang="fr-FR"/>
              <a:pPr/>
              <a:t>95</a:t>
            </a:fld>
            <a:endParaRPr lang="fr-FR"/>
          </a:p>
        </p:txBody>
      </p:sp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6EE7B-E2C3-BD4E-B48E-889F22A8687C}" type="slidenum">
              <a:rPr lang="fr-FR"/>
              <a:pPr/>
              <a:t>10</a:t>
            </a:fld>
            <a:endParaRPr lang="fr-FR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Analogie avec elastique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91B44-54D9-7C49-BEAB-1D03AA2A922D}" type="slidenum">
              <a:rPr lang="fr-FR"/>
              <a:pPr/>
              <a:t>96</a:t>
            </a:fld>
            <a:endParaRPr lang="fr-FR"/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77A79-6953-0B4B-9BAF-D96696956EBB}" type="slidenum">
              <a:rPr lang="fr-FR"/>
              <a:pPr/>
              <a:t>97</a:t>
            </a:fld>
            <a:endParaRPr lang="fr-FR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77A79-6953-0B4B-9BAF-D96696956EBB}" type="slidenum">
              <a:rPr lang="fr-FR"/>
              <a:pPr/>
              <a:t>100</a:t>
            </a:fld>
            <a:endParaRPr lang="fr-FR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DB627-40F5-1244-9E5D-DA91BF98886E}" type="slidenum">
              <a:rPr lang="fr-FR" smtClean="0"/>
              <a:t>103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FBA27-4ABB-D14C-B8A2-FC75A828F1DF}" type="slidenum">
              <a:rPr lang="fr-FR"/>
              <a:pPr/>
              <a:t>11</a:t>
            </a:fld>
            <a:endParaRPr lang="fr-FR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/>
              <a:t>où l’hydrogène est converti en hélium</a:t>
            </a:r>
          </a:p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FBA27-4ABB-D14C-B8A2-FC75A828F1DF}" type="slidenum">
              <a:rPr lang="fr-FR"/>
              <a:pPr/>
              <a:t>12</a:t>
            </a:fld>
            <a:endParaRPr lang="fr-FR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/>
              <a:t>où l’hydrogène est converti en hélium</a:t>
            </a:r>
          </a:p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D9DB4-B006-F14D-95B3-620B9E2E2A5D}" type="slidenum">
              <a:rPr lang="fr-FR"/>
              <a:pPr/>
              <a:t>15</a:t>
            </a:fld>
            <a:endParaRPr lang="fr-FR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L’invariance de jauge ne permet pas aux particules (d’interaction) d’avoir une masse</a:t>
            </a:r>
          </a:p>
          <a:p>
            <a:r>
              <a:rPr lang="fr-FR"/>
              <a:t>Transition symétrie </a:t>
            </a:r>
            <a:r>
              <a:rPr lang="fr-FR">
                <a:sym typeface="Wingdings" pitchFamily="-84" charset="2"/>
              </a:rPr>
              <a:t>&lt; -- &gt;</a:t>
            </a:r>
            <a:r>
              <a:rPr lang="fr-FR"/>
              <a:t> higgs</a:t>
            </a:r>
          </a:p>
          <a:p>
            <a:r>
              <a:rPr lang="fr-FR"/>
              <a:t>Norme d’un vecteur ne depend pas de son orientation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8899D-F988-0946-BE7E-D70A9AF8A22B}" type="slidenum">
              <a:rPr lang="fr-FR"/>
              <a:pPr/>
              <a:t>27</a:t>
            </a:fld>
            <a:endParaRPr lang="fr-FR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69AB29-C815-814B-AF7E-0EB2335FD4F4}" type="slidenum">
              <a:rPr lang="fr-FR"/>
              <a:pPr/>
              <a:t>28</a:t>
            </a:fld>
            <a:endParaRPr lang="fr-FR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Connaître les constituants fondamentaux (primordiaux) de l’univers.</a:t>
            </a:r>
          </a:p>
          <a:p>
            <a:r>
              <a:rPr lang="fr-FR"/>
              <a:t>→Comprendre les forces et les mécanismes qui gouvernent leurs interactions</a:t>
            </a:r>
          </a:p>
          <a:p>
            <a:r>
              <a:rPr lang="fr-FR"/>
              <a:t>→Formaliser et décrire les lois fondamentales de l’univers dans un cadre</a:t>
            </a:r>
          </a:p>
          <a:p>
            <a:r>
              <a:rPr lang="fr-FR"/>
              <a:t>théorique unifié.</a:t>
            </a:r>
          </a:p>
          <a:p>
            <a:r>
              <a:rPr lang="fr-FR"/>
              <a:t>Sonder la matière à des échelles de plus en plus petites</a:t>
            </a:r>
          </a:p>
          <a:p>
            <a:r>
              <a:rPr lang="fr-FR"/>
              <a:t>• Les accélérateurs jouent le rôle de super-microscopes</a:t>
            </a:r>
          </a:p>
          <a:p>
            <a:r>
              <a:rPr lang="fr-FR"/>
              <a:t> Reproduire les conditions des premiers instants de l’Univers</a:t>
            </a:r>
          </a:p>
          <a:p>
            <a:r>
              <a:rPr lang="fr-FR"/>
              <a:t>• Les accélérateurs jouent le rôle de machines à remonter</a:t>
            </a:r>
          </a:p>
          <a:p>
            <a:r>
              <a:rPr lang="fr-FR"/>
              <a:t>le temps</a:t>
            </a:r>
          </a:p>
          <a:p>
            <a:r>
              <a:rPr lang="fr-FR"/>
              <a:t>L’action du boson de higgs est l’equivalent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B1D693-ABFA-4C47-A0E6-DC7C8C7D0400}" type="slidenum">
              <a:rPr lang="fr-FR"/>
              <a:pPr/>
              <a:t>29</a:t>
            </a:fld>
            <a:endParaRPr lang="fr-FR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958C-CD77-7F4B-A251-2AF25871A8D6}" type="datetime1">
              <a:rPr lang="en-US" smtClean="0"/>
              <a:t>11/10/12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1C68-237D-3F4B-8C40-01BC2CFDD7AE}" type="datetime1">
              <a:rPr lang="en-US" smtClean="0"/>
              <a:t>11/10/12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B5B44-6674-9746-8A58-9E5AC2423044}" type="datetime1">
              <a:rPr lang="en-US" smtClean="0"/>
              <a:t>11/10/12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8534400" cy="60960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0413" y="0"/>
            <a:ext cx="7658100" cy="5191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74625" y="719138"/>
            <a:ext cx="8843963" cy="57912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305800" y="6553200"/>
            <a:ext cx="838200" cy="304800"/>
          </a:xfrm>
        </p:spPr>
        <p:txBody>
          <a:bodyPr/>
          <a:lstStyle>
            <a:lvl1pPr>
              <a:defRPr smtClean="0"/>
            </a:lvl1pPr>
          </a:lstStyle>
          <a:p>
            <a:fld id="{BF1F3B24-1088-F647-A6B8-77253039F9A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117600" y="6588125"/>
            <a:ext cx="6896100" cy="2603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7604-3434-424B-B05E-DFED6DB3CDA3}" type="datetime1">
              <a:rPr lang="en-US" smtClean="0"/>
              <a:t>11/10/12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AAF3-333F-D045-9682-77BFA7253361}" type="datetime1">
              <a:rPr lang="en-US" smtClean="0"/>
              <a:t>11/10/12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AE5A-F8AE-6B4C-B27B-F622615E4176}" type="datetime1">
              <a:rPr lang="en-US" smtClean="0"/>
              <a:t>11/10/12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EA31-BA3F-864C-8D9B-2C2C656B9F97}" type="datetime1">
              <a:rPr lang="en-US" smtClean="0"/>
              <a:t>11/10/12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E19-0893-B24B-85FC-0DB249200FAF}" type="datetime1">
              <a:rPr lang="en-US" smtClean="0"/>
              <a:t>11/10/12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921D-385A-174B-B008-AEAC7663E19D}" type="datetime1">
              <a:rPr lang="en-US" smtClean="0"/>
              <a:t>11/10/12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30FC-DB11-5646-A401-01BF6C820882}" type="datetime1">
              <a:rPr lang="en-US" smtClean="0"/>
              <a:t>11/10/12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6ADE-E786-3842-A98F-203C82AA2201}" type="datetime1">
              <a:rPr lang="en-US" smtClean="0"/>
              <a:t>11/10/12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51C81-BDD0-4743-ADA8-161418000669}" type="datetime1">
              <a:rPr lang="en-US" smtClean="0"/>
              <a:t>11/10/12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91B72-9DB9-D248-BAE9-4D497DBAF24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51.png"/><Relationship Id="rId1" Type="http://schemas.openxmlformats.org/officeDocument/2006/relationships/video" Target="file://localhost/Users/rousseau/Dropbox/SeminaireHiggsLAL2012/Photos/LHC_ATLAS_Collision_MD_HD_v02.mov" TargetMode="Externa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df"/><Relationship Id="rId3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3.png"/><Relationship Id="rId5" Type="http://schemas.openxmlformats.org/officeDocument/2006/relationships/image" Target="../media/image64.pdf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68.png"/><Relationship Id="rId1" Type="http://schemas.openxmlformats.org/officeDocument/2006/relationships/video" Target="file://localhost/Users/rousseau/higgsSigma5.gif" TargetMode="Externa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9.png"/><Relationship Id="rId1" Type="http://schemas.openxmlformats.org/officeDocument/2006/relationships/video" Target="file://localhost/Users/rousseau/higgsBkg1.gif" TargetMode="Externa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70.png"/><Relationship Id="rId1" Type="http://schemas.openxmlformats.org/officeDocument/2006/relationships/video" Target="file://localhost/Users/rousseau/higgsstat4.gif" TargetMode="Externa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7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../www/physik2000/PdM/teilchen/motivation/kraft1.html" TargetMode="External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wmf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81000"/>
            <a:ext cx="7721600" cy="2590800"/>
          </a:xfrm>
        </p:spPr>
        <p:txBody>
          <a:bodyPr/>
          <a:lstStyle/>
          <a:p>
            <a:pPr algn="ctr"/>
            <a:r>
              <a:rPr kumimoji="1" lang="fr-FR" dirty="0" smtClean="0">
                <a:solidFill>
                  <a:schemeClr val="tx2"/>
                </a:solidFill>
              </a:rPr>
              <a:t>Le boson de Higgs: vraiment ? pourquoi ? comment? et maintenant ?</a:t>
            </a:r>
            <a:endParaRPr kumimoji="1" lang="fr-FR" sz="2400" dirty="0" smtClean="0">
              <a:solidFill>
                <a:schemeClr val="tx2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505200"/>
            <a:ext cx="7924800" cy="1066800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kumimoji="1" lang="fr-FR" sz="2000" dirty="0" smtClean="0">
                <a:solidFill>
                  <a:schemeClr val="tx2"/>
                </a:solidFill>
              </a:rPr>
              <a:t/>
            </a:r>
            <a:br>
              <a:rPr kumimoji="1" lang="fr-FR" sz="2000" dirty="0" smtClean="0">
                <a:solidFill>
                  <a:schemeClr val="tx2"/>
                </a:solidFill>
              </a:rPr>
            </a:br>
            <a:r>
              <a:rPr kumimoji="1" lang="fr-FR" sz="2000" dirty="0" smtClean="0">
                <a:solidFill>
                  <a:schemeClr val="tx1"/>
                </a:solidFill>
                <a:latin typeface="Arial Black" charset="0"/>
              </a:rPr>
              <a:t>David Rousseau 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kumimoji="1" lang="fr-FR" sz="2000" dirty="0" err="1" smtClean="0">
                <a:solidFill>
                  <a:schemeClr val="tx1"/>
                </a:solidFill>
                <a:latin typeface="Arial Black" charset="0"/>
              </a:rPr>
              <a:t>LAL-Orsay</a:t>
            </a:r>
            <a:endParaRPr kumimoji="1" lang="fr-FR" sz="2400" dirty="0" smtClean="0">
              <a:solidFill>
                <a:schemeClr val="tx1"/>
              </a:solidFill>
              <a:latin typeface="Arial Black" charset="0"/>
            </a:endParaRPr>
          </a:p>
        </p:txBody>
      </p:sp>
      <p:pic>
        <p:nvPicPr>
          <p:cNvPr id="10" name="Image 9" descr="une13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562600"/>
            <a:ext cx="1787268" cy="1080000"/>
          </a:xfrm>
          <a:prstGeom prst="rect">
            <a:avLst/>
          </a:prstGeom>
        </p:spPr>
      </p:pic>
      <p:pic>
        <p:nvPicPr>
          <p:cNvPr id="11" name="Image 10" descr="une13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486400"/>
            <a:ext cx="2243077" cy="1080000"/>
          </a:xfrm>
          <a:prstGeom prst="rect">
            <a:avLst/>
          </a:prstGeom>
        </p:spPr>
      </p:pic>
      <p:pic>
        <p:nvPicPr>
          <p:cNvPr id="12" name="Image 11" descr="lal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562600"/>
            <a:ext cx="1623382" cy="1080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1000" y="46482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Remerciements à : Nicolas Arnault, Sandro de </a:t>
            </a:r>
            <a:r>
              <a:rPr lang="fr-FR" sz="1800" dirty="0" err="1" smtClean="0"/>
              <a:t>Cecco</a:t>
            </a:r>
            <a:r>
              <a:rPr lang="fr-FR" sz="1800" dirty="0" smtClean="0"/>
              <a:t>, Johann </a:t>
            </a:r>
            <a:r>
              <a:rPr lang="fr-FR" sz="1800" dirty="0" err="1" smtClean="0"/>
              <a:t>Collot</a:t>
            </a:r>
            <a:r>
              <a:rPr lang="fr-FR" sz="1800" dirty="0" smtClean="0"/>
              <a:t>, Laurent </a:t>
            </a:r>
            <a:r>
              <a:rPr lang="fr-FR" sz="1800" dirty="0" err="1" smtClean="0"/>
              <a:t>Duflot</a:t>
            </a:r>
            <a:r>
              <a:rPr lang="fr-FR" sz="1800" dirty="0" smtClean="0"/>
              <a:t>, Daniel Fournier, </a:t>
            </a:r>
            <a:r>
              <a:rPr lang="fr-FR" sz="1800" dirty="0" err="1" smtClean="0"/>
              <a:t>Marumi</a:t>
            </a:r>
            <a:r>
              <a:rPr lang="fr-FR" sz="1800" dirty="0" smtClean="0"/>
              <a:t> </a:t>
            </a:r>
            <a:r>
              <a:rPr lang="fr-FR" sz="1800" dirty="0" err="1" smtClean="0"/>
              <a:t>Kado</a:t>
            </a:r>
            <a:r>
              <a:rPr lang="fr-FR" sz="1800" dirty="0" smtClean="0"/>
              <a:t>, Nikola </a:t>
            </a:r>
            <a:r>
              <a:rPr lang="fr-FR" sz="1800" dirty="0" err="1" smtClean="0"/>
              <a:t>Makovec</a:t>
            </a:r>
            <a:r>
              <a:rPr lang="fr-FR" sz="1800" dirty="0" smtClean="0"/>
              <a:t>, Françoise Maréchal, Pierre </a:t>
            </a:r>
            <a:r>
              <a:rPr lang="fr-FR" sz="1800" dirty="0" err="1" smtClean="0"/>
              <a:t>Matricon</a:t>
            </a:r>
            <a:r>
              <a:rPr lang="fr-FR" sz="1800" dirty="0" smtClean="0"/>
              <a:t>,</a:t>
            </a:r>
            <a:r>
              <a:rPr lang="fr-FR" sz="1800" dirty="0" smtClean="0"/>
              <a:t> Frédéric Rousseau, Estelle </a:t>
            </a:r>
            <a:r>
              <a:rPr lang="fr-FR" sz="1800" dirty="0" err="1" smtClean="0"/>
              <a:t>Scifo</a:t>
            </a:r>
            <a:r>
              <a:rPr lang="fr-FR" sz="1800" dirty="0" smtClean="0"/>
              <a:t>, François </a:t>
            </a:r>
            <a:r>
              <a:rPr lang="fr-FR" sz="1800" dirty="0" err="1" smtClean="0"/>
              <a:t>Vazeille</a:t>
            </a:r>
            <a:r>
              <a:rPr lang="fr-FR" sz="1800" dirty="0" smtClean="0"/>
              <a:t>, Dirk </a:t>
            </a:r>
            <a:r>
              <a:rPr lang="fr-FR" sz="1800" dirty="0" err="1" smtClean="0"/>
              <a:t>Zerwas</a:t>
            </a:r>
            <a:endParaRPr lang="fr-FR" sz="180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7EB60-22EA-5F49-B83D-057F44C01CB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E3280-C82A-6443-8C71-50D5E6350609}" type="slidenum">
              <a:rPr lang="fr-FR"/>
              <a:pPr/>
              <a:t>10</a:t>
            </a:fld>
            <a:endParaRPr lang="fr-FR"/>
          </a:p>
        </p:txBody>
      </p:sp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225" y="0"/>
            <a:ext cx="5083175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L’interaction forte</a:t>
            </a:r>
          </a:p>
        </p:txBody>
      </p:sp>
      <p:sp>
        <p:nvSpPr>
          <p:cNvPr id="551939" name="Text Box 3"/>
          <p:cNvSpPr txBox="1">
            <a:spLocks noChangeArrowheads="1"/>
          </p:cNvSpPr>
          <p:nvPr/>
        </p:nvSpPr>
        <p:spPr bwMode="auto">
          <a:xfrm>
            <a:off x="3187700" y="4114800"/>
            <a:ext cx="59563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dirty="0"/>
              <a:t>Les gluons « </a:t>
            </a:r>
            <a:r>
              <a:rPr lang="fr-FR" sz="2400" b="1" dirty="0"/>
              <a:t>collent</a:t>
            </a:r>
            <a:r>
              <a:rPr lang="fr-FR" sz="2400" dirty="0"/>
              <a:t> » les quarks entre eux : ils sont confinés à l’intérieur des hadrons (proton, neutron,...)</a:t>
            </a:r>
            <a:endParaRPr lang="fr-FR" sz="2400" dirty="0" smtClean="0"/>
          </a:p>
          <a:p>
            <a:pPr algn="ctr">
              <a:spcBef>
                <a:spcPct val="50000"/>
              </a:spcBef>
              <a:buFont typeface="Symbol" pitchFamily="-84" charset="2"/>
              <a:buChar char="Þ"/>
            </a:pPr>
            <a:r>
              <a:rPr lang="fr-FR" sz="2000" dirty="0" smtClean="0">
                <a:solidFill>
                  <a:srgbClr val="FF0000"/>
                </a:solidFill>
              </a:rPr>
              <a:t>Stabilité </a:t>
            </a:r>
            <a:r>
              <a:rPr lang="fr-FR" sz="2000" dirty="0">
                <a:solidFill>
                  <a:srgbClr val="FF0000"/>
                </a:solidFill>
              </a:rPr>
              <a:t>des </a:t>
            </a:r>
            <a:r>
              <a:rPr lang="fr-FR" sz="2000" dirty="0" smtClean="0">
                <a:solidFill>
                  <a:srgbClr val="FF0000"/>
                </a:solidFill>
              </a:rPr>
              <a:t>noyaux</a:t>
            </a:r>
          </a:p>
          <a:p>
            <a:pPr algn="ctr">
              <a:spcBef>
                <a:spcPct val="50000"/>
              </a:spcBef>
            </a:pPr>
            <a:r>
              <a:rPr lang="fr-FR" sz="2000" dirty="0" smtClean="0"/>
              <a:t>Contre-exemple: la masse du gluon est nulle, mais la portée de l’interaction est très faible car les gluons se « collent » </a:t>
            </a:r>
            <a:r>
              <a:rPr lang="fr-FR" sz="2000" dirty="0" err="1" smtClean="0"/>
              <a:t>eux-m</a:t>
            </a:r>
            <a:r>
              <a:rPr lang="fr-FR" sz="2000" dirty="0" err="1" smtClean="0"/>
              <a:t>ême</a:t>
            </a:r>
            <a:r>
              <a:rPr lang="fr-FR" sz="2000" dirty="0" smtClean="0"/>
              <a:t>.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190500" y="6121400"/>
            <a:ext cx="2857500" cy="425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/>
              <a:t>Médiateurs: </a:t>
            </a:r>
            <a:r>
              <a:rPr lang="fr-FR" sz="2000" b="1">
                <a:solidFill>
                  <a:srgbClr val="FF0000"/>
                </a:solidFill>
              </a:rPr>
              <a:t>gluons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239838"/>
            <a:ext cx="3548063" cy="3360737"/>
            <a:chOff x="40" y="416"/>
            <a:chExt cx="2648" cy="2608"/>
          </a:xfrm>
        </p:grpSpPr>
        <p:sp>
          <p:nvSpPr>
            <p:cNvPr id="551942" name="Oval 6"/>
            <p:cNvSpPr>
              <a:spLocks noChangeArrowheads="1"/>
            </p:cNvSpPr>
            <p:nvPr/>
          </p:nvSpPr>
          <p:spPr bwMode="auto">
            <a:xfrm>
              <a:off x="283" y="966"/>
              <a:ext cx="757" cy="77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1943" name="Oval 7"/>
            <p:cNvSpPr>
              <a:spLocks noChangeArrowheads="1"/>
            </p:cNvSpPr>
            <p:nvPr/>
          </p:nvSpPr>
          <p:spPr bwMode="auto">
            <a:xfrm>
              <a:off x="987" y="2150"/>
              <a:ext cx="757" cy="778"/>
            </a:xfrm>
            <a:prstGeom prst="ellipse">
              <a:avLst/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1944" name="Oval 8"/>
            <p:cNvSpPr>
              <a:spLocks noChangeArrowheads="1"/>
            </p:cNvSpPr>
            <p:nvPr/>
          </p:nvSpPr>
          <p:spPr bwMode="auto">
            <a:xfrm>
              <a:off x="1611" y="774"/>
              <a:ext cx="757" cy="77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1945" name="Text Box 9"/>
            <p:cNvSpPr txBox="1">
              <a:spLocks noChangeArrowheads="1"/>
            </p:cNvSpPr>
            <p:nvPr/>
          </p:nvSpPr>
          <p:spPr bwMode="auto">
            <a:xfrm>
              <a:off x="376" y="1132"/>
              <a:ext cx="49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>
                  <a:latin typeface="Comic Sans MS" pitchFamily="-84" charset="0"/>
                </a:rPr>
                <a:t>u</a:t>
              </a:r>
            </a:p>
          </p:txBody>
        </p:sp>
        <p:sp>
          <p:nvSpPr>
            <p:cNvPr id="551946" name="Text Box 10"/>
            <p:cNvSpPr txBox="1">
              <a:spLocks noChangeArrowheads="1"/>
            </p:cNvSpPr>
            <p:nvPr/>
          </p:nvSpPr>
          <p:spPr bwMode="auto">
            <a:xfrm>
              <a:off x="1135" y="2343"/>
              <a:ext cx="512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b="1">
                  <a:latin typeface="Comic Sans MS" pitchFamily="-84" charset="0"/>
                </a:rPr>
                <a:t>u</a:t>
              </a:r>
            </a:p>
          </p:txBody>
        </p:sp>
        <p:sp>
          <p:nvSpPr>
            <p:cNvPr id="551947" name="Text Box 11"/>
            <p:cNvSpPr txBox="1">
              <a:spLocks noChangeArrowheads="1"/>
            </p:cNvSpPr>
            <p:nvPr/>
          </p:nvSpPr>
          <p:spPr bwMode="auto">
            <a:xfrm>
              <a:off x="1743" y="919"/>
              <a:ext cx="498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b="1">
                  <a:latin typeface="Comic Sans MS" pitchFamily="-84" charset="0"/>
                </a:rPr>
                <a:t>d</a:t>
              </a:r>
            </a:p>
          </p:txBody>
        </p:sp>
        <p:sp>
          <p:nvSpPr>
            <p:cNvPr id="551948" name="Oval 12"/>
            <p:cNvSpPr>
              <a:spLocks noChangeArrowheads="1"/>
            </p:cNvSpPr>
            <p:nvPr/>
          </p:nvSpPr>
          <p:spPr bwMode="auto">
            <a:xfrm>
              <a:off x="40" y="416"/>
              <a:ext cx="2648" cy="2608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631" y="932"/>
              <a:ext cx="1313" cy="1420"/>
              <a:chOff x="631" y="932"/>
              <a:chExt cx="1313" cy="1420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979" y="932"/>
                <a:ext cx="645" cy="244"/>
                <a:chOff x="1139" y="1140"/>
                <a:chExt cx="645" cy="244"/>
              </a:xfrm>
            </p:grpSpPr>
            <p:sp>
              <p:nvSpPr>
                <p:cNvPr id="551951" name="Freeform 15"/>
                <p:cNvSpPr>
                  <a:spLocks/>
                </p:cNvSpPr>
                <p:nvPr/>
              </p:nvSpPr>
              <p:spPr bwMode="auto">
                <a:xfrm>
                  <a:off x="1139" y="1140"/>
                  <a:ext cx="637" cy="212"/>
                </a:xfrm>
                <a:custGeom>
                  <a:avLst/>
                  <a:gdLst/>
                  <a:ahLst/>
                  <a:cxnLst>
                    <a:cxn ang="0">
                      <a:pos x="0" y="248"/>
                    </a:cxn>
                    <a:cxn ang="0">
                      <a:pos x="96" y="104"/>
                    </a:cxn>
                    <a:cxn ang="0">
                      <a:pos x="288" y="248"/>
                    </a:cxn>
                    <a:cxn ang="0">
                      <a:pos x="384" y="56"/>
                    </a:cxn>
                    <a:cxn ang="0">
                      <a:pos x="576" y="200"/>
                    </a:cxn>
                    <a:cxn ang="0">
                      <a:pos x="672" y="8"/>
                    </a:cxn>
                    <a:cxn ang="0">
                      <a:pos x="768" y="152"/>
                    </a:cxn>
                  </a:cxnLst>
                  <a:rect l="0" t="0" r="r" b="b"/>
                  <a:pathLst>
                    <a:path w="768" h="256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w="38100" cmpd="sng">
                  <a:solidFill>
                    <a:srgbClr val="E7191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1952" name="Freeform 16"/>
                <p:cNvSpPr>
                  <a:spLocks/>
                </p:cNvSpPr>
                <p:nvPr/>
              </p:nvSpPr>
              <p:spPr bwMode="auto">
                <a:xfrm>
                  <a:off x="1147" y="1172"/>
                  <a:ext cx="637" cy="212"/>
                </a:xfrm>
                <a:custGeom>
                  <a:avLst/>
                  <a:gdLst/>
                  <a:ahLst/>
                  <a:cxnLst>
                    <a:cxn ang="0">
                      <a:pos x="0" y="248"/>
                    </a:cxn>
                    <a:cxn ang="0">
                      <a:pos x="96" y="104"/>
                    </a:cxn>
                    <a:cxn ang="0">
                      <a:pos x="288" y="248"/>
                    </a:cxn>
                    <a:cxn ang="0">
                      <a:pos x="384" y="56"/>
                    </a:cxn>
                    <a:cxn ang="0">
                      <a:pos x="576" y="200"/>
                    </a:cxn>
                    <a:cxn ang="0">
                      <a:pos x="672" y="8"/>
                    </a:cxn>
                    <a:cxn ang="0">
                      <a:pos x="768" y="152"/>
                    </a:cxn>
                  </a:cxnLst>
                  <a:rect l="0" t="0" r="r" b="b"/>
                  <a:pathLst>
                    <a:path w="768" h="256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1548" y="1544"/>
                <a:ext cx="396" cy="712"/>
                <a:chOff x="1708" y="1752"/>
                <a:chExt cx="396" cy="712"/>
              </a:xfrm>
            </p:grpSpPr>
            <p:sp>
              <p:nvSpPr>
                <p:cNvPr id="551954" name="Freeform 18"/>
                <p:cNvSpPr>
                  <a:spLocks/>
                </p:cNvSpPr>
                <p:nvPr/>
              </p:nvSpPr>
              <p:spPr bwMode="auto">
                <a:xfrm flipH="1">
                  <a:off x="1708" y="1752"/>
                  <a:ext cx="372" cy="6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2" y="48"/>
                    </a:cxn>
                    <a:cxn ang="0">
                      <a:pos x="144" y="240"/>
                    </a:cxn>
                    <a:cxn ang="0">
                      <a:pos x="336" y="288"/>
                    </a:cxn>
                    <a:cxn ang="0">
                      <a:pos x="288" y="480"/>
                    </a:cxn>
                    <a:cxn ang="0">
                      <a:pos x="528" y="528"/>
                    </a:cxn>
                    <a:cxn ang="0">
                      <a:pos x="480" y="672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1955" name="Freeform 19"/>
                <p:cNvSpPr>
                  <a:spLocks/>
                </p:cNvSpPr>
                <p:nvPr/>
              </p:nvSpPr>
              <p:spPr bwMode="auto">
                <a:xfrm flipH="1">
                  <a:off x="1732" y="1768"/>
                  <a:ext cx="372" cy="6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2" y="48"/>
                    </a:cxn>
                    <a:cxn ang="0">
                      <a:pos x="144" y="240"/>
                    </a:cxn>
                    <a:cxn ang="0">
                      <a:pos x="336" y="288"/>
                    </a:cxn>
                    <a:cxn ang="0">
                      <a:pos x="288" y="480"/>
                    </a:cxn>
                    <a:cxn ang="0">
                      <a:pos x="528" y="528"/>
                    </a:cxn>
                    <a:cxn ang="0">
                      <a:pos x="480" y="672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631" y="1763"/>
                <a:ext cx="489" cy="589"/>
                <a:chOff x="791" y="1971"/>
                <a:chExt cx="489" cy="589"/>
              </a:xfrm>
            </p:grpSpPr>
            <p:sp>
              <p:nvSpPr>
                <p:cNvPr id="551957" name="Freeform 21"/>
                <p:cNvSpPr>
                  <a:spLocks/>
                </p:cNvSpPr>
                <p:nvPr/>
              </p:nvSpPr>
              <p:spPr bwMode="auto">
                <a:xfrm>
                  <a:off x="815" y="1971"/>
                  <a:ext cx="465" cy="5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2" y="48"/>
                    </a:cxn>
                    <a:cxn ang="0">
                      <a:pos x="144" y="240"/>
                    </a:cxn>
                    <a:cxn ang="0">
                      <a:pos x="336" y="288"/>
                    </a:cxn>
                    <a:cxn ang="0">
                      <a:pos x="288" y="480"/>
                    </a:cxn>
                    <a:cxn ang="0">
                      <a:pos x="528" y="528"/>
                    </a:cxn>
                    <a:cxn ang="0">
                      <a:pos x="480" y="672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1958" name="Freeform 22"/>
                <p:cNvSpPr>
                  <a:spLocks/>
                </p:cNvSpPr>
                <p:nvPr/>
              </p:nvSpPr>
              <p:spPr bwMode="auto">
                <a:xfrm>
                  <a:off x="791" y="1987"/>
                  <a:ext cx="465" cy="5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2" y="48"/>
                    </a:cxn>
                    <a:cxn ang="0">
                      <a:pos x="144" y="240"/>
                    </a:cxn>
                    <a:cxn ang="0">
                      <a:pos x="336" y="288"/>
                    </a:cxn>
                    <a:cxn ang="0">
                      <a:pos x="288" y="480"/>
                    </a:cxn>
                    <a:cxn ang="0">
                      <a:pos x="528" y="528"/>
                    </a:cxn>
                    <a:cxn ang="0">
                      <a:pos x="480" y="672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551959" name="Text Box 23"/>
          <p:cNvSpPr txBox="1">
            <a:spLocks noChangeArrowheads="1"/>
          </p:cNvSpPr>
          <p:nvPr/>
        </p:nvSpPr>
        <p:spPr bwMode="auto">
          <a:xfrm>
            <a:off x="3268663" y="628650"/>
            <a:ext cx="5786437" cy="161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/>
              <a:t>En plus de la charge électrique,</a:t>
            </a:r>
          </a:p>
          <a:p>
            <a:pPr algn="r"/>
            <a:r>
              <a:rPr lang="en-US" sz="2000"/>
              <a:t>les quarks portent une charge de “couleur”:</a:t>
            </a:r>
          </a:p>
          <a:p>
            <a:pPr algn="r"/>
            <a:r>
              <a:rPr lang="en-US" sz="2000">
                <a:solidFill>
                  <a:schemeClr val="tx2"/>
                </a:solidFill>
              </a:rPr>
              <a:t>Bleu</a:t>
            </a:r>
            <a:r>
              <a:rPr lang="en-US" sz="2000"/>
              <a:t> </a:t>
            </a:r>
            <a:r>
              <a:rPr lang="en-US" sz="2000">
                <a:solidFill>
                  <a:srgbClr val="009900"/>
                </a:solidFill>
              </a:rPr>
              <a:t>vert</a:t>
            </a:r>
            <a:r>
              <a:rPr lang="en-US" sz="2000"/>
              <a:t> </a:t>
            </a:r>
            <a:r>
              <a:rPr lang="en-US" sz="2000">
                <a:solidFill>
                  <a:srgbClr val="FF0000"/>
                </a:solidFill>
              </a:rPr>
              <a:t>rouge</a:t>
            </a:r>
          </a:p>
          <a:p>
            <a:pPr algn="r"/>
            <a:endParaRPr lang="en-US" sz="2000"/>
          </a:p>
          <a:p>
            <a:pPr algn="r"/>
            <a:r>
              <a:rPr lang="en-US" sz="2000"/>
              <a:t>Ainsi le proton est “incolore”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14400" y="762000"/>
            <a:ext cx="100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92B7-5BAB-DC4A-A0A7-2C7EE4B9EBF8}" type="slidenum">
              <a:rPr lang="fr-FR"/>
              <a:pPr/>
              <a:t>100</a:t>
            </a:fld>
            <a:endParaRPr lang="fr-FR"/>
          </a:p>
        </p:txBody>
      </p:sp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0"/>
            <a:ext cx="7689850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La </a:t>
            </a:r>
            <a:r>
              <a:rPr lang="fr-FR" dirty="0" err="1" smtClean="0"/>
              <a:t>supersymétrie</a:t>
            </a:r>
            <a:r>
              <a:rPr lang="fr-FR" dirty="0" smtClean="0"/>
              <a:t>: matière </a:t>
            </a:r>
            <a:r>
              <a:rPr lang="fr-FR" dirty="0"/>
              <a:t>noire</a:t>
            </a:r>
            <a:endParaRPr lang="en-US" dirty="0"/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719138"/>
            <a:ext cx="4495800" cy="5637212"/>
          </a:xfrm>
        </p:spPr>
        <p:txBody>
          <a:bodyPr/>
          <a:lstStyle/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r>
              <a:rPr lang="fr-FR" sz="2200" dirty="0" smtClean="0"/>
              <a:t>La </a:t>
            </a:r>
            <a:r>
              <a:rPr lang="fr-FR" sz="2200" dirty="0" err="1"/>
              <a:t>supersymétrie</a:t>
            </a:r>
            <a:r>
              <a:rPr lang="fr-FR" sz="2200" dirty="0"/>
              <a:t> fournit un candidat de la matière noire:</a:t>
            </a:r>
          </a:p>
          <a:p>
            <a:pPr>
              <a:buFont typeface="Wingdings" pitchFamily="-84" charset="2"/>
              <a:buNone/>
            </a:pPr>
            <a:r>
              <a:rPr lang="fr-FR" sz="2200" dirty="0">
                <a:sym typeface="Symbol" pitchFamily="-84" charset="2"/>
              </a:rPr>
              <a:t>	</a:t>
            </a:r>
            <a:r>
              <a:rPr lang="fr-FR" sz="2200" dirty="0" err="1">
                <a:sym typeface="Symbol" pitchFamily="-84" charset="2"/>
              </a:rPr>
              <a:t></a:t>
            </a:r>
            <a:r>
              <a:rPr lang="fr-FR" sz="2200" dirty="0">
                <a:sym typeface="Symbol" pitchFamily="-84" charset="2"/>
              </a:rPr>
              <a:t> </a:t>
            </a:r>
            <a:r>
              <a:rPr lang="fr-FR" sz="2200" dirty="0"/>
              <a:t>le </a:t>
            </a:r>
            <a:r>
              <a:rPr lang="fr-FR" sz="2200" dirty="0" err="1" smtClean="0"/>
              <a:t>neutralino</a:t>
            </a:r>
            <a:endParaRPr lang="fr-FR" sz="2200" dirty="0" smtClean="0"/>
          </a:p>
          <a:p>
            <a:pPr>
              <a:buFont typeface="Wingdings" pitchFamily="-84" charset="2"/>
              <a:buNone/>
            </a:pPr>
            <a:endParaRPr lang="fr-FR" sz="2200" dirty="0" smtClean="0"/>
          </a:p>
          <a:p>
            <a:pPr>
              <a:buFont typeface="Wingdings" pitchFamily="-84" charset="2"/>
              <a:buNone/>
            </a:pPr>
            <a:r>
              <a:rPr lang="fr-FR" sz="2200" dirty="0" smtClean="0"/>
              <a:t>…qui pourrait être découvert au LHC!</a:t>
            </a:r>
          </a:p>
          <a:p>
            <a:pPr>
              <a:buFont typeface="Wingdings" pitchFamily="-84" charset="2"/>
              <a:buNone/>
            </a:pPr>
            <a:endParaRPr lang="fr-FR" sz="2200" dirty="0" smtClean="0"/>
          </a:p>
          <a:p>
            <a:pPr>
              <a:buFont typeface="Wingdings" pitchFamily="-84" charset="2"/>
              <a:buNone/>
            </a:pPr>
            <a:endParaRPr lang="fr-FR" sz="2200" dirty="0" smtClean="0"/>
          </a:p>
          <a:p>
            <a:pPr>
              <a:buFont typeface="Wingdings" pitchFamily="-84" charset="2"/>
              <a:buNone/>
            </a:pPr>
            <a:r>
              <a:rPr lang="fr-FR" sz="2200" dirty="0" smtClean="0"/>
              <a:t>    … physique des deux infinis…..</a:t>
            </a:r>
          </a:p>
          <a:p>
            <a:pPr>
              <a:buFont typeface="Symbol" pitchFamily="-84" charset="2"/>
              <a:buChar char="Þ"/>
            </a:pPr>
            <a:endParaRPr lang="fr-FR" sz="2200" dirty="0"/>
          </a:p>
          <a:p>
            <a:pPr lvl="1"/>
            <a:endParaRPr lang="en-US" sz="2000" dirty="0"/>
          </a:p>
        </p:txBody>
      </p:sp>
      <p:sp>
        <p:nvSpPr>
          <p:cNvPr id="717828" name="Rectangle 4"/>
          <p:cNvSpPr>
            <a:spLocks noChangeArrowheads="1"/>
          </p:cNvSpPr>
          <p:nvPr/>
        </p:nvSpPr>
        <p:spPr bwMode="auto">
          <a:xfrm>
            <a:off x="-304800" y="1600200"/>
            <a:ext cx="180975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8" name="Image 7" descr="1e0657_sca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344" y="926303"/>
            <a:ext cx="2879408" cy="2079999"/>
          </a:xfrm>
          <a:prstGeom prst="rect">
            <a:avLst/>
          </a:prstGeom>
        </p:spPr>
      </p:pic>
      <p:pic>
        <p:nvPicPr>
          <p:cNvPr id="9" name="Image 8" descr="fig_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985" y="3867585"/>
            <a:ext cx="2878126" cy="2853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imbre_semeuse.jp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524000" y="0"/>
            <a:ext cx="5943600" cy="688447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33600" y="609600"/>
            <a:ext cx="5029200" cy="571500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Le vide n’est pas vide</a:t>
            </a:r>
          </a:p>
          <a:p>
            <a:r>
              <a:rPr lang="fr-FR" dirty="0" smtClean="0"/>
              <a:t>Le boson de Higgs est la clé de voûte du modèle standard</a:t>
            </a:r>
          </a:p>
          <a:p>
            <a:r>
              <a:rPr lang="fr-FR" dirty="0" smtClean="0"/>
              <a:t>On est certain d’avoir découvert une nouvelle particule</a:t>
            </a:r>
          </a:p>
          <a:p>
            <a:r>
              <a:rPr lang="fr-FR" dirty="0" smtClean="0"/>
              <a:t>Le LAL y a pris une part importante</a:t>
            </a:r>
          </a:p>
          <a:p>
            <a:r>
              <a:rPr lang="fr-FR" dirty="0" smtClean="0"/>
              <a:t>Il est très probable qu’il s’agisse du boson de Higgs</a:t>
            </a:r>
          </a:p>
          <a:p>
            <a:r>
              <a:rPr lang="fr-FR" dirty="0" smtClean="0"/>
              <a:t>De nombreuses questions restent ouvertes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102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newton_element_philosophie_voltaire_ocean_immens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1312" y="0"/>
            <a:ext cx="6715914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857500" y="2857500"/>
            <a:ext cx="6858000" cy="1143000"/>
          </a:xfrm>
        </p:spPr>
        <p:txBody>
          <a:bodyPr>
            <a:noAutofit/>
          </a:bodyPr>
          <a:lstStyle/>
          <a:p>
            <a:r>
              <a:rPr lang="fr-FR" sz="2800" dirty="0" smtClean="0"/>
              <a:t>Eléments de la philosophie de Newton, </a:t>
            </a:r>
            <a:br>
              <a:rPr lang="fr-FR" sz="2800" dirty="0" smtClean="0"/>
            </a:br>
            <a:r>
              <a:rPr lang="fr-FR" sz="2800" dirty="0" smtClean="0"/>
              <a:t>Voltaire, 1738</a:t>
            </a:r>
            <a:endParaRPr lang="fr-FR" sz="2800" dirty="0"/>
          </a:p>
        </p:txBody>
      </p:sp>
      <p:pic>
        <p:nvPicPr>
          <p:cNvPr id="7" name="Image 6" descr="Isaac_Newt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800600"/>
            <a:ext cx="1984932" cy="1800000"/>
          </a:xfrm>
          <a:prstGeom prst="rect">
            <a:avLst/>
          </a:prstGeom>
        </p:spPr>
      </p:pic>
      <p:pic>
        <p:nvPicPr>
          <p:cNvPr id="9" name="Image 8" descr="VoltaireQuentindelatour1735.jpg"/>
          <p:cNvPicPr>
            <a:picLocks noChangeAspect="1"/>
          </p:cNvPicPr>
          <p:nvPr/>
        </p:nvPicPr>
        <p:blipFill>
          <a:blip r:embed="rId5"/>
          <a:srcRect l="24000" r="1600" b="21854"/>
          <a:stretch>
            <a:fillRect/>
          </a:stretch>
        </p:blipFill>
        <p:spPr>
          <a:xfrm>
            <a:off x="6096000" y="4634271"/>
            <a:ext cx="1752600" cy="2223729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103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2F52B-5D15-7B41-8E5F-B0A1EFAC22A6}" type="slidenum">
              <a:rPr lang="fr-FR"/>
              <a:pPr/>
              <a:t>11</a:t>
            </a:fld>
            <a:endParaRPr lang="fr-FR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5116513" cy="5191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L’interaction</a:t>
            </a:r>
            <a:r>
              <a:rPr lang="en-US" dirty="0"/>
              <a:t> </a:t>
            </a:r>
            <a:r>
              <a:rPr lang="en-US" dirty="0" err="1"/>
              <a:t>faible</a:t>
            </a:r>
            <a:endParaRPr lang="en-US" dirty="0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82738"/>
            <a:ext cx="5719763" cy="5275262"/>
          </a:xfrm>
        </p:spPr>
        <p:txBody>
          <a:bodyPr>
            <a:normAutofit fontScale="92500" lnSpcReduction="10000"/>
          </a:bodyPr>
          <a:lstStyle/>
          <a:p>
            <a:r>
              <a:rPr lang="fr-FR" sz="2800"/>
              <a:t>Interaction faible</a:t>
            </a:r>
          </a:p>
          <a:p>
            <a:pPr lvl="1"/>
            <a:r>
              <a:rPr lang="fr-FR"/>
              <a:t>Radioactivité β </a:t>
            </a:r>
          </a:p>
          <a:p>
            <a:pPr lvl="1"/>
            <a:r>
              <a:rPr lang="fr-FR"/>
              <a:t>Participe aux réactions nucléaires au coeur du Soleil</a:t>
            </a:r>
          </a:p>
          <a:p>
            <a:pPr lvl="1">
              <a:buFont typeface="Wingdings" pitchFamily="-84" charset="2"/>
              <a:buNone/>
            </a:pPr>
            <a:endParaRPr lang="fr-FR"/>
          </a:p>
          <a:p>
            <a:r>
              <a:rPr lang="en-US"/>
              <a:t>100,000 fois </a:t>
            </a:r>
            <a:r>
              <a:rPr lang="en-US">
                <a:solidFill>
                  <a:srgbClr val="990099"/>
                </a:solidFill>
              </a:rPr>
              <a:t>plus faible que l'interaction forte</a:t>
            </a:r>
            <a:r>
              <a:rPr lang="en-US"/>
              <a:t>, </a:t>
            </a:r>
          </a:p>
          <a:p>
            <a:pPr lvl="1"/>
            <a:r>
              <a:rPr lang="en-US"/>
              <a:t>Influence limitée au noyau atomique. </a:t>
            </a:r>
          </a:p>
          <a:p>
            <a:pPr lvl="1"/>
            <a:r>
              <a:rPr lang="en-US"/>
              <a:t>Expliquée par la </a:t>
            </a:r>
            <a:r>
              <a:rPr lang="en-US">
                <a:solidFill>
                  <a:srgbClr val="990099"/>
                </a:solidFill>
              </a:rPr>
              <a:t>grande masse des bosons vecteurs</a:t>
            </a:r>
            <a:r>
              <a:rPr lang="en-US"/>
              <a:t> de l'interaction faible.</a:t>
            </a:r>
          </a:p>
        </p:txBody>
      </p:sp>
      <p:sp>
        <p:nvSpPr>
          <p:cNvPr id="556036" name="Text Box 4"/>
          <p:cNvSpPr txBox="1">
            <a:spLocks noChangeArrowheads="1"/>
          </p:cNvSpPr>
          <p:nvPr/>
        </p:nvSpPr>
        <p:spPr bwMode="auto">
          <a:xfrm>
            <a:off x="1130300" y="876300"/>
            <a:ext cx="3683000" cy="425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Médiateurs : </a:t>
            </a:r>
            <a:r>
              <a:rPr lang="fr-FR" sz="2000" b="1">
                <a:solidFill>
                  <a:srgbClr val="FF0000"/>
                </a:solidFill>
              </a:rPr>
              <a:t>W</a:t>
            </a:r>
            <a:r>
              <a:rPr lang="fr-FR" sz="2000" b="1" baseline="30000">
                <a:solidFill>
                  <a:srgbClr val="FF0000"/>
                </a:solidFill>
              </a:rPr>
              <a:t>+</a:t>
            </a:r>
            <a:r>
              <a:rPr lang="fr-FR" sz="2000" b="1">
                <a:solidFill>
                  <a:srgbClr val="FF0000"/>
                </a:solidFill>
              </a:rPr>
              <a:t>,W</a:t>
            </a:r>
            <a:r>
              <a:rPr lang="fr-FR" sz="2000" b="1" baseline="30000">
                <a:solidFill>
                  <a:srgbClr val="FF0000"/>
                </a:solidFill>
              </a:rPr>
              <a:t>-</a:t>
            </a:r>
            <a:r>
              <a:rPr lang="fr-FR" sz="2000" b="1">
                <a:solidFill>
                  <a:srgbClr val="FF0000"/>
                </a:solidFill>
              </a:rPr>
              <a:t> et Z</a:t>
            </a:r>
            <a:r>
              <a:rPr lang="fr-FR" sz="2000" b="1" baseline="3000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5560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0" y="654050"/>
            <a:ext cx="2381250" cy="1790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560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863" y="2576513"/>
            <a:ext cx="2351087" cy="1997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5603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2850" y="4557713"/>
            <a:ext cx="2647950" cy="19827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2F52B-5D15-7B41-8E5F-B0A1EFAC22A6}" type="slidenum">
              <a:rPr lang="fr-FR"/>
              <a:pPr/>
              <a:t>12</a:t>
            </a:fld>
            <a:endParaRPr lang="fr-FR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3025" y="0"/>
            <a:ext cx="3951288" cy="519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 gravitation</a:t>
            </a:r>
            <a:endParaRPr lang="en-US" dirty="0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82738"/>
            <a:ext cx="5719763" cy="527526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Gravitation newtonienne (1685)</a:t>
            </a:r>
          </a:p>
          <a:p>
            <a:pPr lvl="1"/>
            <a:r>
              <a:rPr lang="fr-FR" sz="2400" dirty="0" smtClean="0"/>
              <a:t>Force complètement négligeable à l’échelle du noyau</a:t>
            </a:r>
          </a:p>
          <a:p>
            <a:pPr lvl="1"/>
            <a:r>
              <a:rPr lang="fr-FR" sz="2400" dirty="0" smtClean="0"/>
              <a:t>Mais portée infinie</a:t>
            </a:r>
          </a:p>
          <a:p>
            <a:pPr lvl="1"/>
            <a:r>
              <a:rPr lang="fr-FR" sz="2400" dirty="0" smtClean="0"/>
              <a:t>Pas de masse négative</a:t>
            </a:r>
          </a:p>
          <a:p>
            <a:pPr lvl="1"/>
            <a:r>
              <a:rPr lang="fr-FR" sz="2400" dirty="0" smtClean="0">
                <a:latin typeface="Wingdings 3" charset="2"/>
                <a:cs typeface="Wingdings 3" charset="2"/>
              </a:rPr>
              <a:t>_</a:t>
            </a:r>
            <a:r>
              <a:rPr lang="fr-FR" sz="2400" dirty="0" smtClean="0"/>
              <a:t>dominante à grande échelle</a:t>
            </a:r>
          </a:p>
          <a:p>
            <a:r>
              <a:rPr lang="fr-FR" sz="2800" dirty="0" smtClean="0"/>
              <a:t>Einstein : relativité générale (1916):</a:t>
            </a:r>
          </a:p>
          <a:p>
            <a:pPr lvl="1"/>
            <a:r>
              <a:rPr lang="fr-FR" dirty="0" smtClean="0"/>
              <a:t>La gravitation est issue d’une déformation de l’espace temps</a:t>
            </a:r>
            <a:endParaRPr lang="fr-FR" dirty="0" smtClean="0"/>
          </a:p>
          <a:p>
            <a:pPr lvl="1"/>
            <a:r>
              <a:rPr lang="fr-FR" dirty="0" smtClean="0">
                <a:latin typeface="Wingdings 3" charset="2"/>
                <a:cs typeface="Wingdings 3" charset="2"/>
              </a:rPr>
              <a:t>_</a:t>
            </a:r>
            <a:r>
              <a:rPr lang="fr-FR" dirty="0" smtClean="0"/>
              <a:t>la </a:t>
            </a:r>
            <a:r>
              <a:rPr lang="fr-FR" dirty="0" smtClean="0"/>
              <a:t>gravitation est très difficile à marier avec les autres forces</a:t>
            </a:r>
            <a:endParaRPr lang="en-US" dirty="0"/>
          </a:p>
        </p:txBody>
      </p:sp>
      <p:sp>
        <p:nvSpPr>
          <p:cNvPr id="556036" name="Text Box 4"/>
          <p:cNvSpPr txBox="1">
            <a:spLocks noChangeArrowheads="1"/>
          </p:cNvSpPr>
          <p:nvPr/>
        </p:nvSpPr>
        <p:spPr bwMode="auto">
          <a:xfrm>
            <a:off x="1130300" y="876300"/>
            <a:ext cx="4584700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Médiateur hypothétique : </a:t>
            </a:r>
            <a:r>
              <a:rPr lang="fr-FR" sz="2000" b="1" dirty="0" smtClean="0">
                <a:solidFill>
                  <a:srgbClr val="FF0000"/>
                </a:solidFill>
              </a:rPr>
              <a:t>graviton</a:t>
            </a:r>
            <a:endParaRPr lang="fr-FR" sz="2000" b="1" baseline="30000" dirty="0">
              <a:solidFill>
                <a:srgbClr val="FF0000"/>
              </a:solidFill>
            </a:endParaRPr>
          </a:p>
        </p:txBody>
      </p:sp>
      <p:pic>
        <p:nvPicPr>
          <p:cNvPr id="9" name="Image 8" descr="Eclipsing_binary_star_animation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752600"/>
            <a:ext cx="2032000" cy="1524000"/>
          </a:xfrm>
          <a:prstGeom prst="rect">
            <a:avLst/>
          </a:prstGeom>
        </p:spPr>
      </p:pic>
      <p:pic>
        <p:nvPicPr>
          <p:cNvPr id="12" name="Image 11" descr="espacetem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475" y="3717925"/>
            <a:ext cx="3565525" cy="3003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\Desktop\Communication\Rotary\stand-mod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20000" cy="60674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940" y="107921"/>
            <a:ext cx="5468164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La Matière: les FERMIONS</a:t>
            </a:r>
            <a:endParaRPr lang="fr-FR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08104" y="1487686"/>
            <a:ext cx="2654894" cy="1077218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Les Forces: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les BOSONS</a:t>
            </a:r>
            <a:endParaRPr lang="fr-FR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29111" y="2145630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fr-FR" sz="6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Vague 7"/>
          <p:cNvSpPr/>
          <p:nvPr/>
        </p:nvSpPr>
        <p:spPr>
          <a:xfrm>
            <a:off x="6228184" y="-27384"/>
            <a:ext cx="2915816" cy="1391072"/>
          </a:xfrm>
          <a:prstGeom prst="wav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380000" y="260648"/>
            <a:ext cx="265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CC"/>
                </a:solidFill>
                <a:latin typeface="Comic Sans MS" pitchFamily="66" charset="0"/>
              </a:rPr>
              <a:t>Modèle Standard</a:t>
            </a:r>
          </a:p>
          <a:p>
            <a:pPr algn="ctr"/>
            <a:r>
              <a:rPr lang="fr-FR" sz="2400" dirty="0" smtClean="0">
                <a:solidFill>
                  <a:srgbClr val="0000CC"/>
                </a:solidFill>
                <a:latin typeface="Comic Sans MS" pitchFamily="66" charset="0"/>
              </a:rPr>
              <a:t>des particules</a:t>
            </a:r>
            <a:endParaRPr lang="fr-FR" sz="24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62600" y="5029200"/>
            <a:ext cx="2101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+Antiparticules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45262" y="6080374"/>
            <a:ext cx="2133600" cy="365125"/>
          </a:xfrm>
        </p:spPr>
        <p:txBody>
          <a:bodyPr/>
          <a:lstStyle/>
          <a:p>
            <a:fld id="{15A53C10-405B-DE42-A6B2-9D6E6857B78D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Picture 10" descr="F:\Fete_de_la_science_2012\masses2.png"/>
          <p:cNvPicPr>
            <a:picLocks noChangeAspect="1" noChangeArrowheads="1"/>
          </p:cNvPicPr>
          <p:nvPr/>
        </p:nvPicPr>
        <p:blipFill>
          <a:blip r:embed="rId2"/>
          <a:srcRect t="2093" r="6013" b="6875"/>
          <a:stretch>
            <a:fillRect/>
          </a:stretch>
        </p:blipFill>
        <p:spPr bwMode="auto">
          <a:xfrm>
            <a:off x="524354" y="762000"/>
            <a:ext cx="8362471" cy="5780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cxnSp>
        <p:nvCxnSpPr>
          <p:cNvPr id="15" name="Connecteur droit 13"/>
          <p:cNvCxnSpPr>
            <a:cxnSpLocks noChangeShapeType="1"/>
          </p:cNvCxnSpPr>
          <p:nvPr/>
        </p:nvCxnSpPr>
        <p:spPr bwMode="auto">
          <a:xfrm>
            <a:off x="113333" y="4505323"/>
            <a:ext cx="3084172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16" name="Connecteur droit 15"/>
          <p:cNvCxnSpPr>
            <a:cxnSpLocks noChangeShapeType="1"/>
          </p:cNvCxnSpPr>
          <p:nvPr/>
        </p:nvCxnSpPr>
        <p:spPr bwMode="auto">
          <a:xfrm>
            <a:off x="3197505" y="4982619"/>
            <a:ext cx="1097064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17" name="Connecteur droit 18"/>
          <p:cNvCxnSpPr>
            <a:cxnSpLocks noChangeShapeType="1"/>
          </p:cNvCxnSpPr>
          <p:nvPr/>
        </p:nvCxnSpPr>
        <p:spPr bwMode="auto">
          <a:xfrm>
            <a:off x="3206571" y="4505323"/>
            <a:ext cx="0" cy="477296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</p:cxnSp>
      <p:sp>
        <p:nvSpPr>
          <p:cNvPr id="18" name="ZoneTexte 17"/>
          <p:cNvSpPr txBox="1"/>
          <p:nvPr/>
        </p:nvSpPr>
        <p:spPr bwMode="auto">
          <a:xfrm>
            <a:off x="0" y="3962400"/>
            <a:ext cx="2133600" cy="4616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6600"/>
                </a:solidFill>
                <a:latin typeface="Arial Black" pitchFamily="-84" charset="0"/>
              </a:rPr>
              <a:t>2</a:t>
            </a:r>
            <a:r>
              <a:rPr lang="fr-FR" b="1" baseline="30000" dirty="0">
                <a:solidFill>
                  <a:srgbClr val="FF6600"/>
                </a:solidFill>
                <a:latin typeface="Arial Black" pitchFamily="-84" charset="0"/>
              </a:rPr>
              <a:t>ème</a:t>
            </a:r>
            <a:r>
              <a:rPr lang="fr-FR" b="1" dirty="0">
                <a:solidFill>
                  <a:srgbClr val="FF6600"/>
                </a:solidFill>
                <a:latin typeface="Arial Black" pitchFamily="-84" charset="0"/>
              </a:rPr>
              <a:t> famille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0" y="5105400"/>
            <a:ext cx="2088267" cy="4616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6600"/>
                </a:solidFill>
                <a:latin typeface="Arial Black" pitchFamily="-84" charset="0"/>
              </a:rPr>
              <a:t>1</a:t>
            </a:r>
            <a:r>
              <a:rPr lang="fr-FR" b="1" baseline="30000" dirty="0">
                <a:solidFill>
                  <a:srgbClr val="FF6600"/>
                </a:solidFill>
                <a:latin typeface="Arial Black" pitchFamily="-84" charset="0"/>
              </a:rPr>
              <a:t>ère</a:t>
            </a:r>
            <a:r>
              <a:rPr lang="fr-FR" b="1" dirty="0">
                <a:solidFill>
                  <a:srgbClr val="FF6600"/>
                </a:solidFill>
                <a:latin typeface="Arial Black" pitchFamily="-84" charset="0"/>
              </a:rPr>
              <a:t> famille</a:t>
            </a:r>
          </a:p>
        </p:txBody>
      </p:sp>
      <p:cxnSp>
        <p:nvCxnSpPr>
          <p:cNvPr id="12" name="Connecteur droit 29"/>
          <p:cNvCxnSpPr>
            <a:cxnSpLocks noChangeShapeType="1"/>
          </p:cNvCxnSpPr>
          <p:nvPr/>
        </p:nvCxnSpPr>
        <p:spPr bwMode="auto">
          <a:xfrm>
            <a:off x="113332" y="5527457"/>
            <a:ext cx="2741149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13" name="Connecteur droit 30"/>
          <p:cNvCxnSpPr>
            <a:cxnSpLocks noChangeShapeType="1"/>
          </p:cNvCxnSpPr>
          <p:nvPr/>
        </p:nvCxnSpPr>
        <p:spPr bwMode="auto">
          <a:xfrm>
            <a:off x="2854482" y="5935710"/>
            <a:ext cx="1440086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14" name="Connecteur droit 31"/>
          <p:cNvCxnSpPr>
            <a:cxnSpLocks noChangeShapeType="1"/>
          </p:cNvCxnSpPr>
          <p:nvPr/>
        </p:nvCxnSpPr>
        <p:spPr bwMode="auto">
          <a:xfrm>
            <a:off x="2854482" y="5527457"/>
            <a:ext cx="0" cy="40825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</p:cxnSp>
      <p:sp>
        <p:nvSpPr>
          <p:cNvPr id="23" name="ZoneTexte 22"/>
          <p:cNvSpPr txBox="1"/>
          <p:nvPr/>
        </p:nvSpPr>
        <p:spPr>
          <a:xfrm>
            <a:off x="2438400" y="0"/>
            <a:ext cx="4116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Echelle des masses</a:t>
            </a:r>
            <a:endParaRPr lang="fr-FR" sz="4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240462" y="2924424"/>
            <a:ext cx="2590800" cy="123110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1 </a:t>
            </a:r>
            <a:r>
              <a:rPr lang="fr-FR" sz="1800" dirty="0" err="1" smtClean="0"/>
              <a:t>GeV</a:t>
            </a:r>
            <a:r>
              <a:rPr lang="fr-FR" sz="1800" dirty="0" smtClean="0"/>
              <a:t> =</a:t>
            </a:r>
            <a:r>
              <a:rPr lang="en-US" sz="1800" dirty="0" smtClean="0"/>
              <a:t>1.8.10 </a:t>
            </a:r>
            <a:r>
              <a:rPr lang="en-US" sz="1800" baseline="30000" dirty="0" smtClean="0"/>
              <a:t>-27 </a:t>
            </a:r>
            <a:r>
              <a:rPr lang="fr-FR" sz="1800" dirty="0" smtClean="0"/>
              <a:t>kg</a:t>
            </a:r>
          </a:p>
          <a:p>
            <a:r>
              <a:rPr lang="fr-FR" sz="1800" dirty="0" smtClean="0"/>
              <a:t>~ masse d’un proton, d’un neutron ou d’un atome d’hydrogène</a:t>
            </a:r>
            <a:endParaRPr lang="fr-FR" sz="1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25662" y="3838824"/>
            <a:ext cx="304440" cy="461665"/>
          </a:xfrm>
          <a:prstGeom prst="rect">
            <a:avLst/>
          </a:prstGeom>
          <a:solidFill>
            <a:srgbClr val="DCE6F3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</a:rPr>
              <a:t>s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125662" y="3076824"/>
            <a:ext cx="321272" cy="461665"/>
          </a:xfrm>
          <a:prstGeom prst="rect">
            <a:avLst/>
          </a:prstGeom>
          <a:solidFill>
            <a:srgbClr val="DCE6F3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</a:rPr>
              <a:t>c</a:t>
            </a:r>
            <a:endParaRPr lang="fr-FR" dirty="0">
              <a:solidFill>
                <a:srgbClr val="008000"/>
              </a:solidFill>
            </a:endParaRPr>
          </a:p>
        </p:txBody>
      </p:sp>
      <p:grpSp>
        <p:nvGrpSpPr>
          <p:cNvPr id="3" name="Grouper 28"/>
          <p:cNvGrpSpPr/>
          <p:nvPr/>
        </p:nvGrpSpPr>
        <p:grpSpPr>
          <a:xfrm>
            <a:off x="0" y="2667000"/>
            <a:ext cx="4157057" cy="954274"/>
            <a:chOff x="7938" y="2942976"/>
            <a:chExt cx="4157057" cy="954274"/>
          </a:xfrm>
        </p:grpSpPr>
        <p:cxnSp>
          <p:nvCxnSpPr>
            <p:cNvPr id="20" name="Connecteur droit 14"/>
            <p:cNvCxnSpPr>
              <a:cxnSpLocks noChangeShapeType="1"/>
            </p:cNvCxnSpPr>
            <p:nvPr/>
          </p:nvCxnSpPr>
          <p:spPr bwMode="auto">
            <a:xfrm>
              <a:off x="3069442" y="3897250"/>
              <a:ext cx="1095553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21" name="Connecteur droit 16"/>
            <p:cNvCxnSpPr>
              <a:cxnSpLocks noChangeShapeType="1"/>
            </p:cNvCxnSpPr>
            <p:nvPr/>
          </p:nvCxnSpPr>
          <p:spPr bwMode="auto">
            <a:xfrm>
              <a:off x="3069442" y="3419954"/>
              <a:ext cx="0" cy="47729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</p:spPr>
        </p:cxnSp>
        <p:sp>
          <p:nvSpPr>
            <p:cNvPr id="22" name="ZoneTexte 21"/>
            <p:cNvSpPr txBox="1"/>
            <p:nvPr/>
          </p:nvSpPr>
          <p:spPr bwMode="auto">
            <a:xfrm>
              <a:off x="7938" y="2942976"/>
              <a:ext cx="2240667" cy="461665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b="1" dirty="0" smtClean="0">
                  <a:solidFill>
                    <a:srgbClr val="FF6600"/>
                  </a:solidFill>
                  <a:latin typeface="Arial Black" pitchFamily="-84" charset="0"/>
                </a:rPr>
                <a:t>3</a:t>
              </a:r>
              <a:r>
                <a:rPr lang="fr-FR" b="1" baseline="30000" dirty="0" smtClean="0">
                  <a:solidFill>
                    <a:srgbClr val="FF6600"/>
                  </a:solidFill>
                  <a:latin typeface="Arial Black" pitchFamily="-84" charset="0"/>
                </a:rPr>
                <a:t>ème</a:t>
              </a:r>
              <a:r>
                <a:rPr lang="fr-FR" b="1" dirty="0" smtClean="0">
                  <a:solidFill>
                    <a:srgbClr val="FF6600"/>
                  </a:solidFill>
                  <a:latin typeface="Arial Black" pitchFamily="-84" charset="0"/>
                </a:rPr>
                <a:t>famille</a:t>
              </a:r>
              <a:endParaRPr lang="fr-FR" b="1" dirty="0">
                <a:solidFill>
                  <a:srgbClr val="FF6600"/>
                </a:solidFill>
                <a:latin typeface="Arial Black" pitchFamily="-84" charset="0"/>
              </a:endParaRPr>
            </a:p>
          </p:txBody>
        </p:sp>
        <p:cxnSp>
          <p:nvCxnSpPr>
            <p:cNvPr id="19" name="Connecteur droit 12"/>
            <p:cNvCxnSpPr>
              <a:cxnSpLocks noChangeShapeType="1"/>
            </p:cNvCxnSpPr>
            <p:nvPr/>
          </p:nvCxnSpPr>
          <p:spPr bwMode="auto">
            <a:xfrm>
              <a:off x="53271" y="3419954"/>
              <a:ext cx="3016171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</p:spPr>
        </p:cxnSp>
      </p:grpSp>
      <p:sp>
        <p:nvSpPr>
          <p:cNvPr id="27" name="ZoneTexte 26"/>
          <p:cNvSpPr txBox="1"/>
          <p:nvPr/>
        </p:nvSpPr>
        <p:spPr>
          <a:xfrm>
            <a:off x="7535862" y="1324224"/>
            <a:ext cx="54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H?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7307262" y="162902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 rot="5400000">
            <a:off x="7230268" y="6505824"/>
            <a:ext cx="1531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6ACA8-0776-C744-8609-64E4BD5A7B40}" type="slidenum">
              <a:rPr lang="fr-FR"/>
              <a:pPr/>
              <a:t>15</a:t>
            </a:fld>
            <a:endParaRPr lang="fr-FR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8888" y="0"/>
            <a:ext cx="5319712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Le Modèle Standard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763000" cy="579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fr-FR" sz="2200" dirty="0"/>
              <a:t>Il décrit dans un même cadre les </a:t>
            </a:r>
            <a:r>
              <a:rPr lang="fr-FR" sz="2200" b="1" dirty="0">
                <a:solidFill>
                  <a:srgbClr val="FF0000"/>
                </a:solidFill>
              </a:rPr>
              <a:t>particules élémentaires</a:t>
            </a:r>
            <a:r>
              <a:rPr lang="fr-FR" sz="2200" dirty="0"/>
              <a:t> et leurs </a:t>
            </a:r>
            <a:r>
              <a:rPr lang="fr-FR" sz="2200" b="1" dirty="0">
                <a:solidFill>
                  <a:srgbClr val="FF0000"/>
                </a:solidFill>
              </a:rPr>
              <a:t>interactions</a:t>
            </a:r>
            <a:r>
              <a:rPr lang="fr-FR" sz="2200" dirty="0"/>
              <a:t> :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Électromagnétique (le photon)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Faible (W et Z)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Forte (gluons)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Mais pas la gravitation </a:t>
            </a:r>
            <a:r>
              <a:rPr lang="fr-FR" sz="1800" dirty="0" err="1" smtClean="0">
                <a:sym typeface="Wingdings" pitchFamily="-84" charset="2"/>
              </a:rPr>
              <a:t></a:t>
            </a:r>
            <a:endParaRPr lang="fr-FR" sz="1800" dirty="0" smtClean="0"/>
          </a:p>
          <a:p>
            <a:pPr>
              <a:lnSpc>
                <a:spcPct val="80000"/>
              </a:lnSpc>
            </a:pPr>
            <a:r>
              <a:rPr lang="fr-FR" sz="2200" dirty="0"/>
              <a:t>Il a été élaboré dans les années </a:t>
            </a:r>
            <a:r>
              <a:rPr lang="fr-FR" sz="2200" b="1" dirty="0"/>
              <a:t>1960-</a:t>
            </a:r>
            <a:r>
              <a:rPr lang="fr-FR" sz="2200" b="1" dirty="0" smtClean="0"/>
              <a:t>70</a:t>
            </a:r>
          </a:p>
          <a:p>
            <a:pPr>
              <a:lnSpc>
                <a:spcPct val="80000"/>
              </a:lnSpc>
            </a:pPr>
            <a:r>
              <a:rPr lang="fr-FR" sz="2200" dirty="0" smtClean="0"/>
              <a:t>Il est basé sur:</a:t>
            </a:r>
          </a:p>
          <a:p>
            <a:pPr lvl="1">
              <a:lnSpc>
                <a:spcPct val="80000"/>
              </a:lnSpc>
            </a:pPr>
            <a:r>
              <a:rPr lang="fr-FR" sz="1800" b="1" dirty="0" smtClean="0"/>
              <a:t>Relativité restreinte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E = mc²</a:t>
            </a:r>
          </a:p>
          <a:p>
            <a:pPr lvl="1">
              <a:lnSpc>
                <a:spcPct val="80000"/>
              </a:lnSpc>
            </a:pPr>
            <a:r>
              <a:rPr lang="fr-FR" sz="1800" b="1" dirty="0" smtClean="0"/>
              <a:t>Mécanique quantique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Description du monde microscopique</a:t>
            </a:r>
          </a:p>
          <a:p>
            <a:pPr lvl="1">
              <a:lnSpc>
                <a:spcPct val="80000"/>
              </a:lnSpc>
            </a:pPr>
            <a:r>
              <a:rPr lang="fr-FR" sz="1800" b="1" dirty="0" smtClean="0"/>
              <a:t>Symétrie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invariance de </a:t>
            </a:r>
            <a:r>
              <a:rPr lang="fr-FR" sz="1600" dirty="0" smtClean="0"/>
              <a:t>jauge</a:t>
            </a:r>
            <a:endParaRPr lang="fr-FR" sz="2200" b="1" dirty="0" smtClean="0"/>
          </a:p>
          <a:p>
            <a:pPr>
              <a:lnSpc>
                <a:spcPct val="80000"/>
              </a:lnSpc>
              <a:buFont typeface="Wingdings" pitchFamily="-84" charset="2"/>
              <a:buNone/>
            </a:pPr>
            <a:endParaRPr lang="fr-FR" sz="2200" b="1" dirty="0"/>
          </a:p>
          <a:p>
            <a:pPr>
              <a:lnSpc>
                <a:spcPct val="80000"/>
              </a:lnSpc>
            </a:pPr>
            <a:r>
              <a:rPr lang="fr-FR" sz="2200" dirty="0"/>
              <a:t>Il a été testée aux </a:t>
            </a:r>
            <a:r>
              <a:rPr lang="fr-FR" sz="2200" b="1" dirty="0"/>
              <a:t>accélérateurs de particules</a:t>
            </a:r>
            <a:r>
              <a:rPr lang="fr-FR" sz="2200" dirty="0"/>
              <a:t>, en particulier au CERN.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L’accord entre le Modèle Standard et les mesures est excellent</a:t>
            </a:r>
            <a:endParaRPr lang="fr-FR" sz="1400" dirty="0"/>
          </a:p>
          <a:p>
            <a:pPr>
              <a:lnSpc>
                <a:spcPct val="80000"/>
              </a:lnSpc>
              <a:buFont typeface="Wingdings" pitchFamily="-84" charset="2"/>
              <a:buNone/>
            </a:pPr>
            <a:endParaRPr lang="fr-FR" sz="1700" dirty="0" smtClean="0"/>
          </a:p>
          <a:p>
            <a:pPr>
              <a:lnSpc>
                <a:spcPct val="80000"/>
              </a:lnSpc>
            </a:pPr>
            <a:endParaRPr lang="fr-FR" sz="2400" dirty="0" smtClean="0"/>
          </a:p>
          <a:p>
            <a:pPr>
              <a:lnSpc>
                <a:spcPct val="80000"/>
              </a:lnSpc>
            </a:pPr>
            <a:r>
              <a:rPr lang="fr-FR" sz="2400" dirty="0" smtClean="0"/>
              <a:t>Il y a beaucoup de théories alternatives, (</a:t>
            </a:r>
            <a:r>
              <a:rPr lang="fr-FR" sz="2400" dirty="0" err="1" smtClean="0"/>
              <a:t>super-symétrie</a:t>
            </a:r>
            <a:r>
              <a:rPr lang="fr-FR" sz="2400" dirty="0" smtClean="0"/>
              <a:t>, quatrième famille, dimensions supplémentaires…), mais qui doivent </a:t>
            </a:r>
            <a:r>
              <a:rPr lang="fr-FR" sz="2400" dirty="0" smtClean="0"/>
              <a:t>être compatibles avec les mêmes résultats expérimentaux</a:t>
            </a:r>
            <a:endParaRPr lang="fr-FR" sz="2400" dirty="0" smtClean="0"/>
          </a:p>
          <a:p>
            <a:pPr>
              <a:lnSpc>
                <a:spcPct val="80000"/>
              </a:lnSpc>
              <a:buNone/>
            </a:pPr>
            <a:endParaRPr lang="fr-FR" sz="2400" dirty="0" smtClean="0"/>
          </a:p>
          <a:p>
            <a:pPr lvl="2">
              <a:lnSpc>
                <a:spcPct val="80000"/>
              </a:lnSpc>
            </a:pPr>
            <a:endParaRPr lang="fr-FR" sz="1600" b="1" dirty="0"/>
          </a:p>
          <a:p>
            <a:pPr lvl="1">
              <a:lnSpc>
                <a:spcPct val="80000"/>
              </a:lnSpc>
            </a:pPr>
            <a:endParaRPr lang="fr-FR" sz="1800" b="1" dirty="0"/>
          </a:p>
        </p:txBody>
      </p:sp>
      <p:pic>
        <p:nvPicPr>
          <p:cNvPr id="562180" name="Picture 4" descr="article13_image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143000"/>
            <a:ext cx="2058987" cy="1831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5/57/Magnet0873.png/220px-Magnet087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09800"/>
            <a:ext cx="4174518" cy="280831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79512" y="980728"/>
            <a:ext cx="6840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/>
              <a:buChar char="·"/>
            </a:pPr>
            <a:r>
              <a:rPr lang="fr-FR" sz="2000" dirty="0" smtClean="0">
                <a:latin typeface="Comic Sans MS" pitchFamily="66" charset="0"/>
                <a:sym typeface="Symbol"/>
              </a:rPr>
              <a:t> Ensemble de valeurs prises par un paramètre physique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latin typeface="Comic Sans MS" pitchFamily="66" charset="0"/>
                <a:sym typeface="Symbol"/>
              </a:rPr>
              <a:t>  en différents points de l’espace: (x, y, z).</a:t>
            </a:r>
            <a:endParaRPr lang="fr-FR" sz="2000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2926685"/>
            <a:ext cx="3121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fr-FR" sz="2000" i="1" dirty="0" smtClean="0">
                <a:latin typeface="Comic Sans MS" pitchFamily="66" charset="0"/>
              </a:rPr>
              <a:t> </a:t>
            </a:r>
            <a:r>
              <a:rPr lang="fr-FR" sz="2000" dirty="0" smtClean="0">
                <a:latin typeface="Comic Sans MS" pitchFamily="66" charset="0"/>
              </a:rPr>
              <a:t>Champ </a:t>
            </a:r>
            <a:r>
              <a:rPr lang="fr-FR" sz="2000" dirty="0" smtClean="0">
                <a:latin typeface="Comic Sans MS" pitchFamily="66" charset="0"/>
              </a:rPr>
              <a:t>orienté: 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vecteur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latin typeface="Comic Sans MS" pitchFamily="66" charset="0"/>
              </a:rPr>
              <a:t>   champ magnétique.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400" y="5562600"/>
            <a:ext cx="8085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Champ </a:t>
            </a: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non orienté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: scalaire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  relevé des températures dans l’atmosphère, potentiel </a:t>
            </a: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électrique,</a:t>
            </a:r>
            <a:endParaRPr lang="fr-FR" sz="2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 i="1" dirty="0" smtClean="0">
                <a:solidFill>
                  <a:srgbClr val="000000"/>
                </a:solidFill>
                <a:latin typeface="Comic Sans MS" pitchFamily="66" charset="0"/>
              </a:rPr>
              <a:t>champ de Higgs</a:t>
            </a: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fr-FR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" name="Picture 5" descr="aiman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0"/>
            <a:ext cx="2197100" cy="2197100"/>
          </a:xfrm>
          <a:prstGeom prst="rect">
            <a:avLst/>
          </a:prstGeom>
          <a:noFill/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286000" y="228600"/>
            <a:ext cx="3951288" cy="519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+mj-lt"/>
                <a:ea typeface="+mj-ea"/>
                <a:cs typeface="+mj-cs"/>
              </a:rPr>
              <a:t>Notion de champ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mexic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3606800"/>
            <a:ext cx="2857500" cy="2768600"/>
          </a:xfrm>
          <a:prstGeom prst="rect">
            <a:avLst/>
          </a:prstGeom>
        </p:spPr>
      </p:pic>
      <p:pic>
        <p:nvPicPr>
          <p:cNvPr id="12" name="Image 11" descr="mexic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53" y="990600"/>
            <a:ext cx="2311400" cy="2616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Mécanisme de Brout, </a:t>
            </a:r>
            <a:r>
              <a:rPr lang="fr-FR" dirty="0" err="1" smtClean="0"/>
              <a:t>Englert</a:t>
            </a:r>
            <a:r>
              <a:rPr lang="fr-FR" dirty="0" smtClean="0"/>
              <a:t> et Higgs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0" y="990600"/>
            <a:ext cx="3429000" cy="205740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Champ BEH scalaire initialement (juste après le </a:t>
            </a:r>
            <a:r>
              <a:rPr lang="fr-FR" dirty="0" err="1" smtClean="0"/>
              <a:t>Big</a:t>
            </a:r>
            <a:r>
              <a:rPr lang="fr-FR" dirty="0" smtClean="0"/>
              <a:t> Bang) de valeur moyenne nulle</a:t>
            </a:r>
          </a:p>
          <a:p>
            <a:r>
              <a:rPr lang="fr-FR" dirty="0" smtClean="0"/>
              <a:t>Le champ interagit avec les particules, mais elles gardent une masse nulle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4DB60-921A-8944-8217-AB14034C6930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81000" y="3505200"/>
            <a:ext cx="43434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Réduction de la température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 3" charset="2"/>
                <a:ea typeface="+mn-ea"/>
                <a:cs typeface="Wingdings 3" charset="2"/>
              </a:rPr>
              <a:t>_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brisure spontanée de symétrie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sz="3200" dirty="0" smtClean="0">
                <a:latin typeface="Wingdings 3" charset="2"/>
                <a:cs typeface="Wingdings 3" charset="2"/>
              </a:rPr>
              <a:t>_ </a:t>
            </a:r>
            <a:r>
              <a:rPr lang="fr-FR" sz="3200" dirty="0" smtClean="0"/>
              <a:t>le champ acquiert une valeur moyenne non nulle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sz="3200" dirty="0" smtClean="0">
                <a:latin typeface="Wingdings 3" charset="2"/>
                <a:cs typeface="Wingdings 3" charset="2"/>
              </a:rPr>
              <a:t>_ </a:t>
            </a:r>
            <a:r>
              <a:rPr lang="fr-FR" sz="3200" dirty="0" smtClean="0"/>
              <a:t>les particules élémentaires acquièrent une masse non nulle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sz="3200" dirty="0" smtClean="0"/>
              <a:t>Bonus ! (envisagé par Higgs). Une excitation de ce champ est une nouvelle particule le boson de Higgs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524000" y="2133600"/>
            <a:ext cx="1447800" cy="609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676400" y="2819400"/>
            <a:ext cx="11430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172200" y="5638800"/>
            <a:ext cx="12954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943600" y="4953000"/>
            <a:ext cx="18288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864083" y="6356350"/>
            <a:ext cx="2133600" cy="365125"/>
          </a:xfrm>
        </p:spPr>
        <p:txBody>
          <a:bodyPr/>
          <a:lstStyle/>
          <a:p>
            <a:fld id="{0474DB60-921A-8944-8217-AB14034C693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0" y="2209800"/>
            <a:ext cx="2696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Robert Brout 1928-2011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971800" y="2133600"/>
            <a:ext cx="25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François </a:t>
            </a:r>
            <a:r>
              <a:rPr lang="fr-FR" sz="2000" dirty="0" err="1" smtClean="0"/>
              <a:t>Englert</a:t>
            </a:r>
            <a:r>
              <a:rPr lang="fr-FR" sz="2000" dirty="0" smtClean="0"/>
              <a:t> 1932-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477000" y="213360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Peter </a:t>
            </a:r>
            <a:r>
              <a:rPr lang="fr-FR" sz="2000" dirty="0" smtClean="0"/>
              <a:t>Higgs 1929</a:t>
            </a:r>
            <a:r>
              <a:rPr lang="fr-FR" sz="2000" dirty="0" smtClean="0"/>
              <a:t>-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905000" y="2590800"/>
            <a:ext cx="595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Également : G. S. </a:t>
            </a:r>
            <a:r>
              <a:rPr lang="fr-FR" sz="1800" dirty="0" err="1" smtClean="0"/>
              <a:t>Guralnik</a:t>
            </a:r>
            <a:r>
              <a:rPr lang="fr-FR" sz="1800" dirty="0" smtClean="0"/>
              <a:t>, C. R. Hagen, and T. W. B. </a:t>
            </a:r>
            <a:r>
              <a:rPr lang="fr-FR" sz="1800" dirty="0" err="1" smtClean="0"/>
              <a:t>Kibble</a:t>
            </a:r>
            <a:r>
              <a:rPr lang="fr-FR" sz="1800" dirty="0" smtClean="0"/>
              <a:t>,</a:t>
            </a:r>
            <a:endParaRPr lang="fr-FR" sz="1800" dirty="0"/>
          </a:p>
        </p:txBody>
      </p:sp>
      <p:pic>
        <p:nvPicPr>
          <p:cNvPr id="20" name="Image 19" descr="Sans titr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2" y="101600"/>
            <a:ext cx="1549400" cy="2108200"/>
          </a:xfrm>
          <a:prstGeom prst="rect">
            <a:avLst/>
          </a:prstGeom>
        </p:spPr>
      </p:pic>
      <p:pic>
        <p:nvPicPr>
          <p:cNvPr id="21" name="Image 20" descr="Sans titre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82" y="79375"/>
            <a:ext cx="1549400" cy="2070100"/>
          </a:xfrm>
          <a:prstGeom prst="rect">
            <a:avLst/>
          </a:prstGeom>
        </p:spPr>
      </p:pic>
      <p:pic>
        <p:nvPicPr>
          <p:cNvPr id="22" name="Image 21" descr="Sans titre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79375"/>
            <a:ext cx="2705100" cy="2032000"/>
          </a:xfrm>
          <a:prstGeom prst="rect">
            <a:avLst/>
          </a:prstGeom>
        </p:spPr>
      </p:pic>
      <p:pic>
        <p:nvPicPr>
          <p:cNvPr id="23" name="Image 22" descr="Sans titre-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71800"/>
            <a:ext cx="3073401" cy="1930400"/>
          </a:xfrm>
          <a:prstGeom prst="rect">
            <a:avLst/>
          </a:prstGeom>
        </p:spPr>
      </p:pic>
      <p:pic>
        <p:nvPicPr>
          <p:cNvPr id="24" name="Image 23" descr="Sans titre-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971800"/>
            <a:ext cx="3073400" cy="1930400"/>
          </a:xfrm>
          <a:prstGeom prst="rect">
            <a:avLst/>
          </a:prstGeom>
        </p:spPr>
      </p:pic>
      <p:pic>
        <p:nvPicPr>
          <p:cNvPr id="25" name="Image 24" descr="Sans titre-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200" y="2971800"/>
            <a:ext cx="3073400" cy="1930400"/>
          </a:xfrm>
          <a:prstGeom prst="rect">
            <a:avLst/>
          </a:prstGeom>
        </p:spPr>
      </p:pic>
      <p:pic>
        <p:nvPicPr>
          <p:cNvPr id="26" name="Image 25" descr="Sans titre-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100" y="4902200"/>
            <a:ext cx="3073400" cy="1930400"/>
          </a:xfrm>
          <a:prstGeom prst="rect">
            <a:avLst/>
          </a:prstGeom>
        </p:spPr>
      </p:pic>
      <p:pic>
        <p:nvPicPr>
          <p:cNvPr id="27" name="Image 26" descr="Sans titre-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8500" y="4978400"/>
            <a:ext cx="3073400" cy="185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masse de notre matière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masse de notre matière ne doit (presque) rien au boson de Higgs</a:t>
            </a:r>
          </a:p>
          <a:p>
            <a:r>
              <a:rPr lang="fr-FR" dirty="0" smtClean="0"/>
              <a:t>Proton et neutrons (masse ~1GeV) sont composés de trois quarks (masse </a:t>
            </a:r>
            <a:r>
              <a:rPr lang="fr-FR" dirty="0" err="1" smtClean="0"/>
              <a:t>qq</a:t>
            </a:r>
            <a:r>
              <a:rPr lang="fr-FR" dirty="0" smtClean="0"/>
              <a:t> MeV) </a:t>
            </a:r>
          </a:p>
          <a:p>
            <a:r>
              <a:rPr lang="fr-FR" dirty="0" smtClean="0"/>
              <a:t>L’essentiel de la masse des protons et neutrons vient de l’énergie des gluons liant les quarks entre eux (et E=mc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4DB60-921A-8944-8217-AB14034C6930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Image 4" descr="Capture d’écran 2012-10-10 à 11.49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735433"/>
            <a:ext cx="2057400" cy="2122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smtClean="0"/>
              <a:t>Le boson de Higgs en </a:t>
            </a:r>
            <a:r>
              <a:rPr lang="en-GB" dirty="0" err="1" smtClean="0"/>
              <a:t>quelques</a:t>
            </a:r>
            <a:r>
              <a:rPr lang="en-GB" dirty="0" smtClean="0"/>
              <a:t> </a:t>
            </a:r>
            <a:r>
              <a:rPr lang="en-GB" dirty="0" err="1" smtClean="0"/>
              <a:t>transparents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François\Desktop\LHC_collisions\Higgs\Conférence_Higgs\Particules_1964_e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95800" y="4419600"/>
            <a:ext cx="3810000" cy="1981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mic Sans MS"/>
                <a:cs typeface="Comic Sans MS"/>
              </a:rPr>
              <a:t>Le mécanisme de Higgs est la clé de voûte du modèle standard, mais il a été conçu avant lui. 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0" y="609600"/>
            <a:ext cx="3923928" cy="83099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Particules élémentaires connues en 1964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00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5356225" cy="3317404"/>
          </a:xfrm>
          <a:prstGeom prst="rect">
            <a:avLst/>
          </a:prstGeom>
          <a:noFill/>
        </p:spPr>
      </p:pic>
      <p:pic>
        <p:nvPicPr>
          <p:cNvPr id="41989" name="Picture 5" descr="6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9" y="3657600"/>
            <a:ext cx="6096513" cy="3067839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3048000" y="2667000"/>
            <a:ext cx="19050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fr-FR" sz="1600" dirty="0" smtClean="0"/>
              <a:t>…et bien d’autres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943601" y="7620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maturation d’un siècle…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 rot="16200000" flipV="1">
            <a:off x="4420394" y="6247606"/>
            <a:ext cx="609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800600" y="6396335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AutoShape 8"/>
          <p:cNvSpPr>
            <a:spLocks noChangeArrowheads="1"/>
          </p:cNvSpPr>
          <p:nvPr/>
        </p:nvSpPr>
        <p:spPr bwMode="auto">
          <a:xfrm rot="5400000">
            <a:off x="-613568" y="3818731"/>
            <a:ext cx="4927600" cy="1008063"/>
          </a:xfrm>
          <a:prstGeom prst="rightArrow">
            <a:avLst>
              <a:gd name="adj1" fmla="val 76694"/>
              <a:gd name="adj2" fmla="val 38585"/>
            </a:avLst>
          </a:prstGeom>
          <a:gradFill rotWithShape="1">
            <a:gsLst>
              <a:gs pos="0">
                <a:srgbClr val="FFFFFF"/>
              </a:gs>
              <a:gs pos="100000">
                <a:schemeClr val="bg2">
                  <a:alpha val="57001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4" name="Picture 6" descr="atlas_physics_solvay9"/>
          <p:cNvPicPr>
            <a:picLocks noChangeAspect="1" noChangeArrowheads="1"/>
          </p:cNvPicPr>
          <p:nvPr/>
        </p:nvPicPr>
        <p:blipFill>
          <a:blip r:embed="rId2"/>
          <a:srcRect r="1280" b="41197"/>
          <a:stretch>
            <a:fillRect/>
          </a:stretch>
        </p:blipFill>
        <p:spPr bwMode="auto">
          <a:xfrm>
            <a:off x="1312863" y="38100"/>
            <a:ext cx="7793037" cy="1125538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493838" y="1901825"/>
            <a:ext cx="7326312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1873 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1895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1898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1900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1905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1911 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1913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1919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1923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1924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1926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1928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1930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1932 </a:t>
            </a:r>
            <a:br>
              <a:rPr lang="fr-FR" sz="1800" b="1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1937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1947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1949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 rot="16200000">
            <a:off x="-1581944" y="3612357"/>
            <a:ext cx="4465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3600" b="1" i="1" dirty="0"/>
              <a:t>Les fondements…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286000" y="1905000"/>
            <a:ext cx="7326313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b="1" dirty="0" smtClean="0">
                <a:latin typeface="Arial" pitchFamily="-84" charset="0"/>
              </a:rPr>
              <a:t>	MAXWELL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électromagnétisme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ROENTGEN</a:t>
            </a:r>
            <a:r>
              <a:rPr lang="fr-FR" sz="1800" dirty="0">
                <a:latin typeface="Arial" pitchFamily="-84" charset="0"/>
              </a:rPr>
              <a:t> : découverte des rayons X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THOMSON</a:t>
            </a:r>
            <a:r>
              <a:rPr lang="fr-FR" sz="1800" dirty="0">
                <a:latin typeface="Arial" pitchFamily="-84" charset="0"/>
              </a:rPr>
              <a:t> : découverte de l'électron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PLANCK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quantification de la radiation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EINSTEIN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photons quantas de lumière et relativité</a:t>
            </a:r>
            <a:r>
              <a:rPr lang="fr-FR" sz="1800" i="1" dirty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/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RUTHERFORD</a:t>
            </a:r>
            <a:r>
              <a:rPr lang="fr-FR" sz="1800" dirty="0">
                <a:latin typeface="Arial" pitchFamily="-84" charset="0"/>
              </a:rPr>
              <a:t> : existence de noyaux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BOHR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modèle planétaire de l'atome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RUTHERFORD</a:t>
            </a:r>
            <a:r>
              <a:rPr lang="fr-FR" sz="1800" dirty="0">
                <a:latin typeface="Arial" pitchFamily="-84" charset="0"/>
              </a:rPr>
              <a:t> : évidence d'un proton isolé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COMPTON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théorie des photons comme particules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DE</a:t>
            </a:r>
            <a:r>
              <a:rPr lang="fr-FR" sz="1800" dirty="0" smtClean="0">
                <a:solidFill>
                  <a:srgbClr val="990099"/>
                </a:solidFill>
                <a:latin typeface="Arial" pitchFamily="-84" charset="0"/>
              </a:rPr>
              <a:t> 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BROGLIE</a:t>
            </a:r>
            <a:r>
              <a:rPr lang="fr-FR" sz="1800" dirty="0">
                <a:latin typeface="Arial" pitchFamily="-84" charset="0"/>
              </a:rPr>
              <a:t> : comportement ondulatoire de l'électron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SHRÖDINGER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équation d'onde quantique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DIRAC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mécanique Q et relativité pour décrire l'électron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PAULI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</a:t>
            </a:r>
            <a:r>
              <a:rPr lang="fr-FR" sz="1800" dirty="0" smtClean="0">
                <a:latin typeface="Arial" pitchFamily="-84" charset="0"/>
              </a:rPr>
              <a:t> suggestion </a:t>
            </a:r>
            <a:r>
              <a:rPr lang="fr-FR" sz="1800" dirty="0">
                <a:latin typeface="Arial" pitchFamily="-84" charset="0"/>
              </a:rPr>
              <a:t>du neutrino dans les désintégrations </a:t>
            </a:r>
            <a:r>
              <a:rPr lang="fr-FR" sz="1800" dirty="0">
                <a:latin typeface="Symbol" pitchFamily="-84" charset="2"/>
              </a:rPr>
              <a:t>b</a:t>
            </a:r>
            <a:r>
              <a:rPr lang="fr-FR" sz="1800" dirty="0">
                <a:latin typeface="Arial" pitchFamily="-84" charset="0"/>
              </a:rPr>
              <a:t>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ANDERSON</a:t>
            </a:r>
            <a:r>
              <a:rPr lang="fr-FR" sz="1800" dirty="0">
                <a:latin typeface="Arial" pitchFamily="-84" charset="0"/>
              </a:rPr>
              <a:t> : découverte du positron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HESS</a:t>
            </a:r>
            <a:r>
              <a:rPr lang="fr-FR" sz="1800" dirty="0">
                <a:latin typeface="Arial" pitchFamily="-84" charset="0"/>
              </a:rPr>
              <a:t> : observation du </a:t>
            </a:r>
            <a:r>
              <a:rPr lang="fr-FR" sz="1800" dirty="0">
                <a:latin typeface="Symbol" pitchFamily="-84" charset="2"/>
              </a:rPr>
              <a:t>m</a:t>
            </a:r>
            <a:r>
              <a:rPr lang="fr-FR" sz="1800" dirty="0">
                <a:latin typeface="Arial" pitchFamily="-84" charset="0"/>
              </a:rPr>
              <a:t> dans les rayons cosmiques</a:t>
            </a:r>
          </a:p>
          <a:p>
            <a:r>
              <a:rPr lang="fr-FR" sz="1800" b="1" dirty="0">
                <a:latin typeface="Arial" pitchFamily="-84" charset="0"/>
              </a:rPr>
              <a:t>BERKELEY</a:t>
            </a:r>
            <a:r>
              <a:rPr lang="fr-FR" sz="1800" dirty="0">
                <a:latin typeface="Arial" pitchFamily="-84" charset="0"/>
              </a:rPr>
              <a:t> : </a:t>
            </a:r>
            <a:r>
              <a:rPr lang="fr-FR" sz="1800" dirty="0" err="1">
                <a:latin typeface="Arial" pitchFamily="-84" charset="0"/>
              </a:rPr>
              <a:t>synchro-cyclotron</a:t>
            </a:r>
            <a:r>
              <a:rPr lang="fr-FR" sz="1800" dirty="0">
                <a:latin typeface="Arial" pitchFamily="-84" charset="0"/>
              </a:rPr>
              <a:t> produit les premiers p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latin typeface="Arial" pitchFamily="-84" charset="0"/>
              </a:rPr>
              <a:t>BUTLER</a:t>
            </a:r>
            <a:r>
              <a:rPr lang="fr-FR" sz="1800" dirty="0">
                <a:latin typeface="Arial" pitchFamily="-84" charset="0"/>
              </a:rPr>
              <a:t> et </a:t>
            </a:r>
            <a:r>
              <a:rPr lang="fr-FR" sz="1800" b="1" dirty="0">
                <a:latin typeface="Arial" pitchFamily="-84" charset="0"/>
              </a:rPr>
              <a:t>ROCHESTER</a:t>
            </a:r>
            <a:r>
              <a:rPr lang="fr-FR" sz="1800" dirty="0">
                <a:latin typeface="Arial" pitchFamily="-84" charset="0"/>
              </a:rPr>
              <a:t> : découverte du méson </a:t>
            </a:r>
            <a:r>
              <a:rPr lang="fr-FR" sz="1800" i="1" dirty="0">
                <a:latin typeface="Arial" pitchFamily="-84" charset="0"/>
              </a:rPr>
              <a:t>K+ </a:t>
            </a:r>
            <a:endParaRPr lang="fr-FR" sz="1800" dirty="0">
              <a:latin typeface="Arial" pitchFamily="-84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195513" y="1196975"/>
            <a:ext cx="6192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3600" b="1" i="1" dirty="0"/>
              <a:t>La Théorie Quantique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490663" y="4919663"/>
            <a:ext cx="7326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1928 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086600" y="1524000"/>
            <a:ext cx="152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58686"/>
                </a:solidFill>
              </a:rPr>
              <a:t>Prix Nobel</a:t>
            </a:r>
            <a:endParaRPr lang="fr-FR" dirty="0">
              <a:solidFill>
                <a:srgbClr val="F5868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AutoShape 9"/>
          <p:cNvSpPr>
            <a:spLocks noChangeArrowheads="1"/>
          </p:cNvSpPr>
          <p:nvPr/>
        </p:nvSpPr>
        <p:spPr bwMode="auto">
          <a:xfrm rot="5400000">
            <a:off x="-1450183" y="3463133"/>
            <a:ext cx="5781677" cy="1008062"/>
          </a:xfrm>
          <a:prstGeom prst="rightArrow">
            <a:avLst>
              <a:gd name="adj1" fmla="val 79213"/>
              <a:gd name="adj2" fmla="val 56526"/>
            </a:avLst>
          </a:prstGeom>
          <a:gradFill rotWithShape="1">
            <a:gsLst>
              <a:gs pos="0">
                <a:srgbClr val="FFFFFF"/>
              </a:gs>
              <a:gs pos="100000">
                <a:schemeClr val="bg2">
                  <a:alpha val="57001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081087" y="1162049"/>
            <a:ext cx="698178" cy="535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1952</a:t>
            </a:r>
          </a:p>
          <a:p>
            <a:r>
              <a:rPr lang="fr-FR" sz="1800" b="1" dirty="0" smtClean="0">
                <a:solidFill>
                  <a:srgbClr val="CC0099"/>
                </a:solidFill>
                <a:latin typeface="Arial" pitchFamily="-84" charset="0"/>
              </a:rPr>
              <a:t>1954</a:t>
            </a:r>
          </a:p>
          <a:p>
            <a:r>
              <a:rPr lang="fr-FR" sz="1800" b="1" dirty="0" smtClean="0">
                <a:solidFill>
                  <a:srgbClr val="CC0099"/>
                </a:solidFill>
                <a:latin typeface="Arial" pitchFamily="-84" charset="0"/>
              </a:rPr>
              <a:t>1956 </a:t>
            </a:r>
            <a:endParaRPr lang="fr-FR" sz="1800" b="1" dirty="0">
              <a:solidFill>
                <a:srgbClr val="CC0099"/>
              </a:solidFill>
              <a:latin typeface="Arial" pitchFamily="-84" charset="0"/>
            </a:endParaRPr>
          </a:p>
          <a:p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1957 </a:t>
            </a:r>
            <a:r>
              <a:rPr lang="fr-FR" sz="1800" b="1" i="1" dirty="0">
                <a:solidFill>
                  <a:srgbClr val="CC0099"/>
                </a:solidFill>
                <a:latin typeface="Arial" pitchFamily="-84" charset="0"/>
              </a:rPr>
              <a:t/>
            </a:r>
            <a:br>
              <a:rPr lang="fr-FR" sz="1800" b="1" i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1962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1964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1964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1967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1968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1970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1970</a:t>
            </a:r>
          </a:p>
          <a:p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1973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1973 </a:t>
            </a:r>
          </a:p>
          <a:p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1974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1976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1977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1979 </a:t>
            </a:r>
            <a:br>
              <a:rPr lang="fr-FR" sz="1800" b="1" dirty="0">
                <a:solidFill>
                  <a:srgbClr val="CC0099"/>
                </a:solidFill>
                <a:latin typeface="Arial" pitchFamily="-84" charset="0"/>
              </a:rPr>
            </a:br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1983</a:t>
            </a:r>
          </a:p>
          <a:p>
            <a:r>
              <a:rPr lang="fr-FR" sz="1800" b="1" dirty="0">
                <a:solidFill>
                  <a:srgbClr val="CC0099"/>
                </a:solidFill>
                <a:latin typeface="Arial" pitchFamily="-84" charset="0"/>
              </a:rPr>
              <a:t>1983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 rot="16200000">
            <a:off x="-1905794" y="3269455"/>
            <a:ext cx="4513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000" b="1" i="1"/>
              <a:t>Aboutissement…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828800" y="1143000"/>
            <a:ext cx="7724365" cy="535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GLASER</a:t>
            </a:r>
            <a:r>
              <a:rPr lang="fr-FR" sz="1800" dirty="0">
                <a:latin typeface="Arial" pitchFamily="-84" charset="0"/>
              </a:rPr>
              <a:t> : chambre à bulles à Brookhaven  </a:t>
            </a:r>
            <a:endParaRPr lang="fr-FR" sz="1800" dirty="0" smtClean="0">
              <a:latin typeface="Arial" pitchFamily="-84" charset="0"/>
            </a:endParaRPr>
          </a:p>
          <a:p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	YANG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et </a:t>
            </a:r>
            <a:r>
              <a:rPr lang="fr-FR" sz="1800" b="1" dirty="0">
                <a:latin typeface="Arial" pitchFamily="-84" charset="0"/>
              </a:rPr>
              <a:t>MILLS</a:t>
            </a:r>
            <a:r>
              <a:rPr lang="fr-FR" sz="1800" dirty="0">
                <a:latin typeface="Arial" pitchFamily="-84" charset="0"/>
              </a:rPr>
              <a:t> : théories de jauge des </a:t>
            </a:r>
            <a:r>
              <a:rPr lang="fr-FR" sz="1800" dirty="0" smtClean="0">
                <a:latin typeface="Arial" pitchFamily="-84" charset="0"/>
              </a:rPr>
              <a:t>interactions</a:t>
            </a:r>
          </a:p>
          <a:p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REINES</a:t>
            </a:r>
            <a:r>
              <a:rPr lang="fr-FR" sz="1800" b="1" dirty="0" smtClean="0">
                <a:latin typeface="Arial" pitchFamily="-84" charset="0"/>
              </a:rPr>
              <a:t>, COWAN</a:t>
            </a:r>
            <a:r>
              <a:rPr lang="fr-FR" sz="1800" dirty="0" smtClean="0">
                <a:latin typeface="Arial" pitchFamily="-84" charset="0"/>
              </a:rPr>
              <a:t> : premier neutrino </a:t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SCHWINGER</a:t>
            </a:r>
            <a:r>
              <a:rPr lang="fr-FR" sz="1800" b="1" dirty="0">
                <a:latin typeface="Arial" pitchFamily="-84" charset="0"/>
              </a:rPr>
              <a:t>, BLUDMAN, 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GLASHOW</a:t>
            </a:r>
            <a:r>
              <a:rPr lang="fr-FR" sz="1800" dirty="0">
                <a:latin typeface="Arial" pitchFamily="-84" charset="0"/>
              </a:rPr>
              <a:t> : bosons </a:t>
            </a:r>
            <a:r>
              <a:rPr lang="fr-FR" sz="1800" i="1" dirty="0">
                <a:latin typeface="Arial" pitchFamily="-84" charset="0"/>
              </a:rPr>
              <a:t>W</a:t>
            </a:r>
            <a:r>
              <a:rPr lang="fr-FR" sz="1800" i="1" dirty="0" smtClean="0">
                <a:latin typeface="Arial" pitchFamily="-84" charset="0"/>
              </a:rPr>
              <a:t>+/-</a:t>
            </a:r>
            <a:r>
              <a:rPr lang="fr-FR" sz="1800" i="1" dirty="0">
                <a:latin typeface="Arial" pitchFamily="-84" charset="0"/>
              </a:rPr>
              <a:t/>
            </a:r>
            <a:br>
              <a:rPr lang="fr-FR" sz="1800" i="1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LEDERMAN, STEINBERGER, SCHWARTZ</a:t>
            </a:r>
            <a:r>
              <a:rPr lang="fr-FR" sz="1800" dirty="0">
                <a:latin typeface="Arial" pitchFamily="-84" charset="0"/>
              </a:rPr>
              <a:t> :</a:t>
            </a:r>
            <a:r>
              <a:rPr lang="fr-FR" sz="1800" dirty="0" smtClean="0">
                <a:latin typeface="Arial" pitchFamily="-84" charset="0"/>
              </a:rPr>
              <a:t> séparent </a:t>
            </a:r>
            <a:r>
              <a:rPr lang="fr-FR" sz="1800" dirty="0">
                <a:latin typeface="Arial" pitchFamily="-84" charset="0"/>
              </a:rPr>
              <a:t>le </a:t>
            </a:r>
            <a:r>
              <a:rPr lang="fr-FR" sz="1800" dirty="0">
                <a:latin typeface="Symbol" charset="2"/>
                <a:cs typeface="Symbol" charset="2"/>
              </a:rPr>
              <a:t>n</a:t>
            </a:r>
            <a:r>
              <a:rPr lang="fr-FR" sz="1800" baseline="-25000" dirty="0">
                <a:latin typeface="Arial" pitchFamily="-84" charset="0"/>
              </a:rPr>
              <a:t>e</a:t>
            </a:r>
            <a:r>
              <a:rPr lang="fr-FR" sz="1800" dirty="0">
                <a:latin typeface="Arial" pitchFamily="-84" charset="0"/>
              </a:rPr>
              <a:t> du </a:t>
            </a:r>
            <a:r>
              <a:rPr lang="fr-FR" sz="1800" dirty="0">
                <a:latin typeface="Symbol" charset="2"/>
                <a:cs typeface="Symbol" charset="2"/>
              </a:rPr>
              <a:t>n</a:t>
            </a:r>
            <a:r>
              <a:rPr lang="fr-FR" sz="1800" baseline="-25000" dirty="0">
                <a:latin typeface="Symbol" charset="2"/>
                <a:cs typeface="Symbol" charset="2"/>
              </a:rPr>
              <a:t>m</a:t>
            </a:r>
            <a:r>
              <a:rPr lang="fr-FR" sz="1800" dirty="0">
                <a:latin typeface="Arial" pitchFamily="-84" charset="0"/>
              </a:rPr>
              <a:t>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GELL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-MANN</a:t>
            </a:r>
            <a:r>
              <a:rPr lang="fr-FR" sz="1800" b="1" dirty="0">
                <a:latin typeface="Arial" pitchFamily="-84" charset="0"/>
              </a:rPr>
              <a:t>, ZWEIG</a:t>
            </a:r>
            <a:r>
              <a:rPr lang="fr-FR" sz="1800" dirty="0">
                <a:latin typeface="Arial" pitchFamily="-84" charset="0"/>
              </a:rPr>
              <a:t> : 3 quarks</a:t>
            </a:r>
            <a:r>
              <a:rPr lang="fr-FR" sz="1800" dirty="0" smtClean="0">
                <a:latin typeface="Arial" pitchFamily="-84" charset="0"/>
              </a:rPr>
              <a:t> expliquent </a:t>
            </a:r>
            <a:r>
              <a:rPr lang="fr-FR" sz="1800" dirty="0">
                <a:latin typeface="Arial" pitchFamily="-84" charset="0"/>
              </a:rPr>
              <a:t>les hadrons</a:t>
            </a:r>
            <a:endParaRPr lang="fr-FR" sz="1800" dirty="0" smtClean="0">
              <a:latin typeface="Arial" pitchFamily="-84" charset="0"/>
            </a:endParaRPr>
          </a:p>
          <a:p>
            <a:r>
              <a:rPr lang="fr-FR" sz="1800" b="1" dirty="0" smtClean="0">
                <a:latin typeface="Arial" pitchFamily="-84" charset="0"/>
              </a:rPr>
              <a:t>	BROUT, ENGLERT et HIGGS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b="1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Mécanisme de</a:t>
            </a:r>
            <a:r>
              <a:rPr lang="fr-FR" sz="1800" dirty="0" smtClean="0">
                <a:latin typeface="Arial" pitchFamily="-84" charset="0"/>
              </a:rPr>
              <a:t> BEH </a:t>
            </a:r>
            <a:r>
              <a:rPr lang="fr-FR" sz="1800" dirty="0">
                <a:latin typeface="Arial" pitchFamily="-84" charset="0"/>
              </a:rPr>
              <a:t/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CRONIN, FITCH</a:t>
            </a:r>
            <a:r>
              <a:rPr lang="fr-FR" sz="1800" dirty="0">
                <a:latin typeface="Arial" pitchFamily="-84" charset="0"/>
              </a:rPr>
              <a:t> : violation de CP dans la désintégration du</a:t>
            </a:r>
            <a:r>
              <a:rPr lang="fr-FR" sz="1800" i="1" dirty="0">
                <a:latin typeface="Arial" pitchFamily="-84" charset="0"/>
              </a:rPr>
              <a:t> K0</a:t>
            </a:r>
            <a:r>
              <a:rPr lang="fr-FR" sz="1800" b="1" dirty="0" smtClean="0">
                <a:latin typeface="Arial" pitchFamily="-84" charset="0"/>
              </a:rPr>
              <a:t/>
            </a:r>
            <a:br>
              <a:rPr lang="fr-FR" sz="1800" b="1" dirty="0" smtClean="0">
                <a:latin typeface="Arial" pitchFamily="-84" charset="0"/>
              </a:rPr>
            </a:br>
            <a:r>
              <a:rPr lang="fr-FR" sz="1800" b="1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GLASHOW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, WEINBERG </a:t>
            </a:r>
            <a:r>
              <a:rPr lang="fr-FR" sz="1800" dirty="0">
                <a:solidFill>
                  <a:srgbClr val="FF9999"/>
                </a:solidFill>
                <a:latin typeface="Arial" pitchFamily="-84" charset="0"/>
              </a:rPr>
              <a:t>et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 SALAM</a:t>
            </a:r>
            <a:r>
              <a:rPr lang="fr-FR" sz="1800" dirty="0">
                <a:latin typeface="Arial" pitchFamily="-84" charset="0"/>
              </a:rPr>
              <a:t> : théorie </a:t>
            </a:r>
            <a:r>
              <a:rPr lang="fr-FR" sz="1800" dirty="0" smtClean="0">
                <a:latin typeface="Arial" pitchFamily="-84" charset="0"/>
              </a:rPr>
              <a:t>électrofaible(MS) </a:t>
            </a:r>
            <a:r>
              <a:rPr lang="fr-FR" sz="1800" dirty="0">
                <a:latin typeface="Arial" pitchFamily="-84" charset="0"/>
              </a:rPr>
              <a:t/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FRIEDMANN, KENDALL, TAYLOR</a:t>
            </a:r>
            <a:r>
              <a:rPr lang="fr-FR" sz="1800" dirty="0">
                <a:latin typeface="Arial" pitchFamily="-84" charset="0"/>
              </a:rPr>
              <a:t> : sous structure du proton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T’HOOFT </a:t>
            </a:r>
            <a:r>
              <a:rPr lang="fr-FR" sz="1800" dirty="0">
                <a:solidFill>
                  <a:srgbClr val="FF9999"/>
                </a:solidFill>
                <a:latin typeface="Arial" pitchFamily="-84" charset="0"/>
              </a:rPr>
              <a:t>et 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VELTMAN</a:t>
            </a:r>
            <a:r>
              <a:rPr lang="fr-FR" sz="1800" dirty="0">
                <a:latin typeface="Arial" pitchFamily="-84" charset="0"/>
              </a:rPr>
              <a:t> : </a:t>
            </a:r>
            <a:r>
              <a:rPr lang="fr-FR" sz="1800" dirty="0" err="1">
                <a:latin typeface="Arial" pitchFamily="-84" charset="0"/>
              </a:rPr>
              <a:t>Renormalisation</a:t>
            </a:r>
            <a:r>
              <a:rPr lang="fr-FR" sz="1800" dirty="0">
                <a:latin typeface="Arial" pitchFamily="-84" charset="0"/>
              </a:rPr>
              <a:t> du MS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GLASHOW</a:t>
            </a:r>
            <a:r>
              <a:rPr lang="fr-FR" sz="1800" b="1" dirty="0">
                <a:latin typeface="Arial" pitchFamily="-84" charset="0"/>
              </a:rPr>
              <a:t>, ILIOPOULOS, MAIANI</a:t>
            </a:r>
            <a:r>
              <a:rPr lang="fr-FR" sz="1800" dirty="0">
                <a:latin typeface="Arial" pitchFamily="-84" charset="0"/>
              </a:rPr>
              <a:t> : 4ème quark (c) 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F9999"/>
                </a:solidFill>
                <a:latin typeface="Arial" pitchFamily="-84" charset="0"/>
              </a:rPr>
              <a:t>GROSS</a:t>
            </a: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, POLITZER, WILCEK</a:t>
            </a:r>
            <a:r>
              <a:rPr lang="fr-FR" sz="1800" dirty="0">
                <a:latin typeface="Arial" pitchFamily="-84" charset="0"/>
              </a:rPr>
              <a:t> : th. de jauge de l'interaction forte</a:t>
            </a:r>
            <a:r>
              <a:rPr lang="fr-FR" sz="1800" dirty="0" smtClean="0">
                <a:latin typeface="Arial" pitchFamily="-84" charset="0"/>
              </a:rPr>
              <a:t/>
            </a:r>
            <a:br>
              <a:rPr lang="fr-FR" sz="1800" dirty="0" smtClean="0">
                <a:latin typeface="Arial" pitchFamily="-84" charset="0"/>
              </a:rPr>
            </a:br>
            <a:r>
              <a:rPr lang="fr-FR" sz="1800" dirty="0" smtClean="0">
                <a:latin typeface="Arial" pitchFamily="-84" charset="0"/>
              </a:rPr>
              <a:t>	</a:t>
            </a:r>
            <a:r>
              <a:rPr lang="fr-FR" sz="1800" b="1" dirty="0" smtClean="0">
                <a:solidFill>
                  <a:srgbClr val="F58686"/>
                </a:solidFill>
                <a:latin typeface="Arial" pitchFamily="-84" charset="0"/>
              </a:rPr>
              <a:t>KOBAYASHI</a:t>
            </a:r>
            <a:r>
              <a:rPr lang="fr-FR" sz="1800" b="1" dirty="0">
                <a:solidFill>
                  <a:srgbClr val="F58686"/>
                </a:solidFill>
                <a:latin typeface="Arial" pitchFamily="-84" charset="0"/>
              </a:rPr>
              <a:t>, MASKAWA</a:t>
            </a:r>
            <a:r>
              <a:rPr lang="fr-FR" sz="1800" dirty="0">
                <a:solidFill>
                  <a:srgbClr val="F58686"/>
                </a:solidFill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: mélange quarks et violation de CP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RICHTER, TING</a:t>
            </a:r>
            <a:r>
              <a:rPr lang="fr-FR" sz="1800" dirty="0">
                <a:latin typeface="Arial" pitchFamily="-84" charset="0"/>
              </a:rPr>
              <a:t> : découverte du </a:t>
            </a:r>
            <a:r>
              <a:rPr lang="fr-FR" sz="1800" i="1" dirty="0">
                <a:latin typeface="Arial" pitchFamily="-84" charset="0"/>
              </a:rPr>
              <a:t>J </a:t>
            </a:r>
            <a:r>
              <a:rPr lang="fr-FR" sz="1800" i="1" dirty="0" smtClean="0">
                <a:latin typeface="Arial" pitchFamily="-84" charset="0"/>
              </a:rPr>
              <a:t>/</a:t>
            </a:r>
            <a:r>
              <a:rPr lang="fr-FR" sz="1800" i="1" dirty="0" smtClean="0">
                <a:latin typeface="Symbol" charset="2"/>
                <a:cs typeface="Symbol" charset="2"/>
              </a:rPr>
              <a:t>y</a:t>
            </a:r>
            <a:r>
              <a:rPr lang="fr-FR" sz="1800" i="1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/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PERL</a:t>
            </a:r>
            <a:r>
              <a:rPr lang="fr-FR" sz="1800" dirty="0">
                <a:latin typeface="Arial" pitchFamily="-84" charset="0"/>
              </a:rPr>
              <a:t> : découverte du t au SLAC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LEDERMAN</a:t>
            </a:r>
            <a:r>
              <a:rPr lang="fr-FR" sz="1800" dirty="0">
                <a:latin typeface="Arial" pitchFamily="-84" charset="0"/>
              </a:rPr>
              <a:t> : découverte du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 smtClean="0">
                <a:latin typeface="Symbol" charset="2"/>
                <a:cs typeface="Symbol" charset="2"/>
              </a:rPr>
              <a:t>U</a:t>
            </a:r>
            <a:r>
              <a:rPr lang="fr-FR" sz="1800" dirty="0" smtClean="0">
                <a:latin typeface="Arial" pitchFamily="-84" charset="0"/>
              </a:rPr>
              <a:t> </a:t>
            </a:r>
            <a:r>
              <a:rPr lang="fr-FR" sz="1800" dirty="0">
                <a:latin typeface="Arial" pitchFamily="-84" charset="0"/>
              </a:rPr>
              <a:t>au SLAC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latin typeface="Arial" pitchFamily="-84" charset="0"/>
              </a:rPr>
              <a:t>S</a:t>
            </a:r>
            <a:r>
              <a:rPr lang="fr-FR" sz="1800" b="1" dirty="0">
                <a:latin typeface="Arial" pitchFamily="-84" charset="0"/>
                <a:ea typeface="Arial" pitchFamily="-84" charset="0"/>
                <a:cs typeface="Arial" pitchFamily="-84" charset="0"/>
              </a:rPr>
              <a:t>ÖDING, WIIK, </a:t>
            </a:r>
            <a:r>
              <a:rPr lang="fr-FR" sz="1800" b="1" dirty="0">
                <a:latin typeface="Arial" pitchFamily="-84" charset="0"/>
              </a:rPr>
              <a:t>WOLF, WU</a:t>
            </a:r>
            <a:r>
              <a:rPr lang="fr-FR" sz="1800" dirty="0">
                <a:latin typeface="Arial" pitchFamily="-84" charset="0"/>
              </a:rPr>
              <a:t> : existence des gluons à DESY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solidFill>
                  <a:srgbClr val="FF9999"/>
                </a:solidFill>
                <a:latin typeface="Arial" pitchFamily="-84" charset="0"/>
              </a:rPr>
              <a:t>RUBBIA, VAN DER MEER</a:t>
            </a:r>
            <a:r>
              <a:rPr lang="fr-FR" sz="1800" dirty="0">
                <a:latin typeface="Arial" pitchFamily="-84" charset="0"/>
              </a:rPr>
              <a:t> : bosons </a:t>
            </a:r>
            <a:r>
              <a:rPr lang="fr-FR" sz="1800" i="1" dirty="0">
                <a:latin typeface="Arial" pitchFamily="-84" charset="0"/>
              </a:rPr>
              <a:t>W </a:t>
            </a:r>
            <a:r>
              <a:rPr lang="fr-FR" sz="1800" dirty="0">
                <a:latin typeface="Arial" pitchFamily="-84" charset="0"/>
              </a:rPr>
              <a:t>et </a:t>
            </a:r>
            <a:r>
              <a:rPr lang="fr-FR" sz="1800" i="1" dirty="0">
                <a:latin typeface="Arial" pitchFamily="-84" charset="0"/>
              </a:rPr>
              <a:t>Z</a:t>
            </a:r>
            <a:r>
              <a:rPr lang="fr-FR" sz="1800" dirty="0">
                <a:latin typeface="Arial" pitchFamily="-84" charset="0"/>
              </a:rPr>
              <a:t> au CERN 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258888" y="339725"/>
            <a:ext cx="6192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3600" b="1" i="1"/>
              <a:t>Le Modèle Standard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081087" y="2530474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1964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6553200" y="5975350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705600" y="609600"/>
            <a:ext cx="152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58686"/>
                </a:solidFill>
              </a:rPr>
              <a:t>Prix </a:t>
            </a:r>
            <a:r>
              <a:rPr lang="fr-FR" dirty="0" smtClean="0">
                <a:solidFill>
                  <a:srgbClr val="F58686"/>
                </a:solidFill>
              </a:rPr>
              <a:t>Nobel</a:t>
            </a:r>
            <a:endParaRPr lang="fr-FR" dirty="0">
              <a:solidFill>
                <a:srgbClr val="F5868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AutoShape 9"/>
          <p:cNvSpPr>
            <a:spLocks noChangeArrowheads="1"/>
          </p:cNvSpPr>
          <p:nvPr/>
        </p:nvSpPr>
        <p:spPr bwMode="auto">
          <a:xfrm rot="5400000">
            <a:off x="778669" y="1953419"/>
            <a:ext cx="2085975" cy="1008063"/>
          </a:xfrm>
          <a:prstGeom prst="rightArrow">
            <a:avLst>
              <a:gd name="adj1" fmla="val 71657"/>
              <a:gd name="adj2" fmla="val 45199"/>
            </a:avLst>
          </a:prstGeom>
          <a:gradFill rotWithShape="1">
            <a:gsLst>
              <a:gs pos="0">
                <a:srgbClr val="FFFFFF"/>
              </a:gs>
              <a:gs pos="100000">
                <a:schemeClr val="bg2">
                  <a:alpha val="57001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476375" y="1474788"/>
            <a:ext cx="7556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1989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1995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1998 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2000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2000</a:t>
            </a:r>
          </a:p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2001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052638" y="260350"/>
            <a:ext cx="3311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 i="1"/>
              <a:t>Triomphe?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289175" y="1484313"/>
            <a:ext cx="652434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latin typeface="Arial" pitchFamily="-84" charset="0"/>
              </a:rPr>
              <a:t>LEP </a:t>
            </a:r>
            <a:r>
              <a:rPr lang="fr-FR" sz="1800" dirty="0">
                <a:latin typeface="Arial" pitchFamily="-84" charset="0"/>
              </a:rPr>
              <a:t>et</a:t>
            </a:r>
            <a:r>
              <a:rPr lang="fr-FR" sz="1800" b="1" dirty="0">
                <a:latin typeface="Arial" pitchFamily="-84" charset="0"/>
              </a:rPr>
              <a:t> SLC</a:t>
            </a:r>
            <a:r>
              <a:rPr lang="fr-FR" sz="1800" dirty="0">
                <a:latin typeface="Arial" pitchFamily="-84" charset="0"/>
              </a:rPr>
              <a:t> : 3 générations de neutrinos légers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latin typeface="Arial" pitchFamily="-84" charset="0"/>
              </a:rPr>
              <a:t>CDF </a:t>
            </a:r>
            <a:r>
              <a:rPr lang="fr-FR" sz="1800" dirty="0">
                <a:latin typeface="Arial" pitchFamily="-84" charset="0"/>
              </a:rPr>
              <a:t>et</a:t>
            </a:r>
            <a:r>
              <a:rPr lang="fr-FR" sz="1800" b="1" dirty="0">
                <a:latin typeface="Arial" pitchFamily="-84" charset="0"/>
              </a:rPr>
              <a:t> D0</a:t>
            </a:r>
            <a:r>
              <a:rPr lang="fr-FR" sz="1800" dirty="0">
                <a:latin typeface="Arial" pitchFamily="-84" charset="0"/>
              </a:rPr>
              <a:t> : découverte du quark top </a:t>
            </a:r>
          </a:p>
          <a:p>
            <a:r>
              <a:rPr lang="fr-FR" sz="1800" b="1" dirty="0" err="1" smtClean="0">
                <a:latin typeface="Arial" pitchFamily="-84" charset="0"/>
              </a:rPr>
              <a:t>SuperK</a:t>
            </a:r>
            <a:r>
              <a:rPr lang="fr-FR" sz="1800" b="1" dirty="0" smtClean="0">
                <a:latin typeface="Arial" pitchFamily="-84" charset="0"/>
              </a:rPr>
              <a:t> (</a:t>
            </a:r>
            <a:r>
              <a:rPr lang="fr-FR" sz="1800" b="1" dirty="0" smtClean="0">
                <a:solidFill>
                  <a:srgbClr val="F58686"/>
                </a:solidFill>
                <a:latin typeface="Arial" pitchFamily="-84" charset="0"/>
              </a:rPr>
              <a:t>TOSHIBA</a:t>
            </a:r>
            <a:r>
              <a:rPr lang="fr-FR" sz="1800" dirty="0" smtClean="0">
                <a:latin typeface="Arial" pitchFamily="-84" charset="0"/>
              </a:rPr>
              <a:t>) </a:t>
            </a:r>
            <a:r>
              <a:rPr lang="fr-FR" sz="1800" dirty="0">
                <a:latin typeface="Arial" pitchFamily="-84" charset="0"/>
              </a:rPr>
              <a:t>observation d'oscillations de neutrinos </a:t>
            </a:r>
            <a:br>
              <a:rPr lang="fr-FR" sz="1800" dirty="0">
                <a:latin typeface="Arial" pitchFamily="-84" charset="0"/>
              </a:rPr>
            </a:br>
            <a:r>
              <a:rPr lang="fr-FR" sz="1800" b="1" dirty="0">
                <a:latin typeface="Arial" pitchFamily="-84" charset="0"/>
              </a:rPr>
              <a:t>DONUT</a:t>
            </a:r>
            <a:r>
              <a:rPr lang="fr-FR" sz="1800" dirty="0">
                <a:latin typeface="Arial" pitchFamily="-84" charset="0"/>
              </a:rPr>
              <a:t> : confirmation directe de l'existence du </a:t>
            </a:r>
            <a:r>
              <a:rPr lang="fr-FR" sz="1800" dirty="0">
                <a:latin typeface="Symbol" pitchFamily="-84" charset="2"/>
              </a:rPr>
              <a:t>n</a:t>
            </a:r>
            <a:r>
              <a:rPr lang="fr-FR" sz="1800" baseline="-25000" dirty="0">
                <a:latin typeface="Symbol" pitchFamily="-84" charset="2"/>
              </a:rPr>
              <a:t>t</a:t>
            </a:r>
            <a:r>
              <a:rPr lang="fr-FR" sz="1800" dirty="0">
                <a:latin typeface="Symbol" pitchFamily="-84" charset="2"/>
              </a:rPr>
              <a:t> </a:t>
            </a:r>
          </a:p>
          <a:p>
            <a:r>
              <a:rPr lang="fr-FR" sz="1800" b="1" dirty="0">
                <a:latin typeface="Arial" pitchFamily="-84" charset="0"/>
              </a:rPr>
              <a:t>SNO</a:t>
            </a:r>
            <a:r>
              <a:rPr lang="fr-FR" sz="1800" dirty="0">
                <a:latin typeface="Arial" pitchFamily="-84" charset="0"/>
              </a:rPr>
              <a:t> : confirmation du déficit de neutrinos solaires</a:t>
            </a:r>
          </a:p>
          <a:p>
            <a:r>
              <a:rPr lang="fr-FR" sz="1800" b="1" dirty="0">
                <a:latin typeface="Arial" pitchFamily="-84" charset="0"/>
              </a:rPr>
              <a:t>Belle et </a:t>
            </a:r>
            <a:r>
              <a:rPr lang="fr-FR" sz="1800" b="1" dirty="0" err="1">
                <a:latin typeface="Arial" pitchFamily="-84" charset="0"/>
              </a:rPr>
              <a:t>BaBar</a:t>
            </a:r>
            <a:r>
              <a:rPr lang="fr-FR" sz="1800" dirty="0">
                <a:latin typeface="Arial" pitchFamily="-84" charset="0"/>
              </a:rPr>
              <a:t> : violation de CP dans la désintégration du </a:t>
            </a:r>
            <a:r>
              <a:rPr lang="fr-FR" sz="1800" i="1" dirty="0">
                <a:latin typeface="Arial" pitchFamily="-84" charset="0"/>
              </a:rPr>
              <a:t>B0</a:t>
            </a:r>
          </a:p>
          <a:p>
            <a:r>
              <a:rPr lang="fr-FR" sz="1800" dirty="0">
                <a:latin typeface="Arial" pitchFamily="-84" charset="0"/>
              </a:rPr>
              <a:t> 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 rot="16200000">
            <a:off x="-2625725" y="3330575"/>
            <a:ext cx="638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3600" b="1" i="1"/>
              <a:t>Grandes Collaborations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1476375" y="1484313"/>
            <a:ext cx="69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CC0099"/>
                </a:solidFill>
                <a:latin typeface="Arial" pitchFamily="-84" charset="0"/>
              </a:rPr>
              <a:t>1989</a:t>
            </a:r>
          </a:p>
          <a:p>
            <a:endParaRPr lang="fr-FR" sz="1800" b="1">
              <a:solidFill>
                <a:srgbClr val="CC0099"/>
              </a:solidFill>
              <a:latin typeface="Arial" pitchFamily="-84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943600" y="30480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Mais n’oublions pas les théories invalidées par l’expérience…</a:t>
            </a:r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et les résultats expérimentaux non confirmés….</a:t>
            </a:r>
            <a:endParaRPr lang="fr-FR" dirty="0"/>
          </a:p>
        </p:txBody>
      </p:sp>
      <p:pic>
        <p:nvPicPr>
          <p:cNvPr id="2" name="Image 1" descr="genealogie-huma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72"/>
            <a:ext cx="5791200" cy="68816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43000" y="0"/>
            <a:ext cx="158058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</a:t>
            </a:r>
            <a:r>
              <a:rPr lang="fr-FR" sz="1600" dirty="0" err="1" smtClean="0"/>
              <a:t>Vous</a:t>
            </a:r>
            <a:r>
              <a:rPr lang="fr-FR" sz="1600" dirty="0" smtClean="0"/>
              <a:t> êtes ici!</a:t>
            </a: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smtClean="0"/>
              <a:t>Le CERN et ATLAS	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9134475" cy="6858000"/>
          </a:xfrm>
          <a:prstGeom prst="rect">
            <a:avLst/>
          </a:prstGeom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A97DD-4F3B-D143-9142-B7EE649B541D}" type="slidenum">
              <a:rPr lang="fr-FR"/>
              <a:pPr/>
              <a:t>27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3" name="Picture 3" descr="jpg_11_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D6067-B394-3F42-8767-28CBCAC42E8D}" type="slidenum">
              <a:rPr lang="fr-FR"/>
              <a:pPr/>
              <a:t>28</a:t>
            </a:fld>
            <a:endParaRPr lang="fr-FR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4175" y="0"/>
            <a:ext cx="5872163" cy="519113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593924" name="Rectangle 4"/>
          <p:cNvSpPr>
            <a:spLocks noChangeArrowheads="1"/>
          </p:cNvSpPr>
          <p:nvPr/>
        </p:nvSpPr>
        <p:spPr bwMode="auto">
          <a:xfrm>
            <a:off x="3813175" y="0"/>
            <a:ext cx="1552575" cy="519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Le LHC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4228E-E622-BE45-A0FE-9F3A51156E5F}" type="slidenum">
              <a:rPr lang="fr-FR"/>
              <a:pPr/>
              <a:t>29</a:t>
            </a:fld>
            <a:endParaRPr lang="fr-FR"/>
          </a:p>
        </p:txBody>
      </p:sp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1688" cy="519113"/>
          </a:xfrm>
        </p:spPr>
        <p:txBody>
          <a:bodyPr>
            <a:normAutofit fontScale="90000"/>
          </a:bodyPr>
          <a:lstStyle/>
          <a:p>
            <a:r>
              <a:rPr lang="en-US" dirty="0"/>
              <a:t>Le LHC: un quart de siècle de </a:t>
            </a:r>
            <a:r>
              <a:rPr lang="en-US" dirty="0" err="1"/>
              <a:t>travaux</a:t>
            </a:r>
            <a:endParaRPr lang="en-US" dirty="0"/>
          </a:p>
        </p:txBody>
      </p:sp>
      <p:graphicFrame>
        <p:nvGraphicFramePr>
          <p:cNvPr id="604163" name="Group 3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4267200" cy="5486402"/>
        </p:xfrm>
        <a:graphic>
          <a:graphicData uri="http://schemas.openxmlformats.org/drawingml/2006/table">
            <a:tbl>
              <a:tblPr/>
              <a:tblGrid>
                <a:gridCol w="1371600"/>
                <a:gridCol w="2895600"/>
              </a:tblGrid>
              <a:tr h="3508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</a:rPr>
                        <a:t>1984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</a:rPr>
                        <a:t>Etude préliminaire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</a:rPr>
                        <a:t>1994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</a:rPr>
                        <a:t>Approbation par le conseil du cern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1996-1998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Approbation des 4 grandes expériences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2000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arrêt de l’accélérateur précédent (le LEP) </a:t>
                      </a: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Symbol" pitchFamily="-84" charset="2"/>
                        </a:rPr>
                        <a:t>et démarrage de la construction du LHC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8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Fin 2007-début 2008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fin de la construction après plusieurs retards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8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septembre 2008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démarrage officiel du LHC et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 accident cryogénique</a:t>
                      </a: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84" charset="0"/>
                        <a:sym typeface="Wingdings" pitchFamily="-84" charset="2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23 octobre 2009 :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Redémarrage</a:t>
                      </a: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8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30 mars 2010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Pct val="140000"/>
                        <a:buFont typeface="Wingdings" pitchFamily="-84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premières collisions à 7 </a:t>
                      </a:r>
                      <a:r>
                        <a:rPr kumimoji="0" lang="fr-F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TeV</a:t>
                      </a: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84" charset="0"/>
                          <a:sym typeface="Wingdings" pitchFamily="-84" charset="2"/>
                        </a:rPr>
                        <a:t> et Début de l’exploitation scientifique du LHC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041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0025" y="6432550"/>
            <a:ext cx="1123950" cy="425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1" name="Image 10" descr="aimant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50" y="914400"/>
            <a:ext cx="3994150" cy="2609850"/>
          </a:xfrm>
          <a:prstGeom prst="rect">
            <a:avLst/>
          </a:prstGeom>
        </p:spPr>
      </p:pic>
      <p:pic>
        <p:nvPicPr>
          <p:cNvPr id="12" name="Image 11" descr="joi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475" y="3829050"/>
            <a:ext cx="3895725" cy="260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 descr="matriochka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8909" y="5924550"/>
            <a:ext cx="1228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Homme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~1 m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35112" y="5924550"/>
            <a:ext cx="11448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Cellule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~10</a:t>
            </a:r>
            <a:r>
              <a:rPr lang="fr-FR" sz="2400" baseline="30000" dirty="0" smtClean="0">
                <a:solidFill>
                  <a:schemeClr val="bg1"/>
                </a:solidFill>
                <a:latin typeface="Comic Sans MS" pitchFamily="66" charset="0"/>
              </a:rPr>
              <a:t>-6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m</a:t>
            </a:r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81425" y="5924550"/>
            <a:ext cx="14446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Molécule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~10</a:t>
            </a:r>
            <a:r>
              <a:rPr lang="fr-FR" sz="2400" baseline="30000" dirty="0" smtClean="0">
                <a:solidFill>
                  <a:schemeClr val="bg1"/>
                </a:solidFill>
                <a:latin typeface="Comic Sans MS" pitchFamily="66" charset="0"/>
              </a:rPr>
              <a:t>-9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m</a:t>
            </a:r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59563" y="6427788"/>
            <a:ext cx="1462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Nucléons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1331913" y="5589588"/>
            <a:ext cx="0" cy="431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059113" y="5589488"/>
            <a:ext cx="0" cy="431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4500563" y="5589488"/>
            <a:ext cx="0" cy="431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7885113" y="5589588"/>
            <a:ext cx="0" cy="431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7235825" y="5661025"/>
            <a:ext cx="0" cy="792163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851275" y="2565400"/>
            <a:ext cx="431800" cy="431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H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860925" y="2565400"/>
            <a:ext cx="431800" cy="431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H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140200" y="3090863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dirty="0">
                <a:latin typeface="Comic Sans MS" pitchFamily="66" charset="0"/>
              </a:rPr>
              <a:t>O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140200" y="2924175"/>
            <a:ext cx="215776" cy="28880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4787900" y="2852738"/>
            <a:ext cx="2159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27" name="Oval 29"/>
          <p:cNvSpPr>
            <a:spLocks noChangeArrowheads="1"/>
          </p:cNvSpPr>
          <p:nvPr/>
        </p:nvSpPr>
        <p:spPr bwMode="auto">
          <a:xfrm>
            <a:off x="6804025" y="3667125"/>
            <a:ext cx="914400" cy="914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28" name="Oval 30"/>
          <p:cNvSpPr>
            <a:spLocks noChangeArrowheads="1"/>
          </p:cNvSpPr>
          <p:nvPr/>
        </p:nvSpPr>
        <p:spPr bwMode="auto">
          <a:xfrm>
            <a:off x="6877050" y="3789363"/>
            <a:ext cx="360363" cy="360362"/>
          </a:xfrm>
          <a:prstGeom prst="ellipse">
            <a:avLst/>
          </a:prstGeom>
          <a:solidFill>
            <a:schemeClr val="tx1">
              <a:alpha val="9882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7308850" y="3789363"/>
            <a:ext cx="360363" cy="360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30" name="Oval 32"/>
          <p:cNvSpPr>
            <a:spLocks noChangeArrowheads="1"/>
          </p:cNvSpPr>
          <p:nvPr/>
        </p:nvSpPr>
        <p:spPr bwMode="auto">
          <a:xfrm>
            <a:off x="7092950" y="41497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latin typeface="Comic Sans MS" pitchFamily="66" charset="0"/>
              </a:rPr>
              <a:t>d</a:t>
            </a:r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7740650" y="4508500"/>
            <a:ext cx="360363" cy="360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7772400" y="3962400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Quark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up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100777" y="-27384"/>
            <a:ext cx="6040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  <a:sym typeface="Symbol" pitchFamily="18" charset="2"/>
              </a:rPr>
              <a:t>Voyage vers l’infiniment petit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6781800" y="3200400"/>
            <a:ext cx="884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proton</a:t>
            </a:r>
          </a:p>
        </p:txBody>
      </p:sp>
      <p:pic>
        <p:nvPicPr>
          <p:cNvPr id="38" name="Picture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2159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982663"/>
            <a:ext cx="133032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923494" y="5734050"/>
            <a:ext cx="1237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Noyau</a:t>
            </a:r>
            <a:endParaRPr lang="fr-FR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~10</a:t>
            </a:r>
            <a:r>
              <a:rPr lang="fr-FR" baseline="30000" dirty="0" smtClean="0">
                <a:solidFill>
                  <a:schemeClr val="bg1"/>
                </a:solidFill>
                <a:latin typeface="Comic Sans MS" pitchFamily="66" charset="0"/>
              </a:rPr>
              <a:t>-12</a:t>
            </a:r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m</a:t>
            </a:r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6588125" y="5589588"/>
            <a:ext cx="0" cy="287337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5" name="Picture 47" descr="noya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352800"/>
            <a:ext cx="102393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8153400" y="5105400"/>
            <a:ext cx="685800" cy="457200"/>
          </a:xfrm>
          <a:prstGeom prst="rect">
            <a:avLst/>
          </a:prstGeom>
          <a:solidFill>
            <a:srgbClr val="8808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r 48"/>
          <p:cNvGrpSpPr/>
          <p:nvPr/>
        </p:nvGrpSpPr>
        <p:grpSpPr>
          <a:xfrm>
            <a:off x="7308477" y="5715000"/>
            <a:ext cx="1835523" cy="738336"/>
            <a:chOff x="7308477" y="5715000"/>
            <a:chExt cx="1835523" cy="738336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7308477" y="5996136"/>
              <a:ext cx="12239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omic Sans MS" pitchFamily="66" charset="0"/>
                </a:rPr>
                <a:t>Quarks</a:t>
              </a: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7906812" y="5715000"/>
              <a:ext cx="12371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mic Sans MS" pitchFamily="66" charset="0"/>
                </a:rPr>
                <a:t>~10</a:t>
              </a:r>
              <a:r>
                <a:rPr lang="fr-FR" baseline="30000" dirty="0" smtClean="0">
                  <a:solidFill>
                    <a:schemeClr val="bg1"/>
                  </a:solidFill>
                  <a:latin typeface="Comic Sans MS" pitchFamily="66" charset="0"/>
                </a:rPr>
                <a:t>-15</a:t>
              </a:r>
              <a:r>
                <a:rPr lang="fr-FR" dirty="0" smtClean="0">
                  <a:solidFill>
                    <a:schemeClr val="bg1"/>
                  </a:solidFill>
                  <a:latin typeface="Comic Sans MS" pitchFamily="66" charset="0"/>
                </a:rPr>
                <a:t>m</a:t>
              </a:r>
              <a:endParaRPr lang="fr-FR" sz="24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9" name="Grouper 41"/>
          <p:cNvGrpSpPr/>
          <p:nvPr/>
        </p:nvGrpSpPr>
        <p:grpSpPr>
          <a:xfrm>
            <a:off x="5125776" y="2590800"/>
            <a:ext cx="1960824" cy="4333022"/>
            <a:chOff x="5125776" y="2590800"/>
            <a:chExt cx="1960824" cy="4333022"/>
          </a:xfrm>
        </p:grpSpPr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5651500" y="5661025"/>
              <a:ext cx="0" cy="50482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grpSp>
          <p:nvGrpSpPr>
            <p:cNvPr id="25" name="Grouper 39"/>
            <p:cNvGrpSpPr/>
            <p:nvPr/>
          </p:nvGrpSpPr>
          <p:grpSpPr>
            <a:xfrm>
              <a:off x="5125776" y="2590800"/>
              <a:ext cx="1960824" cy="4333022"/>
              <a:chOff x="5125776" y="2590800"/>
              <a:chExt cx="1960824" cy="4333022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5125776" y="6092825"/>
                <a:ext cx="123718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latin typeface="Comic Sans MS" pitchFamily="66" charset="0"/>
                  </a:rPr>
                  <a:t>Atome</a:t>
                </a:r>
              </a:p>
              <a:p>
                <a:pPr algn="ctr"/>
                <a:r>
                  <a:rPr lang="fr-FR" sz="2400" dirty="0" smtClean="0">
                    <a:solidFill>
                      <a:schemeClr val="bg1"/>
                    </a:solidFill>
                    <a:latin typeface="Comic Sans MS" pitchFamily="66" charset="0"/>
                  </a:rPr>
                  <a:t>~10</a:t>
                </a:r>
                <a:r>
                  <a:rPr lang="fr-FR" sz="2400" baseline="30000" dirty="0" smtClean="0">
                    <a:solidFill>
                      <a:schemeClr val="bg1"/>
                    </a:solidFill>
                    <a:latin typeface="Comic Sans MS" pitchFamily="66" charset="0"/>
                  </a:rPr>
                  <a:t>-10</a:t>
                </a:r>
                <a:r>
                  <a:rPr lang="fr-FR" sz="2400" dirty="0" smtClean="0">
                    <a:solidFill>
                      <a:schemeClr val="bg1"/>
                    </a:solidFill>
                    <a:latin typeface="Comic Sans MS" pitchFamily="66" charset="0"/>
                  </a:rPr>
                  <a:t>m</a:t>
                </a:r>
                <a:endParaRPr lang="fr-FR" sz="24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" name="Text Box 38"/>
              <p:cNvSpPr txBox="1">
                <a:spLocks noChangeArrowheads="1"/>
              </p:cNvSpPr>
              <p:nvPr/>
            </p:nvSpPr>
            <p:spPr bwMode="auto">
              <a:xfrm>
                <a:off x="5486400" y="2590800"/>
                <a:ext cx="1600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  <a:latin typeface="Comic Sans MS" pitchFamily="66" charset="0"/>
                  </a:rPr>
                  <a:t>électron</a:t>
                </a:r>
                <a:endParaRPr lang="fr-FR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41" name="Espace réservé du numéro de diapositive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8DF38-2BF6-064B-A428-1CD4513106CB}" type="slidenum">
              <a:rPr lang="fr-FR"/>
              <a:pPr/>
              <a:t>30</a:t>
            </a:fld>
            <a:endParaRPr lang="fr-FR"/>
          </a:p>
        </p:txBody>
      </p:sp>
      <p:sp>
        <p:nvSpPr>
          <p:cNvPr id="606210" name="Rectangle 2"/>
          <p:cNvSpPr>
            <a:spLocks noChangeArrowheads="1"/>
          </p:cNvSpPr>
          <p:nvPr/>
        </p:nvSpPr>
        <p:spPr bwMode="auto">
          <a:xfrm>
            <a:off x="381000" y="2197100"/>
            <a:ext cx="876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000">
              <a:latin typeface="Helvetica" pitchFamily="-84" charset="0"/>
            </a:endParaRP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5224463" cy="5191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LHC en chiffre</a:t>
            </a:r>
            <a:endParaRPr lang="fr-FR" dirty="0"/>
          </a:p>
        </p:txBody>
      </p:sp>
      <p:sp>
        <p:nvSpPr>
          <p:cNvPr id="60621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00038" y="609600"/>
            <a:ext cx="8843962" cy="6248400"/>
          </a:xfrm>
        </p:spPr>
        <p:txBody>
          <a:bodyPr/>
          <a:lstStyle/>
          <a:p>
            <a:r>
              <a:rPr lang="fr-FR" sz="2000" b="1" dirty="0"/>
              <a:t>Energie des collisions:</a:t>
            </a:r>
          </a:p>
          <a:p>
            <a:pPr lvl="1"/>
            <a:r>
              <a:rPr lang="fr-FR" sz="1400" dirty="0"/>
              <a:t>Nominal: 14 </a:t>
            </a:r>
            <a:r>
              <a:rPr lang="fr-FR" sz="1400" dirty="0" err="1"/>
              <a:t>TeV</a:t>
            </a:r>
            <a:r>
              <a:rPr lang="fr-FR" sz="1400" dirty="0"/>
              <a:t> (prévu pour 2015)</a:t>
            </a:r>
          </a:p>
          <a:p>
            <a:pPr lvl="2"/>
            <a:r>
              <a:rPr lang="fr-FR" sz="1200" dirty="0"/>
              <a:t>1TeV 22.4.10</a:t>
            </a:r>
            <a:r>
              <a:rPr lang="fr-FR" sz="1200" baseline="30000" dirty="0"/>
              <a:t>-7 </a:t>
            </a:r>
            <a:r>
              <a:rPr lang="fr-FR" sz="1200" dirty="0"/>
              <a:t>Joules</a:t>
            </a:r>
          </a:p>
          <a:p>
            <a:pPr lvl="1"/>
            <a:r>
              <a:rPr lang="fr-FR" sz="1400" dirty="0"/>
              <a:t>Actuelle: 7 </a:t>
            </a:r>
            <a:r>
              <a:rPr lang="fr-FR" sz="1400" dirty="0" err="1"/>
              <a:t>TeV</a:t>
            </a:r>
            <a:endParaRPr lang="fr-FR" sz="1400" dirty="0"/>
          </a:p>
          <a:p>
            <a:pPr lvl="1"/>
            <a:endParaRPr lang="fr-FR" sz="1400" dirty="0"/>
          </a:p>
          <a:p>
            <a:r>
              <a:rPr lang="fr-FR" sz="2000" b="1" dirty="0"/>
              <a:t>La plus grande machine du monde</a:t>
            </a:r>
          </a:p>
          <a:p>
            <a:pPr lvl="1"/>
            <a:r>
              <a:rPr lang="fr-FR" sz="1600" dirty="0"/>
              <a:t>Circonférence : 26659m</a:t>
            </a:r>
          </a:p>
          <a:p>
            <a:pPr lvl="1"/>
            <a:r>
              <a:rPr lang="fr-FR" sz="1600" dirty="0"/>
              <a:t>9300 </a:t>
            </a:r>
            <a:r>
              <a:rPr lang="fr-FR" sz="1600" dirty="0" smtClean="0"/>
              <a:t>aimants supraconducteurs</a:t>
            </a:r>
          </a:p>
          <a:p>
            <a:endParaRPr lang="fr-FR" sz="2000" dirty="0"/>
          </a:p>
          <a:p>
            <a:r>
              <a:rPr lang="fr-FR" sz="2000" b="1" dirty="0"/>
              <a:t>Le circuit le plus rapide de la planète</a:t>
            </a:r>
          </a:p>
          <a:p>
            <a:pPr lvl="1"/>
            <a:r>
              <a:rPr lang="fr-FR" sz="1600" dirty="0"/>
              <a:t>Proton: 99.9999993% de la vitesse de la lumière</a:t>
            </a:r>
            <a:endParaRPr lang="fr-FR" sz="1600" dirty="0" smtClean="0"/>
          </a:p>
          <a:p>
            <a:pPr lvl="1"/>
            <a:r>
              <a:rPr lang="fr-FR" sz="1600" dirty="0" smtClean="0"/>
              <a:t>20 </a:t>
            </a:r>
            <a:r>
              <a:rPr lang="fr-FR" sz="1600" dirty="0"/>
              <a:t>millions collisions par </a:t>
            </a:r>
            <a:r>
              <a:rPr lang="fr-FR" sz="1600" dirty="0" smtClean="0"/>
              <a:t>seconde, </a:t>
            </a:r>
            <a:r>
              <a:rPr lang="fr-FR" sz="1600" dirty="0" smtClean="0"/>
              <a:t>entre </a:t>
            </a:r>
            <a:r>
              <a:rPr lang="fr-FR" sz="1600" dirty="0" smtClean="0"/>
              <a:t>paquets </a:t>
            </a:r>
            <a:r>
              <a:rPr lang="fr-FR" sz="1600" dirty="0" smtClean="0"/>
              <a:t>de protons, une vingtaine de </a:t>
            </a:r>
            <a:r>
              <a:rPr lang="fr-FR" sz="1600" dirty="0" smtClean="0"/>
              <a:t>collisions </a:t>
            </a:r>
            <a:r>
              <a:rPr lang="fr-FR" sz="1600" dirty="0" smtClean="0"/>
              <a:t>de proton simultanées</a:t>
            </a:r>
          </a:p>
          <a:p>
            <a:pPr>
              <a:buFont typeface="Wingdings" pitchFamily="-84" charset="2"/>
              <a:buNone/>
            </a:pPr>
            <a:endParaRPr lang="fr-FR" sz="2000" dirty="0"/>
          </a:p>
          <a:p>
            <a:r>
              <a:rPr lang="fr-FR" sz="2000" b="1" dirty="0"/>
              <a:t>L’espace le plus vide du système solaire </a:t>
            </a:r>
            <a:r>
              <a:rPr lang="en-GB" sz="2100" dirty="0">
                <a:solidFill>
                  <a:srgbClr val="000000"/>
                </a:solidFill>
              </a:rPr>
              <a:t>(10-13 </a:t>
            </a:r>
            <a:r>
              <a:rPr lang="en-GB" sz="2100" dirty="0" err="1">
                <a:solidFill>
                  <a:srgbClr val="000000"/>
                </a:solidFill>
              </a:rPr>
              <a:t>atm</a:t>
            </a:r>
            <a:r>
              <a:rPr lang="en-GB" sz="2100" dirty="0">
                <a:solidFill>
                  <a:srgbClr val="000000"/>
                </a:solidFill>
              </a:rPr>
              <a:t>)</a:t>
            </a:r>
            <a:endParaRPr lang="fr-FR" sz="2000" b="1" dirty="0"/>
          </a:p>
          <a:p>
            <a:pPr lvl="1"/>
            <a:r>
              <a:rPr lang="fr-FR" sz="1600" dirty="0"/>
              <a:t>Pression 10 fois plus faible que sur la lune</a:t>
            </a:r>
          </a:p>
          <a:p>
            <a:pPr lvl="1">
              <a:buFont typeface="Wingdings" pitchFamily="-84" charset="2"/>
              <a:buNone/>
            </a:pPr>
            <a:endParaRPr lang="fr-FR" sz="1600" dirty="0"/>
          </a:p>
          <a:p>
            <a:r>
              <a:rPr lang="fr-FR" sz="2000" b="1" dirty="0"/>
              <a:t>Le plus grand réfrigérateur</a:t>
            </a:r>
          </a:p>
          <a:p>
            <a:pPr lvl="1"/>
            <a:r>
              <a:rPr lang="fr-FR" sz="1600" dirty="0"/>
              <a:t>les aimants doivent être refroidis à -271°C, une température plus froide que celle de l’espace intersidéral	</a:t>
            </a:r>
            <a:r>
              <a:rPr lang="fr-FR" sz="2000" b="1" dirty="0"/>
              <a:t>	</a:t>
            </a:r>
          </a:p>
        </p:txBody>
      </p:sp>
      <p:pic>
        <p:nvPicPr>
          <p:cNvPr id="7" name="Image 6" descr="Sans tit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971550"/>
            <a:ext cx="3022600" cy="2273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tl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6288"/>
            <a:ext cx="9144001" cy="5883275"/>
          </a:xfrm>
          <a:prstGeom prst="rect">
            <a:avLst/>
          </a:prstGeom>
        </p:spPr>
      </p:pic>
      <p:sp>
        <p:nvSpPr>
          <p:cNvPr id="9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460267" y="6492875"/>
            <a:ext cx="2133600" cy="365125"/>
          </a:xfrm>
        </p:spPr>
        <p:txBody>
          <a:bodyPr/>
          <a:lstStyle/>
          <a:p>
            <a:fld id="{889A15B0-515D-434C-8D61-60BE230149D8}" type="slidenum">
              <a:rPr lang="fr-FR"/>
              <a:pPr/>
              <a:t>31</a:t>
            </a:fld>
            <a:endParaRPr lang="fr-FR" dirty="0"/>
          </a:p>
        </p:txBody>
      </p:sp>
      <p:sp>
        <p:nvSpPr>
          <p:cNvPr id="74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399" y="0"/>
            <a:ext cx="4140200" cy="519113"/>
          </a:xfrm>
        </p:spPr>
        <p:txBody>
          <a:bodyPr>
            <a:normAutofit fontScale="90000"/>
          </a:bodyPr>
          <a:lstStyle/>
          <a:p>
            <a:r>
              <a:rPr lang="en-US" dirty="0"/>
              <a:t>Le </a:t>
            </a:r>
            <a:r>
              <a:rPr lang="en-US" dirty="0" err="1"/>
              <a:t>détecteur</a:t>
            </a:r>
            <a:r>
              <a:rPr lang="en-US" dirty="0"/>
              <a:t> Atlas</a:t>
            </a:r>
          </a:p>
        </p:txBody>
      </p:sp>
      <p:sp>
        <p:nvSpPr>
          <p:cNvPr id="747527" name="Text Box 7"/>
          <p:cNvSpPr txBox="1">
            <a:spLocks noChangeArrowheads="1"/>
          </p:cNvSpPr>
          <p:nvPr/>
        </p:nvSpPr>
        <p:spPr bwMode="auto">
          <a:xfrm>
            <a:off x="4914900" y="0"/>
            <a:ext cx="1548355" cy="9562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1400" dirty="0" smtClean="0"/>
              <a:t>Diamètre: </a:t>
            </a:r>
            <a:r>
              <a:rPr lang="fr-FR" sz="1400" dirty="0"/>
              <a:t>25m</a:t>
            </a:r>
          </a:p>
          <a:p>
            <a:r>
              <a:rPr lang="fr-FR" sz="1400" dirty="0"/>
              <a:t>Longueur: 46m</a:t>
            </a:r>
          </a:p>
          <a:p>
            <a:r>
              <a:rPr lang="fr-FR" sz="1400" dirty="0" smtClean="0"/>
              <a:t>Poids: </a:t>
            </a:r>
            <a:r>
              <a:rPr lang="fr-FR" sz="1400" dirty="0"/>
              <a:t>7000 tonnes</a:t>
            </a:r>
          </a:p>
          <a:p>
            <a:endParaRPr lang="fr-FR" sz="1400" dirty="0"/>
          </a:p>
        </p:txBody>
      </p:sp>
      <p:sp>
        <p:nvSpPr>
          <p:cNvPr id="747528" name="Text Box 8"/>
          <p:cNvSpPr txBox="1">
            <a:spLocks noChangeArrowheads="1"/>
          </p:cNvSpPr>
          <p:nvPr/>
        </p:nvSpPr>
        <p:spPr bwMode="auto">
          <a:xfrm>
            <a:off x="6904038" y="0"/>
            <a:ext cx="1852112" cy="5254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1400" dirty="0"/>
              <a:t>3000 km de </a:t>
            </a:r>
            <a:r>
              <a:rPr lang="fr-FR" sz="1400" dirty="0" smtClean="0"/>
              <a:t>c</a:t>
            </a:r>
            <a:r>
              <a:rPr lang="fr-FR" sz="1400" dirty="0" smtClean="0"/>
              <a:t>â</a:t>
            </a:r>
            <a:r>
              <a:rPr lang="fr-FR" sz="1400" dirty="0" smtClean="0"/>
              <a:t>bles</a:t>
            </a:r>
            <a:endParaRPr lang="fr-FR" sz="1400" dirty="0"/>
          </a:p>
          <a:p>
            <a:r>
              <a:rPr lang="fr-FR" sz="1400" dirty="0"/>
              <a:t>100 millions de canaux</a:t>
            </a:r>
          </a:p>
        </p:txBody>
      </p:sp>
      <p:sp>
        <p:nvSpPr>
          <p:cNvPr id="11" name="Ellipse 10"/>
          <p:cNvSpPr/>
          <p:nvPr/>
        </p:nvSpPr>
        <p:spPr>
          <a:xfrm>
            <a:off x="2590800" y="3377716"/>
            <a:ext cx="304800" cy="457200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7FBBA-0A65-2C43-A84B-4000C724F0A3}" type="slidenum">
              <a:rPr lang="fr-FR"/>
              <a:pPr/>
              <a:t>32</a:t>
            </a:fld>
            <a:endParaRPr lang="fr-FR"/>
          </a:p>
        </p:txBody>
      </p:sp>
      <p:pic>
        <p:nvPicPr>
          <p:cNvPr id="73830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953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5" name="Picture 3" descr="0102032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00"/>
            <a:ext cx="9144000" cy="6783388"/>
          </a:xfrm>
          <a:prstGeom prst="rect">
            <a:avLst/>
          </a:prstGeom>
          <a:noFill/>
        </p:spPr>
      </p:pic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66BB-7EAD-CC48-8D94-74A999201DCF}" type="slidenum">
              <a:rPr lang="fr-FR"/>
              <a:pPr/>
              <a:t>33</a:t>
            </a:fld>
            <a:endParaRPr lang="fr-FR"/>
          </a:p>
        </p:txBody>
      </p:sp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5711825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La collaboration Atlas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57733-5760-FA4C-9CAC-D51D2503ED87}" type="slidenum">
              <a:rPr lang="fr-FR"/>
              <a:pPr/>
              <a:t>34</a:t>
            </a:fld>
            <a:endParaRPr lang="fr-FR"/>
          </a:p>
        </p:txBody>
      </p:sp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262563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La collaboration Atlas</a:t>
            </a:r>
          </a:p>
        </p:txBody>
      </p:sp>
      <p:pic>
        <p:nvPicPr>
          <p:cNvPr id="612355" name="Picture 3" descr="col_gen_0306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4988"/>
            <a:ext cx="9144000" cy="6373812"/>
          </a:xfrm>
          <a:prstGeom prst="rect">
            <a:avLst/>
          </a:prstGeom>
          <a:noFill/>
        </p:spPr>
      </p:pic>
      <p:sp>
        <p:nvSpPr>
          <p:cNvPr id="612356" name="Text Box 4"/>
          <p:cNvSpPr txBox="1">
            <a:spLocks noChangeArrowheads="1"/>
          </p:cNvSpPr>
          <p:nvPr/>
        </p:nvSpPr>
        <p:spPr bwMode="auto">
          <a:xfrm>
            <a:off x="6781800" y="5546725"/>
            <a:ext cx="2163763" cy="100647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2000"/>
              <a:t>38 pays</a:t>
            </a:r>
          </a:p>
          <a:p>
            <a:r>
              <a:rPr lang="fr-FR" sz="2000"/>
              <a:t>174 institutions</a:t>
            </a:r>
          </a:p>
          <a:p>
            <a:r>
              <a:rPr lang="fr-FR" sz="2000"/>
              <a:t>3000 auteurs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Animation: LHC_ATLAS_Collision_MD_HD_v02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4" name="LHC_ATLAS_Collision_MD_HD_v02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>
            <a:normAutofit/>
          </a:bodyPr>
          <a:lstStyle/>
          <a:p>
            <a:r>
              <a:rPr lang="en-GB" dirty="0" smtClean="0"/>
              <a:t>VOIR les </a:t>
            </a:r>
            <a:r>
              <a:rPr lang="en-GB" dirty="0" err="1" smtClean="0"/>
              <a:t>particules</a:t>
            </a:r>
            <a:r>
              <a:rPr lang="en-GB" dirty="0" smtClean="0"/>
              <a:t> 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8" name="Rectangle 6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Collision</a:t>
            </a:r>
            <a:r>
              <a:rPr lang="en-US" dirty="0" smtClean="0"/>
              <a:t> de </a:t>
            </a:r>
            <a:r>
              <a:rPr lang="fr-FR" dirty="0" smtClean="0"/>
              <a:t>protons</a:t>
            </a:r>
            <a:endParaRPr lang="fr-FR" dirty="0"/>
          </a:p>
        </p:txBody>
      </p:sp>
      <p:sp>
        <p:nvSpPr>
          <p:cNvPr id="3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70804-7654-F94E-ACB5-D0B9529AB253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34884" name="Oval 4"/>
          <p:cNvSpPr>
            <a:spLocks noChangeArrowheads="1"/>
          </p:cNvSpPr>
          <p:nvPr/>
        </p:nvSpPr>
        <p:spPr bwMode="auto">
          <a:xfrm>
            <a:off x="0" y="3151188"/>
            <a:ext cx="654050" cy="638175"/>
          </a:xfrm>
          <a:prstGeom prst="ellipse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2700000" scaled="1"/>
          </a:gra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34890" name="Oval 10"/>
          <p:cNvSpPr>
            <a:spLocks noChangeArrowheads="1"/>
          </p:cNvSpPr>
          <p:nvPr/>
        </p:nvSpPr>
        <p:spPr bwMode="auto">
          <a:xfrm>
            <a:off x="8489950" y="3143250"/>
            <a:ext cx="654050" cy="638175"/>
          </a:xfrm>
          <a:prstGeom prst="ellipse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2700000" scaled="1"/>
          </a:gra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34910" name="AutoShape 30"/>
          <p:cNvSpPr>
            <a:spLocks noChangeArrowheads="1"/>
          </p:cNvSpPr>
          <p:nvPr/>
        </p:nvSpPr>
        <p:spPr bwMode="auto">
          <a:xfrm>
            <a:off x="3962400" y="2846388"/>
            <a:ext cx="1422400" cy="13493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34911" name="Oval 31"/>
          <p:cNvSpPr>
            <a:spLocks noChangeArrowheads="1"/>
          </p:cNvSpPr>
          <p:nvPr/>
        </p:nvSpPr>
        <p:spPr bwMode="auto">
          <a:xfrm>
            <a:off x="4237038" y="2560638"/>
            <a:ext cx="871537" cy="8270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2700000" scaled="1"/>
          </a:gradFill>
          <a:ln w="3175" cap="rnd">
            <a:noFill/>
            <a:prstDash val="sysDot"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34912" name="Oval 32"/>
          <p:cNvSpPr>
            <a:spLocks noChangeArrowheads="1"/>
          </p:cNvSpPr>
          <p:nvPr/>
        </p:nvSpPr>
        <p:spPr bwMode="auto">
          <a:xfrm>
            <a:off x="4229100" y="3597275"/>
            <a:ext cx="871538" cy="82708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2700000" scaled="1"/>
          </a:gradFill>
          <a:ln w="3175" cap="rnd">
            <a:noFill/>
            <a:prstDash val="sysDot"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34943" name="Line 63"/>
          <p:cNvSpPr>
            <a:spLocks noChangeShapeType="1"/>
          </p:cNvSpPr>
          <p:nvPr/>
        </p:nvSpPr>
        <p:spPr bwMode="auto">
          <a:xfrm>
            <a:off x="304800" y="3468688"/>
            <a:ext cx="43100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34944" name="Line 64"/>
          <p:cNvSpPr>
            <a:spLocks noChangeShapeType="1"/>
          </p:cNvSpPr>
          <p:nvPr/>
        </p:nvSpPr>
        <p:spPr bwMode="auto">
          <a:xfrm flipH="1">
            <a:off x="4586288" y="3468688"/>
            <a:ext cx="4122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" name="Grouper 46"/>
          <p:cNvGrpSpPr/>
          <p:nvPr/>
        </p:nvGrpSpPr>
        <p:grpSpPr>
          <a:xfrm>
            <a:off x="3389313" y="690563"/>
            <a:ext cx="2447925" cy="5949950"/>
            <a:chOff x="3389313" y="690563"/>
            <a:chExt cx="2447925" cy="5949950"/>
          </a:xfrm>
        </p:grpSpPr>
        <p:sp>
          <p:nvSpPr>
            <p:cNvPr id="634932" name="Oval 52"/>
            <p:cNvSpPr>
              <a:spLocks noChangeArrowheads="1"/>
            </p:cNvSpPr>
            <p:nvPr/>
          </p:nvSpPr>
          <p:spPr bwMode="auto">
            <a:xfrm>
              <a:off x="4876800" y="4892675"/>
              <a:ext cx="639763" cy="595313"/>
            </a:xfrm>
            <a:prstGeom prst="ellipse">
              <a:avLst/>
            </a:prstGeom>
            <a:gradFill rotWithShape="1">
              <a:gsLst>
                <a:gs pos="0">
                  <a:srgbClr val="009900">
                    <a:alpha val="89999"/>
                  </a:srgbClr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175" cap="rnd">
              <a:noFill/>
              <a:prstDash val="sysDot"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634933" name="Oval 53"/>
            <p:cNvSpPr>
              <a:spLocks noChangeArrowheads="1"/>
            </p:cNvSpPr>
            <p:nvPr/>
          </p:nvSpPr>
          <p:spPr bwMode="auto">
            <a:xfrm>
              <a:off x="3927475" y="4902200"/>
              <a:ext cx="407988" cy="363538"/>
            </a:xfrm>
            <a:prstGeom prst="ellipse">
              <a:avLst/>
            </a:prstGeom>
            <a:gradFill rotWithShape="1">
              <a:gsLst>
                <a:gs pos="0">
                  <a:srgbClr val="FF6600">
                    <a:alpha val="89999"/>
                  </a:srgbClr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175" cap="rnd">
              <a:noFill/>
              <a:prstDash val="sysDot"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634934" name="Oval 54"/>
            <p:cNvSpPr>
              <a:spLocks noChangeArrowheads="1"/>
            </p:cNvSpPr>
            <p:nvPr/>
          </p:nvSpPr>
          <p:spPr bwMode="auto">
            <a:xfrm>
              <a:off x="5429250" y="6276975"/>
              <a:ext cx="407988" cy="363538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9999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634935" name="Oval 55"/>
            <p:cNvSpPr>
              <a:spLocks noChangeArrowheads="1"/>
            </p:cNvSpPr>
            <p:nvPr/>
          </p:nvSpPr>
          <p:spPr bwMode="auto">
            <a:xfrm>
              <a:off x="4652963" y="6267450"/>
              <a:ext cx="407988" cy="36353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9999"/>
                  </a:schemeClr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3175" cap="rnd">
              <a:noFill/>
              <a:prstDash val="sysDot"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grpSp>
          <p:nvGrpSpPr>
            <p:cNvPr id="3" name="Group 56"/>
            <p:cNvGrpSpPr>
              <a:grpSpLocks/>
            </p:cNvGrpSpPr>
            <p:nvPr/>
          </p:nvGrpSpPr>
          <p:grpSpPr bwMode="auto">
            <a:xfrm rot="11082139">
              <a:off x="4783138" y="4546600"/>
              <a:ext cx="798513" cy="1495425"/>
              <a:chOff x="2322" y="658"/>
              <a:chExt cx="503" cy="942"/>
            </a:xfrm>
          </p:grpSpPr>
          <p:sp>
            <p:nvSpPr>
              <p:cNvPr id="634937" name="Line 57"/>
              <p:cNvSpPr>
                <a:spLocks noChangeShapeType="1"/>
              </p:cNvSpPr>
              <p:nvPr/>
            </p:nvSpPr>
            <p:spPr bwMode="auto">
              <a:xfrm flipH="1" flipV="1">
                <a:off x="2697" y="1362"/>
                <a:ext cx="128" cy="23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4938" name="Line 58"/>
              <p:cNvSpPr>
                <a:spLocks noChangeShapeType="1"/>
              </p:cNvSpPr>
              <p:nvPr/>
            </p:nvSpPr>
            <p:spPr bwMode="auto">
              <a:xfrm flipH="1" flipV="1">
                <a:off x="2322" y="667"/>
                <a:ext cx="146" cy="3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4939" name="Line 59"/>
              <p:cNvSpPr>
                <a:spLocks noChangeShapeType="1"/>
              </p:cNvSpPr>
              <p:nvPr/>
            </p:nvSpPr>
            <p:spPr bwMode="auto">
              <a:xfrm flipV="1">
                <a:off x="2560" y="658"/>
                <a:ext cx="91" cy="3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634940" name="Line 60"/>
            <p:cNvSpPr>
              <a:spLocks noChangeShapeType="1"/>
            </p:cNvSpPr>
            <p:nvPr/>
          </p:nvSpPr>
          <p:spPr bwMode="auto">
            <a:xfrm flipH="1">
              <a:off x="4244975" y="4432300"/>
              <a:ext cx="217488" cy="40481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389313" y="690563"/>
              <a:ext cx="2070100" cy="1863725"/>
              <a:chOff x="2135" y="435"/>
              <a:chExt cx="1304" cy="1174"/>
            </a:xfrm>
          </p:grpSpPr>
          <p:sp>
            <p:nvSpPr>
              <p:cNvPr id="634913" name="Oval 33"/>
              <p:cNvSpPr>
                <a:spLocks noChangeArrowheads="1"/>
              </p:cNvSpPr>
              <p:nvPr/>
            </p:nvSpPr>
            <p:spPr bwMode="auto">
              <a:xfrm>
                <a:off x="2427" y="973"/>
                <a:ext cx="403" cy="375"/>
              </a:xfrm>
              <a:prstGeom prst="ellipse">
                <a:avLst/>
              </a:prstGeom>
              <a:gradFill rotWithShape="1">
                <a:gsLst>
                  <a:gs pos="0">
                    <a:srgbClr val="009900">
                      <a:alpha val="89999"/>
                    </a:srgbClr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3175" cap="rnd">
                <a:noFill/>
                <a:prstDash val="sysDot"/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4914" name="Oval 34"/>
              <p:cNvSpPr>
                <a:spLocks noChangeArrowheads="1"/>
              </p:cNvSpPr>
              <p:nvPr/>
            </p:nvSpPr>
            <p:spPr bwMode="auto">
              <a:xfrm>
                <a:off x="3182" y="1041"/>
                <a:ext cx="257" cy="229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alpha val="89999"/>
                    </a:srgbClr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3175" cap="rnd">
                <a:noFill/>
                <a:prstDash val="sysDot"/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4915" name="Oval 35"/>
              <p:cNvSpPr>
                <a:spLocks noChangeArrowheads="1"/>
              </p:cNvSpPr>
              <p:nvPr/>
            </p:nvSpPr>
            <p:spPr bwMode="auto">
              <a:xfrm>
                <a:off x="2135" y="435"/>
                <a:ext cx="257" cy="229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alpha val="89999"/>
                    </a:srgbClr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3175" cap="rnd">
                <a:noFill/>
                <a:prstDash val="sysDot"/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4916" name="Oval 36"/>
              <p:cNvSpPr>
                <a:spLocks noChangeArrowheads="1"/>
              </p:cNvSpPr>
              <p:nvPr/>
            </p:nvSpPr>
            <p:spPr bwMode="auto">
              <a:xfrm>
                <a:off x="2606" y="438"/>
                <a:ext cx="257" cy="229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alpha val="89999"/>
                    </a:srgbClr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3175" cap="rnd">
                <a:noFill/>
                <a:prstDash val="sysDot"/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4917" name="Line 37"/>
              <p:cNvSpPr>
                <a:spLocks noChangeShapeType="1"/>
              </p:cNvSpPr>
              <p:nvPr/>
            </p:nvSpPr>
            <p:spPr bwMode="auto">
              <a:xfrm flipV="1">
                <a:off x="3099" y="1307"/>
                <a:ext cx="138" cy="30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2322" y="658"/>
                <a:ext cx="503" cy="942"/>
                <a:chOff x="2322" y="658"/>
                <a:chExt cx="503" cy="942"/>
              </a:xfrm>
            </p:grpSpPr>
            <p:sp>
              <p:nvSpPr>
                <p:cNvPr id="634919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2697" y="1362"/>
                  <a:ext cx="128" cy="238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0000" tIns="46800" rIns="90000" bIns="46800">
                  <a:prstTxWarp prst="textNoShape">
                    <a:avLst/>
                  </a:prstTxWarp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34920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2322" y="667"/>
                  <a:ext cx="146" cy="311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0000" tIns="46800" rIns="90000" bIns="46800">
                  <a:prstTxWarp prst="textNoShape">
                    <a:avLst/>
                  </a:prstTxWarp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34921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560" y="658"/>
                  <a:ext cx="91" cy="311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0000" tIns="46800" rIns="90000" bIns="46800">
                  <a:prstTxWarp prst="textNoShape">
                    <a:avLst/>
                  </a:prstTxWarp>
                  <a:sp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634946" name="Text Box 66"/>
            <p:cNvSpPr txBox="1">
              <a:spLocks noChangeArrowheads="1"/>
            </p:cNvSpPr>
            <p:nvPr/>
          </p:nvSpPr>
          <p:spPr bwMode="auto">
            <a:xfrm>
              <a:off x="5308600" y="2665413"/>
              <a:ext cx="180975" cy="3048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 sz="1400"/>
            </a:p>
          </p:txBody>
        </p:sp>
      </p:grp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0" y="5064125"/>
            <a:ext cx="614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28600" y="14478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Einstein jeune: E=</a:t>
            </a:r>
            <a:r>
              <a:rPr lang="fr-FR" dirty="0" smtClean="0"/>
              <a:t>mc</a:t>
            </a:r>
            <a:r>
              <a:rPr lang="fr-FR" baseline="30000" dirty="0" smtClean="0"/>
              <a:t>2</a:t>
            </a:r>
          </a:p>
          <a:p>
            <a:r>
              <a:rPr lang="fr-FR" dirty="0" smtClean="0"/>
              <a:t>c</a:t>
            </a:r>
            <a:r>
              <a:rPr lang="fr-FR" dirty="0" smtClean="0"/>
              <a:t>: vitesse de la lumière</a:t>
            </a:r>
            <a:endParaRPr lang="fr-FR" baseline="30000" dirty="0" smtClean="0"/>
          </a:p>
        </p:txBody>
      </p:sp>
      <p:sp>
        <p:nvSpPr>
          <p:cNvPr id="37" name="ZoneTexte 36"/>
          <p:cNvSpPr txBox="1"/>
          <p:nvPr/>
        </p:nvSpPr>
        <p:spPr>
          <a:xfrm>
            <a:off x="5867400" y="762000"/>
            <a:ext cx="33378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Conversion de l’énergie </a:t>
            </a:r>
          </a:p>
          <a:p>
            <a:r>
              <a:rPr lang="fr-FR" dirty="0" smtClean="0"/>
              <a:t>cinétique en masse.</a:t>
            </a:r>
          </a:p>
          <a:p>
            <a:endParaRPr lang="fr-FR" dirty="0" smtClean="0"/>
          </a:p>
          <a:p>
            <a:r>
              <a:rPr lang="fr-FR" dirty="0" smtClean="0"/>
              <a:t>Création de nouvelles</a:t>
            </a:r>
          </a:p>
          <a:p>
            <a:r>
              <a:rPr lang="fr-FR" dirty="0" smtClean="0"/>
              <a:t>particules, d’une centaine</a:t>
            </a:r>
          </a:p>
          <a:p>
            <a:r>
              <a:rPr lang="fr-FR" dirty="0" smtClean="0"/>
              <a:t>de sortes</a:t>
            </a:r>
            <a:endParaRPr lang="fr-FR" dirty="0"/>
          </a:p>
        </p:txBody>
      </p:sp>
      <p:pic>
        <p:nvPicPr>
          <p:cNvPr id="38" name="Image 37" descr="albert-einstein-young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762000" cy="1115568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5943600" y="3962400"/>
            <a:ext cx="33778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plupart se désintègrent</a:t>
            </a:r>
          </a:p>
          <a:p>
            <a:r>
              <a:rPr lang="fr-FR" dirty="0" smtClean="0"/>
              <a:t>immédiatement</a:t>
            </a:r>
          </a:p>
          <a:p>
            <a:r>
              <a:rPr lang="fr-FR" dirty="0" smtClean="0">
                <a:latin typeface="Wingdings 3" charset="2"/>
                <a:cs typeface="Wingdings 3" charset="2"/>
              </a:rPr>
              <a:t>_</a:t>
            </a:r>
            <a:r>
              <a:rPr lang="fr-FR" dirty="0" smtClean="0"/>
              <a:t>Il n’en reste que de </a:t>
            </a:r>
          </a:p>
          <a:p>
            <a:r>
              <a:rPr lang="fr-FR" dirty="0" smtClean="0"/>
              <a:t>~6 sortes, </a:t>
            </a:r>
          </a:p>
          <a:p>
            <a:r>
              <a:rPr lang="fr-FR" dirty="0" smtClean="0"/>
              <a:t>qui vont traverser</a:t>
            </a:r>
          </a:p>
          <a:p>
            <a:r>
              <a:rPr lang="fr-FR" dirty="0" smtClean="0"/>
              <a:t> le détecteur. </a:t>
            </a:r>
            <a:endParaRPr lang="fr-FR" dirty="0"/>
          </a:p>
        </p:txBody>
      </p:sp>
      <p:pic>
        <p:nvPicPr>
          <p:cNvPr id="44" name="Image 43" descr="Capture d’écran 2012-10-10 à 11.49.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35433"/>
            <a:ext cx="2057400" cy="2122567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0" y="3886200"/>
            <a:ext cx="3867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 fait, le proton n’est</a:t>
            </a:r>
          </a:p>
          <a:p>
            <a:r>
              <a:rPr lang="fr-FR" dirty="0" smtClean="0"/>
              <a:t>pas une particule élémentaire: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51445E-7 L 0.46598 -7.51445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8208E-6 L -0.46111 -4.6820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34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34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34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3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nimBg="1"/>
      <p:bldP spid="634884" grpId="1" animBg="1"/>
      <p:bldP spid="634890" grpId="0" animBg="1"/>
      <p:bldP spid="634890" grpId="1" animBg="1"/>
      <p:bldP spid="634910" grpId="0" animBg="1"/>
      <p:bldP spid="634910" grpId="1" animBg="1"/>
      <p:bldP spid="634911" grpId="0" animBg="1"/>
      <p:bldP spid="634912" grpId="0" animBg="1"/>
      <p:bldP spid="634954" grpId="0"/>
      <p:bldP spid="63495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ositron_Anders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0"/>
            <a:ext cx="4495800" cy="473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4800" y="304800"/>
            <a:ext cx="7141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Découverte du positron (Anderson 1932), l’</a:t>
            </a:r>
            <a:r>
              <a:rPr lang="fr-FR" dirty="0" err="1" smtClean="0"/>
              <a:t>anti-électron</a:t>
            </a:r>
            <a:endParaRPr lang="fr-FR" dirty="0" smtClean="0"/>
          </a:p>
          <a:p>
            <a:r>
              <a:rPr lang="fr-FR" dirty="0" smtClean="0"/>
              <a:t>postulé par Dirac </a:t>
            </a:r>
            <a:r>
              <a:rPr lang="fr-FR" sz="1600" dirty="0" smtClean="0"/>
              <a:t>(mais Anderson l’ignorait)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219200"/>
            <a:ext cx="4782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Photo dans une chambre à brouillard, </a:t>
            </a:r>
          </a:p>
          <a:p>
            <a:r>
              <a:rPr lang="fr-FR" dirty="0" smtClean="0"/>
              <a:t>soumise au rayonnement cosmique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rot="5400000" flipH="1" flipV="1">
            <a:off x="2400300" y="6057900"/>
            <a:ext cx="6096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400800" y="3886200"/>
            <a:ext cx="190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Plaque de plomb</a:t>
            </a:r>
            <a:endParaRPr lang="fr-FR" sz="2000" dirty="0"/>
          </a:p>
        </p:txBody>
      </p:sp>
      <p:grpSp>
        <p:nvGrpSpPr>
          <p:cNvPr id="2" name="Grouper 20"/>
          <p:cNvGrpSpPr/>
          <p:nvPr/>
        </p:nvGrpSpPr>
        <p:grpSpPr>
          <a:xfrm>
            <a:off x="4495800" y="4724400"/>
            <a:ext cx="228600" cy="228600"/>
            <a:chOff x="6019800" y="5410200"/>
            <a:chExt cx="457200" cy="457200"/>
          </a:xfrm>
        </p:grpSpPr>
        <p:sp>
          <p:nvSpPr>
            <p:cNvPr id="15" name="Ellipse 14"/>
            <p:cNvSpPr/>
            <p:nvPr/>
          </p:nvSpPr>
          <p:spPr>
            <a:xfrm>
              <a:off x="6019800" y="541020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>
              <a:stCxn id="15" idx="1"/>
            </p:cNvCxnSpPr>
            <p:nvPr/>
          </p:nvCxnSpPr>
          <p:spPr>
            <a:xfrm rot="16200000" flipH="1">
              <a:off x="6086754" y="5477155"/>
              <a:ext cx="314045" cy="3140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>
              <a:endCxn id="15" idx="7"/>
            </p:cNvCxnSpPr>
            <p:nvPr/>
          </p:nvCxnSpPr>
          <p:spPr>
            <a:xfrm rot="5400000" flipH="1" flipV="1">
              <a:off x="6096000" y="5477156"/>
              <a:ext cx="314045" cy="3140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/>
          <p:cNvSpPr txBox="1"/>
          <p:nvPr/>
        </p:nvSpPr>
        <p:spPr>
          <a:xfrm>
            <a:off x="4953000" y="4572000"/>
            <a:ext cx="2586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Champ magnétique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2209800" y="449580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P=63MeV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209800" y="312420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P=23MeV</a:t>
            </a:r>
            <a:endParaRPr lang="fr-FR" dirty="0"/>
          </a:p>
        </p:txBody>
      </p:sp>
      <p:pic>
        <p:nvPicPr>
          <p:cNvPr id="14" name="Image 13" descr="anderson_positron_portrai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28600"/>
            <a:ext cx="1272632" cy="1800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315200" y="2286000"/>
            <a:ext cx="164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Nobel 1936</a:t>
            </a:r>
            <a:endParaRPr lang="fr-FR" dirty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p1_3dcocktail_run167844_evt1897658_sans_tra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772525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4800" y="152400"/>
            <a:ext cx="456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Détection du passage des particules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rançois\Desktop\LHC_collisions\Higgs\Conférence_Higgs\Particules_to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57400" y="1371600"/>
            <a:ext cx="838200" cy="762000"/>
          </a:xfrm>
          <a:prstGeom prst="rect">
            <a:avLst/>
          </a:prstGeom>
          <a:solidFill>
            <a:srgbClr val="1B6E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971800" y="1295400"/>
            <a:ext cx="838200" cy="762000"/>
          </a:xfrm>
          <a:prstGeom prst="rect">
            <a:avLst/>
          </a:prstGeom>
          <a:solidFill>
            <a:srgbClr val="1B6E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057400" y="2209800"/>
            <a:ext cx="838200" cy="762000"/>
          </a:xfrm>
          <a:prstGeom prst="rect">
            <a:avLst/>
          </a:prstGeom>
          <a:solidFill>
            <a:srgbClr val="1B6E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71800" y="2209800"/>
            <a:ext cx="838200" cy="762000"/>
          </a:xfrm>
          <a:prstGeom prst="rect">
            <a:avLst/>
          </a:prstGeom>
          <a:solidFill>
            <a:srgbClr val="1B6E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057400" y="4495800"/>
            <a:ext cx="838200" cy="762000"/>
          </a:xfrm>
          <a:prstGeom prst="rect">
            <a:avLst/>
          </a:prstGeom>
          <a:solidFill>
            <a:srgbClr val="E06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971800" y="4572000"/>
            <a:ext cx="838200" cy="762000"/>
          </a:xfrm>
          <a:prstGeom prst="rect">
            <a:avLst/>
          </a:prstGeom>
          <a:solidFill>
            <a:srgbClr val="E06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057400" y="5334000"/>
            <a:ext cx="838200" cy="762000"/>
          </a:xfrm>
          <a:prstGeom prst="rect">
            <a:avLst/>
          </a:prstGeom>
          <a:solidFill>
            <a:srgbClr val="E06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971800" y="5410200"/>
            <a:ext cx="838200" cy="762000"/>
          </a:xfrm>
          <a:prstGeom prst="rect">
            <a:avLst/>
          </a:prstGeom>
          <a:solidFill>
            <a:srgbClr val="E06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096000" y="26670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934200" y="26670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096000" y="35814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934200" y="35052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572000" y="5257800"/>
            <a:ext cx="3657600" cy="838200"/>
          </a:xfrm>
          <a:prstGeom prst="rect">
            <a:avLst/>
          </a:prstGeom>
          <a:solidFill>
            <a:srgbClr val="2489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410200" y="1447800"/>
            <a:ext cx="2819400" cy="1219200"/>
          </a:xfrm>
          <a:prstGeom prst="rect">
            <a:avLst/>
          </a:prstGeom>
          <a:solidFill>
            <a:srgbClr val="2079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152400" y="2362200"/>
            <a:ext cx="99934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⅓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152400" y="4572000"/>
            <a:ext cx="922398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- 1</a:t>
            </a:r>
            <a:endParaRPr lang="fr-FR" dirty="0"/>
          </a:p>
        </p:txBody>
      </p:sp>
      <p:sp>
        <p:nvSpPr>
          <p:cNvPr id="50" name="ZoneTexte 49"/>
          <p:cNvSpPr txBox="1"/>
          <p:nvPr/>
        </p:nvSpPr>
        <p:spPr>
          <a:xfrm>
            <a:off x="304800" y="5334000"/>
            <a:ext cx="74296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0</a:t>
            </a:r>
            <a:endParaRPr lang="fr-FR" dirty="0"/>
          </a:p>
        </p:txBody>
      </p:sp>
      <p:sp>
        <p:nvSpPr>
          <p:cNvPr id="51" name="ZoneTexte 50"/>
          <p:cNvSpPr txBox="1"/>
          <p:nvPr/>
        </p:nvSpPr>
        <p:spPr>
          <a:xfrm>
            <a:off x="152400" y="1600200"/>
            <a:ext cx="1070425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+ ⅔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p1_3dcocktail_run167844_evt18976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0" y="0"/>
            <a:ext cx="877252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1000" y="152400"/>
            <a:ext cx="6543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Reconstruction informatique des traces hélicoïdales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5562600"/>
            <a:ext cx="863725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précision obtenue permet entre autre  de distinguer les traces</a:t>
            </a:r>
          </a:p>
          <a:p>
            <a:r>
              <a:rPr lang="fr-FR" dirty="0" smtClean="0"/>
              <a:t> venant de la collision intéressante de la 20aine de collision parasites </a:t>
            </a:r>
          </a:p>
          <a:p>
            <a:r>
              <a:rPr lang="fr-FR" dirty="0" smtClean="0"/>
              <a:t>au court de la collision des mêmes paquets de protons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29000" y="457200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 événement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9" name="Image 8" descr="pile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9241"/>
            <a:ext cx="8693150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>
            <a:normAutofit/>
          </a:bodyPr>
          <a:lstStyle/>
          <a:p>
            <a:r>
              <a:rPr lang="en-GB" dirty="0" smtClean="0"/>
              <a:t>La chasse au boson de Higgs </a:t>
            </a:r>
            <a:r>
              <a:rPr lang="en-GB" dirty="0" err="1" smtClean="0"/>
              <a:t>était</a:t>
            </a:r>
            <a:r>
              <a:rPr lang="en-GB" dirty="0" smtClean="0"/>
              <a:t> </a:t>
            </a:r>
            <a:r>
              <a:rPr lang="en-GB" dirty="0" err="1" smtClean="0"/>
              <a:t>ouverte</a:t>
            </a:r>
            <a:r>
              <a:rPr lang="en-GB" dirty="0" smtClean="0"/>
              <a:t> </a:t>
            </a:r>
            <a:r>
              <a:rPr lang="en-GB" dirty="0" err="1" smtClean="0"/>
              <a:t>depuis</a:t>
            </a:r>
            <a:r>
              <a:rPr lang="en-GB" dirty="0" smtClean="0"/>
              <a:t> </a:t>
            </a:r>
            <a:r>
              <a:rPr lang="en-GB" dirty="0" err="1" smtClean="0"/>
              <a:t>longtemps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29000" y="457200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 événement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5" name="Image 4" descr="aster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82" y="1268382"/>
            <a:ext cx="8693151" cy="4048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pic>
        <p:nvPicPr>
          <p:cNvPr id="3" name="Image 2" descr="dececco_boson-de-higgs_cnam_09-201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500" t="11111" r="11667" b="666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500" t="11111" r="11667" b="6667"/>
              <a:stretch>
                <a:fillRect/>
              </a:stretch>
            </p:blipFill>
          </mc:Fallback>
        </mc:AlternateContent>
        <p:spPr>
          <a:xfrm>
            <a:off x="304800" y="0"/>
            <a:ext cx="8458200" cy="687809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62400" y="4038600"/>
            <a:ext cx="533400" cy="261610"/>
          </a:xfrm>
          <a:prstGeom prst="rect">
            <a:avLst/>
          </a:prstGeom>
          <a:solidFill>
            <a:srgbClr val="5B3A2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Pion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0" y="4267200"/>
            <a:ext cx="685800" cy="261610"/>
          </a:xfrm>
          <a:prstGeom prst="rect">
            <a:avLst/>
          </a:prstGeom>
          <a:solidFill>
            <a:srgbClr val="5B3A2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Neutron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48200" y="5105400"/>
            <a:ext cx="685800" cy="261610"/>
          </a:xfrm>
          <a:prstGeom prst="rect">
            <a:avLst/>
          </a:prstGeom>
          <a:solidFill>
            <a:srgbClr val="5B3A2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Electron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10000" y="5334000"/>
            <a:ext cx="685800" cy="261610"/>
          </a:xfrm>
          <a:prstGeom prst="rect">
            <a:avLst/>
          </a:prstGeom>
          <a:solidFill>
            <a:srgbClr val="5B3A2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Photon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3200" y="2209800"/>
            <a:ext cx="685800" cy="261610"/>
          </a:xfrm>
          <a:prstGeom prst="rect">
            <a:avLst/>
          </a:prstGeom>
          <a:solidFill>
            <a:srgbClr val="5B3A2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Neutrino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71800" y="1524000"/>
            <a:ext cx="685800" cy="261610"/>
          </a:xfrm>
          <a:prstGeom prst="rect">
            <a:avLst/>
          </a:prstGeom>
          <a:solidFill>
            <a:srgbClr val="5B3A2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Muon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152400"/>
            <a:ext cx="360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Identification des particules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ans tit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499113"/>
            <a:ext cx="8185150" cy="39751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Sélection des événements en temps réel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4800" y="83820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20 millions de collision de paquets par seconde</a:t>
            </a:r>
          </a:p>
          <a:p>
            <a:pPr>
              <a:buFont typeface="Arial"/>
              <a:buChar char="•"/>
            </a:pPr>
            <a:r>
              <a:rPr lang="fr-FR" dirty="0" smtClean="0"/>
              <a:t>400 événements sélectionnés (1/50.000) au vol</a:t>
            </a:r>
          </a:p>
          <a:p>
            <a:pPr>
              <a:buFont typeface="Arial"/>
              <a:buChar char="•"/>
            </a:pPr>
            <a:r>
              <a:rPr lang="fr-FR" dirty="0" smtClean="0">
                <a:latin typeface="Wingdings 3" charset="2"/>
                <a:cs typeface="Wingdings 3" charset="2"/>
              </a:rPr>
              <a:t>_</a:t>
            </a:r>
            <a:r>
              <a:rPr lang="fr-FR" dirty="0" smtClean="0"/>
              <a:t>échantillonnage en cascade, décision en 1</a:t>
            </a:r>
            <a:r>
              <a:rPr lang="fr-FR" dirty="0" smtClean="0">
                <a:latin typeface="Symbol" charset="2"/>
                <a:cs typeface="Symbol" charset="2"/>
              </a:rPr>
              <a:t>m</a:t>
            </a:r>
            <a:r>
              <a:rPr lang="fr-FR" dirty="0" smtClean="0"/>
              <a:t>s-1s sur des </a:t>
            </a:r>
            <a:r>
              <a:rPr lang="fr-FR" i="1" dirty="0" smtClean="0"/>
              <a:t>signatures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 rot="1881583">
            <a:off x="2839882" y="2912058"/>
            <a:ext cx="1364226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Poubelle!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1881583">
            <a:off x="7001126" y="2835856"/>
            <a:ext cx="1423737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On garde!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traitement des données en chiffres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4801" y="1676400"/>
            <a:ext cx="8686800" cy="495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~1 </a:t>
            </a:r>
            <a:r>
              <a:rPr lang="fr-FR" dirty="0" err="1" smtClean="0"/>
              <a:t>PetaOctet</a:t>
            </a:r>
            <a:r>
              <a:rPr lang="fr-FR" dirty="0" smtClean="0"/>
              <a:t> de données accumulé chaque année (1 million de </a:t>
            </a:r>
            <a:r>
              <a:rPr lang="fr-FR" dirty="0" err="1" smtClean="0"/>
              <a:t>GigaOctets</a:t>
            </a:r>
            <a:r>
              <a:rPr lang="fr-FR" dirty="0" smtClean="0"/>
              <a:t>   ~1 milliard de chansons mp3)</a:t>
            </a:r>
          </a:p>
          <a:p>
            <a:pPr>
              <a:buFont typeface="Arial"/>
              <a:buChar char="•"/>
            </a:pPr>
            <a:r>
              <a:rPr lang="fr-FR" dirty="0" smtClean="0"/>
              <a:t>Données </a:t>
            </a:r>
            <a:r>
              <a:rPr lang="fr-FR" dirty="0" err="1" smtClean="0"/>
              <a:t>processées</a:t>
            </a:r>
            <a:r>
              <a:rPr lang="fr-FR" dirty="0" smtClean="0"/>
              <a:t> quasi – en ligne par ~6000 ordinateurs au CERN </a:t>
            </a:r>
          </a:p>
          <a:p>
            <a:pPr>
              <a:buFont typeface="Arial"/>
              <a:buChar char="•"/>
            </a:pPr>
            <a:r>
              <a:rPr lang="fr-FR" dirty="0" smtClean="0"/>
              <a:t>Du </a:t>
            </a:r>
            <a:r>
              <a:rPr lang="fr-FR" dirty="0" err="1" smtClean="0"/>
              <a:t>collisioneur</a:t>
            </a:r>
            <a:r>
              <a:rPr lang="fr-FR" dirty="0" smtClean="0"/>
              <a:t> au </a:t>
            </a:r>
            <a:r>
              <a:rPr lang="fr-FR" dirty="0" err="1" smtClean="0"/>
              <a:t>laptop</a:t>
            </a:r>
            <a:r>
              <a:rPr lang="fr-FR" dirty="0" smtClean="0"/>
              <a:t>: …puis réduites et distribuées dans le monde entier dans les laboratoires, et finalement quelques </a:t>
            </a:r>
            <a:r>
              <a:rPr lang="fr-FR" smtClean="0"/>
              <a:t>GigaOctets</a:t>
            </a:r>
            <a:r>
              <a:rPr lang="fr-FR" dirty="0" smtClean="0"/>
              <a:t> sur les </a:t>
            </a:r>
            <a:r>
              <a:rPr lang="fr-FR" dirty="0" err="1" smtClean="0"/>
              <a:t>laptops</a:t>
            </a:r>
            <a:r>
              <a:rPr lang="fr-FR" dirty="0" smtClean="0"/>
              <a:t> des physiciens</a:t>
            </a:r>
          </a:p>
          <a:p>
            <a:pPr>
              <a:buFont typeface="Arial"/>
              <a:buChar char="•"/>
            </a:pPr>
            <a:r>
              <a:rPr lang="fr-FR" dirty="0" smtClean="0"/>
              <a:t>Parallèlement, 150.000 ordinateurs dans le monde moulinent en permanence pour produire ~1 milliard d’événement simulés par an</a:t>
            </a:r>
          </a:p>
          <a:p>
            <a:pPr>
              <a:buFont typeface="Arial"/>
              <a:buChar char="•"/>
            </a:pPr>
            <a:r>
              <a:rPr lang="fr-FR" dirty="0" smtClean="0"/>
              <a:t>4 millions de ligne de code écrites par 1000 personnes depuis &gt;10 ans, ~250 étant encore actives 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1CA13-6F85-0943-AF8B-9251B391A222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173913" cy="519113"/>
          </a:xfrm>
        </p:spPr>
        <p:txBody>
          <a:bodyPr>
            <a:normAutofit fontScale="90000"/>
          </a:bodyPr>
          <a:lstStyle/>
          <a:p>
            <a:r>
              <a:rPr lang="en-US" smtClean="0"/>
              <a:t>Etat initial</a:t>
            </a:r>
            <a:endParaRPr lang="en-US" dirty="0"/>
          </a:p>
        </p:txBody>
      </p:sp>
      <p:sp>
        <p:nvSpPr>
          <p:cNvPr id="575492" name="Text Box 4"/>
          <p:cNvSpPr txBox="1">
            <a:spLocks noChangeArrowheads="1"/>
          </p:cNvSpPr>
          <p:nvPr/>
        </p:nvSpPr>
        <p:spPr bwMode="auto">
          <a:xfrm>
            <a:off x="0" y="6461125"/>
            <a:ext cx="4888174" cy="4022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1GeV~masse d’un proton/</a:t>
            </a:r>
            <a:r>
              <a:rPr lang="en-US" sz="2000" dirty="0" err="1" smtClean="0"/>
              <a:t>atome</a:t>
            </a:r>
            <a:r>
              <a:rPr lang="en-US" sz="2000" dirty="0" smtClean="0"/>
              <a:t> </a:t>
            </a:r>
            <a:r>
              <a:rPr lang="en-US" sz="2000" dirty="0" err="1" smtClean="0"/>
              <a:t>d’hydrogène</a:t>
            </a:r>
            <a:endParaRPr lang="en-US" sz="2000" dirty="0"/>
          </a:p>
        </p:txBody>
      </p:sp>
      <p:sp>
        <p:nvSpPr>
          <p:cNvPr id="575499" name="Text Box 11"/>
          <p:cNvSpPr txBox="1">
            <a:spLocks noChangeArrowheads="1"/>
          </p:cNvSpPr>
          <p:nvPr/>
        </p:nvSpPr>
        <p:spPr bwMode="auto">
          <a:xfrm>
            <a:off x="4276725" y="1168400"/>
            <a:ext cx="915988" cy="1708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0600"/>
              <a:t>?</a:t>
            </a:r>
          </a:p>
        </p:txBody>
      </p:sp>
      <p:sp>
        <p:nvSpPr>
          <p:cNvPr id="57550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0" y="4637088"/>
            <a:ext cx="8843963" cy="1204912"/>
          </a:xfrm>
        </p:spPr>
        <p:txBody>
          <a:bodyPr/>
          <a:lstStyle/>
          <a:p>
            <a:r>
              <a:rPr lang="en-GB" sz="2200" smtClean="0"/>
              <a:t>Toutes les propriétés du boson de Higgs sont prédites par la théorie sauf sa masse</a:t>
            </a:r>
          </a:p>
          <a:p>
            <a:r>
              <a:rPr lang="en-GB" sz="2200" smtClean="0"/>
              <a:t>Théorie </a:t>
            </a:r>
            <a:r>
              <a:rPr lang="en-GB" sz="2200" smtClean="0">
                <a:sym typeface="Symbol" pitchFamily="-84" charset="2"/>
              </a:rPr>
              <a:t> m</a:t>
            </a:r>
            <a:r>
              <a:rPr lang="en-GB" sz="2200" baseline="-25000" smtClean="0">
                <a:sym typeface="Symbol" pitchFamily="-84" charset="2"/>
              </a:rPr>
              <a:t>H</a:t>
            </a:r>
            <a:r>
              <a:rPr lang="en-GB" sz="2200" smtClean="0">
                <a:sym typeface="Symbol" pitchFamily="-84" charset="2"/>
              </a:rPr>
              <a:t>&lt;1000 GeV</a:t>
            </a:r>
            <a:endParaRPr lang="en-GB" sz="2200" baseline="30000" dirty="0">
              <a:sym typeface="Symbol" pitchFamily="-84" charset="2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-90488" y="2997200"/>
            <a:ext cx="9234488" cy="1163638"/>
            <a:chOff x="-57" y="1888"/>
            <a:chExt cx="5817" cy="733"/>
          </a:xfrm>
        </p:grpSpPr>
        <p:pic>
          <p:nvPicPr>
            <p:cNvPr id="575493" name="Picture 5" descr="Imag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1"/>
              <a:ext cx="5760" cy="730"/>
            </a:xfrm>
            <a:prstGeom prst="rect">
              <a:avLst/>
            </a:prstGeom>
            <a:noFill/>
          </p:spPr>
        </p:pic>
        <p:sp>
          <p:nvSpPr>
            <p:cNvPr id="575495" name="Rectangle 7"/>
            <p:cNvSpPr>
              <a:spLocks noChangeArrowheads="1"/>
            </p:cNvSpPr>
            <p:nvPr/>
          </p:nvSpPr>
          <p:spPr bwMode="auto">
            <a:xfrm>
              <a:off x="568" y="1904"/>
              <a:ext cx="28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5496" name="Rectangle 8"/>
            <p:cNvSpPr>
              <a:spLocks noChangeArrowheads="1"/>
            </p:cNvSpPr>
            <p:nvPr/>
          </p:nvSpPr>
          <p:spPr bwMode="auto">
            <a:xfrm>
              <a:off x="697" y="1891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3984" y="1888"/>
              <a:ext cx="592" cy="1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5501" name="Text Box 13"/>
            <p:cNvSpPr txBox="1">
              <a:spLocks noChangeArrowheads="1"/>
            </p:cNvSpPr>
            <p:nvPr/>
          </p:nvSpPr>
          <p:spPr bwMode="auto">
            <a:xfrm>
              <a:off x="5023" y="2359"/>
              <a:ext cx="445" cy="21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575502" name="Line 14"/>
            <p:cNvSpPr>
              <a:spLocks noChangeShapeType="1"/>
            </p:cNvSpPr>
            <p:nvPr/>
          </p:nvSpPr>
          <p:spPr bwMode="auto">
            <a:xfrm>
              <a:off x="0" y="2085"/>
              <a:ext cx="57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049" y="1896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5504" name="Text Box 16"/>
            <p:cNvSpPr txBox="1">
              <a:spLocks noChangeArrowheads="1"/>
            </p:cNvSpPr>
            <p:nvPr/>
          </p:nvSpPr>
          <p:spPr bwMode="auto">
            <a:xfrm>
              <a:off x="-57" y="2077"/>
              <a:ext cx="2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CD19D-08DF-9E4C-9078-1128ABDC9F78}" type="slidenum">
              <a:rPr lang="fr-FR"/>
              <a:pPr/>
              <a:t>48</a:t>
            </a:fld>
            <a:endParaRPr lang="fr-FR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90488" y="2997200"/>
            <a:ext cx="9234488" cy="1163638"/>
            <a:chOff x="-57" y="1888"/>
            <a:chExt cx="5817" cy="733"/>
          </a:xfrm>
        </p:grpSpPr>
        <p:pic>
          <p:nvPicPr>
            <p:cNvPr id="583703" name="Picture 23" descr="Imag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1"/>
              <a:ext cx="5760" cy="730"/>
            </a:xfrm>
            <a:prstGeom prst="rect">
              <a:avLst/>
            </a:prstGeom>
            <a:noFill/>
          </p:spPr>
        </p:pic>
        <p:sp>
          <p:nvSpPr>
            <p:cNvPr id="583704" name="Rectangle 24"/>
            <p:cNvSpPr>
              <a:spLocks noChangeArrowheads="1"/>
            </p:cNvSpPr>
            <p:nvPr/>
          </p:nvSpPr>
          <p:spPr bwMode="auto">
            <a:xfrm>
              <a:off x="568" y="1904"/>
              <a:ext cx="28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5" name="Rectangle 25"/>
            <p:cNvSpPr>
              <a:spLocks noChangeArrowheads="1"/>
            </p:cNvSpPr>
            <p:nvPr/>
          </p:nvSpPr>
          <p:spPr bwMode="auto">
            <a:xfrm>
              <a:off x="697" y="1891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6" name="Rectangle 26"/>
            <p:cNvSpPr>
              <a:spLocks noChangeArrowheads="1"/>
            </p:cNvSpPr>
            <p:nvPr/>
          </p:nvSpPr>
          <p:spPr bwMode="auto">
            <a:xfrm>
              <a:off x="3984" y="1888"/>
              <a:ext cx="592" cy="1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7" name="Text Box 27"/>
            <p:cNvSpPr txBox="1">
              <a:spLocks noChangeArrowheads="1"/>
            </p:cNvSpPr>
            <p:nvPr/>
          </p:nvSpPr>
          <p:spPr bwMode="auto">
            <a:xfrm>
              <a:off x="5023" y="2359"/>
              <a:ext cx="445" cy="21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583708" name="Line 28"/>
            <p:cNvSpPr>
              <a:spLocks noChangeShapeType="1"/>
            </p:cNvSpPr>
            <p:nvPr/>
          </p:nvSpPr>
          <p:spPr bwMode="auto">
            <a:xfrm>
              <a:off x="0" y="2085"/>
              <a:ext cx="57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9" name="Rectangle 29"/>
            <p:cNvSpPr>
              <a:spLocks noChangeArrowheads="1"/>
            </p:cNvSpPr>
            <p:nvPr/>
          </p:nvSpPr>
          <p:spPr bwMode="auto">
            <a:xfrm>
              <a:off x="4049" y="1896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10" name="Text Box 30"/>
            <p:cNvSpPr txBox="1">
              <a:spLocks noChangeArrowheads="1"/>
            </p:cNvSpPr>
            <p:nvPr/>
          </p:nvSpPr>
          <p:spPr bwMode="auto">
            <a:xfrm>
              <a:off x="-57" y="2077"/>
              <a:ext cx="2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0</a:t>
              </a:r>
            </a:p>
          </p:txBody>
        </p:sp>
      </p:grpSp>
      <p:sp>
        <p:nvSpPr>
          <p:cNvPr id="583689" name="Rectangle 9"/>
          <p:cNvSpPr>
            <a:spLocks noChangeArrowheads="1"/>
          </p:cNvSpPr>
          <p:nvPr/>
        </p:nvSpPr>
        <p:spPr bwMode="auto">
          <a:xfrm>
            <a:off x="2460625" y="2009775"/>
            <a:ext cx="5481638" cy="128905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2049463" y="2008188"/>
            <a:ext cx="90487" cy="128905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0"/>
            <a:ext cx="7404100" cy="519113"/>
          </a:xfrm>
        </p:spPr>
        <p:txBody>
          <a:bodyPr>
            <a:normAutofit fontScale="90000"/>
          </a:bodyPr>
          <a:lstStyle/>
          <a:p>
            <a:r>
              <a:rPr lang="en-US" dirty="0"/>
              <a:t>La chasse au boson de Higgs</a:t>
            </a: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0" y="2008188"/>
            <a:ext cx="2049463" cy="127793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88" name="Rectangle 8"/>
          <p:cNvSpPr>
            <a:spLocks noChangeArrowheads="1"/>
          </p:cNvSpPr>
          <p:nvPr/>
        </p:nvSpPr>
        <p:spPr bwMode="auto">
          <a:xfrm>
            <a:off x="2979738" y="2008188"/>
            <a:ext cx="795337" cy="127793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92" name="Rectangle 12"/>
          <p:cNvSpPr>
            <a:spLocks noChangeArrowheads="1"/>
          </p:cNvSpPr>
          <p:nvPr/>
        </p:nvSpPr>
        <p:spPr bwMode="auto">
          <a:xfrm>
            <a:off x="5011738" y="1265238"/>
            <a:ext cx="1690687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en-US" sz="1800"/>
              <a:t>LHC</a:t>
            </a:r>
          </a:p>
          <a:p>
            <a:r>
              <a:rPr lang="en-US" sz="1800"/>
              <a:t>Depuis 2009</a:t>
            </a:r>
            <a:r>
              <a:rPr lang="en-US" sz="1400"/>
              <a:t> </a:t>
            </a: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2292350" y="1408113"/>
            <a:ext cx="0" cy="3921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94" name="Text Box 14"/>
          <p:cNvSpPr txBox="1">
            <a:spLocks noChangeArrowheads="1"/>
          </p:cNvSpPr>
          <p:nvPr/>
        </p:nvSpPr>
        <p:spPr bwMode="auto">
          <a:xfrm>
            <a:off x="2057400" y="685800"/>
            <a:ext cx="369660" cy="7716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!</a:t>
            </a:r>
          </a:p>
        </p:txBody>
      </p:sp>
      <p:pic>
        <p:nvPicPr>
          <p:cNvPr id="583699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675188"/>
            <a:ext cx="2627312" cy="2182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4882672" y="4683125"/>
            <a:ext cx="1348744" cy="3099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Le LHC au </a:t>
            </a:r>
            <a:r>
              <a:rPr lang="en-US" sz="1400" dirty="0" err="1" smtClean="0"/>
              <a:t>cern</a:t>
            </a:r>
            <a:endParaRPr lang="en-US" sz="1400" dirty="0"/>
          </a:p>
        </p:txBody>
      </p:sp>
      <p:sp>
        <p:nvSpPr>
          <p:cNvPr id="583701" name="Text Box 21"/>
          <p:cNvSpPr txBox="1">
            <a:spLocks noChangeArrowheads="1"/>
          </p:cNvSpPr>
          <p:nvPr/>
        </p:nvSpPr>
        <p:spPr bwMode="auto">
          <a:xfrm>
            <a:off x="-90488" y="3297238"/>
            <a:ext cx="342901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C472E-0DF4-574F-8231-E8E7A99C00CF}" type="slidenum">
              <a:rPr lang="fr-FR"/>
              <a:pPr/>
              <a:t>49</a:t>
            </a:fld>
            <a:endParaRPr lang="fr-FR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90488" y="2997200"/>
            <a:ext cx="9234488" cy="1163638"/>
            <a:chOff x="-57" y="1888"/>
            <a:chExt cx="5817" cy="733"/>
          </a:xfrm>
        </p:grpSpPr>
        <p:pic>
          <p:nvPicPr>
            <p:cNvPr id="579600" name="Picture 16" descr="Imag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1"/>
              <a:ext cx="5760" cy="730"/>
            </a:xfrm>
            <a:prstGeom prst="rect">
              <a:avLst/>
            </a:prstGeom>
            <a:noFill/>
          </p:spPr>
        </p:pic>
        <p:sp>
          <p:nvSpPr>
            <p:cNvPr id="579601" name="Rectangle 17"/>
            <p:cNvSpPr>
              <a:spLocks noChangeArrowheads="1"/>
            </p:cNvSpPr>
            <p:nvPr/>
          </p:nvSpPr>
          <p:spPr bwMode="auto">
            <a:xfrm>
              <a:off x="568" y="1904"/>
              <a:ext cx="28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9602" name="Rectangle 18"/>
            <p:cNvSpPr>
              <a:spLocks noChangeArrowheads="1"/>
            </p:cNvSpPr>
            <p:nvPr/>
          </p:nvSpPr>
          <p:spPr bwMode="auto">
            <a:xfrm>
              <a:off x="697" y="1891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9603" name="Rectangle 19"/>
            <p:cNvSpPr>
              <a:spLocks noChangeArrowheads="1"/>
            </p:cNvSpPr>
            <p:nvPr/>
          </p:nvSpPr>
          <p:spPr bwMode="auto">
            <a:xfrm>
              <a:off x="3984" y="1888"/>
              <a:ext cx="592" cy="1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9604" name="Text Box 20"/>
            <p:cNvSpPr txBox="1">
              <a:spLocks noChangeArrowheads="1"/>
            </p:cNvSpPr>
            <p:nvPr/>
          </p:nvSpPr>
          <p:spPr bwMode="auto">
            <a:xfrm>
              <a:off x="5023" y="2359"/>
              <a:ext cx="674" cy="21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(GeV/c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  <p:sp>
          <p:nvSpPr>
            <p:cNvPr id="579605" name="Line 21"/>
            <p:cNvSpPr>
              <a:spLocks noChangeShapeType="1"/>
            </p:cNvSpPr>
            <p:nvPr/>
          </p:nvSpPr>
          <p:spPr bwMode="auto">
            <a:xfrm>
              <a:off x="0" y="2085"/>
              <a:ext cx="57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9606" name="Rectangle 22"/>
            <p:cNvSpPr>
              <a:spLocks noChangeArrowheads="1"/>
            </p:cNvSpPr>
            <p:nvPr/>
          </p:nvSpPr>
          <p:spPr bwMode="auto">
            <a:xfrm>
              <a:off x="4049" y="1896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79607" name="Text Box 23"/>
            <p:cNvSpPr txBox="1">
              <a:spLocks noChangeArrowheads="1"/>
            </p:cNvSpPr>
            <p:nvPr/>
          </p:nvSpPr>
          <p:spPr bwMode="auto">
            <a:xfrm>
              <a:off x="-57" y="2077"/>
              <a:ext cx="2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0</a:t>
              </a:r>
            </a:p>
          </p:txBody>
        </p:sp>
      </p:grpSp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0"/>
            <a:ext cx="6870700" cy="519113"/>
          </a:xfrm>
        </p:spPr>
        <p:txBody>
          <a:bodyPr>
            <a:normAutofit fontScale="90000"/>
          </a:bodyPr>
          <a:lstStyle/>
          <a:p>
            <a:r>
              <a:rPr lang="en-US" dirty="0"/>
              <a:t>La chasse au boson de Higgs</a:t>
            </a:r>
          </a:p>
        </p:txBody>
      </p:sp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1803400" y="3017838"/>
            <a:ext cx="2019300" cy="1968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6324600" y="2997200"/>
            <a:ext cx="939800" cy="165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79593" name="Rectangle 9"/>
          <p:cNvSpPr>
            <a:spLocks noChangeArrowheads="1"/>
          </p:cNvSpPr>
          <p:nvPr/>
        </p:nvSpPr>
        <p:spPr bwMode="auto">
          <a:xfrm>
            <a:off x="0" y="2008188"/>
            <a:ext cx="2049463" cy="127793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974013" y="3744913"/>
            <a:ext cx="705840" cy="34073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1177925" y="1293813"/>
            <a:ext cx="1514475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en-US" sz="1800"/>
              <a:t>LEP</a:t>
            </a:r>
          </a:p>
          <a:p>
            <a:r>
              <a:rPr lang="en-US" sz="1800"/>
              <a:t>1989-2000</a:t>
            </a:r>
            <a:r>
              <a:rPr lang="en-US" sz="1400"/>
              <a:t> </a:t>
            </a:r>
          </a:p>
        </p:txBody>
      </p:sp>
      <p:pic>
        <p:nvPicPr>
          <p:cNvPr id="57959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2500"/>
            <a:ext cx="3340100" cy="2095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79597" name="Text Box 13"/>
          <p:cNvSpPr txBox="1">
            <a:spLocks noChangeArrowheads="1"/>
          </p:cNvSpPr>
          <p:nvPr/>
        </p:nvSpPr>
        <p:spPr bwMode="auto">
          <a:xfrm>
            <a:off x="3319463" y="4713288"/>
            <a:ext cx="1744662" cy="51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Le LEP au cern</a:t>
            </a:r>
          </a:p>
          <a:p>
            <a:pPr algn="ctr"/>
            <a:r>
              <a:rPr lang="en-US" sz="1400"/>
              <a:t>(pres de Genève)</a:t>
            </a:r>
          </a:p>
        </p:txBody>
      </p:sp>
      <p:sp>
        <p:nvSpPr>
          <p:cNvPr id="579598" name="Text Box 14"/>
          <p:cNvSpPr txBox="1">
            <a:spLocks noChangeArrowheads="1"/>
          </p:cNvSpPr>
          <p:nvPr/>
        </p:nvSpPr>
        <p:spPr bwMode="auto">
          <a:xfrm>
            <a:off x="-90488" y="3297238"/>
            <a:ext cx="342901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0</a:t>
            </a:r>
          </a:p>
        </p:txBody>
      </p:sp>
      <p:grpSp>
        <p:nvGrpSpPr>
          <p:cNvPr id="3" name="Grouper 21"/>
          <p:cNvGrpSpPr/>
          <p:nvPr/>
        </p:nvGrpSpPr>
        <p:grpSpPr>
          <a:xfrm>
            <a:off x="6248400" y="304800"/>
            <a:ext cx="2590800" cy="2851251"/>
            <a:chOff x="6248400" y="304800"/>
            <a:chExt cx="2590800" cy="2851251"/>
          </a:xfrm>
        </p:grpSpPr>
        <p:pic>
          <p:nvPicPr>
            <p:cNvPr id="23" name="Image 22" descr="z05_blueband-LEPEWG-2005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5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248400" y="304800"/>
              <a:ext cx="2590800" cy="2851251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7162800" y="838200"/>
              <a:ext cx="1219200" cy="685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fr-FR" sz="1050" dirty="0" smtClean="0"/>
                <a:t>Mesures indirectes</a:t>
              </a:r>
            </a:p>
            <a:p>
              <a:r>
                <a:rPr lang="fr-FR" sz="1050" dirty="0" smtClean="0"/>
                <a:t>          2005</a:t>
              </a:r>
            </a:p>
            <a:p>
              <a:r>
                <a:rPr lang="fr-FR" sz="1050" dirty="0" smtClean="0"/>
                <a:t>H plutôt léger</a:t>
              </a:r>
              <a:endParaRPr lang="fr-FR" sz="105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rançois\Desktop\LHC_collisions\Higgs\Conférence_Higgs\Particules_to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1295400"/>
            <a:ext cx="838200" cy="762000"/>
          </a:xfrm>
          <a:prstGeom prst="rect">
            <a:avLst/>
          </a:prstGeom>
          <a:solidFill>
            <a:srgbClr val="1B6E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71800" y="2209800"/>
            <a:ext cx="838200" cy="762000"/>
          </a:xfrm>
          <a:prstGeom prst="rect">
            <a:avLst/>
          </a:prstGeom>
          <a:solidFill>
            <a:srgbClr val="1B6E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971800" y="4572000"/>
            <a:ext cx="838200" cy="762000"/>
          </a:xfrm>
          <a:prstGeom prst="rect">
            <a:avLst/>
          </a:prstGeom>
          <a:solidFill>
            <a:srgbClr val="E06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971800" y="5410200"/>
            <a:ext cx="838200" cy="762000"/>
          </a:xfrm>
          <a:prstGeom prst="rect">
            <a:avLst/>
          </a:prstGeom>
          <a:solidFill>
            <a:srgbClr val="E06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096000" y="26670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934200" y="26670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096000" y="35814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934200" y="3505200"/>
            <a:ext cx="838200" cy="762000"/>
          </a:xfrm>
          <a:prstGeom prst="rect">
            <a:avLst/>
          </a:prstGeom>
          <a:solidFill>
            <a:srgbClr val="AE1E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572000" y="5257800"/>
            <a:ext cx="3657600" cy="838200"/>
          </a:xfrm>
          <a:prstGeom prst="rect">
            <a:avLst/>
          </a:prstGeom>
          <a:solidFill>
            <a:srgbClr val="2489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410200" y="1447800"/>
            <a:ext cx="2819400" cy="1219200"/>
          </a:xfrm>
          <a:prstGeom prst="rect">
            <a:avLst/>
          </a:prstGeom>
          <a:solidFill>
            <a:srgbClr val="2079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152400" y="2362200"/>
            <a:ext cx="99934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⅓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152400" y="4572000"/>
            <a:ext cx="922398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- 1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304800" y="5334000"/>
            <a:ext cx="74296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0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52400" y="1600200"/>
            <a:ext cx="1070425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+ ⅔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C3670-980B-A94B-BB52-84BADED8C9A2}" type="slidenum">
              <a:rPr lang="fr-FR"/>
              <a:pPr/>
              <a:t>50</a:t>
            </a:fld>
            <a:endParaRPr lang="fr-FR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-90488" y="2997200"/>
            <a:ext cx="9234488" cy="1163638"/>
            <a:chOff x="-57" y="1888"/>
            <a:chExt cx="5817" cy="733"/>
          </a:xfrm>
        </p:grpSpPr>
        <p:pic>
          <p:nvPicPr>
            <p:cNvPr id="582671" name="Picture 15" descr="Imag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1"/>
              <a:ext cx="5760" cy="730"/>
            </a:xfrm>
            <a:prstGeom prst="rect">
              <a:avLst/>
            </a:prstGeom>
            <a:noFill/>
          </p:spPr>
        </p:pic>
        <p:sp>
          <p:nvSpPr>
            <p:cNvPr id="582672" name="Rectangle 16"/>
            <p:cNvSpPr>
              <a:spLocks noChangeArrowheads="1"/>
            </p:cNvSpPr>
            <p:nvPr/>
          </p:nvSpPr>
          <p:spPr bwMode="auto">
            <a:xfrm>
              <a:off x="568" y="1904"/>
              <a:ext cx="28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2673" name="Rectangle 17"/>
            <p:cNvSpPr>
              <a:spLocks noChangeArrowheads="1"/>
            </p:cNvSpPr>
            <p:nvPr/>
          </p:nvSpPr>
          <p:spPr bwMode="auto">
            <a:xfrm>
              <a:off x="697" y="1891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2674" name="Rectangle 18"/>
            <p:cNvSpPr>
              <a:spLocks noChangeArrowheads="1"/>
            </p:cNvSpPr>
            <p:nvPr/>
          </p:nvSpPr>
          <p:spPr bwMode="auto">
            <a:xfrm>
              <a:off x="3984" y="1888"/>
              <a:ext cx="592" cy="1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2675" name="Text Box 19"/>
            <p:cNvSpPr txBox="1">
              <a:spLocks noChangeArrowheads="1"/>
            </p:cNvSpPr>
            <p:nvPr/>
          </p:nvSpPr>
          <p:spPr bwMode="auto">
            <a:xfrm>
              <a:off x="5023" y="2359"/>
              <a:ext cx="674" cy="21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(GeV/c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  <p:sp>
          <p:nvSpPr>
            <p:cNvPr id="582676" name="Line 20"/>
            <p:cNvSpPr>
              <a:spLocks noChangeShapeType="1"/>
            </p:cNvSpPr>
            <p:nvPr/>
          </p:nvSpPr>
          <p:spPr bwMode="auto">
            <a:xfrm>
              <a:off x="0" y="2085"/>
              <a:ext cx="57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2677" name="Rectangle 21"/>
            <p:cNvSpPr>
              <a:spLocks noChangeArrowheads="1"/>
            </p:cNvSpPr>
            <p:nvPr/>
          </p:nvSpPr>
          <p:spPr bwMode="auto">
            <a:xfrm>
              <a:off x="4049" y="1896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2678" name="Text Box 22"/>
            <p:cNvSpPr txBox="1">
              <a:spLocks noChangeArrowheads="1"/>
            </p:cNvSpPr>
            <p:nvPr/>
          </p:nvSpPr>
          <p:spPr bwMode="auto">
            <a:xfrm>
              <a:off x="-57" y="2077"/>
              <a:ext cx="2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0</a:t>
              </a:r>
            </a:p>
          </p:txBody>
        </p:sp>
      </p:grpSp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0"/>
            <a:ext cx="7175500" cy="519113"/>
          </a:xfrm>
        </p:spPr>
        <p:txBody>
          <a:bodyPr>
            <a:normAutofit fontScale="90000"/>
          </a:bodyPr>
          <a:lstStyle/>
          <a:p>
            <a:r>
              <a:rPr lang="en-US" dirty="0"/>
              <a:t>La chasse au boson de Higgs</a:t>
            </a:r>
          </a:p>
        </p:txBody>
      </p:sp>
      <p:sp>
        <p:nvSpPr>
          <p:cNvPr id="582662" name="Rectangle 6"/>
          <p:cNvSpPr>
            <a:spLocks noChangeArrowheads="1"/>
          </p:cNvSpPr>
          <p:nvPr/>
        </p:nvSpPr>
        <p:spPr bwMode="auto">
          <a:xfrm>
            <a:off x="6324600" y="2997200"/>
            <a:ext cx="939800" cy="165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2663" name="Rectangle 7"/>
          <p:cNvSpPr>
            <a:spLocks noChangeArrowheads="1"/>
          </p:cNvSpPr>
          <p:nvPr/>
        </p:nvSpPr>
        <p:spPr bwMode="auto">
          <a:xfrm>
            <a:off x="0" y="2008188"/>
            <a:ext cx="2049463" cy="127793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2665" name="Text Box 9"/>
          <p:cNvSpPr txBox="1">
            <a:spLocks noChangeArrowheads="1"/>
          </p:cNvSpPr>
          <p:nvPr/>
        </p:nvSpPr>
        <p:spPr bwMode="auto">
          <a:xfrm>
            <a:off x="7974013" y="3744913"/>
            <a:ext cx="705840" cy="34073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582666" name="Rectangle 10"/>
          <p:cNvSpPr>
            <a:spLocks noChangeArrowheads="1"/>
          </p:cNvSpPr>
          <p:nvPr/>
        </p:nvSpPr>
        <p:spPr bwMode="auto">
          <a:xfrm>
            <a:off x="2820988" y="1293813"/>
            <a:ext cx="1514475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en-US" sz="1800"/>
              <a:t>TeVatron</a:t>
            </a:r>
          </a:p>
          <a:p>
            <a:r>
              <a:rPr lang="en-US" sz="1800"/>
              <a:t>1983-2011</a:t>
            </a:r>
            <a:r>
              <a:rPr lang="en-US" sz="1400"/>
              <a:t> </a:t>
            </a:r>
          </a:p>
        </p:txBody>
      </p:sp>
      <p:sp>
        <p:nvSpPr>
          <p:cNvPr id="582668" name="Text Box 12"/>
          <p:cNvSpPr txBox="1">
            <a:spLocks noChangeArrowheads="1"/>
          </p:cNvSpPr>
          <p:nvPr/>
        </p:nvSpPr>
        <p:spPr bwMode="auto">
          <a:xfrm>
            <a:off x="1060450" y="4668838"/>
            <a:ext cx="2262188" cy="51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Le TeVatron à Fermilab</a:t>
            </a:r>
          </a:p>
          <a:p>
            <a:pPr algn="ctr"/>
            <a:r>
              <a:rPr lang="en-US" sz="1400"/>
              <a:t>(pres de Chicago)</a:t>
            </a:r>
          </a:p>
        </p:txBody>
      </p:sp>
      <p:sp>
        <p:nvSpPr>
          <p:cNvPr id="582669" name="Text Box 13"/>
          <p:cNvSpPr txBox="1">
            <a:spLocks noChangeArrowheads="1"/>
          </p:cNvSpPr>
          <p:nvPr/>
        </p:nvSpPr>
        <p:spPr bwMode="auto">
          <a:xfrm>
            <a:off x="-90488" y="3297238"/>
            <a:ext cx="342901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0</a:t>
            </a:r>
          </a:p>
        </p:txBody>
      </p:sp>
      <p:sp>
        <p:nvSpPr>
          <p:cNvPr id="582679" name="Rectangle 23"/>
          <p:cNvSpPr>
            <a:spLocks noChangeArrowheads="1"/>
          </p:cNvSpPr>
          <p:nvPr/>
        </p:nvSpPr>
        <p:spPr bwMode="auto">
          <a:xfrm>
            <a:off x="2979738" y="2008188"/>
            <a:ext cx="795337" cy="127793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1" name="Image 20" descr="tevatr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638" y="4514850"/>
            <a:ext cx="3378200" cy="22066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CD19D-08DF-9E4C-9078-1128ABDC9F78}" type="slidenum">
              <a:rPr lang="fr-FR"/>
              <a:pPr/>
              <a:t>51</a:t>
            </a:fld>
            <a:endParaRPr lang="fr-FR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90488" y="2997200"/>
            <a:ext cx="9234488" cy="1163638"/>
            <a:chOff x="-57" y="1888"/>
            <a:chExt cx="5817" cy="733"/>
          </a:xfrm>
        </p:grpSpPr>
        <p:pic>
          <p:nvPicPr>
            <p:cNvPr id="583703" name="Picture 23" descr="Imag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1"/>
              <a:ext cx="5760" cy="730"/>
            </a:xfrm>
            <a:prstGeom prst="rect">
              <a:avLst/>
            </a:prstGeom>
            <a:noFill/>
          </p:spPr>
        </p:pic>
        <p:sp>
          <p:nvSpPr>
            <p:cNvPr id="583704" name="Rectangle 24"/>
            <p:cNvSpPr>
              <a:spLocks noChangeArrowheads="1"/>
            </p:cNvSpPr>
            <p:nvPr/>
          </p:nvSpPr>
          <p:spPr bwMode="auto">
            <a:xfrm>
              <a:off x="568" y="1904"/>
              <a:ext cx="28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5" name="Rectangle 25"/>
            <p:cNvSpPr>
              <a:spLocks noChangeArrowheads="1"/>
            </p:cNvSpPr>
            <p:nvPr/>
          </p:nvSpPr>
          <p:spPr bwMode="auto">
            <a:xfrm>
              <a:off x="697" y="1891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6" name="Rectangle 26"/>
            <p:cNvSpPr>
              <a:spLocks noChangeArrowheads="1"/>
            </p:cNvSpPr>
            <p:nvPr/>
          </p:nvSpPr>
          <p:spPr bwMode="auto">
            <a:xfrm>
              <a:off x="3984" y="1888"/>
              <a:ext cx="592" cy="1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7" name="Text Box 27"/>
            <p:cNvSpPr txBox="1">
              <a:spLocks noChangeArrowheads="1"/>
            </p:cNvSpPr>
            <p:nvPr/>
          </p:nvSpPr>
          <p:spPr bwMode="auto">
            <a:xfrm>
              <a:off x="5023" y="2359"/>
              <a:ext cx="445" cy="21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583708" name="Line 28"/>
            <p:cNvSpPr>
              <a:spLocks noChangeShapeType="1"/>
            </p:cNvSpPr>
            <p:nvPr/>
          </p:nvSpPr>
          <p:spPr bwMode="auto">
            <a:xfrm>
              <a:off x="0" y="2085"/>
              <a:ext cx="57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09" name="Rectangle 29"/>
            <p:cNvSpPr>
              <a:spLocks noChangeArrowheads="1"/>
            </p:cNvSpPr>
            <p:nvPr/>
          </p:nvSpPr>
          <p:spPr bwMode="auto">
            <a:xfrm>
              <a:off x="4049" y="1896"/>
              <a:ext cx="1711" cy="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583710" name="Text Box 30"/>
            <p:cNvSpPr txBox="1">
              <a:spLocks noChangeArrowheads="1"/>
            </p:cNvSpPr>
            <p:nvPr/>
          </p:nvSpPr>
          <p:spPr bwMode="auto">
            <a:xfrm>
              <a:off x="-57" y="2077"/>
              <a:ext cx="2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0</a:t>
              </a:r>
            </a:p>
          </p:txBody>
        </p:sp>
      </p:grpSp>
      <p:sp>
        <p:nvSpPr>
          <p:cNvPr id="583689" name="Rectangle 9"/>
          <p:cNvSpPr>
            <a:spLocks noChangeArrowheads="1"/>
          </p:cNvSpPr>
          <p:nvPr/>
        </p:nvSpPr>
        <p:spPr bwMode="auto">
          <a:xfrm>
            <a:off x="2460625" y="2009775"/>
            <a:ext cx="5481638" cy="128905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2049463" y="2008188"/>
            <a:ext cx="90487" cy="128905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0"/>
            <a:ext cx="7404100" cy="519113"/>
          </a:xfrm>
        </p:spPr>
        <p:txBody>
          <a:bodyPr>
            <a:normAutofit fontScale="90000"/>
          </a:bodyPr>
          <a:lstStyle/>
          <a:p>
            <a:r>
              <a:rPr lang="en-US" dirty="0"/>
              <a:t>La chasse au boson de Higgs</a:t>
            </a: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0" y="2008188"/>
            <a:ext cx="2049463" cy="127793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88" name="Rectangle 8"/>
          <p:cNvSpPr>
            <a:spLocks noChangeArrowheads="1"/>
          </p:cNvSpPr>
          <p:nvPr/>
        </p:nvSpPr>
        <p:spPr bwMode="auto">
          <a:xfrm>
            <a:off x="2979738" y="2008188"/>
            <a:ext cx="795337" cy="127793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92" name="Rectangle 12"/>
          <p:cNvSpPr>
            <a:spLocks noChangeArrowheads="1"/>
          </p:cNvSpPr>
          <p:nvPr/>
        </p:nvSpPr>
        <p:spPr bwMode="auto">
          <a:xfrm>
            <a:off x="5011738" y="1265238"/>
            <a:ext cx="1690687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en-US" sz="1800"/>
              <a:t>LHC</a:t>
            </a:r>
          </a:p>
          <a:p>
            <a:r>
              <a:rPr lang="en-US" sz="1800"/>
              <a:t>Depuis 2009</a:t>
            </a:r>
            <a:r>
              <a:rPr lang="en-US" sz="1400"/>
              <a:t> </a:t>
            </a: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2292350" y="1408113"/>
            <a:ext cx="0" cy="3921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83694" name="Text Box 14"/>
          <p:cNvSpPr txBox="1">
            <a:spLocks noChangeArrowheads="1"/>
          </p:cNvSpPr>
          <p:nvPr/>
        </p:nvSpPr>
        <p:spPr bwMode="auto">
          <a:xfrm>
            <a:off x="2057400" y="685800"/>
            <a:ext cx="369660" cy="7716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!</a:t>
            </a: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4882672" y="4683125"/>
            <a:ext cx="1348744" cy="3099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Le LHC au </a:t>
            </a:r>
            <a:r>
              <a:rPr lang="en-US" sz="1400" dirty="0" err="1" smtClean="0"/>
              <a:t>cern</a:t>
            </a:r>
            <a:endParaRPr lang="en-US" sz="1400" dirty="0"/>
          </a:p>
        </p:txBody>
      </p:sp>
      <p:sp>
        <p:nvSpPr>
          <p:cNvPr id="583701" name="Text Box 21"/>
          <p:cNvSpPr txBox="1">
            <a:spLocks noChangeArrowheads="1"/>
          </p:cNvSpPr>
          <p:nvPr/>
        </p:nvSpPr>
        <p:spPr bwMode="auto">
          <a:xfrm>
            <a:off x="-90488" y="3297238"/>
            <a:ext cx="342901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0</a:t>
            </a:r>
          </a:p>
        </p:txBody>
      </p:sp>
      <p:pic>
        <p:nvPicPr>
          <p:cNvPr id="24" name="Image 23" descr="cer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50" y="4525963"/>
            <a:ext cx="2638425" cy="2193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>
            <a:normAutofit/>
          </a:bodyPr>
          <a:lstStyle/>
          <a:p>
            <a:r>
              <a:rPr lang="en-GB" dirty="0" smtClean="0"/>
              <a:t>VOIR le boson de Higgs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5791200" y="5605165"/>
            <a:ext cx="838200" cy="838200"/>
          </a:xfrm>
          <a:prstGeom prst="ellipse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209801" y="152400"/>
            <a:ext cx="541020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En fait, la formule complète est E</a:t>
            </a:r>
            <a:r>
              <a:rPr lang="fr-FR" baseline="30000" dirty="0" smtClean="0"/>
              <a:t>2</a:t>
            </a:r>
            <a:r>
              <a:rPr lang="fr-FR" dirty="0" smtClean="0"/>
              <a:t>=p</a:t>
            </a:r>
            <a:r>
              <a:rPr lang="fr-FR" baseline="30000" dirty="0" smtClean="0"/>
              <a:t>2</a:t>
            </a:r>
            <a:r>
              <a:rPr lang="fr-FR" dirty="0" smtClean="0"/>
              <a:t>c</a:t>
            </a:r>
            <a:r>
              <a:rPr lang="fr-FR" baseline="30000" dirty="0" smtClean="0"/>
              <a:t>2</a:t>
            </a:r>
            <a:r>
              <a:rPr lang="fr-FR" dirty="0" smtClean="0"/>
              <a:t>+m</a:t>
            </a:r>
            <a:r>
              <a:rPr lang="fr-FR" baseline="30000" dirty="0" smtClean="0"/>
              <a:t>2</a:t>
            </a:r>
            <a:r>
              <a:rPr lang="fr-FR" dirty="0" smtClean="0"/>
              <a:t>c</a:t>
            </a:r>
            <a:r>
              <a:rPr lang="fr-FR" baseline="30000" dirty="0" smtClean="0"/>
              <a:t>4</a:t>
            </a:r>
          </a:p>
          <a:p>
            <a:r>
              <a:rPr lang="fr-FR" dirty="0" smtClean="0"/>
              <a:t>p est l’impulsion, </a:t>
            </a:r>
            <a:r>
              <a:rPr lang="fr-FR" dirty="0" err="1" smtClean="0"/>
              <a:t>mv</a:t>
            </a:r>
            <a:r>
              <a:rPr lang="fr-FR" dirty="0" smtClean="0"/>
              <a:t> en mécanique classique</a:t>
            </a:r>
          </a:p>
          <a:p>
            <a:r>
              <a:rPr lang="fr-FR" dirty="0" smtClean="0"/>
              <a:t>En choisissant bien les unités, on se débarrasse de c: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41718" y="1216967"/>
            <a:ext cx="1165002" cy="400110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 smtClean="0"/>
              <a:t>E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=p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+m</a:t>
            </a:r>
            <a:r>
              <a:rPr lang="fr-FR" sz="2000" baseline="30000" dirty="0" smtClean="0"/>
              <a:t>2</a:t>
            </a:r>
            <a:endParaRPr lang="fr-FR" sz="2000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381000" y="3963988"/>
            <a:ext cx="1066800" cy="30321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10800000">
            <a:off x="1447800" y="3962400"/>
            <a:ext cx="1676400" cy="15240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 flipH="1" flipV="1">
            <a:off x="1372394" y="3809206"/>
            <a:ext cx="227012" cy="76200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52600" y="342900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</a:t>
            </a:r>
            <a:endParaRPr lang="fr-FR" dirty="0"/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4876800" y="3963988"/>
            <a:ext cx="1066800" cy="30321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10800000">
            <a:off x="5943600" y="3962400"/>
            <a:ext cx="1676400" cy="15240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 flipH="1" flipV="1">
            <a:off x="5867400" y="3809206"/>
            <a:ext cx="227806" cy="76994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248400" y="342900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</a:t>
            </a:r>
            <a:endParaRPr lang="fr-FR" dirty="0"/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6019800" y="3048000"/>
            <a:ext cx="1219200" cy="6858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16200000" flipV="1">
            <a:off x="5295900" y="3009900"/>
            <a:ext cx="990600" cy="4572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572000" y="2209800"/>
            <a:ext cx="132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gamma 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391400" y="2819400"/>
            <a:ext cx="132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gamma 2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486400" y="5562600"/>
            <a:ext cx="165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r>
              <a:rPr lang="fr-FR" baseline="-25000" dirty="0" smtClean="0"/>
              <a:t>H</a:t>
            </a:r>
            <a:r>
              <a:rPr lang="fr-FR" dirty="0" smtClean="0"/>
              <a:t>=E</a:t>
            </a:r>
            <a:r>
              <a:rPr lang="fr-FR" baseline="-25000" dirty="0" smtClean="0"/>
              <a:t>g1</a:t>
            </a:r>
            <a:r>
              <a:rPr lang="fr-FR" dirty="0" smtClean="0"/>
              <a:t>+E</a:t>
            </a:r>
            <a:r>
              <a:rPr lang="fr-FR" baseline="-25000" dirty="0" smtClean="0"/>
              <a:t>g2</a:t>
            </a:r>
            <a:endParaRPr lang="fr-FR" baseline="-250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48586" y="5894685"/>
            <a:ext cx="1552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</a:t>
            </a:r>
            <a:r>
              <a:rPr lang="fr-FR" baseline="-25000" dirty="0" smtClean="0"/>
              <a:t>H</a:t>
            </a:r>
            <a:r>
              <a:rPr lang="fr-FR" dirty="0" smtClean="0"/>
              <a:t>=p</a:t>
            </a:r>
            <a:r>
              <a:rPr lang="fr-FR" baseline="-25000" dirty="0" smtClean="0"/>
              <a:t>g1</a:t>
            </a:r>
            <a:r>
              <a:rPr lang="fr-FR" dirty="0" smtClean="0"/>
              <a:t>+p</a:t>
            </a:r>
            <a:r>
              <a:rPr lang="fr-FR" baseline="-25000" dirty="0" smtClean="0"/>
              <a:t>g2</a:t>
            </a:r>
            <a:endParaRPr lang="fr-FR" baseline="-25000" dirty="0"/>
          </a:p>
        </p:txBody>
      </p:sp>
      <p:cxnSp>
        <p:nvCxnSpPr>
          <p:cNvPr id="43" name="Connecteur droit 42"/>
          <p:cNvCxnSpPr/>
          <p:nvPr/>
        </p:nvCxnSpPr>
        <p:spPr>
          <a:xfrm>
            <a:off x="5624786" y="6017913"/>
            <a:ext cx="228600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5967686" y="6014737"/>
            <a:ext cx="228600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310586" y="6016325"/>
            <a:ext cx="228600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609600" y="5334000"/>
            <a:ext cx="179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</a:t>
            </a:r>
            <a:r>
              <a:rPr lang="fr-FR" baseline="-25000" smtClean="0"/>
              <a:t>H</a:t>
            </a:r>
            <a:r>
              <a:rPr lang="fr-FR" baseline="30000" smtClean="0"/>
              <a:t>2</a:t>
            </a:r>
            <a:r>
              <a:rPr lang="fr-FR" dirty="0" smtClean="0"/>
              <a:t>=E</a:t>
            </a:r>
            <a:r>
              <a:rPr lang="fr-FR" baseline="-25000" dirty="0" smtClean="0"/>
              <a:t>H</a:t>
            </a:r>
            <a:r>
              <a:rPr lang="fr-FR" baseline="30000" dirty="0" smtClean="0"/>
              <a:t>2</a:t>
            </a:r>
            <a:r>
              <a:rPr lang="fr-FR" dirty="0" smtClean="0"/>
              <a:t>-p</a:t>
            </a:r>
            <a:r>
              <a:rPr lang="fr-FR" baseline="-25000" dirty="0" smtClean="0"/>
              <a:t>H</a:t>
            </a:r>
            <a:r>
              <a:rPr lang="fr-FR" baseline="30000" dirty="0" smtClean="0"/>
              <a:t>2</a:t>
            </a:r>
            <a:endParaRPr lang="fr-FR" dirty="0"/>
          </a:p>
        </p:txBody>
      </p:sp>
      <p:sp>
        <p:nvSpPr>
          <p:cNvPr id="50" name="ZoneTexte 49"/>
          <p:cNvSpPr txBox="1"/>
          <p:nvPr/>
        </p:nvSpPr>
        <p:spPr>
          <a:xfrm>
            <a:off x="152400" y="4572000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H, juste avant sa désintégration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4572000" y="4495800"/>
            <a:ext cx="2883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Juste après sa désintégration</a:t>
            </a:r>
          </a:p>
          <a:p>
            <a:r>
              <a:rPr lang="fr-FR" dirty="0" smtClean="0"/>
              <a:t>Conservation énergie et</a:t>
            </a:r>
          </a:p>
          <a:p>
            <a:r>
              <a:rPr lang="fr-FR" dirty="0" smtClean="0"/>
              <a:t> impulsion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381000" y="228600"/>
            <a:ext cx="1024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E=mc</a:t>
            </a:r>
            <a:r>
              <a:rPr lang="fr-FR" baseline="30000" dirty="0" smtClean="0"/>
              <a:t>2</a:t>
            </a:r>
          </a:p>
        </p:txBody>
      </p:sp>
      <p:pic>
        <p:nvPicPr>
          <p:cNvPr id="54" name="Image 53" descr="albert-einstein-young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762000" cy="111556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7138323" y="5791200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Wingdings 3" charset="2"/>
                <a:cs typeface="Wingdings 3" charset="2"/>
              </a:rPr>
              <a:t>_</a:t>
            </a:r>
            <a:r>
              <a:rPr lang="fr-FR" dirty="0" smtClean="0">
                <a:latin typeface="Times New Roman"/>
                <a:cs typeface="Times New Roman"/>
              </a:rPr>
              <a:t>on en déduit</a:t>
            </a:r>
          </a:p>
          <a:p>
            <a:r>
              <a:rPr lang="fr-FR" dirty="0" smtClean="0">
                <a:latin typeface="Times New Roman"/>
                <a:cs typeface="Times New Roman"/>
              </a:rPr>
              <a:t>        </a:t>
            </a:r>
            <a:r>
              <a:rPr lang="fr-FR" dirty="0" err="1" smtClean="0">
                <a:latin typeface="Times New Roman"/>
                <a:cs typeface="Times New Roman"/>
              </a:rPr>
              <a:t>m</a:t>
            </a:r>
            <a:r>
              <a:rPr lang="fr-FR" baseline="-25000" dirty="0" err="1" smtClean="0">
                <a:latin typeface="Times New Roman"/>
                <a:cs typeface="Times New Roman"/>
              </a:rPr>
              <a:t>H</a:t>
            </a:r>
            <a:r>
              <a:rPr lang="fr-FR" dirty="0" smtClean="0">
                <a:latin typeface="Times New Roman"/>
                <a:cs typeface="Times New Roman"/>
              </a:rPr>
              <a:t>!  </a:t>
            </a:r>
            <a:endParaRPr lang="fr-FR" dirty="0"/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6172200" y="2438400"/>
            <a:ext cx="129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mesurés!</a:t>
            </a:r>
            <a:endParaRPr lang="fr-FR" dirty="0"/>
          </a:p>
        </p:txBody>
      </p:sp>
      <p:pic>
        <p:nvPicPr>
          <p:cNvPr id="37" name="Image 36" descr="300px-Billard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6629400" y="3963988"/>
            <a:ext cx="2525801" cy="168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12" name="higgsSigma5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174750"/>
            <a:ext cx="7620000" cy="45085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57400" y="304800"/>
            <a:ext cx="4933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Effet de la précision du détecteur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6" name="higgsBkg1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174750"/>
            <a:ext cx="7620000" cy="4508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90800" y="304800"/>
            <a:ext cx="3289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Effet du bruit de fond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590800" y="304800"/>
            <a:ext cx="321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Effet de la statistique</a:t>
            </a:r>
            <a:endParaRPr lang="fr-FR" sz="2800" dirty="0"/>
          </a:p>
        </p:txBody>
      </p:sp>
      <p:pic>
        <p:nvPicPr>
          <p:cNvPr id="12" name="higgsstat4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257300"/>
            <a:ext cx="76200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fr-FR" dirty="0" smtClean="0"/>
              <a:t>Jobs du physicien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0" y="1066801"/>
            <a:ext cx="3429000" cy="3886200"/>
          </a:xfrm>
        </p:spPr>
        <p:txBody>
          <a:bodyPr/>
          <a:lstStyle/>
          <a:p>
            <a:r>
              <a:rPr lang="fr-FR" dirty="0" smtClean="0"/>
              <a:t>Augmenter la taille du pic</a:t>
            </a:r>
          </a:p>
          <a:p>
            <a:r>
              <a:rPr lang="fr-FR" dirty="0" smtClean="0"/>
              <a:t>Réduire sa largeur</a:t>
            </a:r>
          </a:p>
          <a:p>
            <a:r>
              <a:rPr lang="fr-FR" dirty="0" smtClean="0"/>
              <a:t>Réduire le fond</a:t>
            </a:r>
          </a:p>
          <a:p>
            <a:r>
              <a:rPr lang="fr-FR" dirty="0" smtClean="0"/>
              <a:t>Evaluer les incertitudes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57</a:t>
            </a:fld>
            <a:endParaRPr lang="fr-FR"/>
          </a:p>
        </p:txBody>
      </p:sp>
      <p:pic>
        <p:nvPicPr>
          <p:cNvPr id="5" name="Image 4" descr="higgsstaton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4572000" cy="2387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81290" y="5402243"/>
            <a:ext cx="5669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Job du LHC : augmenter la statistique, </a:t>
            </a:r>
          </a:p>
          <a:p>
            <a:r>
              <a:rPr lang="fr-FR" sz="2800" dirty="0" smtClean="0"/>
              <a:t>accompli au-delà des espérances 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fr-FR" dirty="0" smtClean="0"/>
              <a:t>Et maintenant « en vrai » 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58</a:t>
            </a:fld>
            <a:endParaRPr lang="fr-FR"/>
          </a:p>
        </p:txBody>
      </p:sp>
      <p:grpSp>
        <p:nvGrpSpPr>
          <p:cNvPr id="3" name="Grouper 6"/>
          <p:cNvGrpSpPr/>
          <p:nvPr/>
        </p:nvGrpSpPr>
        <p:grpSpPr>
          <a:xfrm>
            <a:off x="762000" y="1066800"/>
            <a:ext cx="7010400" cy="5257800"/>
            <a:chOff x="762000" y="1066800"/>
            <a:chExt cx="7010400" cy="5257800"/>
          </a:xfrm>
        </p:grpSpPr>
        <p:pic>
          <p:nvPicPr>
            <p:cNvPr id="6" name="Image 5" descr="fig_004.png"/>
            <p:cNvPicPr>
              <a:picLocks noChangeAspect="1"/>
            </p:cNvPicPr>
            <p:nvPr/>
          </p:nvPicPr>
          <p:blipFill>
            <a:blip r:embed="rId2"/>
            <a:srcRect t="742" b="51803"/>
            <a:stretch>
              <a:fillRect/>
            </a:stretch>
          </p:blipFill>
          <p:spPr>
            <a:xfrm>
              <a:off x="762000" y="1066800"/>
              <a:ext cx="7010400" cy="4724400"/>
            </a:xfrm>
            <a:prstGeom prst="rect">
              <a:avLst/>
            </a:prstGeom>
          </p:spPr>
        </p:pic>
        <p:pic>
          <p:nvPicPr>
            <p:cNvPr id="8" name="Image 7" descr="fig_004.png"/>
            <p:cNvPicPr>
              <a:picLocks noChangeAspect="1"/>
            </p:cNvPicPr>
            <p:nvPr/>
          </p:nvPicPr>
          <p:blipFill>
            <a:blip r:embed="rId2"/>
            <a:srcRect t="93356" b="-245"/>
            <a:stretch>
              <a:fillRect/>
            </a:stretch>
          </p:blipFill>
          <p:spPr>
            <a:xfrm>
              <a:off x="762000" y="5638800"/>
              <a:ext cx="7010400" cy="685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42538"/>
            <a:ext cx="5407025" cy="54133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52600" y="228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     Candidat H</a:t>
            </a:r>
            <a:r>
              <a:rPr lang="fr-FR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3600" dirty="0" smtClean="0"/>
              <a:t> gamma gamma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271436" y="2054879"/>
            <a:ext cx="106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Calo </a:t>
            </a:r>
            <a:r>
              <a:rPr lang="fr-FR" dirty="0" err="1" smtClean="0"/>
              <a:t>LArg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551063" y="2239545"/>
            <a:ext cx="959720" cy="29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2"/>
          <p:cNvGrpSpPr/>
          <p:nvPr/>
        </p:nvGrpSpPr>
        <p:grpSpPr>
          <a:xfrm>
            <a:off x="-36512" y="0"/>
            <a:ext cx="9180512" cy="6885384"/>
            <a:chOff x="-36512" y="0"/>
            <a:chExt cx="9180512" cy="6885384"/>
          </a:xfrm>
        </p:grpSpPr>
        <p:pic>
          <p:nvPicPr>
            <p:cNvPr id="5123" name="Picture 3" descr="C:\Users\François\Desktop\LHC_collisions\Higgs\Conférence_Higgs\Particules_toda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2" y="0"/>
              <a:ext cx="9180512" cy="6885384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6096000" y="26670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34200" y="26670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96000" y="35814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34200" y="35052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72000" y="5257800"/>
              <a:ext cx="3657600" cy="838200"/>
            </a:xfrm>
            <a:prstGeom prst="rect">
              <a:avLst/>
            </a:prstGeom>
            <a:solidFill>
              <a:srgbClr val="2489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10200" y="1447800"/>
              <a:ext cx="2819400" cy="1219200"/>
            </a:xfrm>
            <a:prstGeom prst="rect">
              <a:avLst/>
            </a:prstGeom>
            <a:solidFill>
              <a:srgbClr val="2079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52400" y="2362200"/>
            <a:ext cx="99934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⅓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52400" y="4572000"/>
            <a:ext cx="922398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- 1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304800" y="5334000"/>
            <a:ext cx="74296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0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152400" y="1600200"/>
            <a:ext cx="1070425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+ ⅔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Autre canal:</a:t>
            </a:r>
            <a:r>
              <a:rPr lang="fr-FR" dirty="0" smtClean="0"/>
              <a:t> H</a:t>
            </a:r>
            <a:r>
              <a:rPr lang="fr-FR" sz="28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smtClean="0"/>
              <a:t>Z(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err="1" smtClean="0"/>
              <a:t>l</a:t>
            </a:r>
            <a:r>
              <a:rPr lang="fr-FR" baseline="30000" dirty="0" err="1" smtClean="0"/>
              <a:t>+</a:t>
            </a:r>
            <a:r>
              <a:rPr lang="fr-FR" dirty="0" err="1" smtClean="0"/>
              <a:t>l</a:t>
            </a:r>
            <a:r>
              <a:rPr lang="fr-FR" baseline="30000" dirty="0" err="1" smtClean="0"/>
              <a:t>-</a:t>
            </a:r>
            <a:r>
              <a:rPr lang="fr-FR" dirty="0" err="1" smtClean="0"/>
              <a:t>)Z(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err="1" smtClean="0"/>
              <a:t>l</a:t>
            </a:r>
            <a:r>
              <a:rPr lang="fr-FR" baseline="30000" dirty="0" err="1" smtClean="0"/>
              <a:t>+</a:t>
            </a:r>
            <a:r>
              <a:rPr lang="fr-FR" dirty="0" err="1" smtClean="0"/>
              <a:t>l</a:t>
            </a:r>
            <a:r>
              <a:rPr lang="fr-FR" baseline="30000" dirty="0" err="1" smtClean="0"/>
              <a:t>-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6" name="Image 5" descr="fig_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35322"/>
            <a:ext cx="6172200" cy="5922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z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6" y="276225"/>
            <a:ext cx="8772525" cy="6581775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343400" y="0"/>
            <a:ext cx="4800600" cy="1524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fr-FR" dirty="0" smtClean="0"/>
              <a:t>Candidat </a:t>
            </a:r>
            <a:br>
              <a:rPr lang="fr-FR" dirty="0" smtClean="0"/>
            </a:br>
            <a:r>
              <a:rPr lang="fr-FR" dirty="0" smtClean="0"/>
              <a:t>H</a:t>
            </a:r>
            <a:r>
              <a:rPr lang="fr-FR" sz="28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smtClean="0"/>
              <a:t>Z(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err="1" smtClean="0">
                <a:latin typeface="Symbol" charset="2"/>
                <a:ea typeface="Wingdings"/>
                <a:cs typeface="Symbol" charset="2"/>
              </a:rPr>
              <a:t>m</a:t>
            </a:r>
            <a:r>
              <a:rPr lang="fr-FR" baseline="30000" dirty="0" err="1" smtClean="0">
                <a:latin typeface="Symbol" charset="2"/>
                <a:ea typeface="Wingdings"/>
                <a:cs typeface="Symbol" charset="2"/>
              </a:rPr>
              <a:t>+</a:t>
            </a:r>
            <a:r>
              <a:rPr lang="fr-FR" dirty="0" err="1" smtClean="0">
                <a:latin typeface="Symbol" charset="2"/>
                <a:ea typeface="Wingdings"/>
                <a:cs typeface="Symbol" charset="2"/>
              </a:rPr>
              <a:t>m</a:t>
            </a:r>
            <a:r>
              <a:rPr lang="fr-FR" baseline="30000" dirty="0" err="1" smtClean="0">
                <a:latin typeface="+mn-lt"/>
                <a:ea typeface="Wingdings"/>
                <a:cs typeface="Symbol" charset="2"/>
              </a:rPr>
              <a:t>-</a:t>
            </a:r>
            <a:r>
              <a:rPr lang="fr-FR" dirty="0" err="1" smtClean="0"/>
              <a:t>)Z(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err="1" smtClean="0"/>
              <a:t>e</a:t>
            </a:r>
            <a:r>
              <a:rPr lang="fr-FR" baseline="30000" dirty="0" err="1" smtClean="0"/>
              <a:t>+</a:t>
            </a:r>
            <a:r>
              <a:rPr lang="fr-FR" dirty="0" err="1" smtClean="0"/>
              <a:t>e</a:t>
            </a:r>
            <a:r>
              <a:rPr lang="fr-FR" baseline="30000" dirty="0" err="1" smtClean="0"/>
              <a:t>-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Pourquoi</a:t>
            </a:r>
            <a:r>
              <a:rPr lang="en-GB" dirty="0" smtClean="0"/>
              <a:t> </a:t>
            </a:r>
            <a:r>
              <a:rPr lang="en-GB" dirty="0" err="1" smtClean="0"/>
              <a:t>sommes</a:t>
            </a:r>
            <a:r>
              <a:rPr lang="en-GB" dirty="0" smtClean="0"/>
              <a:t>-nous </a:t>
            </a:r>
            <a:r>
              <a:rPr lang="en-GB" dirty="0" err="1" smtClean="0"/>
              <a:t>certains</a:t>
            </a:r>
            <a:r>
              <a:rPr lang="en-GB" dirty="0" smtClean="0"/>
              <a:t> </a:t>
            </a:r>
            <a:r>
              <a:rPr lang="en-GB" dirty="0" err="1" smtClean="0"/>
              <a:t>d’avoir</a:t>
            </a:r>
            <a:r>
              <a:rPr lang="en-GB" dirty="0" smtClean="0"/>
              <a:t> </a:t>
            </a:r>
            <a:r>
              <a:rPr lang="en-GB" dirty="0" err="1" smtClean="0"/>
              <a:t>découvert</a:t>
            </a:r>
            <a:r>
              <a:rPr lang="en-GB" dirty="0" smtClean="0"/>
              <a:t> </a:t>
            </a:r>
            <a:r>
              <a:rPr lang="en-GB" dirty="0" err="1" smtClean="0"/>
              <a:t>une</a:t>
            </a:r>
            <a:r>
              <a:rPr lang="en-GB" dirty="0" smtClean="0"/>
              <a:t> nouvelle </a:t>
            </a:r>
            <a:r>
              <a:rPr lang="en-GB" dirty="0" err="1" smtClean="0"/>
              <a:t>particule</a:t>
            </a:r>
            <a:r>
              <a:rPr lang="en-GB" dirty="0" smtClean="0"/>
              <a:t> 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8600" y="304800"/>
            <a:ext cx="886522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Certitude au sens physique, non mathématique!</a:t>
            </a:r>
          </a:p>
          <a:p>
            <a:endParaRPr lang="fr-FR" sz="2400" dirty="0" smtClean="0"/>
          </a:p>
          <a:p>
            <a:r>
              <a:rPr lang="fr-FR" sz="2400" dirty="0" smtClean="0"/>
              <a:t>On évalue : « la probabilité pour voir ce que l’on voit si il n’y avait </a:t>
            </a:r>
          </a:p>
          <a:p>
            <a:r>
              <a:rPr lang="fr-FR" sz="2400" dirty="0" smtClean="0"/>
              <a:t>que du bruit de fond » (en combinant toutes les informations dont on </a:t>
            </a:r>
          </a:p>
          <a:p>
            <a:r>
              <a:rPr lang="fr-FR" sz="2400" dirty="0" smtClean="0"/>
              <a:t>dispose, et en tenant compte de toutes les incertitudes)</a:t>
            </a:r>
          </a:p>
          <a:p>
            <a:endParaRPr lang="fr-FR" sz="2400" dirty="0" smtClean="0"/>
          </a:p>
          <a:p>
            <a:r>
              <a:rPr lang="fr-FR" sz="2400" dirty="0" smtClean="0"/>
              <a:t>Si cette probabilité est meilleure que 5 écarts standard, on peut, </a:t>
            </a:r>
          </a:p>
          <a:p>
            <a:r>
              <a:rPr lang="fr-FR" sz="2400" dirty="0" smtClean="0"/>
              <a:t>« légalement » parler de découverte .</a:t>
            </a:r>
          </a:p>
          <a:p>
            <a:endParaRPr lang="fr-FR" sz="2400" dirty="0" smtClean="0"/>
          </a:p>
          <a:p>
            <a:r>
              <a:rPr lang="fr-FR" sz="2400" dirty="0" smtClean="0"/>
              <a:t>5 écarts standard : probabilité 2.8 10</a:t>
            </a:r>
            <a:r>
              <a:rPr lang="fr-FR" sz="2400" baseline="30000" dirty="0" smtClean="0"/>
              <a:t>-7</a:t>
            </a:r>
            <a:r>
              <a:rPr lang="fr-FR" sz="2400" dirty="0" smtClean="0"/>
              <a:t>  , une chance sur 3 millions, </a:t>
            </a:r>
          </a:p>
          <a:p>
            <a:r>
              <a:rPr lang="fr-FR" sz="2400" dirty="0" smtClean="0"/>
              <a:t>ou bien ~ la probabilité de tirer les </a:t>
            </a:r>
            <a:r>
              <a:rPr lang="fr-FR" sz="2400" dirty="0" err="1" smtClean="0"/>
              <a:t>quatres</a:t>
            </a:r>
            <a:r>
              <a:rPr lang="fr-FR" sz="2400" dirty="0" smtClean="0"/>
              <a:t> as d’un jeu de 52 cartes, </a:t>
            </a:r>
          </a:p>
          <a:p>
            <a:r>
              <a:rPr lang="fr-FR" sz="2400" dirty="0" smtClean="0"/>
              <a:t>dans l’ordre </a:t>
            </a:r>
            <a:endParaRPr lang="fr-FR" sz="2400" dirty="0"/>
          </a:p>
        </p:txBody>
      </p:sp>
      <p:pic>
        <p:nvPicPr>
          <p:cNvPr id="4" name="Image 3" descr="julian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457700"/>
            <a:ext cx="2223229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gaux_007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62927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1828800" y="3886200"/>
            <a:ext cx="533400" cy="1752600"/>
          </a:xfrm>
          <a:prstGeom prst="ellipse">
            <a:avLst/>
          </a:prstGeom>
          <a:solidFill>
            <a:srgbClr val="0000FF">
              <a:alpha val="1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34359"/>
            <a:ext cx="6172200" cy="59236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838200" y="304800"/>
            <a:ext cx="6326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Ré-observation</a:t>
            </a:r>
            <a:r>
              <a:rPr lang="fr-FR" sz="3200" dirty="0" smtClean="0"/>
              <a:t> de particules connues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609600"/>
            <a:ext cx="778931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De plus:</a:t>
            </a:r>
          </a:p>
          <a:p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Nous avons également observé des particules connues du modèle </a:t>
            </a:r>
          </a:p>
          <a:p>
            <a:r>
              <a:rPr lang="fr-FR" sz="2000" dirty="0" smtClean="0"/>
              <a:t>standard avec leurs propriétés connues</a:t>
            </a:r>
          </a:p>
          <a:p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Excès d’événements dans trois canaux indépendants, mettant en jeu des </a:t>
            </a:r>
          </a:p>
          <a:p>
            <a:r>
              <a:rPr lang="fr-FR" sz="2000" dirty="0" smtClean="0"/>
              <a:t>éléments différents du détecteur, à la même masse. </a:t>
            </a:r>
          </a:p>
          <a:p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Excès d’événements dans tous les </a:t>
            </a:r>
            <a:r>
              <a:rPr lang="fr-FR" sz="2000" dirty="0" err="1" smtClean="0"/>
              <a:t>sous-échantillons</a:t>
            </a:r>
            <a:r>
              <a:rPr lang="fr-FR" sz="2000" dirty="0" smtClean="0"/>
              <a:t>: année de prise de</a:t>
            </a:r>
          </a:p>
          <a:p>
            <a:r>
              <a:rPr lang="fr-FR" sz="2000" dirty="0" smtClean="0"/>
              <a:t>donnée, électron vs muon, catégorie </a:t>
            </a:r>
          </a:p>
          <a:p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ATLAS et CMS, de technologies complètement différentes, conçues</a:t>
            </a:r>
          </a:p>
          <a:p>
            <a:r>
              <a:rPr lang="fr-FR" sz="2000" dirty="0" smtClean="0"/>
              <a:t>et exploitées par des équipes différentes, ont trouvé sans se concerter</a:t>
            </a:r>
          </a:p>
          <a:p>
            <a:r>
              <a:rPr lang="fr-FR" sz="2000" dirty="0" smtClean="0"/>
              <a:t>le même excès d’événements à la même masse</a:t>
            </a:r>
          </a:p>
          <a:p>
            <a:endParaRPr lang="fr-FR" sz="2000" dirty="0" smtClean="0"/>
          </a:p>
          <a:p>
            <a:r>
              <a:rPr lang="fr-FR" sz="2000" dirty="0" smtClean="0"/>
              <a:t> </a:t>
            </a:r>
          </a:p>
          <a:p>
            <a:endParaRPr lang="fr-F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7" name="Image 6" descr="hbookcou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357" y="0"/>
            <a:ext cx="4984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ndersonpa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6950"/>
            <a:ext cx="9144000" cy="34226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068124" y="3048000"/>
            <a:ext cx="990600" cy="228600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553524" y="3200400"/>
            <a:ext cx="1524000" cy="228600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positron_Anders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495800"/>
            <a:ext cx="2035101" cy="214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6" name="Image 5" descr="HiggsBooklet-20120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98" y="0"/>
            <a:ext cx="5136785" cy="3276600"/>
          </a:xfrm>
          <a:prstGeom prst="rect">
            <a:avLst/>
          </a:prstGeom>
        </p:spPr>
      </p:pic>
      <p:pic>
        <p:nvPicPr>
          <p:cNvPr id="7" name="Espace réservé du contenu 5" descr="HiggsBooklet-201207.pd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2878" y="3352800"/>
            <a:ext cx="4577334" cy="3240000"/>
          </a:xfrm>
        </p:spPr>
      </p:pic>
      <p:sp>
        <p:nvSpPr>
          <p:cNvPr id="8" name="Ellipse 7"/>
          <p:cNvSpPr/>
          <p:nvPr/>
        </p:nvSpPr>
        <p:spPr>
          <a:xfrm>
            <a:off x="4800600" y="2743200"/>
            <a:ext cx="228600" cy="22860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181600" y="2667000"/>
            <a:ext cx="990600" cy="22860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410200" y="6172200"/>
            <a:ext cx="1143000" cy="22860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886200" y="6096000"/>
            <a:ext cx="228600" cy="22860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04800" y="1143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(~3000 signataires en annexe)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4343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(~3000 signataires en annexe)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2"/>
          <p:cNvGrpSpPr/>
          <p:nvPr/>
        </p:nvGrpSpPr>
        <p:grpSpPr>
          <a:xfrm>
            <a:off x="-36512" y="0"/>
            <a:ext cx="9180512" cy="6885384"/>
            <a:chOff x="-36512" y="0"/>
            <a:chExt cx="9180512" cy="6885384"/>
          </a:xfrm>
        </p:grpSpPr>
        <p:pic>
          <p:nvPicPr>
            <p:cNvPr id="5123" name="Picture 3" descr="C:\Users\François\Desktop\LHC_collisions\Higgs\Conférence_Higgs\Particules_toda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2" y="0"/>
              <a:ext cx="9180512" cy="6885384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6096000" y="26670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34200" y="26670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96000" y="35814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34200" y="3505200"/>
              <a:ext cx="838200" cy="762000"/>
            </a:xfrm>
            <a:prstGeom prst="rect">
              <a:avLst/>
            </a:prstGeom>
            <a:solidFill>
              <a:srgbClr val="AE1E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72000" y="5257800"/>
              <a:ext cx="3657600" cy="838200"/>
            </a:xfrm>
            <a:prstGeom prst="rect">
              <a:avLst/>
            </a:prstGeom>
            <a:solidFill>
              <a:srgbClr val="2489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10200" y="1447800"/>
              <a:ext cx="2819400" cy="1219200"/>
            </a:xfrm>
            <a:prstGeom prst="rect">
              <a:avLst/>
            </a:prstGeom>
            <a:solidFill>
              <a:srgbClr val="2079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 descr="Capture d’écran 2012-10-08 à 21.30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60850" y="0"/>
            <a:ext cx="488315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29200" y="3200400"/>
            <a:ext cx="2286000" cy="685800"/>
          </a:xfrm>
          <a:prstGeom prst="rect">
            <a:avLst/>
          </a:prstGeom>
          <a:solidFill>
            <a:srgbClr val="1E74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Antimatière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924800" y="1524000"/>
            <a:ext cx="99934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⅔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924800" y="2286000"/>
            <a:ext cx="1070425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+ ⅓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924800" y="4495800"/>
            <a:ext cx="99348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+ 1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8077200" y="5257800"/>
            <a:ext cx="74296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0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52400" y="2362200"/>
            <a:ext cx="99934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⅓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52400" y="4572000"/>
            <a:ext cx="922398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- 1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304800" y="5334000"/>
            <a:ext cx="742962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0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152400" y="1600200"/>
            <a:ext cx="1070425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q= + ⅔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Séminaire du 4 juillet au CERN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4" descr="dececco_boson-de-higgs_cnam_09-20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94" y="1417638"/>
            <a:ext cx="8240322" cy="5446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791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de 1964…à aujourd’hui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4" descr="dececco_boson-de-higgs_cnam_09-20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" y="578556"/>
            <a:ext cx="9135310" cy="614291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5" name="Image 4" descr="BosonHiggs-collo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" y="465719"/>
            <a:ext cx="9131336" cy="6255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err="1" smtClean="0"/>
              <a:t>Est-ce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c’est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 le boson de Higgs?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5" name="Image 4" descr="fig_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5176"/>
            <a:ext cx="6324600" cy="60128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57800" y="2590800"/>
            <a:ext cx="1295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800" dirty="0" smtClean="0"/>
              <a:t>}</a:t>
            </a:r>
            <a:endParaRPr lang="fr-FR" sz="13800" dirty="0"/>
          </a:p>
        </p:txBody>
      </p:sp>
      <p:sp>
        <p:nvSpPr>
          <p:cNvPr id="7" name="ZoneTexte 6"/>
          <p:cNvSpPr txBox="1"/>
          <p:nvPr/>
        </p:nvSpPr>
        <p:spPr>
          <a:xfrm>
            <a:off x="5486400" y="15240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/>
              <a:t>}</a:t>
            </a:r>
            <a:endParaRPr lang="fr-FR" sz="8000" dirty="0"/>
          </a:p>
        </p:txBody>
      </p:sp>
      <p:sp>
        <p:nvSpPr>
          <p:cNvPr id="8" name="ZoneTexte 7"/>
          <p:cNvSpPr txBox="1"/>
          <p:nvPr/>
        </p:nvSpPr>
        <p:spPr>
          <a:xfrm>
            <a:off x="4419600" y="0"/>
            <a:ext cx="64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Vu!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71800" y="0"/>
            <a:ext cx="109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 vu!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rot="5400000">
            <a:off x="3696494" y="9517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5400000">
            <a:off x="4382294" y="9517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324600" y="3657600"/>
            <a:ext cx="64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Vu!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172200" y="2057400"/>
            <a:ext cx="109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 vu!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096000" y="4191000"/>
            <a:ext cx="325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(Le groupe ATLAS-LAL</a:t>
            </a:r>
          </a:p>
          <a:p>
            <a:r>
              <a:rPr lang="fr-FR" sz="2000" dirty="0" smtClean="0"/>
              <a:t>est impliqué dans ces trois canaux)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172200" y="5943600"/>
            <a:ext cx="2655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(rapporté à la prédiction </a:t>
            </a:r>
          </a:p>
          <a:p>
            <a:r>
              <a:rPr lang="fr-FR" sz="2000" dirty="0" smtClean="0"/>
              <a:t>du modèle standard)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2400" y="0"/>
            <a:ext cx="8686800" cy="670560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fr-FR" sz="2400" dirty="0" smtClean="0"/>
              <a:t>Il est probable que la particule observée soit le boson de Higgs: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pPr>
              <a:buFont typeface="Arial"/>
              <a:buChar char="•"/>
            </a:pPr>
            <a:r>
              <a:rPr lang="fr-FR" sz="2400" dirty="0" smtClean="0"/>
              <a:t>L’excès d’événements est pile là où on l’attend, dans les canaux</a:t>
            </a:r>
          </a:p>
          <a:p>
            <a:r>
              <a:rPr lang="fr-FR" sz="2400" dirty="0" smtClean="0"/>
              <a:t>où on le cherchait, avec le niveau de signal attendu (mais à 50% près)</a:t>
            </a:r>
          </a:p>
          <a:p>
            <a:endParaRPr lang="fr-FR" sz="2400" dirty="0" smtClean="0"/>
          </a:p>
          <a:p>
            <a:pPr>
              <a:buFont typeface="Arial"/>
              <a:buChar char="•"/>
            </a:pPr>
            <a:r>
              <a:rPr lang="fr-FR" sz="2400" dirty="0" smtClean="0"/>
              <a:t>Si le boson de Higgs du modèle standard existe, il est soit entre </a:t>
            </a:r>
          </a:p>
          <a:p>
            <a:r>
              <a:rPr lang="fr-FR" sz="2400" dirty="0" smtClean="0"/>
              <a:t>120 et 130 </a:t>
            </a:r>
            <a:r>
              <a:rPr lang="fr-FR" sz="2400" dirty="0" err="1" smtClean="0"/>
              <a:t>GeV</a:t>
            </a:r>
            <a:r>
              <a:rPr lang="fr-FR" sz="2400" dirty="0" smtClean="0"/>
              <a:t>, soit au delà de 600 </a:t>
            </a:r>
            <a:r>
              <a:rPr lang="fr-FR" sz="2400" dirty="0" err="1" smtClean="0"/>
              <a:t>GeV</a:t>
            </a:r>
            <a:r>
              <a:rPr lang="fr-FR" sz="2400" dirty="0" smtClean="0"/>
              <a:t> (mais très </a:t>
            </a:r>
            <a:r>
              <a:rPr lang="fr-FR" sz="2400" dirty="0" err="1" smtClean="0"/>
              <a:t>defavorisé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par les mesures indirectes)</a:t>
            </a:r>
          </a:p>
          <a:p>
            <a:endParaRPr lang="fr-FR" sz="2400" dirty="0" smtClean="0"/>
          </a:p>
          <a:p>
            <a:pPr>
              <a:buFont typeface="Arial"/>
              <a:buChar char="•"/>
            </a:pPr>
            <a:r>
              <a:rPr lang="fr-FR" sz="2400" dirty="0" smtClean="0"/>
              <a:t>Depuis le démarrage du LHC : 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petit excès 1.5 sigma à l’été 2011 pour ATLAS et CMS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annonce d’un excès à &gt;3 sigma par les deux  expériences en Décembre 2011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excès de 2.5-3 sigmas annoncé par les américains de </a:t>
            </a:r>
            <a:r>
              <a:rPr lang="fr-FR" sz="2400" dirty="0" err="1" smtClean="0"/>
              <a:t>Tevatron</a:t>
            </a:r>
            <a:r>
              <a:rPr lang="fr-FR" sz="2400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excès à &gt;5 sigmas annoncé en juillet 2012, </a:t>
            </a:r>
          </a:p>
          <a:p>
            <a:pPr lvl="1">
              <a:buFont typeface="Arial"/>
              <a:buChar char="•"/>
            </a:pPr>
            <a:endParaRPr lang="fr-FR" sz="2400" dirty="0" smtClean="0"/>
          </a:p>
          <a:p>
            <a:r>
              <a:rPr lang="fr-FR" sz="2400" i="1" dirty="0" smtClean="0">
                <a:solidFill>
                  <a:srgbClr val="FF0000"/>
                </a:solidFill>
              </a:rPr>
              <a:t>tout se passe comme si il y avait un boson de Higgs à 126 </a:t>
            </a:r>
            <a:r>
              <a:rPr lang="fr-FR" sz="2400" i="1" dirty="0" err="1" smtClean="0">
                <a:solidFill>
                  <a:srgbClr val="FF0000"/>
                </a:solidFill>
              </a:rPr>
              <a:t>GeV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695"/>
            <a:ext cx="8229600" cy="1143000"/>
          </a:xfrm>
        </p:spPr>
        <p:txBody>
          <a:bodyPr/>
          <a:lstStyle/>
          <a:p>
            <a:r>
              <a:rPr lang="fr-FR" dirty="0" smtClean="0"/>
              <a:t>Et maintenant…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21570"/>
            <a:ext cx="8229600" cy="4904593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Mesure précise des différents modes de désintégration (vu/pas vu -&gt; mesure précise) </a:t>
            </a:r>
          </a:p>
          <a:p>
            <a:pPr lvl="1"/>
            <a:r>
              <a:rPr lang="fr-FR" dirty="0" smtClean="0"/>
              <a:t>Ils sont prédits précisément par le modèle standard</a:t>
            </a:r>
          </a:p>
          <a:p>
            <a:pPr lvl="1"/>
            <a:r>
              <a:rPr lang="fr-FR" dirty="0" smtClean="0"/>
              <a:t>pour l’instant, très bon accord mais mesures imprécises</a:t>
            </a:r>
          </a:p>
          <a:p>
            <a:r>
              <a:rPr lang="fr-FR" dirty="0" smtClean="0"/>
              <a:t>Mesure du spin : 0 (modèle standard) scalaire, ou 2</a:t>
            </a:r>
          </a:p>
          <a:p>
            <a:r>
              <a:rPr lang="fr-FR" dirty="0" smtClean="0"/>
              <a:t>L’observation d’un boson de Higgs standard à 126 </a:t>
            </a:r>
            <a:r>
              <a:rPr lang="fr-FR" dirty="0" err="1" smtClean="0"/>
              <a:t>GeV</a:t>
            </a:r>
            <a:r>
              <a:rPr lang="fr-FR" dirty="0" smtClean="0"/>
              <a:t> permet un « élagage » des théories</a:t>
            </a:r>
          </a:p>
          <a:p>
            <a:r>
              <a:rPr lang="fr-FR" dirty="0" smtClean="0"/>
              <a:t>Recherche d’autres bosons de Higgs (hors modèle standard)</a:t>
            </a:r>
          </a:p>
          <a:p>
            <a:r>
              <a:rPr lang="fr-FR" dirty="0" smtClean="0"/>
              <a:t>A la fin de l’année, les expériences auront accumulé presque 3 fois les données publiées cet été</a:t>
            </a:r>
          </a:p>
          <a:p>
            <a:r>
              <a:rPr lang="fr-FR" dirty="0" smtClean="0"/>
              <a:t>Puis le LHC, sera arrêté pendant deux ans, et redémarrera en 2015-2018 à une énergie presque doublée (13Tev), et très haute luminosité après 2020</a:t>
            </a:r>
          </a:p>
          <a:p>
            <a:pPr lvl="1"/>
            <a:r>
              <a:rPr lang="fr-FR" dirty="0" smtClean="0"/>
              <a:t>=&gt; à terme 10-100 fois les données actuelles</a:t>
            </a:r>
          </a:p>
          <a:p>
            <a:pPr lvl="1"/>
            <a:r>
              <a:rPr lang="fr-FR" dirty="0" smtClean="0"/>
              <a:t>=&gt; recherche de nouvelle physique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err="1" smtClean="0"/>
              <a:t>Qu’est-ce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VOIR </a:t>
            </a:r>
            <a:r>
              <a:rPr lang="en-GB" dirty="0" err="1" smtClean="0"/>
              <a:t>une</a:t>
            </a:r>
            <a:r>
              <a:rPr lang="en-GB" dirty="0" smtClean="0"/>
              <a:t> </a:t>
            </a:r>
            <a:r>
              <a:rPr lang="en-GB" dirty="0" err="1" smtClean="0"/>
              <a:t>particule</a:t>
            </a:r>
            <a:r>
              <a:rPr lang="en-GB" dirty="0" smtClean="0"/>
              <a:t> 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ositron_Ander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3120704" cy="3285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070" y="228600"/>
            <a:ext cx="3655060" cy="2743200"/>
          </a:xfrm>
          <a:prstGeom prst="rect">
            <a:avLst/>
          </a:prstGeom>
        </p:spPr>
      </p:pic>
      <p:pic>
        <p:nvPicPr>
          <p:cNvPr id="5" name="Image 4" descr="figaux_007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733800"/>
            <a:ext cx="5074842" cy="31242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181600" y="5638800"/>
            <a:ext cx="266700" cy="756198"/>
          </a:xfrm>
          <a:prstGeom prst="ellipse">
            <a:avLst/>
          </a:prstGeom>
          <a:solidFill>
            <a:srgbClr val="0000FF">
              <a:alpha val="1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fig_004.png"/>
          <p:cNvPicPr>
            <a:picLocks noChangeAspect="1"/>
          </p:cNvPicPr>
          <p:nvPr/>
        </p:nvPicPr>
        <p:blipFill>
          <a:blip r:embed="rId5"/>
          <a:srcRect t="742" b="51803"/>
          <a:stretch>
            <a:fillRect/>
          </a:stretch>
        </p:blipFill>
        <p:spPr>
          <a:xfrm>
            <a:off x="0" y="3601278"/>
            <a:ext cx="4572000" cy="3081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err="1" smtClean="0"/>
              <a:t>Qu’avons</a:t>
            </a:r>
            <a:r>
              <a:rPr lang="en-GB" dirty="0" smtClean="0"/>
              <a:t> nous fait au LAL 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38400" y="0"/>
            <a:ext cx="260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Interactions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685800"/>
            <a:ext cx="84991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fermions (d’Enrico Fermi) de spin demi-entier ne peuvent pas</a:t>
            </a:r>
          </a:p>
          <a:p>
            <a:r>
              <a:rPr lang="fr-FR" dirty="0" smtClean="0"/>
              <a:t> s’accumuler dans le même état</a:t>
            </a:r>
            <a:r>
              <a:rPr lang="fr-FR" dirty="0" smtClean="0">
                <a:latin typeface="Wingdings 3" charset="2"/>
                <a:cs typeface="Wingdings 3" charset="2"/>
              </a:rPr>
              <a:t>_</a:t>
            </a:r>
            <a:r>
              <a:rPr lang="fr-FR" dirty="0" smtClean="0"/>
              <a:t> ils « résistent » à la compression, </a:t>
            </a:r>
          </a:p>
          <a:p>
            <a:r>
              <a:rPr lang="fr-FR" dirty="0" smtClean="0"/>
              <a:t>comme toute matière.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828800"/>
            <a:ext cx="903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bosons (de </a:t>
            </a:r>
            <a:r>
              <a:rPr lang="fr-FR" dirty="0" err="1" smtClean="0"/>
              <a:t>Satyendranath</a:t>
            </a:r>
            <a:r>
              <a:rPr lang="fr-FR" dirty="0" smtClean="0"/>
              <a:t> Bose) de spin entier peuvent s’accumuler </a:t>
            </a:r>
          </a:p>
          <a:p>
            <a:r>
              <a:rPr lang="fr-FR" dirty="0" smtClean="0"/>
              <a:t>dans le même état (exemple les photons d’un rayon laser).</a:t>
            </a:r>
            <a:endParaRPr lang="fr-F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2667000"/>
            <a:ext cx="72882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dirty="0" smtClean="0"/>
              <a:t>Une interaction </a:t>
            </a:r>
            <a:r>
              <a:rPr lang="fr-FR" sz="2400" dirty="0"/>
              <a:t>est expliquée par un </a:t>
            </a:r>
            <a:r>
              <a:rPr lang="fr-FR" sz="2400" dirty="0">
                <a:solidFill>
                  <a:srgbClr val="FF0000"/>
                </a:solidFill>
              </a:rPr>
              <a:t>échange de</a:t>
            </a:r>
            <a:r>
              <a:rPr lang="fr-FR" sz="2400" dirty="0" smtClean="0">
                <a:solidFill>
                  <a:srgbClr val="FF0000"/>
                </a:solidFill>
              </a:rPr>
              <a:t> bosons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914400" y="3200400"/>
            <a:ext cx="6051550" cy="2154237"/>
            <a:chOff x="891" y="1193"/>
            <a:chExt cx="3812" cy="1357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891" y="1193"/>
              <a:ext cx="3812" cy="1357"/>
              <a:chOff x="287" y="2512"/>
              <a:chExt cx="5126" cy="1895"/>
            </a:xfrm>
          </p:grpSpPr>
          <p:pic>
            <p:nvPicPr>
              <p:cNvPr id="11" name="Picture 6" descr="abstossend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7" y="2563"/>
                <a:ext cx="5126" cy="18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</p:pic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304" y="2512"/>
                <a:ext cx="4984" cy="1808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128" y="1934"/>
              <a:ext cx="54" cy="1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" y="5413375"/>
            <a:ext cx="89154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-84" charset="2"/>
              <a:buChar char="§"/>
            </a:pPr>
            <a:r>
              <a:rPr lang="fr-FR" sz="2000" dirty="0" smtClean="0"/>
              <a:t>Chaque </a:t>
            </a:r>
            <a:r>
              <a:rPr lang="fr-FR" sz="2000" dirty="0"/>
              <a:t>interaction se différencie par:</a:t>
            </a:r>
          </a:p>
          <a:p>
            <a:pPr marL="669925" lvl="1" indent="-325438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-84" charset="2"/>
              <a:buChar char="§"/>
            </a:pPr>
            <a:r>
              <a:rPr lang="fr-FR" sz="2000" dirty="0">
                <a:ea typeface="ＭＳ Ｐゴシック" pitchFamily="-84" charset="-128"/>
              </a:rPr>
              <a:t> </a:t>
            </a:r>
            <a:r>
              <a:rPr lang="fr-FR" sz="2000" b="1" dirty="0">
                <a:ea typeface="ＭＳ Ｐゴシック" pitchFamily="-84" charset="-128"/>
              </a:rPr>
              <a:t>son type de </a:t>
            </a:r>
            <a:r>
              <a:rPr lang="fr-FR" sz="2000" b="1" dirty="0" smtClean="0">
                <a:ea typeface="ＭＳ Ｐゴシック" pitchFamily="-84" charset="-128"/>
              </a:rPr>
              <a:t>messager : </a:t>
            </a:r>
            <a:r>
              <a:rPr lang="fr-FR" sz="2000" dirty="0" err="1" smtClean="0">
                <a:ea typeface="ＭＳ Ｐゴシック" pitchFamily="-84" charset="-128"/>
              </a:rPr>
              <a:t>Photon</a:t>
            </a:r>
            <a:r>
              <a:rPr lang="fr-FR" sz="2000" dirty="0" err="1">
                <a:ea typeface="ＭＳ Ｐゴシック" pitchFamily="-84" charset="-128"/>
              </a:rPr>
              <a:t>,gluon</a:t>
            </a:r>
            <a:r>
              <a:rPr lang="fr-FR" sz="2000" dirty="0">
                <a:ea typeface="ＭＳ Ｐゴシック" pitchFamily="-84" charset="-128"/>
              </a:rPr>
              <a:t>,…</a:t>
            </a:r>
          </a:p>
          <a:p>
            <a:pPr marL="669925" lvl="1" indent="-325438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-84" charset="2"/>
              <a:buChar char="§"/>
            </a:pPr>
            <a:r>
              <a:rPr lang="fr-FR" sz="2000" dirty="0">
                <a:ea typeface="ＭＳ Ｐゴシック" pitchFamily="-84" charset="-128"/>
              </a:rPr>
              <a:t> </a:t>
            </a:r>
            <a:r>
              <a:rPr lang="fr-FR" sz="2000" b="1" dirty="0">
                <a:ea typeface="ＭＳ Ｐゴシック" pitchFamily="-84" charset="-128"/>
              </a:rPr>
              <a:t>sa </a:t>
            </a:r>
            <a:r>
              <a:rPr lang="fr-FR" sz="2000" b="1" dirty="0" smtClean="0">
                <a:ea typeface="ＭＳ Ｐゴシック" pitchFamily="-84" charset="-128"/>
              </a:rPr>
              <a:t>portée : </a:t>
            </a:r>
            <a:r>
              <a:rPr lang="fr-FR" sz="2000" dirty="0" smtClean="0">
                <a:ea typeface="ＭＳ Ｐゴシック" pitchFamily="-84" charset="-128"/>
              </a:rPr>
              <a:t>Plus </a:t>
            </a:r>
            <a:r>
              <a:rPr lang="fr-FR" sz="2000" dirty="0">
                <a:ea typeface="ＭＳ Ｐゴシック" pitchFamily="-84" charset="-128"/>
              </a:rPr>
              <a:t>le messager est massif plus l’interaction est de courte portée</a:t>
            </a:r>
          </a:p>
          <a:p>
            <a:pPr marL="342900" indent="-34290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-84" charset="2"/>
              <a:buChar char="§"/>
            </a:pP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Prototype_calo_tonneau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535" y="1828800"/>
            <a:ext cx="8545306" cy="4819650"/>
          </a:xfrm>
          <a:prstGeom prst="rect">
            <a:avLst/>
          </a:prstGeom>
          <a:noFill/>
        </p:spPr>
      </p:pic>
      <p:sp>
        <p:nvSpPr>
          <p:cNvPr id="512004" name="Text Box 4"/>
          <p:cNvSpPr txBox="1">
            <a:spLocks noChangeArrowheads="1"/>
          </p:cNvSpPr>
          <p:nvPr/>
        </p:nvSpPr>
        <p:spPr bwMode="auto">
          <a:xfrm>
            <a:off x="994997" y="333376"/>
            <a:ext cx="6998806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en-US" sz="2000" dirty="0">
                <a:solidFill>
                  <a:schemeClr val="bg1"/>
                </a:solidFill>
              </a:rPr>
              <a:t>Prototype 1992 d'un module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Tonneau</a:t>
            </a:r>
            <a:r>
              <a:rPr lang="en-US" sz="2000" dirty="0" smtClean="0">
                <a:solidFill>
                  <a:schemeClr val="bg1"/>
                </a:solidFill>
              </a:rPr>
              <a:t> du </a:t>
            </a:r>
            <a:r>
              <a:rPr lang="en-US" sz="2000" dirty="0" err="1">
                <a:solidFill>
                  <a:schemeClr val="bg1"/>
                </a:solidFill>
              </a:rPr>
              <a:t>calorimètre</a:t>
            </a:r>
            <a:r>
              <a:rPr lang="en-US" sz="2000" dirty="0" smtClean="0">
                <a:solidFill>
                  <a:schemeClr val="bg1"/>
                </a:solidFill>
              </a:rPr>
              <a:t> argon </a:t>
            </a:r>
            <a:r>
              <a:rPr lang="en-US" sz="2000" dirty="0" err="1" smtClean="0">
                <a:solidFill>
                  <a:schemeClr val="bg1"/>
                </a:solidFill>
              </a:rPr>
              <a:t>liquide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80</a:t>
            </a:fld>
            <a:endParaRPr lang="fr-FR"/>
          </a:p>
        </p:txBody>
      </p:sp>
      <p:grpSp>
        <p:nvGrpSpPr>
          <p:cNvPr id="2" name="Grouper 8"/>
          <p:cNvGrpSpPr/>
          <p:nvPr/>
        </p:nvGrpSpPr>
        <p:grpSpPr>
          <a:xfrm rot="2353654">
            <a:off x="5590354" y="1704760"/>
            <a:ext cx="3175000" cy="1219200"/>
            <a:chOff x="4406900" y="990600"/>
            <a:chExt cx="3175000" cy="1219200"/>
          </a:xfrm>
        </p:grpSpPr>
        <p:pic>
          <p:nvPicPr>
            <p:cNvPr id="6" name="Image 5" descr="Not-Invented-Here-Comic.png"/>
            <p:cNvPicPr>
              <a:picLocks noChangeAspect="1"/>
            </p:cNvPicPr>
            <p:nvPr/>
          </p:nvPicPr>
          <p:blipFill>
            <a:blip r:embed="rId3"/>
            <a:srcRect t="27273"/>
            <a:stretch>
              <a:fillRect/>
            </a:stretch>
          </p:blipFill>
          <p:spPr>
            <a:xfrm>
              <a:off x="4406900" y="990600"/>
              <a:ext cx="3175000" cy="1219200"/>
            </a:xfrm>
            <a:prstGeom prst="rect">
              <a:avLst/>
            </a:prstGeom>
          </p:spPr>
        </p:pic>
        <p:pic>
          <p:nvPicPr>
            <p:cNvPr id="8" name="Image 7" descr="Capture d’écran 2012-10-09 à 23.07.59.png"/>
            <p:cNvPicPr>
              <a:picLocks noChangeAspect="1"/>
            </p:cNvPicPr>
            <p:nvPr/>
          </p:nvPicPr>
          <p:blipFill>
            <a:blip r:embed="rId4"/>
            <a:srcRect t="55556"/>
            <a:stretch>
              <a:fillRect/>
            </a:stretch>
          </p:blipFill>
          <p:spPr>
            <a:xfrm>
              <a:off x="5257800" y="990600"/>
              <a:ext cx="1651000" cy="304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84" name="Picture 16" descr="Colleuse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2" y="541338"/>
            <a:ext cx="9140295" cy="6316662"/>
          </a:xfrm>
          <a:prstGeom prst="rect">
            <a:avLst/>
          </a:prstGeom>
          <a:noFill/>
        </p:spPr>
      </p:pic>
      <p:sp>
        <p:nvSpPr>
          <p:cNvPr id="519175" name="Text Box 7"/>
          <p:cNvSpPr txBox="1">
            <a:spLocks noChangeArrowheads="1"/>
          </p:cNvSpPr>
          <p:nvPr/>
        </p:nvSpPr>
        <p:spPr bwMode="auto">
          <a:xfrm>
            <a:off x="219808" y="65089"/>
            <a:ext cx="8752743" cy="3968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Étude et fabrication d'outillages : l</a:t>
            </a:r>
            <a:r>
              <a:rPr lang="en-US" sz="2000">
                <a:solidFill>
                  <a:schemeClr val="bg1"/>
                </a:solidFill>
              </a:rPr>
              <a:t>a colleuse des absorbeurs</a:t>
            </a:r>
          </a:p>
        </p:txBody>
      </p:sp>
      <p:sp>
        <p:nvSpPr>
          <p:cNvPr id="519183" name="Text Box 15"/>
          <p:cNvSpPr txBox="1">
            <a:spLocks noChangeArrowheads="1"/>
          </p:cNvSpPr>
          <p:nvPr/>
        </p:nvSpPr>
        <p:spPr bwMode="auto">
          <a:xfrm>
            <a:off x="782516" y="836614"/>
            <a:ext cx="183896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en-US"/>
              <a:t>à 120 °C</a:t>
            </a:r>
          </a:p>
          <a:p>
            <a:pPr defTabSz="876300"/>
            <a:r>
              <a:rPr lang="en-US"/>
              <a:t>sous pression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Production_Absorbeurs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28" y="0"/>
            <a:ext cx="8732236" cy="6858000"/>
          </a:xfrm>
          <a:prstGeom prst="rect">
            <a:avLst/>
          </a:prstGeom>
          <a:noFill/>
        </p:spPr>
      </p:pic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1" y="476250"/>
            <a:ext cx="708183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Le hall IN2P3 et la chaîne de production des absorbeurs</a:t>
            </a: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1" y="-50800"/>
            <a:ext cx="4994676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La construction du calorimètre à Argon liquide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32" name="Picture 8" descr="fig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48841" y="617538"/>
            <a:ext cx="7292703" cy="6240462"/>
          </a:xfrm>
          <a:prstGeom prst="rect">
            <a:avLst/>
          </a:prstGeom>
          <a:noFill/>
        </p:spPr>
      </p:pic>
      <p:sp>
        <p:nvSpPr>
          <p:cNvPr id="538636" name="Text Box 12"/>
          <p:cNvSpPr txBox="1">
            <a:spLocks noChangeArrowheads="1"/>
          </p:cNvSpPr>
          <p:nvPr/>
        </p:nvSpPr>
        <p:spPr bwMode="auto">
          <a:xfrm>
            <a:off x="1" y="5876926"/>
            <a:ext cx="5303227" cy="1562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83956" tIns="41979" rIns="83956" bIns="41979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en-US"/>
              <a:t>Les électrodes ont été pliées à Marseille,</a:t>
            </a:r>
          </a:p>
          <a:p>
            <a:pPr algn="l" defTabSz="876300"/>
            <a:r>
              <a:rPr lang="en-US"/>
              <a:t>équipées de 22 "oreilles" et testées au LAL,</a:t>
            </a:r>
          </a:p>
          <a:p>
            <a:pPr algn="l" defTabSz="876300"/>
            <a:r>
              <a:rPr lang="en-US"/>
              <a:t>expédiées à Marseille et à Madrid</a:t>
            </a:r>
          </a:p>
        </p:txBody>
      </p:sp>
      <p:sp>
        <p:nvSpPr>
          <p:cNvPr id="538638" name="Text Box 14"/>
          <p:cNvSpPr txBox="1">
            <a:spLocks noChangeArrowheads="1"/>
          </p:cNvSpPr>
          <p:nvPr/>
        </p:nvSpPr>
        <p:spPr bwMode="auto">
          <a:xfrm>
            <a:off x="74735" y="3716338"/>
            <a:ext cx="362926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en-US"/>
              <a:t>4 ans de travail :</a:t>
            </a:r>
            <a:r>
              <a:rPr lang="en-US" b="0"/>
              <a:t> </a:t>
            </a:r>
            <a:r>
              <a:rPr lang="en-US"/>
              <a:t>2000-2004</a:t>
            </a:r>
          </a:p>
        </p:txBody>
      </p:sp>
      <p:sp>
        <p:nvSpPr>
          <p:cNvPr id="538628" name="Text Box 4"/>
          <p:cNvSpPr txBox="1">
            <a:spLocks noChangeArrowheads="1"/>
          </p:cNvSpPr>
          <p:nvPr/>
        </p:nvSpPr>
        <p:spPr bwMode="auto">
          <a:xfrm>
            <a:off x="0" y="617538"/>
            <a:ext cx="3242897" cy="1562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83956" tIns="41979" rIns="83956" bIns="41979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1536 électrodes de 1,70 m</a:t>
            </a:r>
          </a:p>
          <a:p>
            <a:pPr algn="l" defTabSz="876300"/>
            <a:r>
              <a:rPr lang="fr-FR"/>
              <a:t>et 512 électrodes de 0,50 m</a:t>
            </a:r>
            <a:endParaRPr lang="en-US"/>
          </a:p>
        </p:txBody>
      </p:sp>
      <p:sp>
        <p:nvSpPr>
          <p:cNvPr id="538640" name="Text Box 16"/>
          <p:cNvSpPr txBox="1">
            <a:spLocks noChangeArrowheads="1"/>
          </p:cNvSpPr>
          <p:nvPr/>
        </p:nvSpPr>
        <p:spPr bwMode="auto">
          <a:xfrm>
            <a:off x="0" y="-50800"/>
            <a:ext cx="4242518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Travail sur les électrodes des Bouchons</a:t>
            </a:r>
          </a:p>
        </p:txBody>
      </p:sp>
      <p:sp>
        <p:nvSpPr>
          <p:cNvPr id="538641" name="Text Box 17"/>
          <p:cNvSpPr txBox="1">
            <a:spLocks noChangeArrowheads="1"/>
          </p:cNvSpPr>
          <p:nvPr/>
        </p:nvSpPr>
        <p:spPr bwMode="auto">
          <a:xfrm>
            <a:off x="0" y="1508126"/>
            <a:ext cx="3242897" cy="1562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83956" tIns="41979" rIns="83956" bIns="41979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Chaque électrode a</a:t>
            </a:r>
          </a:p>
          <a:p>
            <a:pPr algn="l" defTabSz="876300"/>
            <a:r>
              <a:rPr lang="fr-FR"/>
              <a:t>2100 résistances</a:t>
            </a:r>
          </a:p>
          <a:p>
            <a:pPr algn="l" defTabSz="876300"/>
            <a:r>
              <a:rPr lang="fr-FR"/>
              <a:t>1000 capacités entre pistes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 descr="C:\Documents and Settings\zerwas\Mes documents\Mes images\FEB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8" y="0"/>
            <a:ext cx="9139943" cy="6858000"/>
          </a:xfrm>
          <a:prstGeom prst="rect">
            <a:avLst/>
          </a:prstGeom>
          <a:noFill/>
        </p:spPr>
      </p:pic>
      <p:sp>
        <p:nvSpPr>
          <p:cNvPr id="5124" name="Text Box 1028"/>
          <p:cNvSpPr txBox="1">
            <a:spLocks noChangeArrowheads="1"/>
          </p:cNvSpPr>
          <p:nvPr/>
        </p:nvSpPr>
        <p:spPr bwMode="auto">
          <a:xfrm>
            <a:off x="152400" y="1676400"/>
            <a:ext cx="21463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MAC based SBIT3</a:t>
            </a:r>
          </a:p>
          <a:p>
            <a:r>
              <a:rPr lang="en-US" sz="2000">
                <a:solidFill>
                  <a:schemeClr val="accent2"/>
                </a:solidFill>
              </a:rPr>
              <a:t>With TMaclib</a:t>
            </a:r>
            <a:endParaRPr lang="fr-FR" sz="2000">
              <a:solidFill>
                <a:schemeClr val="accent2"/>
              </a:solidFill>
            </a:endParaRPr>
          </a:p>
        </p:txBody>
      </p:sp>
      <p:sp>
        <p:nvSpPr>
          <p:cNvPr id="5125" name="Text Box 1029"/>
          <p:cNvSpPr txBox="1">
            <a:spLocks noChangeArrowheads="1"/>
          </p:cNvSpPr>
          <p:nvPr/>
        </p:nvSpPr>
        <p:spPr bwMode="auto">
          <a:xfrm>
            <a:off x="838200" y="5791200"/>
            <a:ext cx="20193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LV Power Supply</a:t>
            </a:r>
            <a:endParaRPr lang="fr-FR" sz="2000">
              <a:solidFill>
                <a:schemeClr val="accent2"/>
              </a:solidFill>
            </a:endParaRPr>
          </a:p>
        </p:txBody>
      </p:sp>
      <p:sp>
        <p:nvSpPr>
          <p:cNvPr id="5126" name="Text Box 1030"/>
          <p:cNvSpPr txBox="1">
            <a:spLocks noChangeArrowheads="1"/>
          </p:cNvSpPr>
          <p:nvPr/>
        </p:nvSpPr>
        <p:spPr bwMode="auto">
          <a:xfrm>
            <a:off x="1254125" y="4419600"/>
            <a:ext cx="14128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LV U and I </a:t>
            </a:r>
            <a:endParaRPr lang="fr-FR" sz="2000">
              <a:solidFill>
                <a:schemeClr val="accent2"/>
              </a:solidFill>
            </a:endParaRPr>
          </a:p>
        </p:txBody>
      </p:sp>
      <p:sp>
        <p:nvSpPr>
          <p:cNvPr id="5127" name="Text Box 1031"/>
          <p:cNvSpPr txBox="1">
            <a:spLocks noChangeArrowheads="1"/>
          </p:cNvSpPr>
          <p:nvPr/>
        </p:nvSpPr>
        <p:spPr bwMode="auto">
          <a:xfrm>
            <a:off x="4762500" y="685800"/>
            <a:ext cx="3903663" cy="1616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VME: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TTCvx, TTCvi, PDG,PDC, Fanout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CALIB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SPACmaster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miniROD readout</a:t>
            </a:r>
            <a:endParaRPr lang="fr-FR" sz="2000">
              <a:solidFill>
                <a:schemeClr val="accent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1000" y="304800"/>
            <a:ext cx="33522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Test des </a:t>
            </a:r>
            <a:r>
              <a:rPr lang="fr-FR" dirty="0" err="1" smtClean="0"/>
              <a:t>Front-End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6" name="Picture 6" descr="Cables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30366" y="1260805"/>
            <a:ext cx="6513634" cy="5595278"/>
          </a:xfrm>
          <a:prstGeom prst="rect">
            <a:avLst/>
          </a:prstGeom>
          <a:noFill/>
        </p:spPr>
      </p:pic>
      <p:sp>
        <p:nvSpPr>
          <p:cNvPr id="517127" name="Text Box 7"/>
          <p:cNvSpPr txBox="1">
            <a:spLocks noChangeArrowheads="1"/>
          </p:cNvSpPr>
          <p:nvPr/>
        </p:nvSpPr>
        <p:spPr bwMode="auto">
          <a:xfrm>
            <a:off x="915866" y="98426"/>
            <a:ext cx="7098323" cy="3968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Responsabilité de fabrication des harnais de câbles</a:t>
            </a:r>
          </a:p>
        </p:txBody>
      </p:sp>
      <p:sp>
        <p:nvSpPr>
          <p:cNvPr id="517128" name="Text Box 8"/>
          <p:cNvSpPr txBox="1">
            <a:spLocks noChangeArrowheads="1"/>
          </p:cNvSpPr>
          <p:nvPr/>
        </p:nvSpPr>
        <p:spPr bwMode="auto">
          <a:xfrm>
            <a:off x="451338" y="2425700"/>
            <a:ext cx="18466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endParaRPr lang="fr-FR"/>
          </a:p>
        </p:txBody>
      </p:sp>
      <p:sp>
        <p:nvSpPr>
          <p:cNvPr id="517129" name="Text Box 9"/>
          <p:cNvSpPr txBox="1">
            <a:spLocks noChangeArrowheads="1"/>
          </p:cNvSpPr>
          <p:nvPr/>
        </p:nvSpPr>
        <p:spPr bwMode="auto">
          <a:xfrm>
            <a:off x="213946" y="2979739"/>
            <a:ext cx="280813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fr-FR"/>
              <a:t>Responsabilité</a:t>
            </a:r>
          </a:p>
          <a:p>
            <a:pPr defTabSz="876300"/>
            <a:r>
              <a:rPr lang="fr-FR"/>
              <a:t>de fabrication</a:t>
            </a:r>
          </a:p>
          <a:p>
            <a:pPr defTabSz="876300"/>
            <a:r>
              <a:rPr lang="fr-FR"/>
              <a:t>des câbles</a:t>
            </a:r>
          </a:p>
          <a:p>
            <a:pPr defTabSz="876300"/>
            <a:r>
              <a:rPr lang="fr-FR"/>
              <a:t>de tout le calorimètre</a:t>
            </a:r>
          </a:p>
        </p:txBody>
      </p:sp>
      <p:sp>
        <p:nvSpPr>
          <p:cNvPr id="517130" name="Text Box 10"/>
          <p:cNvSpPr txBox="1">
            <a:spLocks noChangeArrowheads="1"/>
          </p:cNvSpPr>
          <p:nvPr/>
        </p:nvSpPr>
        <p:spPr bwMode="auto">
          <a:xfrm>
            <a:off x="197828" y="2012951"/>
            <a:ext cx="291122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fr-FR"/>
              <a:t>Câblage de n modules</a:t>
            </a:r>
          </a:p>
          <a:p>
            <a:pPr defTabSz="876300"/>
            <a:r>
              <a:rPr lang="fr-FR"/>
              <a:t>du Tonneau</a:t>
            </a:r>
          </a:p>
        </p:txBody>
      </p:sp>
      <p:sp>
        <p:nvSpPr>
          <p:cNvPr id="517131" name="Text Box 11"/>
          <p:cNvSpPr txBox="1">
            <a:spLocks noChangeArrowheads="1"/>
          </p:cNvSpPr>
          <p:nvPr/>
        </p:nvSpPr>
        <p:spPr bwMode="auto">
          <a:xfrm>
            <a:off x="55684" y="4435475"/>
            <a:ext cx="3223959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fr-FR"/>
              <a:t>6600 harnais</a:t>
            </a:r>
          </a:p>
          <a:p>
            <a:pPr defTabSz="876300"/>
            <a:r>
              <a:rPr lang="fr-FR"/>
              <a:t>200 000 câbles coaxiaux</a:t>
            </a:r>
          </a:p>
          <a:p>
            <a:pPr defTabSz="876300"/>
            <a:r>
              <a:rPr lang="fr-FR"/>
              <a:t>(800 km)</a:t>
            </a:r>
          </a:p>
        </p:txBody>
      </p:sp>
      <p:sp>
        <p:nvSpPr>
          <p:cNvPr id="517132" name="Text Box 12"/>
          <p:cNvSpPr txBox="1">
            <a:spLocks noChangeArrowheads="1"/>
          </p:cNvSpPr>
          <p:nvPr/>
        </p:nvSpPr>
        <p:spPr bwMode="auto">
          <a:xfrm>
            <a:off x="2521928" y="644525"/>
            <a:ext cx="47652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Raccorder les signaux du calorimètre</a:t>
            </a:r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99646" y="5646739"/>
            <a:ext cx="302228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fr-FR"/>
              <a:t>Câbles et connecteurs</a:t>
            </a:r>
          </a:p>
          <a:p>
            <a:pPr defTabSz="876300"/>
            <a:r>
              <a:rPr lang="fr-FR"/>
              <a:t>résistant aux radiations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85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6" name="Picture 4" descr="Enseintes_ch_froide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0056" y="1"/>
            <a:ext cx="8869123" cy="6873875"/>
          </a:xfrm>
          <a:prstGeom prst="rect">
            <a:avLst/>
          </a:prstGeom>
          <a:noFill/>
        </p:spPr>
      </p:pic>
      <p:sp>
        <p:nvSpPr>
          <p:cNvPr id="540677" name="Text Box 5"/>
          <p:cNvSpPr txBox="1">
            <a:spLocks noChangeArrowheads="1"/>
          </p:cNvSpPr>
          <p:nvPr/>
        </p:nvSpPr>
        <p:spPr bwMode="auto">
          <a:xfrm>
            <a:off x="7247793" y="2903539"/>
            <a:ext cx="220970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en-US"/>
              <a:t>Enceinte chaude</a:t>
            </a:r>
          </a:p>
          <a:p>
            <a:pPr algn="l" defTabSz="876300"/>
            <a:r>
              <a:rPr lang="en-US"/>
              <a:t>Enceinte froide</a:t>
            </a:r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6471138" y="336550"/>
            <a:ext cx="302228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en-US"/>
              <a:t>27 Traversées étanches</a:t>
            </a:r>
          </a:p>
        </p:txBody>
      </p:sp>
      <p:sp>
        <p:nvSpPr>
          <p:cNvPr id="540680" name="Text Box 8"/>
          <p:cNvSpPr txBox="1">
            <a:spLocks noChangeArrowheads="1"/>
          </p:cNvSpPr>
          <p:nvPr/>
        </p:nvSpPr>
        <p:spPr bwMode="auto">
          <a:xfrm>
            <a:off x="57151" y="82551"/>
            <a:ext cx="4106008" cy="7016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Responsabilité de fabrication</a:t>
            </a:r>
          </a:p>
          <a:p>
            <a:pPr algn="l" defTabSz="876300"/>
            <a:r>
              <a:rPr lang="fr-FR" sz="2000">
                <a:solidFill>
                  <a:schemeClr val="bg1"/>
                </a:solidFill>
              </a:rPr>
              <a:t>des 2 cryostats Bouchons</a:t>
            </a:r>
          </a:p>
        </p:txBody>
      </p:sp>
      <p:sp>
        <p:nvSpPr>
          <p:cNvPr id="540682" name="Text Box 10"/>
          <p:cNvSpPr txBox="1">
            <a:spLocks noChangeArrowheads="1"/>
          </p:cNvSpPr>
          <p:nvPr/>
        </p:nvSpPr>
        <p:spPr bwMode="auto">
          <a:xfrm>
            <a:off x="6471139" y="5661025"/>
            <a:ext cx="316174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Échangeur</a:t>
            </a:r>
            <a:r>
              <a:rPr lang="en-US"/>
              <a:t> Azote/Argon</a:t>
            </a:r>
          </a:p>
        </p:txBody>
      </p:sp>
      <p:sp>
        <p:nvSpPr>
          <p:cNvPr id="540683" name="Text Box 11"/>
          <p:cNvSpPr txBox="1">
            <a:spLocks noChangeArrowheads="1"/>
          </p:cNvSpPr>
          <p:nvPr/>
        </p:nvSpPr>
        <p:spPr bwMode="auto">
          <a:xfrm>
            <a:off x="7614138" y="4724400"/>
            <a:ext cx="180349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en-US"/>
              <a:t>20 m3 Argon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1" name="Picture 3" descr="Cryo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58" y="830264"/>
            <a:ext cx="9135883" cy="6027737"/>
          </a:xfrm>
          <a:prstGeom prst="rect">
            <a:avLst/>
          </a:prstGeom>
          <a:noFill/>
        </p:spPr>
      </p:pic>
      <p:sp>
        <p:nvSpPr>
          <p:cNvPr id="560132" name="Text Box 4"/>
          <p:cNvSpPr txBox="1">
            <a:spLocks noChangeArrowheads="1"/>
          </p:cNvSpPr>
          <p:nvPr/>
        </p:nvSpPr>
        <p:spPr bwMode="auto">
          <a:xfrm>
            <a:off x="857251" y="49213"/>
            <a:ext cx="7429500" cy="392554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lIns="83956" tIns="41979" rIns="83956" bIns="41979">
            <a:prstTxWarp prst="textNoShape">
              <a:avLst/>
            </a:prstTxWarp>
            <a:spAutoFit/>
          </a:bodyPr>
          <a:lstStyle/>
          <a:p>
            <a:pPr algn="l" defTabSz="876300">
              <a:tabLst>
                <a:tab pos="327025" algn="l"/>
              </a:tabLst>
            </a:pPr>
            <a:r>
              <a:rPr lang="fr-FR" sz="2000">
                <a:solidFill>
                  <a:schemeClr val="bg1"/>
                </a:solidFill>
              </a:rPr>
              <a:t>Informatique de "Contrôle Commande" de la cryogénie</a:t>
            </a:r>
          </a:p>
        </p:txBody>
      </p:sp>
      <p:sp>
        <p:nvSpPr>
          <p:cNvPr id="560133" name="Text Box 5"/>
          <p:cNvSpPr txBox="1">
            <a:spLocks noChangeArrowheads="1"/>
          </p:cNvSpPr>
          <p:nvPr/>
        </p:nvSpPr>
        <p:spPr bwMode="auto">
          <a:xfrm>
            <a:off x="1049216" y="436564"/>
            <a:ext cx="6773008" cy="8234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83956" tIns="41979" rIns="83956" bIns="41979">
            <a:prstTxWarp prst="textNoShape">
              <a:avLst/>
            </a:prstTxWarp>
            <a:spAutoFit/>
          </a:bodyPr>
          <a:lstStyle/>
          <a:p>
            <a:pPr algn="l" defTabSz="876300">
              <a:tabLst>
                <a:tab pos="327025" algn="l"/>
              </a:tabLst>
            </a:pPr>
            <a:r>
              <a:rPr lang="fr-FR"/>
              <a:t> Assurer le refroidissement et le réchauffage des calorimètres</a:t>
            </a:r>
          </a:p>
        </p:txBody>
      </p:sp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2044212" y="5589588"/>
            <a:ext cx="639610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80 m3 d'Argon liquide à </a:t>
            </a:r>
            <a:r>
              <a:rPr lang="en-US"/>
              <a:t>-183°Celsius (</a:t>
            </a:r>
            <a:r>
              <a:rPr lang="fr-FR"/>
              <a:t>90</a:t>
            </a:r>
            <a:r>
              <a:rPr lang="en-US"/>
              <a:t>°</a:t>
            </a:r>
            <a:r>
              <a:rPr lang="fr-FR"/>
              <a:t>Kelvin)</a:t>
            </a:r>
          </a:p>
        </p:txBody>
      </p:sp>
      <p:sp>
        <p:nvSpPr>
          <p:cNvPr id="560136" name="Text Box 8"/>
          <p:cNvSpPr txBox="1">
            <a:spLocks noChangeArrowheads="1"/>
          </p:cNvSpPr>
          <p:nvPr/>
        </p:nvSpPr>
        <p:spPr bwMode="auto">
          <a:xfrm>
            <a:off x="1513743" y="6165850"/>
            <a:ext cx="836524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L'Argon est maintenu froid par de l'Azote liquide à </a:t>
            </a:r>
            <a:r>
              <a:rPr lang="en-US"/>
              <a:t>-196°C (</a:t>
            </a:r>
            <a:r>
              <a:rPr lang="fr-FR"/>
              <a:t>77</a:t>
            </a:r>
            <a:r>
              <a:rPr lang="en-US"/>
              <a:t>°</a:t>
            </a:r>
            <a:r>
              <a:rPr lang="fr-FR"/>
              <a:t>K)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87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Bouchon_Integration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36831" y="4014"/>
            <a:ext cx="4607169" cy="6849972"/>
          </a:xfrm>
          <a:prstGeom prst="rect">
            <a:avLst/>
          </a:prstGeom>
          <a:noFill/>
        </p:spPr>
      </p:pic>
      <p:sp>
        <p:nvSpPr>
          <p:cNvPr id="542725" name="Text Box 5"/>
          <p:cNvSpPr txBox="1">
            <a:spLocks noChangeArrowheads="1"/>
          </p:cNvSpPr>
          <p:nvPr/>
        </p:nvSpPr>
        <p:spPr bwMode="auto">
          <a:xfrm>
            <a:off x="89389" y="85726"/>
            <a:ext cx="3714750" cy="13112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L'intégration</a:t>
            </a:r>
          </a:p>
          <a:p>
            <a:pPr algn="l" defTabSz="876300"/>
            <a:r>
              <a:rPr lang="fr-FR" sz="2000">
                <a:solidFill>
                  <a:schemeClr val="bg1"/>
                </a:solidFill>
              </a:rPr>
              <a:t>presque achevée </a:t>
            </a:r>
          </a:p>
          <a:p>
            <a:pPr algn="l" defTabSz="876300"/>
            <a:r>
              <a:rPr lang="fr-FR" sz="2000">
                <a:solidFill>
                  <a:schemeClr val="bg1"/>
                </a:solidFill>
              </a:rPr>
              <a:t>d'un cryostat Bouchon</a:t>
            </a:r>
          </a:p>
          <a:p>
            <a:pPr algn="l" defTabSz="876300"/>
            <a:r>
              <a:rPr lang="fr-FR" sz="2000">
                <a:solidFill>
                  <a:schemeClr val="bg1"/>
                </a:solidFill>
              </a:rPr>
              <a:t>au bâtiment 180 du CERN</a:t>
            </a:r>
          </a:p>
        </p:txBody>
      </p:sp>
      <p:sp>
        <p:nvSpPr>
          <p:cNvPr id="542726" name="Text Box 6"/>
          <p:cNvSpPr txBox="1">
            <a:spLocks noChangeArrowheads="1"/>
          </p:cNvSpPr>
          <p:nvPr/>
        </p:nvSpPr>
        <p:spPr bwMode="auto">
          <a:xfrm>
            <a:off x="2949819" y="1989139"/>
            <a:ext cx="180349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en-US"/>
              <a:t>20 m3 Argon</a:t>
            </a:r>
          </a:p>
          <a:p>
            <a:pPr defTabSz="876300"/>
            <a:r>
              <a:rPr lang="en-US"/>
              <a:t>280 tonnes</a:t>
            </a:r>
          </a:p>
        </p:txBody>
      </p:sp>
      <p:pic>
        <p:nvPicPr>
          <p:cNvPr id="542727" name="Picture 7" descr="Bouchon_fermeture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189" y="2422843"/>
            <a:ext cx="3072911" cy="4433252"/>
          </a:xfrm>
          <a:prstGeom prst="rect">
            <a:avLst/>
          </a:prstGeom>
          <a:noFill/>
        </p:spPr>
      </p:pic>
      <p:sp>
        <p:nvSpPr>
          <p:cNvPr id="542728" name="Text Box 8"/>
          <p:cNvSpPr txBox="1">
            <a:spLocks noChangeArrowheads="1"/>
          </p:cNvSpPr>
          <p:nvPr/>
        </p:nvSpPr>
        <p:spPr bwMode="auto">
          <a:xfrm>
            <a:off x="983274" y="2497138"/>
            <a:ext cx="144943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en-US"/>
              <a:t>Fermeture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88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Cryostat pour les tests en faisceaux</a:t>
            </a:r>
            <a:endParaRPr lang="fr-FR" dirty="0"/>
          </a:p>
        </p:txBody>
      </p:sp>
      <p:pic>
        <p:nvPicPr>
          <p:cNvPr id="5" name="Espace réservé du contenu 4" descr="H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0010" y="1371601"/>
            <a:ext cx="9969189" cy="5486400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89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8600" y="5562600"/>
            <a:ext cx="832792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 permis la calibration précise de la technologie avant installation</a:t>
            </a:r>
          </a:p>
          <a:p>
            <a:r>
              <a:rPr lang="fr-FR" dirty="0" smtClean="0"/>
              <a:t>des modules de calorimètre dans ATLAS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atome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8100"/>
            <a:ext cx="3108325" cy="3009900"/>
          </a:xfrm>
          <a:prstGeom prst="rect">
            <a:avLst/>
          </a:prstGeom>
        </p:spPr>
      </p:pic>
      <p:sp>
        <p:nvSpPr>
          <p:cNvPr id="19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894513" y="6356350"/>
            <a:ext cx="2133600" cy="365125"/>
          </a:xfrm>
        </p:spPr>
        <p:txBody>
          <a:bodyPr/>
          <a:lstStyle/>
          <a:p>
            <a:fld id="{D7B8A4FB-9822-FE46-99A5-1ECE7F3D80BF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35888" cy="519113"/>
          </a:xfrm>
        </p:spPr>
        <p:txBody>
          <a:bodyPr>
            <a:normAutofit fontScale="90000"/>
          </a:bodyPr>
          <a:lstStyle/>
          <a:p>
            <a:r>
              <a:rPr lang="fr-FR" smtClean="0"/>
              <a:t>L’interaction électromagnétique</a:t>
            </a:r>
            <a:endParaRPr lang="fr-FR" dirty="0"/>
          </a:p>
        </p:txBody>
      </p:sp>
      <p:pic>
        <p:nvPicPr>
          <p:cNvPr id="549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3588" y="977900"/>
            <a:ext cx="1751012" cy="2193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49892" name="Text Box 4"/>
          <p:cNvSpPr txBox="1">
            <a:spLocks noChangeArrowheads="1"/>
          </p:cNvSpPr>
          <p:nvPr/>
        </p:nvSpPr>
        <p:spPr bwMode="auto">
          <a:xfrm>
            <a:off x="163513" y="781050"/>
            <a:ext cx="4294187" cy="314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2000"/>
              <a:t>Responsable des phénomènes </a:t>
            </a:r>
          </a:p>
          <a:p>
            <a:r>
              <a:rPr lang="fr-FR" sz="2000" b="1"/>
              <a:t>électriques et magnétiques</a:t>
            </a:r>
            <a:r>
              <a:rPr lang="fr-FR" sz="2000"/>
              <a:t> : </a:t>
            </a:r>
          </a:p>
          <a:p>
            <a:r>
              <a:rPr lang="fr-FR" sz="2000"/>
              <a:t>aimantation, lumière,</a:t>
            </a:r>
          </a:p>
          <a:p>
            <a:r>
              <a:rPr lang="fr-FR" sz="2000"/>
              <a:t>cohésion des atomes,…</a:t>
            </a:r>
          </a:p>
          <a:p>
            <a:endParaRPr lang="fr-FR" sz="2000"/>
          </a:p>
          <a:p>
            <a:r>
              <a:rPr lang="fr-FR" sz="2000"/>
              <a:t>Répulsion entre objets de </a:t>
            </a:r>
          </a:p>
          <a:p>
            <a:r>
              <a:rPr lang="fr-FR" sz="2000"/>
              <a:t>charges électriques identiques</a:t>
            </a:r>
          </a:p>
          <a:p>
            <a:r>
              <a:rPr lang="fr-FR" sz="2000"/>
              <a:t>(attraction si charges opposées)</a:t>
            </a:r>
          </a:p>
          <a:p>
            <a:endParaRPr lang="fr-FR" sz="2000"/>
          </a:p>
          <a:p>
            <a:endParaRPr lang="fr-FR" sz="2000"/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2971800" y="4572000"/>
            <a:ext cx="3657600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/>
              <a:t>Médiateur : </a:t>
            </a:r>
            <a:r>
              <a:rPr lang="fr-FR" sz="2000" b="1" dirty="0" smtClean="0">
                <a:solidFill>
                  <a:srgbClr val="FF0000"/>
                </a:solidFill>
              </a:rPr>
              <a:t>photon (ou gamma)</a:t>
            </a:r>
            <a:r>
              <a:rPr lang="fr-FR" sz="1800" b="1" dirty="0" smtClean="0"/>
              <a:t> </a:t>
            </a:r>
            <a:endParaRPr lang="fr-FR" sz="1800" b="1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462713" y="4124325"/>
            <a:ext cx="2209800" cy="2173288"/>
            <a:chOff x="4071" y="2598"/>
            <a:chExt cx="1392" cy="1369"/>
          </a:xfrm>
        </p:grpSpPr>
        <p:pic>
          <p:nvPicPr>
            <p:cNvPr id="549897" name="Picture 9" descr="force_phot_bi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4" y="2598"/>
              <a:ext cx="1362" cy="1362"/>
            </a:xfrm>
            <a:prstGeom prst="rect">
              <a:avLst/>
            </a:prstGeom>
            <a:noFill/>
          </p:spPr>
        </p:pic>
        <p:sp>
          <p:nvSpPr>
            <p:cNvPr id="549898" name="Text Box 10"/>
            <p:cNvSpPr txBox="1">
              <a:spLocks noChangeArrowheads="1"/>
            </p:cNvSpPr>
            <p:nvPr/>
          </p:nvSpPr>
          <p:spPr bwMode="auto">
            <a:xfrm>
              <a:off x="4120" y="3775"/>
              <a:ext cx="216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 sz="1400"/>
            </a:p>
          </p:txBody>
        </p:sp>
        <p:sp>
          <p:nvSpPr>
            <p:cNvPr id="549899" name="Text Box 11"/>
            <p:cNvSpPr txBox="1">
              <a:spLocks noChangeArrowheads="1"/>
            </p:cNvSpPr>
            <p:nvPr/>
          </p:nvSpPr>
          <p:spPr bwMode="auto">
            <a:xfrm>
              <a:off x="4095" y="3644"/>
              <a:ext cx="248" cy="21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fr-FR" sz="1600"/>
                <a:t>e</a:t>
              </a:r>
              <a:r>
                <a:rPr lang="fr-FR" sz="1600" baseline="30000"/>
                <a:t>-</a:t>
              </a:r>
            </a:p>
          </p:txBody>
        </p:sp>
        <p:sp>
          <p:nvSpPr>
            <p:cNvPr id="549900" name="Text Box 12"/>
            <p:cNvSpPr txBox="1">
              <a:spLocks noChangeArrowheads="1"/>
            </p:cNvSpPr>
            <p:nvPr/>
          </p:nvSpPr>
          <p:spPr bwMode="auto">
            <a:xfrm>
              <a:off x="4071" y="2676"/>
              <a:ext cx="248" cy="21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fr-FR" sz="1600"/>
                <a:t>e</a:t>
              </a:r>
              <a:r>
                <a:rPr lang="fr-FR" sz="1600" baseline="30000"/>
                <a:t>-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095" y="2700"/>
              <a:ext cx="1368" cy="1164"/>
              <a:chOff x="4095" y="2700"/>
              <a:chExt cx="1368" cy="1164"/>
            </a:xfrm>
          </p:grpSpPr>
          <p:sp>
            <p:nvSpPr>
              <p:cNvPr id="549902" name="Text Box 14"/>
              <p:cNvSpPr txBox="1">
                <a:spLocks noChangeArrowheads="1"/>
              </p:cNvSpPr>
              <p:nvPr/>
            </p:nvSpPr>
            <p:spPr bwMode="auto">
              <a:xfrm>
                <a:off x="4103" y="3644"/>
                <a:ext cx="248" cy="2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600"/>
                  <a:t>e</a:t>
                </a:r>
                <a:r>
                  <a:rPr lang="fr-FR" sz="1600" baseline="30000"/>
                  <a:t>-</a:t>
                </a:r>
              </a:p>
            </p:txBody>
          </p:sp>
          <p:sp>
            <p:nvSpPr>
              <p:cNvPr id="549903" name="Text Box 15"/>
              <p:cNvSpPr txBox="1">
                <a:spLocks noChangeArrowheads="1"/>
              </p:cNvSpPr>
              <p:nvPr/>
            </p:nvSpPr>
            <p:spPr bwMode="auto">
              <a:xfrm>
                <a:off x="4095" y="2700"/>
                <a:ext cx="248" cy="2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600"/>
                  <a:t>e</a:t>
                </a:r>
                <a:r>
                  <a:rPr lang="fr-FR" sz="1600" baseline="30000"/>
                  <a:t>-</a:t>
                </a:r>
              </a:p>
            </p:txBody>
          </p:sp>
          <p:sp>
            <p:nvSpPr>
              <p:cNvPr id="549904" name="Text Box 16"/>
              <p:cNvSpPr txBox="1">
                <a:spLocks noChangeArrowheads="1"/>
              </p:cNvSpPr>
              <p:nvPr/>
            </p:nvSpPr>
            <p:spPr bwMode="auto">
              <a:xfrm>
                <a:off x="5215" y="3652"/>
                <a:ext cx="248" cy="2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600"/>
                  <a:t>e</a:t>
                </a:r>
                <a:r>
                  <a:rPr lang="fr-FR" sz="1600" baseline="30000"/>
                  <a:t>-</a:t>
                </a:r>
              </a:p>
            </p:txBody>
          </p:sp>
          <p:sp>
            <p:nvSpPr>
              <p:cNvPr id="549905" name="Text Box 17"/>
              <p:cNvSpPr txBox="1">
                <a:spLocks noChangeArrowheads="1"/>
              </p:cNvSpPr>
              <p:nvPr/>
            </p:nvSpPr>
            <p:spPr bwMode="auto">
              <a:xfrm>
                <a:off x="5199" y="2708"/>
                <a:ext cx="248" cy="2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600"/>
                  <a:t>e</a:t>
                </a:r>
                <a:r>
                  <a:rPr lang="fr-FR" sz="1600" baseline="30000"/>
                  <a:t>-</a:t>
                </a:r>
              </a:p>
            </p:txBody>
          </p:sp>
        </p:grpSp>
      </p:grpSp>
      <p:sp>
        <p:nvSpPr>
          <p:cNvPr id="549906" name="Text Box 18"/>
          <p:cNvSpPr txBox="1">
            <a:spLocks noChangeArrowheads="1"/>
          </p:cNvSpPr>
          <p:nvPr/>
        </p:nvSpPr>
        <p:spPr bwMode="auto">
          <a:xfrm>
            <a:off x="3414713" y="5099050"/>
            <a:ext cx="3700262" cy="6485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1800" dirty="0"/>
              <a:t>m=0 (vitesse=</a:t>
            </a:r>
            <a:r>
              <a:rPr lang="fr-FR" sz="1800" dirty="0" smtClean="0"/>
              <a:t>c=vitesse de la lumière)</a:t>
            </a:r>
            <a:endParaRPr lang="fr-FR" sz="1800" dirty="0"/>
          </a:p>
          <a:p>
            <a:r>
              <a:rPr lang="fr-FR" sz="1800" dirty="0"/>
              <a:t>portée infinie</a:t>
            </a:r>
          </a:p>
        </p:txBody>
      </p:sp>
      <p:pic>
        <p:nvPicPr>
          <p:cNvPr id="21" name="Image 20" descr="aimant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963" y="958850"/>
            <a:ext cx="2206625" cy="221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252046" y="1773239"/>
            <a:ext cx="58295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76300"/>
            <a:r>
              <a:rPr lang="en-US"/>
              <a:t>Mémorisation analogique à 40 MHz à l'entrée</a:t>
            </a:r>
          </a:p>
          <a:p>
            <a:pPr defTabSz="876300"/>
            <a:r>
              <a:rPr lang="en-US"/>
              <a:t>144 mémoires en série pipe-line</a:t>
            </a:r>
          </a:p>
          <a:p>
            <a:pPr defTabSz="876300"/>
            <a:r>
              <a:rPr lang="en-US"/>
              <a:t>Sortie analogique à 5 MHz</a:t>
            </a:r>
          </a:p>
          <a:p>
            <a:pPr defTabSz="876300"/>
            <a:r>
              <a:rPr lang="en-US"/>
              <a:t>13 bits de précision</a:t>
            </a:r>
          </a:p>
          <a:p>
            <a:pPr defTabSz="876300"/>
            <a:r>
              <a:rPr lang="en-US"/>
              <a:t>12 voies utiles et 4 voies de référence</a:t>
            </a:r>
          </a:p>
          <a:p>
            <a:pPr defTabSz="876300"/>
            <a:r>
              <a:rPr lang="fr-FR"/>
              <a:t>(85 000 HAMAC-SCA)</a:t>
            </a:r>
            <a:endParaRPr lang="en-US"/>
          </a:p>
        </p:txBody>
      </p:sp>
      <p:pic>
        <p:nvPicPr>
          <p:cNvPr id="546820" name="Picture 4" descr="HAMAC_SCA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72100" y="1342311"/>
            <a:ext cx="3736731" cy="4192430"/>
          </a:xfrm>
          <a:prstGeom prst="rect">
            <a:avLst/>
          </a:prstGeom>
          <a:noFill/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6433039" y="1004888"/>
            <a:ext cx="2031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/>
              <a:t>HAMAC-SCA</a:t>
            </a:r>
            <a:endParaRPr lang="en-US"/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903535" y="123826"/>
            <a:ext cx="4532010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876300"/>
            <a:r>
              <a:rPr lang="fr-FR" sz="2000">
                <a:solidFill>
                  <a:schemeClr val="bg1"/>
                </a:solidFill>
              </a:rPr>
              <a:t>Les mémoires analogiques HAMAC-SCA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0600" y="5943600"/>
            <a:ext cx="7124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 de nombreux autres développement en électronique…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D077-0FBB-844E-A43B-5157A317EAC6}" type="slidenum">
              <a:rPr lang="fr-FR" smtClean="0"/>
              <a:pPr/>
              <a:t>90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utorial_lal_lar_testbeam_200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1" y="1040797"/>
            <a:ext cx="6553199" cy="50812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86600" cy="609600"/>
          </a:xfrm>
          <a:solidFill>
            <a:schemeClr val="bg1">
              <a:alpha val="61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Tutoriel software au LAL en 2004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85800" y="5791200"/>
            <a:ext cx="7010400" cy="83099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…pour illustrer nos nombreuses contributions au software de l’expérience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gv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882900"/>
            <a:ext cx="4813300" cy="3975100"/>
          </a:xfrm>
          <a:prstGeom prst="rect">
            <a:avLst/>
          </a:prstGeom>
        </p:spPr>
      </p:pic>
      <p:pic>
        <p:nvPicPr>
          <p:cNvPr id="4" name="Image 3" descr="easyjet-avion-co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50800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 smtClean="0"/>
              <a:t>Le boson de Higgs </a:t>
            </a:r>
            <a:r>
              <a:rPr lang="en-GB" dirty="0" err="1" smtClean="0"/>
              <a:t>n’explique</a:t>
            </a:r>
            <a:r>
              <a:rPr lang="en-GB" dirty="0" smtClean="0"/>
              <a:t> pas tout, loin de </a:t>
            </a:r>
            <a:r>
              <a:rPr lang="en-GB" dirty="0" err="1" smtClean="0"/>
              <a:t>là</a:t>
            </a:r>
            <a:r>
              <a:rPr lang="en-GB" dirty="0" smtClean="0"/>
              <a:t>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F197F-46B5-204A-A1B0-ADE710AA3002}" type="slidenum">
              <a:rPr lang="fr-FR"/>
              <a:pPr/>
              <a:t>94</a:t>
            </a:fld>
            <a:endParaRPr lang="fr-FR"/>
          </a:p>
        </p:txBody>
      </p:sp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68575" y="0"/>
            <a:ext cx="5508625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Questions ouvertes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719138"/>
            <a:ext cx="6227763" cy="6138862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80000"/>
              </a:lnSpc>
              <a:buFont typeface="Wingdings" pitchFamily="-84" charset="2"/>
              <a:buNone/>
            </a:pPr>
            <a:endParaRPr lang="fr-FR" sz="900" dirty="0" smtClean="0"/>
          </a:p>
          <a:p>
            <a:pPr>
              <a:lnSpc>
                <a:spcPct val="80000"/>
              </a:lnSpc>
            </a:pPr>
            <a:endParaRPr lang="fr-FR" sz="900" dirty="0" smtClean="0"/>
          </a:p>
          <a:p>
            <a:pPr>
              <a:lnSpc>
                <a:spcPct val="80000"/>
              </a:lnSpc>
            </a:pP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sz="2000" dirty="0" smtClean="0"/>
              <a:t>(~200 articles publiés par Atlas, seulement ~20 sur le boson de Higgs)</a:t>
            </a:r>
          </a:p>
          <a:p>
            <a:pPr>
              <a:lnSpc>
                <a:spcPct val="80000"/>
              </a:lnSpc>
            </a:pP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sz="2000" dirty="0" smtClean="0"/>
              <a:t>Pourquoi </a:t>
            </a:r>
            <a:r>
              <a:rPr lang="fr-FR" sz="2000" dirty="0"/>
              <a:t>l’antimatière est-elle si rare </a:t>
            </a:r>
            <a:r>
              <a:rPr lang="fr-FR" sz="2000" dirty="0" smtClean="0"/>
              <a:t>? (alors qu’on en produit autant que la matière dans les collisions au LHC)</a:t>
            </a:r>
          </a:p>
          <a:p>
            <a:pPr>
              <a:lnSpc>
                <a:spcPct val="80000"/>
              </a:lnSpc>
            </a:pPr>
            <a:endParaRPr lang="fr-FR" sz="2000" dirty="0"/>
          </a:p>
          <a:p>
            <a:pPr>
              <a:lnSpc>
                <a:spcPct val="80000"/>
              </a:lnSpc>
            </a:pPr>
            <a:r>
              <a:rPr lang="fr-FR" sz="2000" dirty="0"/>
              <a:t>Quelle est la composition de l’univers?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On ne comprend que 4% du contenu énergétique de l’univers</a:t>
            </a:r>
          </a:p>
          <a:p>
            <a:pPr>
              <a:lnSpc>
                <a:spcPct val="80000"/>
              </a:lnSpc>
              <a:buFont typeface="Wingdings" pitchFamily="-84" charset="2"/>
              <a:buNone/>
            </a:pPr>
            <a:endParaRPr lang="fr-FR" sz="2000" dirty="0"/>
          </a:p>
          <a:p>
            <a:pPr>
              <a:lnSpc>
                <a:spcPct val="80000"/>
              </a:lnSpc>
            </a:pPr>
            <a:r>
              <a:rPr lang="fr-FR" sz="2000" dirty="0"/>
              <a:t>Comment</a:t>
            </a:r>
            <a:r>
              <a:rPr lang="fr-FR" sz="2000" dirty="0" smtClean="0"/>
              <a:t> introduire </a:t>
            </a:r>
            <a:r>
              <a:rPr lang="fr-FR" sz="2000" dirty="0"/>
              <a:t>la gravité dans le Modèle Standard?</a:t>
            </a:r>
          </a:p>
          <a:p>
            <a:pPr>
              <a:lnSpc>
                <a:spcPct val="80000"/>
              </a:lnSpc>
            </a:pPr>
            <a:endParaRPr lang="fr-FR" sz="2000" dirty="0"/>
          </a:p>
          <a:p>
            <a:pPr>
              <a:lnSpc>
                <a:spcPct val="80000"/>
              </a:lnSpc>
            </a:pPr>
            <a:r>
              <a:rPr lang="fr-FR" sz="2000" dirty="0"/>
              <a:t>Pourquoi 3 familles de fermions</a:t>
            </a:r>
            <a:r>
              <a:rPr lang="fr-FR" sz="2000" dirty="0" smtClean="0"/>
              <a:t>?</a:t>
            </a:r>
          </a:p>
          <a:p>
            <a:pPr>
              <a:lnSpc>
                <a:spcPct val="80000"/>
              </a:lnSpc>
              <a:buNone/>
            </a:pP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sz="2000" dirty="0" smtClean="0"/>
              <a:t>Pourquoi de telles différences de masse entre neutrino, électron, et bosons lourds)</a:t>
            </a:r>
          </a:p>
          <a:p>
            <a:pPr>
              <a:lnSpc>
                <a:spcPct val="80000"/>
              </a:lnSpc>
            </a:pPr>
            <a:endParaRPr lang="fr-FR" sz="2000" dirty="0"/>
          </a:p>
          <a:p>
            <a:pPr>
              <a:lnSpc>
                <a:spcPct val="80000"/>
              </a:lnSpc>
            </a:pPr>
            <a:r>
              <a:rPr lang="fr-FR" sz="2000" dirty="0"/>
              <a:t>Les forces de la nature ont-elles une origine commune</a:t>
            </a:r>
            <a:r>
              <a:rPr lang="fr-FR" sz="2000" dirty="0" smtClean="0"/>
              <a:t>? (« grande unification »)</a:t>
            </a:r>
          </a:p>
          <a:p>
            <a:pPr>
              <a:lnSpc>
                <a:spcPct val="80000"/>
              </a:lnSpc>
            </a:pPr>
            <a:endParaRPr lang="fr-FR" sz="2000" dirty="0"/>
          </a:p>
          <a:p>
            <a:pPr>
              <a:lnSpc>
                <a:spcPct val="80000"/>
              </a:lnSpc>
            </a:pPr>
            <a:endParaRPr lang="fr-FR" sz="900" dirty="0"/>
          </a:p>
          <a:p>
            <a:pPr>
              <a:lnSpc>
                <a:spcPct val="80000"/>
              </a:lnSpc>
            </a:pPr>
            <a:endParaRPr lang="fr-FR" sz="900" dirty="0"/>
          </a:p>
          <a:p>
            <a:pPr>
              <a:lnSpc>
                <a:spcPct val="80000"/>
              </a:lnSpc>
            </a:pPr>
            <a:r>
              <a:rPr lang="fr-FR" sz="2000" dirty="0"/>
              <a:t>….</a:t>
            </a:r>
          </a:p>
        </p:txBody>
      </p:sp>
      <p:pic>
        <p:nvPicPr>
          <p:cNvPr id="681988" name="Picture 4" descr="hp-06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0" y="765175"/>
            <a:ext cx="1835150" cy="1597025"/>
          </a:xfrm>
          <a:prstGeom prst="rect">
            <a:avLst/>
          </a:prstGeom>
          <a:noFill/>
        </p:spPr>
      </p:pic>
      <p:pic>
        <p:nvPicPr>
          <p:cNvPr id="6819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2549525"/>
            <a:ext cx="27305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1325" y="4283075"/>
            <a:ext cx="1835150" cy="2447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8E040-A29C-F54D-AA17-7A4055613C97}" type="slidenum">
              <a:rPr lang="fr-FR"/>
              <a:pPr/>
              <a:t>95</a:t>
            </a:fld>
            <a:endParaRPr lang="fr-FR"/>
          </a:p>
        </p:txBody>
      </p:sp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133975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La </a:t>
            </a:r>
            <a:r>
              <a:rPr lang="fr-FR" dirty="0" err="1"/>
              <a:t>supersymétrie</a:t>
            </a:r>
            <a:endParaRPr lang="fr-FR" dirty="0"/>
          </a:p>
        </p:txBody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579438"/>
            <a:ext cx="5942013" cy="3492500"/>
          </a:xfrm>
        </p:spPr>
        <p:txBody>
          <a:bodyPr/>
          <a:lstStyle/>
          <a:p>
            <a:r>
              <a:rPr lang="fr-FR" sz="2400" dirty="0"/>
              <a:t>Problème pour définir correctement la masse du Higgs</a:t>
            </a:r>
          </a:p>
          <a:p>
            <a:pPr lvl="1"/>
            <a:r>
              <a:rPr lang="fr-FR" sz="2200" dirty="0"/>
              <a:t>Solution : </a:t>
            </a:r>
            <a:r>
              <a:rPr lang="fr-FR" sz="2200" dirty="0" err="1"/>
              <a:t>supersymétrie</a:t>
            </a:r>
            <a:endParaRPr lang="fr-FR" sz="2200" dirty="0"/>
          </a:p>
          <a:p>
            <a:r>
              <a:rPr lang="fr-FR" sz="2400" dirty="0"/>
              <a:t>Symétrie entre particules de matière (fermions) et particules véhiculant les interactions (bosons)</a:t>
            </a:r>
          </a:p>
          <a:p>
            <a:pPr lvl="1"/>
            <a:r>
              <a:rPr lang="fr-FR" sz="2200" dirty="0"/>
              <a:t>Fermion </a:t>
            </a:r>
            <a:r>
              <a:rPr lang="fr-FR" sz="2200" dirty="0" err="1">
                <a:sym typeface="Symbol" pitchFamily="-84" charset="2"/>
              </a:rPr>
              <a:t></a:t>
            </a:r>
            <a:r>
              <a:rPr lang="fr-FR" sz="2200" dirty="0">
                <a:sym typeface="Symbol" pitchFamily="-84" charset="2"/>
              </a:rPr>
              <a:t> </a:t>
            </a:r>
            <a:r>
              <a:rPr lang="fr-FR" sz="2200" dirty="0"/>
              <a:t>Boson</a:t>
            </a:r>
          </a:p>
          <a:p>
            <a:endParaRPr lang="en-US" sz="2400" dirty="0"/>
          </a:p>
        </p:txBody>
      </p:sp>
      <p:pic>
        <p:nvPicPr>
          <p:cNvPr id="709636" name="Picture 4" descr="clark_super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685800"/>
            <a:ext cx="2597150" cy="2743200"/>
          </a:xfrm>
          <a:prstGeom prst="rect">
            <a:avLst/>
          </a:prstGeom>
          <a:noFill/>
        </p:spPr>
      </p:pic>
      <p:pic>
        <p:nvPicPr>
          <p:cNvPr id="7096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983038"/>
            <a:ext cx="6248400" cy="2874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09638" name="Rectangle 6"/>
          <p:cNvSpPr>
            <a:spLocks noChangeArrowheads="1"/>
          </p:cNvSpPr>
          <p:nvPr/>
        </p:nvSpPr>
        <p:spPr bwMode="auto">
          <a:xfrm>
            <a:off x="4343400" y="4038600"/>
            <a:ext cx="4800600" cy="2819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09639" name="Rectangle 7"/>
          <p:cNvSpPr>
            <a:spLocks noChangeArrowheads="1"/>
          </p:cNvSpPr>
          <p:nvPr/>
        </p:nvSpPr>
        <p:spPr bwMode="auto">
          <a:xfrm>
            <a:off x="7505700" y="590550"/>
            <a:ext cx="1638300" cy="3067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518E-13B3-6F4D-AA17-D2FF577B3A7C}" type="slidenum">
              <a:rPr lang="fr-FR"/>
              <a:pPr/>
              <a:t>96</a:t>
            </a:fld>
            <a:endParaRPr lang="fr-FR"/>
          </a:p>
        </p:txBody>
      </p:sp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4752975" cy="519113"/>
          </a:xfrm>
        </p:spPr>
        <p:txBody>
          <a:bodyPr>
            <a:normAutofit fontScale="90000"/>
          </a:bodyPr>
          <a:lstStyle/>
          <a:p>
            <a:r>
              <a:rPr lang="fr-FR" dirty="0"/>
              <a:t>La </a:t>
            </a:r>
            <a:r>
              <a:rPr lang="fr-FR" dirty="0" err="1"/>
              <a:t>supersymétrie</a:t>
            </a:r>
            <a:endParaRPr lang="fr-FR" dirty="0"/>
          </a:p>
        </p:txBody>
      </p:sp>
      <p:pic>
        <p:nvPicPr>
          <p:cNvPr id="711683" name="Picture 3" descr="clark_super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685800"/>
            <a:ext cx="2597150" cy="2743200"/>
          </a:xfrm>
          <a:prstGeom prst="rect">
            <a:avLst/>
          </a:prstGeom>
          <a:noFill/>
        </p:spPr>
      </p:pic>
      <p:pic>
        <p:nvPicPr>
          <p:cNvPr id="7116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983038"/>
            <a:ext cx="6248400" cy="2874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11685" name="Rectangle 5"/>
          <p:cNvSpPr>
            <a:spLocks noChangeArrowheads="1"/>
          </p:cNvSpPr>
          <p:nvPr/>
        </p:nvSpPr>
        <p:spPr bwMode="auto">
          <a:xfrm>
            <a:off x="174625" y="579438"/>
            <a:ext cx="5942013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-84" charset="2"/>
              <a:buChar char="§"/>
            </a:pPr>
            <a:r>
              <a:rPr lang="fr-FR" sz="2400"/>
              <a:t>Problème pour définir correctement la masse du Higgs</a:t>
            </a:r>
          </a:p>
          <a:p>
            <a:pPr marL="669925" lvl="1" indent="-325438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-84" charset="2"/>
              <a:buChar char="§"/>
            </a:pPr>
            <a:r>
              <a:rPr lang="fr-FR" sz="2200">
                <a:ea typeface="ＭＳ Ｐゴシック" pitchFamily="-84" charset="-128"/>
              </a:rPr>
              <a:t>Solution : supersymétrie</a:t>
            </a:r>
          </a:p>
          <a:p>
            <a:pPr marL="342900" indent="-34290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-84" charset="2"/>
              <a:buChar char="§"/>
            </a:pPr>
            <a:r>
              <a:rPr lang="fr-FR" sz="2400"/>
              <a:t>Symétrie entre particules de matière (fermions) et particules véhiculant les interactions (bosons)</a:t>
            </a:r>
          </a:p>
          <a:p>
            <a:pPr marL="669925" lvl="1" indent="-325438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-84" charset="2"/>
              <a:buChar char="§"/>
            </a:pPr>
            <a:r>
              <a:rPr lang="fr-FR" sz="2200">
                <a:ea typeface="ＭＳ Ｐゴシック" pitchFamily="-84" charset="-128"/>
              </a:rPr>
              <a:t>Fermion </a:t>
            </a:r>
            <a:r>
              <a:rPr lang="fr-FR" sz="2200">
                <a:ea typeface="ＭＳ Ｐゴシック" pitchFamily="-84" charset="-128"/>
                <a:sym typeface="Symbol" pitchFamily="-84" charset="2"/>
              </a:rPr>
              <a:t> </a:t>
            </a:r>
            <a:r>
              <a:rPr lang="fr-FR" sz="2200">
                <a:ea typeface="ＭＳ Ｐゴシック" pitchFamily="-84" charset="-128"/>
              </a:rPr>
              <a:t>Boson</a:t>
            </a:r>
          </a:p>
          <a:p>
            <a:pPr marL="342900" indent="-34290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-84" charset="2"/>
              <a:buChar char="§"/>
            </a:pPr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92B7-5BAB-DC4A-A0A7-2C7EE4B9EBF8}" type="slidenum">
              <a:rPr lang="fr-FR"/>
              <a:pPr/>
              <a:t>97</a:t>
            </a:fld>
            <a:endParaRPr lang="fr-FR"/>
          </a:p>
        </p:txBody>
      </p:sp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0"/>
            <a:ext cx="7689850" cy="5191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Matière </a:t>
            </a:r>
            <a:r>
              <a:rPr lang="fr-FR" dirty="0"/>
              <a:t>noire</a:t>
            </a:r>
            <a:endParaRPr lang="en-US" dirty="0"/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719137"/>
            <a:ext cx="3777743" cy="4142709"/>
          </a:xfrm>
        </p:spPr>
        <p:txBody>
          <a:bodyPr>
            <a:normAutofit/>
          </a:bodyPr>
          <a:lstStyle/>
          <a:p>
            <a:r>
              <a:rPr lang="fr-FR" sz="2200" dirty="0"/>
              <a:t>Les étoiles situées à la périphérie des galaxies spirales semblent tourner trop vite:</a:t>
            </a:r>
          </a:p>
          <a:p>
            <a:pPr lvl="1">
              <a:buFont typeface="Wingdings" pitchFamily="-84" charset="2"/>
              <a:buNone/>
            </a:pPr>
            <a:r>
              <a:rPr lang="fr-FR" sz="2000" dirty="0" err="1">
                <a:sym typeface="Symbol" pitchFamily="-84" charset="2"/>
              </a:rPr>
              <a:t></a:t>
            </a:r>
            <a:r>
              <a:rPr lang="fr-FR" sz="2000" dirty="0" err="1"/>
              <a:t>Il</a:t>
            </a:r>
            <a:r>
              <a:rPr lang="fr-FR" sz="2000" dirty="0"/>
              <a:t> y a de la masse sous une forme</a:t>
            </a:r>
            <a:r>
              <a:rPr lang="fr-FR" sz="2000" dirty="0" smtClean="0"/>
              <a:t> non </a:t>
            </a:r>
            <a:r>
              <a:rPr lang="fr-FR" sz="2000" dirty="0"/>
              <a:t>lumineuse, c'est la </a:t>
            </a:r>
            <a:r>
              <a:rPr lang="fr-FR" sz="2000" b="1" dirty="0"/>
              <a:t>Matière Noire</a:t>
            </a:r>
            <a:r>
              <a:rPr lang="fr-FR" sz="2000" dirty="0"/>
              <a:t> </a:t>
            </a:r>
          </a:p>
          <a:p>
            <a:pPr lvl="1">
              <a:buFont typeface="Symbol" pitchFamily="-84" charset="2"/>
              <a:buChar char="Þ"/>
            </a:pPr>
            <a:r>
              <a:rPr lang="fr-FR" sz="2000" dirty="0"/>
              <a:t>~90% de la densité totale de l’Univers </a:t>
            </a:r>
            <a:r>
              <a:rPr lang="fr-FR" sz="2000" dirty="0" smtClean="0"/>
              <a:t>observable</a:t>
            </a:r>
          </a:p>
          <a:p>
            <a:pPr lvl="1">
              <a:buFont typeface="Symbol" pitchFamily="-84" charset="2"/>
              <a:buChar char="Þ"/>
            </a:pPr>
            <a:r>
              <a:rPr lang="fr-FR" sz="2000" dirty="0" smtClean="0"/>
              <a:t>aucune explication à ce jour</a:t>
            </a:r>
            <a:endParaRPr lang="fr-FR" sz="2200" dirty="0" smtClean="0"/>
          </a:p>
          <a:p>
            <a:pPr lvl="1"/>
            <a:endParaRPr lang="en-US" sz="2000" dirty="0"/>
          </a:p>
        </p:txBody>
      </p:sp>
      <p:sp>
        <p:nvSpPr>
          <p:cNvPr id="717828" name="Rectangle 4"/>
          <p:cNvSpPr>
            <a:spLocks noChangeArrowheads="1"/>
          </p:cNvSpPr>
          <p:nvPr/>
        </p:nvSpPr>
        <p:spPr bwMode="auto">
          <a:xfrm>
            <a:off x="-304800" y="1600200"/>
            <a:ext cx="180975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717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496438"/>
            <a:ext cx="4343400" cy="307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7178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719138"/>
            <a:ext cx="4648200" cy="264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98</a:t>
            </a:fld>
            <a:endParaRPr lang="fr-FR"/>
          </a:p>
        </p:txBody>
      </p:sp>
      <p:pic>
        <p:nvPicPr>
          <p:cNvPr id="5" name="Image 4" descr="Bullet_clu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5" y="0"/>
            <a:ext cx="8906170" cy="69533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24400" y="381000"/>
            <a:ext cx="4261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Bullet cluster: matière lumineuse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3C10-405B-DE42-A6B2-9D6E6857B78D}" type="slidenum">
              <a:rPr lang="fr-FR" smtClean="0"/>
              <a:pPr/>
              <a:t>99</a:t>
            </a:fld>
            <a:endParaRPr lang="fr-FR"/>
          </a:p>
        </p:txBody>
      </p:sp>
      <p:pic>
        <p:nvPicPr>
          <p:cNvPr id="5" name="Image 4" descr="1e0657_sc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" y="0"/>
            <a:ext cx="9142127" cy="660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00800" y="304800"/>
            <a:ext cx="2483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Matière lumineuse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00800" y="838200"/>
            <a:ext cx="97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Masse</a:t>
            </a:r>
            <a:endParaRPr lang="fr-FR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4254</Words>
  <Application>Microsoft Macintosh PowerPoint</Application>
  <PresentationFormat>Présentation à l'écran (4:3)</PresentationFormat>
  <Paragraphs>786</Paragraphs>
  <Slides>103</Slides>
  <Notes>33</Notes>
  <HiddenSlides>0</HiddenSlides>
  <MMClips>4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103</vt:i4>
      </vt:variant>
    </vt:vector>
  </HeadingPairs>
  <TitlesOfParts>
    <vt:vector size="104" baseType="lpstr">
      <vt:lpstr>Thème Office</vt:lpstr>
      <vt:lpstr>Le boson de Higgs: vraiment ? pourquoi ? comment? et maintenant ?</vt:lpstr>
      <vt:lpstr>Le boson de Higgs en quelques transparents</vt:lpstr>
      <vt:lpstr>Diapositive 3</vt:lpstr>
      <vt:lpstr>Diapositive 4</vt:lpstr>
      <vt:lpstr>Diapositive 5</vt:lpstr>
      <vt:lpstr>Diapositive 6</vt:lpstr>
      <vt:lpstr>Diapositive 7</vt:lpstr>
      <vt:lpstr>Diapositive 8</vt:lpstr>
      <vt:lpstr>L’interaction électromagnétique</vt:lpstr>
      <vt:lpstr>L’interaction forte</vt:lpstr>
      <vt:lpstr>L’interaction faible</vt:lpstr>
      <vt:lpstr>La gravitation</vt:lpstr>
      <vt:lpstr>Diapositive 13</vt:lpstr>
      <vt:lpstr>Diapositive 14</vt:lpstr>
      <vt:lpstr>Le Modèle Standard</vt:lpstr>
      <vt:lpstr>Diapositive 16</vt:lpstr>
      <vt:lpstr>Mécanisme de Brout, Englert et Higgs</vt:lpstr>
      <vt:lpstr>Diapositive 18</vt:lpstr>
      <vt:lpstr>La masse de notre matière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Le CERN et ATLAS </vt:lpstr>
      <vt:lpstr>Diapositive 27</vt:lpstr>
      <vt:lpstr>Diapositive 28</vt:lpstr>
      <vt:lpstr>Le LHC: un quart de siècle de travaux</vt:lpstr>
      <vt:lpstr>Le LHC en chiffre</vt:lpstr>
      <vt:lpstr>Le détecteur Atlas</vt:lpstr>
      <vt:lpstr>Diapositive 32</vt:lpstr>
      <vt:lpstr>La collaboration Atlas</vt:lpstr>
      <vt:lpstr>La collaboration Atlas</vt:lpstr>
      <vt:lpstr>Animation: LHC_ATLAS_Collision_MD_HD_v02 </vt:lpstr>
      <vt:lpstr>VOIR les particules ?</vt:lpstr>
      <vt:lpstr>Collision de protons</vt:lpstr>
      <vt:lpstr>Diapositive 38</vt:lpstr>
      <vt:lpstr>Diapositive 39</vt:lpstr>
      <vt:lpstr>Diapositive 40</vt:lpstr>
      <vt:lpstr>Diapositive 41</vt:lpstr>
      <vt:lpstr>La chasse au boson de Higgs était ouverte depuis longtemps</vt:lpstr>
      <vt:lpstr>Diapositive 43</vt:lpstr>
      <vt:lpstr>Diapositive 44</vt:lpstr>
      <vt:lpstr>Sélection des événements en temps réel</vt:lpstr>
      <vt:lpstr>Le traitement des données en chiffres</vt:lpstr>
      <vt:lpstr>Etat initial</vt:lpstr>
      <vt:lpstr>La chasse au boson de Higgs</vt:lpstr>
      <vt:lpstr>La chasse au boson de Higgs</vt:lpstr>
      <vt:lpstr>La chasse au boson de Higgs</vt:lpstr>
      <vt:lpstr>La chasse au boson de Higgs</vt:lpstr>
      <vt:lpstr>VOIR le boson de Higgs</vt:lpstr>
      <vt:lpstr>Diapositive 53</vt:lpstr>
      <vt:lpstr>Diapositive 54</vt:lpstr>
      <vt:lpstr>Diapositive 55</vt:lpstr>
      <vt:lpstr>Diapositive 56</vt:lpstr>
      <vt:lpstr>Jobs du physicien</vt:lpstr>
      <vt:lpstr>Et maintenant « en vrai » </vt:lpstr>
      <vt:lpstr>Diapositive 59</vt:lpstr>
      <vt:lpstr>Autre canal: HZ(l+l-)Z(l+l-)</vt:lpstr>
      <vt:lpstr>Candidat  HZ(m+m-)Z(e+e-)</vt:lpstr>
      <vt:lpstr>Pourquoi sommes-nous certains d’avoir découvert une nouvelle particule ?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Séminaire du 4 juillet au CERN</vt:lpstr>
      <vt:lpstr>de 1964…à aujourd’hui</vt:lpstr>
      <vt:lpstr>Diapositive 72</vt:lpstr>
      <vt:lpstr>Est-ce que c’est bien le boson de Higgs?</vt:lpstr>
      <vt:lpstr>Diapositive 74</vt:lpstr>
      <vt:lpstr>Diapositive 75</vt:lpstr>
      <vt:lpstr>Et maintenant…</vt:lpstr>
      <vt:lpstr>Qu’est-ce que VOIR une particule ?</vt:lpstr>
      <vt:lpstr>Diapositive 78</vt:lpstr>
      <vt:lpstr>Qu’avons nous fait au LAL ?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Cryostat pour les tests en faisceaux</vt:lpstr>
      <vt:lpstr>Diapositive 90</vt:lpstr>
      <vt:lpstr>Tutoriel software au LAL en 2004</vt:lpstr>
      <vt:lpstr>Diapositive 92</vt:lpstr>
      <vt:lpstr>Le boson de Higgs n’explique pas tout, loin de là!</vt:lpstr>
      <vt:lpstr>Questions ouvertes</vt:lpstr>
      <vt:lpstr>La supersymétrie</vt:lpstr>
      <vt:lpstr>La supersymétrie</vt:lpstr>
      <vt:lpstr>Matière noire</vt:lpstr>
      <vt:lpstr>Diapositive 98</vt:lpstr>
      <vt:lpstr>Diapositive 99</vt:lpstr>
      <vt:lpstr>La supersymétrie: matière noire</vt:lpstr>
      <vt:lpstr>Conclusions</vt:lpstr>
      <vt:lpstr>Diapositive 102</vt:lpstr>
      <vt:lpstr>Eléments de la philosophie de Newton,  Voltaire, 1738</vt:lpstr>
    </vt:vector>
  </TitlesOfParts>
  <Company>LAL Orsay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david rousseau</dc:creator>
  <cp:lastModifiedBy>david rousseau</cp:lastModifiedBy>
  <cp:revision>133</cp:revision>
  <cp:lastPrinted>2012-10-11T21:40:23Z</cp:lastPrinted>
  <dcterms:created xsi:type="dcterms:W3CDTF">2012-10-11T19:40:53Z</dcterms:created>
  <dcterms:modified xsi:type="dcterms:W3CDTF">2012-10-11T23:10:48Z</dcterms:modified>
</cp:coreProperties>
</file>