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577" r:id="rId2"/>
    <p:sldId id="941" r:id="rId3"/>
    <p:sldId id="864" r:id="rId4"/>
    <p:sldId id="944" r:id="rId5"/>
    <p:sldId id="945" r:id="rId6"/>
    <p:sldId id="946" r:id="rId7"/>
    <p:sldId id="947" r:id="rId8"/>
    <p:sldId id="863" r:id="rId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467" autoAdjust="0"/>
    <p:restoredTop sz="94660"/>
  </p:normalViewPr>
  <p:slideViewPr>
    <p:cSldViewPr>
      <p:cViewPr>
        <p:scale>
          <a:sx n="100" d="100"/>
          <a:sy n="100" d="100"/>
        </p:scale>
        <p:origin x="-1248" y="-624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2011-2012,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Status</a:t>
            </a:r>
            <a:endParaRPr lang="en-US" dirty="0" smtClean="0"/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C. Loomis (CNRS/LAL)</a:t>
            </a:r>
            <a:endParaRPr lang="en-US" dirty="0" smtClean="0"/>
          </a:p>
          <a:p>
            <a:r>
              <a:rPr lang="en-US" dirty="0" smtClean="0"/>
              <a:t>Project Management </a:t>
            </a:r>
            <a:r>
              <a:rPr lang="en-US" dirty="0" smtClean="0"/>
              <a:t>Board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 October</a:t>
            </a:r>
            <a:r>
              <a:rPr lang="en-US" dirty="0" smtClean="0"/>
              <a:t> </a:t>
            </a:r>
            <a:r>
              <a:rPr lang="en-US" dirty="0" smtClean="0"/>
              <a:t>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Final Review Report</a:t>
            </a:r>
          </a:p>
          <a:p>
            <a:r>
              <a:rPr lang="en-US" dirty="0" smtClean="0"/>
              <a:t>EC Administrative Procedures</a:t>
            </a:r>
            <a:endParaRPr lang="en-US" dirty="0" smtClean="0"/>
          </a:p>
          <a:p>
            <a:r>
              <a:rPr lang="en-US" dirty="0" smtClean="0"/>
              <a:t>Reimbursement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Review Report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  <a:p>
            <a:pPr lvl="1"/>
            <a:r>
              <a:rPr lang="en-US" dirty="0" smtClean="0"/>
              <a:t>Received end of August 2012</a:t>
            </a:r>
          </a:p>
          <a:p>
            <a:pPr lvl="1"/>
            <a:r>
              <a:rPr lang="en-US" dirty="0" smtClean="0"/>
              <a:t>Feedback follows closely the informal </a:t>
            </a:r>
            <a:r>
              <a:rPr lang="en-US" dirty="0" smtClean="0"/>
              <a:t>comments after review</a:t>
            </a:r>
            <a:endParaRPr lang="en-US" dirty="0" smtClean="0"/>
          </a:p>
          <a:p>
            <a:pPr lvl="1"/>
            <a:r>
              <a:rPr lang="en-US" dirty="0" smtClean="0"/>
              <a:t>Very positive port with overall “good” rating</a:t>
            </a:r>
          </a:p>
          <a:p>
            <a:pPr lvl="1"/>
            <a:r>
              <a:rPr lang="en-US" dirty="0" smtClean="0"/>
              <a:t>Only issue related to limited dissemination</a:t>
            </a:r>
          </a:p>
          <a:p>
            <a:r>
              <a:rPr lang="en-US" dirty="0" smtClean="0"/>
              <a:t>Formal Responses</a:t>
            </a:r>
          </a:p>
          <a:p>
            <a:pPr lvl="1"/>
            <a:r>
              <a:rPr lang="en-US" dirty="0" smtClean="0"/>
              <a:t>No comments received from partners</a:t>
            </a:r>
          </a:p>
          <a:p>
            <a:pPr lvl="1"/>
            <a:r>
              <a:rPr lang="en-US" dirty="0" smtClean="0"/>
              <a:t>Thus no formal</a:t>
            </a:r>
            <a:r>
              <a:rPr lang="en-US" dirty="0" smtClean="0"/>
              <a:t> “observations” on report sent to 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Administrative Procedures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</a:p>
          <a:p>
            <a:pPr lvl="1"/>
            <a:r>
              <a:rPr lang="en-US" dirty="0" smtClean="0"/>
              <a:t>Completed with report received</a:t>
            </a:r>
          </a:p>
          <a:p>
            <a:pPr lvl="1"/>
            <a:r>
              <a:rPr lang="en-US" dirty="0" smtClean="0"/>
              <a:t>All deliverables and milestones accepted by reviewers</a:t>
            </a:r>
            <a:endParaRPr lang="en-US" dirty="0" smtClean="0"/>
          </a:p>
          <a:p>
            <a:r>
              <a:rPr lang="en-US" dirty="0" smtClean="0"/>
              <a:t>Reimbursement</a:t>
            </a:r>
          </a:p>
          <a:p>
            <a:pPr lvl="1"/>
            <a:r>
              <a:rPr lang="en-US" dirty="0" smtClean="0"/>
              <a:t>Final report completed and uploaded</a:t>
            </a:r>
          </a:p>
          <a:p>
            <a:pPr lvl="1"/>
            <a:r>
              <a:rPr lang="en-US" dirty="0" smtClean="0"/>
              <a:t>Forms C: Information for all partners; initial EC evaluation OK</a:t>
            </a:r>
          </a:p>
          <a:p>
            <a:pPr lvl="1"/>
            <a:r>
              <a:rPr lang="en-US" dirty="0" smtClean="0"/>
              <a:t>Blocking point: missing CFS for SixSq (ETA: ~5 Oct.)</a:t>
            </a:r>
            <a:endParaRPr lang="en-US" dirty="0" smtClean="0"/>
          </a:p>
          <a:p>
            <a:r>
              <a:rPr lang="en-US" dirty="0" smtClean="0"/>
              <a:t>Remaining Tasks</a:t>
            </a:r>
          </a:p>
          <a:p>
            <a:pPr lvl="1"/>
            <a:r>
              <a:rPr lang="en-US" dirty="0" smtClean="0"/>
              <a:t>Quick reaction on any problems </a:t>
            </a:r>
            <a:r>
              <a:rPr lang="en-US" dirty="0" smtClean="0"/>
              <a:t>identified in EC financial evaluation</a:t>
            </a:r>
            <a:endParaRPr lang="en-US" dirty="0" smtClean="0"/>
          </a:p>
          <a:p>
            <a:pPr lvl="1"/>
            <a:r>
              <a:rPr lang="en-US" dirty="0" smtClean="0"/>
              <a:t>Signatures of Forms C once we have approval from 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Reimbursement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 smtClean="0"/>
          </a:p>
          <a:p>
            <a:pPr lvl="1"/>
            <a:r>
              <a:rPr lang="en-US" dirty="0" smtClean="0"/>
              <a:t>Reimbursements will be received within 45 days of EC approval</a:t>
            </a:r>
          </a:p>
          <a:p>
            <a:pPr lvl="1"/>
            <a:r>
              <a:rPr lang="en-US" dirty="0" smtClean="0"/>
              <a:t>Expect quick approval after the SixSq CFS is available</a:t>
            </a:r>
          </a:p>
          <a:p>
            <a:pPr lvl="1"/>
            <a:r>
              <a:rPr lang="en-US" dirty="0" smtClean="0"/>
              <a:t>EC must have </a:t>
            </a:r>
            <a:r>
              <a:rPr lang="en-US" i="1" dirty="0" smtClean="0">
                <a:solidFill>
                  <a:srgbClr val="FF0000"/>
                </a:solidFill>
              </a:rPr>
              <a:t>signed </a:t>
            </a:r>
            <a:r>
              <a:rPr lang="en-US" dirty="0" smtClean="0"/>
              <a:t>Forms C before they release payment</a:t>
            </a:r>
            <a:endParaRPr lang="en-US" dirty="0" smtClean="0"/>
          </a:p>
          <a:p>
            <a:pPr lvl="1"/>
            <a:r>
              <a:rPr lang="en-US" dirty="0" smtClean="0"/>
              <a:t>Will be redistributed to partners ASAP after reception by CNRS</a:t>
            </a:r>
          </a:p>
          <a:p>
            <a:r>
              <a:rPr lang="en-US" dirty="0" smtClean="0"/>
              <a:t>Reimbursement Scenarios</a:t>
            </a:r>
          </a:p>
          <a:p>
            <a:pPr lvl="1"/>
            <a:r>
              <a:rPr lang="en-US" dirty="0" smtClean="0"/>
              <a:t>Receive &lt;2.3 M€ or receive exactly 2.3 M€.</a:t>
            </a:r>
          </a:p>
          <a:p>
            <a:pPr lvl="1"/>
            <a:r>
              <a:rPr lang="en-US" dirty="0" smtClean="0"/>
              <a:t>PMB must decide/approve the reimbursement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1 (Less likely)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EC reimburses costs based on individual partner declarations</a:t>
            </a:r>
            <a:r>
              <a:rPr lang="en-US" dirty="0" smtClean="0"/>
              <a:t> respecting maximum partner reimbursements </a:t>
            </a:r>
            <a:r>
              <a:rPr lang="en-US" dirty="0" smtClean="0"/>
              <a:t>in </a:t>
            </a:r>
            <a:r>
              <a:rPr lang="en-US" dirty="0" smtClean="0"/>
              <a:t>GA</a:t>
            </a:r>
          </a:p>
          <a:p>
            <a:pPr lvl="1"/>
            <a:r>
              <a:rPr lang="en-US" dirty="0" smtClean="0"/>
              <a:t>Total reimbursement will be less than </a:t>
            </a:r>
            <a:r>
              <a:rPr lang="en-US" dirty="0" smtClean="0"/>
              <a:t>2.3 M€ because of partner </a:t>
            </a:r>
            <a:r>
              <a:rPr lang="en-US" dirty="0" smtClean="0"/>
              <a:t>under-spending</a:t>
            </a:r>
          </a:p>
          <a:p>
            <a:r>
              <a:rPr lang="en-US" dirty="0" smtClean="0"/>
              <a:t>Procedure</a:t>
            </a:r>
            <a:endParaRPr lang="en-US" dirty="0" smtClean="0"/>
          </a:p>
          <a:p>
            <a:pPr lvl="1"/>
            <a:r>
              <a:rPr lang="en-US" dirty="0" smtClean="0"/>
              <a:t>Partner reimbursement defined by maximum value calculated by EC based on provided financial information from partners</a:t>
            </a:r>
          </a:p>
          <a:p>
            <a:pPr lvl="1"/>
            <a:r>
              <a:rPr lang="en-US" dirty="0" smtClean="0"/>
              <a:t>Each partner receives balance based on the EC calculated value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2 (More likely)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EC reimburses 2.3 M€ (maximum permitted by GA) based on combined justified costs of all </a:t>
            </a:r>
            <a:r>
              <a:rPr lang="en-US" dirty="0" smtClean="0"/>
              <a:t>partners</a:t>
            </a:r>
          </a:p>
          <a:p>
            <a:pPr lvl="1"/>
            <a:r>
              <a:rPr lang="en-US" dirty="0" smtClean="0"/>
              <a:t>Possible because of overspending by several partners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Proposed</a:t>
            </a:r>
            <a:r>
              <a:rPr lang="en-US" i="1" dirty="0" smtClean="0"/>
              <a:t> </a:t>
            </a:r>
            <a:r>
              <a:rPr lang="en-US" dirty="0" smtClean="0"/>
              <a:t>Procedure</a:t>
            </a:r>
          </a:p>
          <a:p>
            <a:pPr lvl="1"/>
            <a:r>
              <a:rPr lang="en-US" dirty="0" smtClean="0"/>
              <a:t>First, reimburse each partner to EC reimbursement value or to maximum reimbursement permitted by GA, whichever is less.</a:t>
            </a:r>
          </a:p>
          <a:p>
            <a:pPr lvl="1"/>
            <a:r>
              <a:rPr lang="en-US" dirty="0" smtClean="0"/>
              <a:t>Second, allocate remaining money to partners that have exceeded their maximum reimbursement, in proportion to the excess declared costs.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3708</TotalTime>
  <Words>349</Words>
  <Application>Microsoft Macintosh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stratuslab-presentation-template-v3</vt:lpstr>
      <vt:lpstr>Project Status</vt:lpstr>
      <vt:lpstr>Contents</vt:lpstr>
      <vt:lpstr>Final Review Report</vt:lpstr>
      <vt:lpstr>EC Administrative Procedures</vt:lpstr>
      <vt:lpstr>Reimbursement</vt:lpstr>
      <vt:lpstr>Scenario 1 (Less likely)</vt:lpstr>
      <vt:lpstr>Scenario 2 (More likely)</vt:lpstr>
      <vt:lpstr>Slide 8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351</cp:revision>
  <cp:lastPrinted>2010-03-23T08:08:48Z</cp:lastPrinted>
  <dcterms:created xsi:type="dcterms:W3CDTF">2012-09-28T07:24:06Z</dcterms:created>
  <dcterms:modified xsi:type="dcterms:W3CDTF">2012-09-28T08:17:43Z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