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3" r:id="rId3"/>
    <p:sldId id="310" r:id="rId4"/>
    <p:sldId id="320" r:id="rId5"/>
    <p:sldId id="284" r:id="rId6"/>
    <p:sldId id="285" r:id="rId7"/>
    <p:sldId id="316" r:id="rId8"/>
    <p:sldId id="317" r:id="rId9"/>
    <p:sldId id="318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321" r:id="rId18"/>
    <p:sldId id="323" r:id="rId19"/>
    <p:sldId id="324" r:id="rId20"/>
    <p:sldId id="301" r:id="rId21"/>
    <p:sldId id="325" r:id="rId22"/>
    <p:sldId id="303" r:id="rId23"/>
    <p:sldId id="296" r:id="rId24"/>
    <p:sldId id="272" r:id="rId25"/>
    <p:sldId id="275" r:id="rId26"/>
    <p:sldId id="305" r:id="rId27"/>
    <p:sldId id="299" r:id="rId28"/>
    <p:sldId id="281" r:id="rId29"/>
    <p:sldId id="282" r:id="rId30"/>
    <p:sldId id="326" r:id="rId31"/>
    <p:sldId id="298" r:id="rId32"/>
    <p:sldId id="306" r:id="rId33"/>
    <p:sldId id="307" r:id="rId34"/>
    <p:sldId id="308" r:id="rId35"/>
    <p:sldId id="309" r:id="rId36"/>
    <p:sldId id="273" r:id="rId37"/>
    <p:sldId id="276" r:id="rId38"/>
    <p:sldId id="277" r:id="rId39"/>
    <p:sldId id="278" r:id="rId40"/>
    <p:sldId id="279" r:id="rId41"/>
    <p:sldId id="280" r:id="rId42"/>
    <p:sldId id="294" r:id="rId43"/>
    <p:sldId id="304" r:id="rId44"/>
    <p:sldId id="257" r:id="rId45"/>
    <p:sldId id="289" r:id="rId46"/>
    <p:sldId id="290" r:id="rId47"/>
    <p:sldId id="291" r:id="rId48"/>
    <p:sldId id="314" r:id="rId49"/>
    <p:sldId id="315" r:id="rId50"/>
    <p:sldId id="319" r:id="rId51"/>
    <p:sldId id="322" r:id="rId52"/>
    <p:sldId id="327" r:id="rId53"/>
    <p:sldId id="32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7DFAB-7DE4-3649-941B-54305F21D480}" type="datetimeFigureOut">
              <a:rPr lang="en-US" smtClean="0"/>
              <a:t>EEE16/04/2013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CFF26-65EC-E44A-BBB5-1770E0B9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6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CEA5E-5295-8549-AD3D-44B5E8E5D30F}" type="datetimeFigureOut">
              <a:rPr lang="en-US" smtClean="0"/>
              <a:t>EEE16/04/2013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1455-9183-4143-9FDD-585C4C280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0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1455-9183-4143-9FDD-585C4C280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B5BF-8D22-0C46-AB7D-FCD7AD1CC422}" type="datetime1">
              <a:rPr lang="en-GB" smtClean="0"/>
              <a:t>EEE16/04/2013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4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D6BD-B3DB-9549-A473-1C987F4ABD9E}" type="datetime1">
              <a:rPr lang="en-GB" smtClean="0"/>
              <a:t>EEE16/04/2013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6E9E-5379-104F-8DF9-6A718152BE13}" type="datetime1">
              <a:rPr lang="en-GB" smtClean="0"/>
              <a:t>EEE16/04/2013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7E7-1AA0-FA46-8031-E47221B47549}" type="datetime1">
              <a:rPr lang="en-GB" smtClean="0"/>
              <a:t>EEE16/04/2013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F0E-2DAD-FF42-AAB6-124208C9809E}" type="datetime1">
              <a:rPr lang="en-GB" smtClean="0"/>
              <a:t>EEE16/04/2013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3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B2F3-DA6C-8E4E-A4FD-ECD8D1AFCC0E}" type="datetime1">
              <a:rPr lang="en-GB" smtClean="0"/>
              <a:t>EEE16/04/2013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0BAA-8CD2-0C48-BFB1-70EEA69038DF}" type="datetime1">
              <a:rPr lang="en-GB" smtClean="0"/>
              <a:t>EEE16/04/2013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D65C-1063-F947-BFF6-C510709B5A7A}" type="datetime1">
              <a:rPr lang="en-GB" smtClean="0"/>
              <a:t>EEE16/04/2013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11C4-B8D5-8B4D-9E69-A1F2C52B99F9}" type="datetime1">
              <a:rPr lang="en-GB" smtClean="0"/>
              <a:t>EEE16/04/2013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5958-C482-3A4C-AA9E-B70DB5486A15}" type="datetime1">
              <a:rPr lang="en-GB" smtClean="0"/>
              <a:t>EEE16/04/2013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3BCC-05B6-8146-B8F0-648A772CD84A}" type="datetime1">
              <a:rPr lang="en-GB" smtClean="0"/>
              <a:t>EEE16/04/2013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ABA2-6208-A948-A761-9584E9070B5C}" type="datetime1">
              <a:rPr lang="en-GB" smtClean="0"/>
              <a:t>EEE16/04/2013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F123-05C0-F648-9497-0C01397D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hyperlink" Target="http://arxiv.org/abs/1304.260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04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CP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Asymetries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in the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system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21904"/>
            <a:ext cx="6400800" cy="8064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Yasmine Amhis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LAL,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Orsay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16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Avril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2013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73" y="447524"/>
            <a:ext cx="3588033" cy="3666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293722" y="337457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Diane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Arbus</a:t>
            </a:r>
            <a:endParaRPr lang="en-US"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30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5575" y="-296862"/>
            <a:ext cx="8229600" cy="1143000"/>
          </a:xfrm>
        </p:spPr>
        <p:txBody>
          <a:bodyPr/>
          <a:lstStyle/>
          <a:p>
            <a:r>
              <a:rPr lang="en-US">
                <a:latin typeface="Didot"/>
                <a:cs typeface="Didot"/>
              </a:rPr>
              <a:t>More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93" y="596653"/>
            <a:ext cx="4189611" cy="1773453"/>
          </a:xfrm>
          <a:prstGeom prst="rect">
            <a:avLst/>
          </a:prstGeom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C75-4EFA-D44F-99AF-FB3F90C7DFFC}" type="slidenum">
              <a:rPr/>
              <a:pPr/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1660" y="12111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Didot"/>
                <a:cs typeface="Didot"/>
              </a:rPr>
              <a:t>Neutral B</a:t>
            </a:r>
            <a:r>
              <a:rPr lang="en-US" baseline="-25000">
                <a:latin typeface="Didot"/>
                <a:cs typeface="Didot"/>
              </a:rPr>
              <a:t>s</a:t>
            </a:r>
            <a:r>
              <a:rPr lang="en-US">
                <a:latin typeface="Didot"/>
                <a:cs typeface="Didot"/>
              </a:rPr>
              <a:t> meson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1660" y="1211100"/>
            <a:ext cx="2018501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5575" y="-296862"/>
            <a:ext cx="8229600" cy="1143000"/>
          </a:xfrm>
        </p:spPr>
        <p:txBody>
          <a:bodyPr/>
          <a:lstStyle/>
          <a:p>
            <a:r>
              <a:rPr lang="en-US">
                <a:latin typeface="Didot"/>
                <a:cs typeface="Didot"/>
              </a:rPr>
              <a:t>More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93" y="596653"/>
            <a:ext cx="4189611" cy="1773453"/>
          </a:xfrm>
          <a:prstGeom prst="rect">
            <a:avLst/>
          </a:prstGeom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C75-4EFA-D44F-99AF-FB3F90C7DFFC}" type="slidenum">
              <a:rPr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7407"/>
            <a:ext cx="3943091" cy="1397000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182" y="2417407"/>
            <a:ext cx="3511787" cy="1422400"/>
          </a:xfrm>
          <a:prstGeom prst="rect">
            <a:avLst/>
          </a:prstGeom>
          <a:effectLst/>
        </p:spPr>
      </p:pic>
      <p:sp>
        <p:nvSpPr>
          <p:cNvPr id="9" name="Plus 8"/>
          <p:cNvSpPr/>
          <p:nvPr/>
        </p:nvSpPr>
        <p:spPr>
          <a:xfrm>
            <a:off x="3855477" y="2643209"/>
            <a:ext cx="1281379" cy="117119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611093" y="1964116"/>
            <a:ext cx="623680" cy="5583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44025" y="1913520"/>
            <a:ext cx="756679" cy="4059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660" y="12111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Didot"/>
                <a:cs typeface="Didot"/>
              </a:rPr>
              <a:t>Neutral B</a:t>
            </a:r>
            <a:r>
              <a:rPr lang="en-US" baseline="-25000">
                <a:latin typeface="Didot"/>
                <a:cs typeface="Didot"/>
              </a:rPr>
              <a:t>s</a:t>
            </a:r>
            <a:r>
              <a:rPr lang="en-US">
                <a:latin typeface="Didot"/>
                <a:cs typeface="Didot"/>
              </a:rPr>
              <a:t> meson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4711" y="1211100"/>
            <a:ext cx="2018501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3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5575" y="-296862"/>
            <a:ext cx="8229600" cy="1143000"/>
          </a:xfrm>
        </p:spPr>
        <p:txBody>
          <a:bodyPr/>
          <a:lstStyle/>
          <a:p>
            <a:r>
              <a:rPr lang="en-US">
                <a:latin typeface="Didot"/>
                <a:cs typeface="Didot"/>
              </a:rPr>
              <a:t>More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93" y="596653"/>
            <a:ext cx="4189611" cy="1773453"/>
          </a:xfrm>
          <a:prstGeom prst="rect">
            <a:avLst/>
          </a:prstGeom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C75-4EFA-D44F-99AF-FB3F90C7DFFC}" type="slidenum">
              <a:rPr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7407"/>
            <a:ext cx="3943091" cy="1397000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182" y="2417407"/>
            <a:ext cx="3511787" cy="1422400"/>
          </a:xfrm>
          <a:prstGeom prst="rect">
            <a:avLst/>
          </a:prstGeom>
          <a:effectLst/>
        </p:spPr>
      </p:pic>
      <p:sp>
        <p:nvSpPr>
          <p:cNvPr id="9" name="Plus 8"/>
          <p:cNvSpPr/>
          <p:nvPr/>
        </p:nvSpPr>
        <p:spPr>
          <a:xfrm>
            <a:off x="3855477" y="2643209"/>
            <a:ext cx="1281379" cy="117119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611093" y="1964116"/>
            <a:ext cx="623680" cy="5583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44025" y="1913520"/>
            <a:ext cx="756679" cy="4059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147" y="4106028"/>
            <a:ext cx="6409418" cy="1127583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279005" y="3839807"/>
            <a:ext cx="193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Didot"/>
                <a:cs typeface="Didot"/>
              </a:rPr>
              <a:t>Time Evolution 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382" y="5463798"/>
            <a:ext cx="83965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smtClean="0">
                <a:latin typeface="Didot"/>
                <a:cs typeface="Didot"/>
              </a:rPr>
              <a:t>Diagonalizing this Hamiltonian leads to two mass</a:t>
            </a:r>
          </a:p>
          <a:p>
            <a:r>
              <a:rPr lang="en-US" sz="2600" smtClean="0">
                <a:latin typeface="Didot"/>
                <a:cs typeface="Didot"/>
              </a:rPr>
              <a:t>eigenstates with masses M</a:t>
            </a:r>
            <a:r>
              <a:rPr lang="en-US" sz="2600" baseline="-25000" smtClean="0">
                <a:latin typeface="Didot"/>
                <a:cs typeface="Didot"/>
              </a:rPr>
              <a:t>H(L) </a:t>
            </a:r>
            <a:r>
              <a:rPr lang="en-US" sz="2600" smtClean="0">
                <a:latin typeface="Didot"/>
                <a:cs typeface="Didot"/>
              </a:rPr>
              <a:t>and decay width Γ</a:t>
            </a:r>
            <a:r>
              <a:rPr lang="en-US" sz="2600" baseline="-25000" smtClean="0">
                <a:latin typeface="Didot"/>
                <a:cs typeface="Didot"/>
              </a:rPr>
              <a:t>H(L)</a:t>
            </a:r>
            <a:endParaRPr lang="en-US" sz="2600" baseline="-25000">
              <a:latin typeface="Didot"/>
              <a:cs typeface="Dido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60" y="12111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Didot"/>
                <a:cs typeface="Didot"/>
              </a:rPr>
              <a:t>Neutral B</a:t>
            </a:r>
            <a:r>
              <a:rPr lang="en-US" baseline="-25000">
                <a:latin typeface="Didot"/>
                <a:cs typeface="Didot"/>
              </a:rPr>
              <a:t>s</a:t>
            </a:r>
            <a:r>
              <a:rPr lang="en-US">
                <a:latin typeface="Didot"/>
                <a:cs typeface="Didot"/>
              </a:rPr>
              <a:t> meson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484" y="1214108"/>
            <a:ext cx="2018501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69057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dot"/>
                <a:ea typeface="+mj-ea"/>
                <a:cs typeface="Didot"/>
              </a:rPr>
              <a:t>The </a:t>
            </a:r>
            <a:r>
              <a:rPr kumimoji="0" lang="en-US" sz="4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dot"/>
                <a:ea typeface="+mj-ea"/>
                <a:cs typeface="Didot"/>
              </a:rPr>
              <a:t>B</a:t>
            </a:r>
            <a:r>
              <a:rPr kumimoji="0" lang="en-US" sz="46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dot"/>
                <a:ea typeface="+mj-ea"/>
                <a:cs typeface="Didot"/>
              </a:rPr>
              <a:t>0</a:t>
            </a:r>
            <a:r>
              <a:rPr kumimoji="0" lang="en-US" sz="460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dot"/>
                <a:ea typeface="+mj-ea"/>
                <a:cs typeface="Didot"/>
              </a:rPr>
              <a:t>(s) 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dot"/>
                <a:ea typeface="+mj-ea"/>
                <a:cs typeface="Didot"/>
              </a:rPr>
              <a:t>neutral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9" y="1227270"/>
            <a:ext cx="8229600" cy="1447800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40" y="3127408"/>
            <a:ext cx="3943091" cy="1397000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194" y="3102008"/>
            <a:ext cx="3511787" cy="1422400"/>
          </a:xfrm>
          <a:prstGeom prst="rect">
            <a:avLst/>
          </a:prstGeom>
          <a:effectLst/>
        </p:spPr>
      </p:pic>
      <p:sp>
        <p:nvSpPr>
          <p:cNvPr id="11" name="Down Arrow 10"/>
          <p:cNvSpPr/>
          <p:nvPr/>
        </p:nvSpPr>
        <p:spPr>
          <a:xfrm>
            <a:off x="3129738" y="2436926"/>
            <a:ext cx="294831" cy="84561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dot"/>
              <a:cs typeface="Dido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867577" y="2436926"/>
            <a:ext cx="294831" cy="84561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dot"/>
              <a:cs typeface="Didot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942209" y="1851160"/>
            <a:ext cx="180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Didot"/>
                <a:cs typeface="Didot"/>
              </a:rPr>
              <a:t>Time Evolution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0382" y="5233611"/>
            <a:ext cx="83965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smtClean="0">
                <a:latin typeface="Didot"/>
                <a:cs typeface="Didot"/>
              </a:rPr>
              <a:t>Diagonalizing this Hamiltonian leads to two mass</a:t>
            </a:r>
          </a:p>
          <a:p>
            <a:r>
              <a:rPr lang="en-US" sz="2600" smtClean="0">
                <a:latin typeface="Didot"/>
                <a:cs typeface="Didot"/>
              </a:rPr>
              <a:t>eigenstates with masses M</a:t>
            </a:r>
            <a:r>
              <a:rPr lang="en-US" sz="2600" baseline="-25000" smtClean="0">
                <a:latin typeface="Didot"/>
                <a:cs typeface="Didot"/>
              </a:rPr>
              <a:t>H(L) </a:t>
            </a:r>
            <a:r>
              <a:rPr lang="en-US" sz="2600" smtClean="0">
                <a:latin typeface="Didot"/>
                <a:cs typeface="Didot"/>
              </a:rPr>
              <a:t>and decay width Γ</a:t>
            </a:r>
            <a:r>
              <a:rPr lang="en-US" sz="2600" baseline="-25000" smtClean="0">
                <a:latin typeface="Didot"/>
                <a:cs typeface="Didot"/>
              </a:rPr>
              <a:t>H(L)</a:t>
            </a:r>
            <a:endParaRPr lang="en-US" sz="2600" baseline="-25000">
              <a:latin typeface="Didot"/>
              <a:cs typeface="Dido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01113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Didot"/>
                <a:cs typeface="Didot"/>
              </a:rPr>
              <a:t>Color Suppressed Tree &amp; Penguin(s)</a:t>
            </a:r>
            <a:br>
              <a:rPr lang="en-US">
                <a:latin typeface="Didot"/>
                <a:cs typeface="Didot"/>
              </a:rPr>
            </a:br>
            <a:r>
              <a:rPr lang="en-US" sz="2222">
                <a:latin typeface="Didot"/>
                <a:cs typeface="Didot"/>
              </a:rPr>
              <a:t>Feynman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35" y="2097874"/>
            <a:ext cx="2808412" cy="2099868"/>
          </a:xfrm>
          <a:prstGeom prst="rect">
            <a:avLst/>
          </a:prstGeom>
        </p:spPr>
      </p:pic>
      <p:pic>
        <p:nvPicPr>
          <p:cNvPr id="6" name="Picture 5" descr="Screen shot 2011-02-15 at Tue 3 of Feb | 20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36" y="4482247"/>
            <a:ext cx="2812614" cy="1874103"/>
          </a:xfrm>
          <a:prstGeom prst="rect">
            <a:avLst/>
          </a:prstGeom>
          <a:effectLst/>
        </p:spPr>
      </p:pic>
      <p:sp>
        <p:nvSpPr>
          <p:cNvPr id="7" name="Plus 6"/>
          <p:cNvSpPr/>
          <p:nvPr/>
        </p:nvSpPr>
        <p:spPr>
          <a:xfrm>
            <a:off x="3855477" y="3228808"/>
            <a:ext cx="1281379" cy="117119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C75-4EFA-D44F-99AF-FB3F90C7DFFC}" type="slidenum">
              <a:rPr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63" y="4400006"/>
            <a:ext cx="3034484" cy="2128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36" y="2097874"/>
            <a:ext cx="2336349" cy="22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C75-4EFA-D44F-99AF-FB3F90C7DFFC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6847" y="5898226"/>
            <a:ext cx="3134191" cy="66684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2800" baseline="-25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800" baseline="30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=</a:t>
            </a:r>
            <a:r>
              <a:rPr lang="en-US" sz="28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ϕ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800" baseline="30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SM</a:t>
            </a:r>
            <a:r>
              <a:rPr lang="en-US" sz="28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+</a:t>
            </a:r>
            <a:r>
              <a:rPr lang="en-US" sz="28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2800" baseline="-25000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sz="2800" baseline="30000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NP</a:t>
            </a:r>
            <a:endParaRPr lang="en-US" sz="2800" baseline="30000" dirty="0" smtClean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38146"/>
            <a:ext cx="540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Didot"/>
              <a:cs typeface="Dido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Didot"/>
                <a:cs typeface="Didot"/>
              </a:rPr>
              <a:t>  Measure relative phase difference       </a:t>
            </a:r>
          </a:p>
          <a:p>
            <a:r>
              <a:rPr lang="en-US" dirty="0" smtClean="0">
                <a:solidFill>
                  <a:srgbClr val="FF0000"/>
                </a:solidFill>
                <a:latin typeface="Didot"/>
                <a:ea typeface="Lucida Grande"/>
                <a:cs typeface="Didot"/>
              </a:rPr>
              <a:t>	ϕ</a:t>
            </a:r>
            <a:r>
              <a:rPr lang="en-US" baseline="-25000" dirty="0" smtClean="0">
                <a:solidFill>
                  <a:srgbClr val="FF0000"/>
                </a:solidFill>
                <a:latin typeface="Didot"/>
                <a:ea typeface="Lucida Grande"/>
                <a:cs typeface="Didot"/>
              </a:rPr>
              <a:t>s</a:t>
            </a:r>
            <a:r>
              <a:rPr lang="en-US" dirty="0">
                <a:latin typeface="Didot"/>
                <a:cs typeface="Didot"/>
              </a:rPr>
              <a:t>=</a:t>
            </a:r>
            <a:r>
              <a:rPr lang="en-US" dirty="0" smtClean="0">
                <a:latin typeface="Didot"/>
                <a:cs typeface="Didot"/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Didot"/>
                <a:ea typeface="Lucida Grande"/>
                <a:cs typeface="Didot"/>
              </a:rPr>
              <a:t>ϕ</a:t>
            </a:r>
            <a:r>
              <a:rPr lang="en-US" baseline="-25000" dirty="0" err="1" smtClean="0">
                <a:solidFill>
                  <a:srgbClr val="3366FF"/>
                </a:solidFill>
                <a:latin typeface="Didot"/>
                <a:cs typeface="Didot"/>
              </a:rPr>
              <a:t>M</a:t>
            </a:r>
            <a:r>
              <a:rPr lang="en-US" dirty="0" err="1" smtClean="0">
                <a:latin typeface="Didot"/>
                <a:cs typeface="Didot"/>
              </a:rPr>
              <a:t> − 2</a:t>
            </a:r>
            <a:r>
              <a:rPr lang="en-US" dirty="0" err="1" smtClean="0">
                <a:solidFill>
                  <a:srgbClr val="008000"/>
                </a:solidFill>
                <a:latin typeface="Didot"/>
                <a:ea typeface="Lucida Grande"/>
                <a:cs typeface="Didot"/>
              </a:rPr>
              <a:t>ϕ</a:t>
            </a:r>
            <a:r>
              <a:rPr lang="en-US" baseline="-25000" dirty="0" err="1" smtClean="0">
                <a:solidFill>
                  <a:srgbClr val="008000"/>
                </a:solidFill>
                <a:latin typeface="Didot"/>
                <a:cs typeface="Didot"/>
              </a:rPr>
              <a:t>D</a:t>
            </a:r>
            <a:r>
              <a:rPr lang="en-US" dirty="0" smtClean="0">
                <a:latin typeface="Didot"/>
                <a:cs typeface="Didot"/>
              </a:rPr>
              <a:t> between two “legs”.</a:t>
            </a:r>
            <a:endParaRPr lang="en-US" dirty="0">
              <a:latin typeface="Didot"/>
              <a:cs typeface="Didot"/>
            </a:endParaRPr>
          </a:p>
          <a:p>
            <a:endParaRPr lang="en-US" dirty="0" smtClean="0">
              <a:latin typeface="Didot"/>
              <a:cs typeface="Dido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Didot"/>
                <a:cs typeface="Didot"/>
              </a:rPr>
              <a:t>In SM  + Ignoring penguins </a:t>
            </a:r>
            <a:endParaRPr lang="en-US" dirty="0">
              <a:latin typeface="Didot"/>
              <a:cs typeface="Didot"/>
            </a:endParaRPr>
          </a:p>
          <a:p>
            <a:r>
              <a:rPr lang="en-US" dirty="0" smtClean="0">
                <a:latin typeface="Didot"/>
                <a:cs typeface="Didot"/>
              </a:rPr>
              <a:t>	</a:t>
            </a:r>
            <a:r>
              <a:rPr lang="en-US" dirty="0" err="1" smtClean="0">
                <a:latin typeface="Didot"/>
                <a:cs typeface="Didot"/>
              </a:rPr>
              <a:t> </a:t>
            </a:r>
            <a:r>
              <a:rPr lang="en-US" dirty="0" smtClean="0">
                <a:latin typeface="Didot"/>
                <a:cs typeface="Didot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Didot"/>
                <a:ea typeface="Lucida Grande"/>
                <a:cs typeface="Didot"/>
              </a:rPr>
              <a:t>ϕ</a:t>
            </a:r>
            <a:r>
              <a:rPr lang="en-US" baseline="-25000" dirty="0" smtClean="0">
                <a:solidFill>
                  <a:srgbClr val="008000"/>
                </a:solidFill>
                <a:latin typeface="Didot"/>
                <a:ea typeface="Lucida Grande"/>
                <a:cs typeface="Didot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Didot"/>
                <a:cs typeface="Didot"/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  <a:latin typeface="Didot"/>
                <a:ea typeface="Lucida Grande"/>
                <a:cs typeface="Didot"/>
              </a:rPr>
              <a:t> </a:t>
            </a:r>
            <a:r>
              <a:rPr lang="en-US" dirty="0" smtClean="0">
                <a:latin typeface="Didot"/>
                <a:ea typeface="Lucida Grande"/>
                <a:cs typeface="Didot"/>
              </a:rPr>
              <a:t>~</a:t>
            </a:r>
            <a:r>
              <a:rPr lang="en-US" dirty="0" smtClean="0">
                <a:solidFill>
                  <a:srgbClr val="000000"/>
                </a:solidFill>
                <a:latin typeface="Didot"/>
                <a:ea typeface="Lucida Grande"/>
                <a:cs typeface="Didot"/>
              </a:rPr>
              <a:t> 0</a:t>
            </a:r>
            <a:endParaRPr lang="en-US" dirty="0" smtClean="0">
              <a:solidFill>
                <a:srgbClr val="000000"/>
              </a:solidFill>
              <a:latin typeface="Didot"/>
              <a:cs typeface="Didot"/>
            </a:endParaRPr>
          </a:p>
          <a:p>
            <a:pPr marL="285750" indent="-285750">
              <a:buFont typeface="Wingdings" charset="2"/>
              <a:buChar char="q"/>
            </a:pPr>
            <a:endParaRPr lang="en-US" sz="2000" dirty="0" smtClean="0">
              <a:latin typeface="Didot"/>
              <a:cs typeface="Didot"/>
            </a:endParaRPr>
          </a:p>
          <a:p>
            <a:r>
              <a:rPr lang="en-US" sz="2000" dirty="0" smtClean="0">
                <a:latin typeface="Didot"/>
                <a:cs typeface="Didot"/>
              </a:rPr>
              <a:t>	</a:t>
            </a:r>
            <a:r>
              <a:rPr lang="en-US" sz="2000" dirty="0" smtClean="0">
                <a:solidFill>
                  <a:srgbClr val="660066"/>
                </a:solidFill>
                <a:latin typeface="Didot"/>
                <a:ea typeface="Lucida Grande"/>
                <a:cs typeface="Didot"/>
              </a:rPr>
              <a:t>ϕ</a:t>
            </a:r>
            <a:r>
              <a:rPr lang="en-US" sz="2000" baseline="-25000" dirty="0" smtClean="0">
                <a:solidFill>
                  <a:srgbClr val="660066"/>
                </a:solidFill>
                <a:latin typeface="Didot"/>
                <a:ea typeface="Lucida Grande"/>
                <a:cs typeface="Didot"/>
              </a:rPr>
              <a:t>s</a:t>
            </a:r>
            <a:r>
              <a:rPr lang="en-US" sz="2000" baseline="30000" dirty="0" smtClean="0">
                <a:solidFill>
                  <a:srgbClr val="660066"/>
                </a:solidFill>
                <a:latin typeface="Didot"/>
                <a:ea typeface="Lucida Grande"/>
                <a:cs typeface="Didot"/>
              </a:rPr>
              <a:t>SM</a:t>
            </a:r>
            <a:r>
              <a:rPr lang="en-US" sz="2000" baseline="30000" dirty="0" smtClean="0">
                <a:solidFill>
                  <a:srgbClr val="FF0000"/>
                </a:solidFill>
                <a:latin typeface="Didot"/>
                <a:ea typeface="Lucida Grande"/>
                <a:cs typeface="Didot"/>
              </a:rPr>
              <a:t> </a:t>
            </a:r>
            <a:r>
              <a:rPr lang="en-US" sz="2000" dirty="0" smtClean="0">
                <a:latin typeface="Didot"/>
                <a:ea typeface="Lucida Grande"/>
                <a:cs typeface="Didot"/>
              </a:rPr>
              <a:t>~</a:t>
            </a:r>
            <a:r>
              <a:rPr lang="en-US" sz="2000" dirty="0" smtClean="0">
                <a:solidFill>
                  <a:srgbClr val="FF0000"/>
                </a:solidFill>
                <a:latin typeface="Didot"/>
                <a:ea typeface="Lucida Grande"/>
                <a:cs typeface="Didot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Didot"/>
                <a:ea typeface="Lucida Grande"/>
                <a:cs typeface="Didot"/>
              </a:rPr>
              <a:t>ϕ</a:t>
            </a:r>
            <a:r>
              <a:rPr lang="en-US" sz="2000" baseline="-25000" dirty="0" smtClean="0">
                <a:solidFill>
                  <a:srgbClr val="3366FF"/>
                </a:solidFill>
                <a:latin typeface="Didot"/>
                <a:ea typeface="Lucida Grande"/>
                <a:cs typeface="Didot"/>
              </a:rPr>
              <a:t>M</a:t>
            </a:r>
            <a:r>
              <a:rPr lang="en-US" sz="2000" dirty="0" smtClean="0">
                <a:solidFill>
                  <a:srgbClr val="3366FF"/>
                </a:solidFill>
                <a:latin typeface="Didot"/>
                <a:cs typeface="Didot"/>
              </a:rPr>
              <a:t> </a:t>
            </a:r>
            <a:endParaRPr lang="en-US" dirty="0" smtClean="0">
              <a:solidFill>
                <a:srgbClr val="3366FF"/>
              </a:solidFill>
              <a:latin typeface="Didot"/>
              <a:cs typeface="Didot"/>
            </a:endParaRPr>
          </a:p>
          <a:p>
            <a:endParaRPr lang="en-US" dirty="0" smtClean="0">
              <a:latin typeface="Didot"/>
              <a:cs typeface="Didot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latin typeface="Didot"/>
                <a:cs typeface="Didot"/>
              </a:rPr>
              <a:t>is predominantly determined by </a:t>
            </a:r>
            <a:r>
              <a:rPr lang="en-US" dirty="0" err="1" smtClean="0">
                <a:latin typeface="Didot"/>
                <a:cs typeface="Didot"/>
              </a:rPr>
              <a:t>arg</a:t>
            </a:r>
            <a:r>
              <a:rPr lang="en-US" dirty="0" smtClean="0">
                <a:latin typeface="Didot"/>
                <a:cs typeface="Didot"/>
              </a:rPr>
              <a:t>(</a:t>
            </a:r>
            <a:r>
              <a:rPr lang="en-US" dirty="0" err="1" smtClean="0">
                <a:latin typeface="Didot"/>
                <a:cs typeface="Didot"/>
              </a:rPr>
              <a:t>V</a:t>
            </a:r>
            <a:r>
              <a:rPr lang="en-US" baseline="-25000" dirty="0" err="1" smtClean="0">
                <a:latin typeface="Didot"/>
                <a:cs typeface="Didot"/>
              </a:rPr>
              <a:t>ts</a:t>
            </a:r>
            <a:r>
              <a:rPr lang="en-US" dirty="0">
                <a:latin typeface="Didot"/>
                <a:cs typeface="Didot"/>
              </a:rPr>
              <a:t> </a:t>
            </a:r>
            <a:r>
              <a:rPr lang="en-US" dirty="0" smtClean="0">
                <a:latin typeface="Didot"/>
                <a:cs typeface="Didot"/>
              </a:rPr>
              <a:t>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latin typeface="Didot"/>
                <a:cs typeface="Didot"/>
              </a:rPr>
              <a:t>is predicted to be small ~ -0.04</a:t>
            </a:r>
          </a:p>
          <a:p>
            <a:pPr lvl="1"/>
            <a:r>
              <a:rPr lang="en-US" sz="1400" dirty="0" smtClean="0">
                <a:latin typeface="Didot"/>
                <a:cs typeface="Didot"/>
              </a:rPr>
              <a:t>    [Charles </a:t>
            </a:r>
            <a:r>
              <a:rPr lang="en-US" sz="1400" dirty="0">
                <a:latin typeface="Didot"/>
                <a:cs typeface="Didot"/>
              </a:rPr>
              <a:t>et al</a:t>
            </a:r>
            <a:r>
              <a:rPr lang="en-US" sz="1400" dirty="0" smtClean="0">
                <a:latin typeface="Didot"/>
                <a:cs typeface="Didot"/>
              </a:rPr>
              <a:t>. Phys</a:t>
            </a:r>
            <a:r>
              <a:rPr lang="en-US" sz="1400" dirty="0">
                <a:latin typeface="Didot"/>
                <a:cs typeface="Didot"/>
              </a:rPr>
              <a:t>. Rev. D84 (2011) </a:t>
            </a:r>
            <a:r>
              <a:rPr lang="en-US" sz="1400" dirty="0" smtClean="0">
                <a:latin typeface="Didot"/>
                <a:cs typeface="Didot"/>
              </a:rPr>
              <a:t>033005]</a:t>
            </a:r>
            <a:endParaRPr lang="en-US" dirty="0">
              <a:latin typeface="Didot"/>
              <a:cs typeface="Didot"/>
            </a:endParaRPr>
          </a:p>
          <a:p>
            <a:endParaRPr lang="en-US" dirty="0" smtClean="0">
              <a:latin typeface="Didot"/>
              <a:cs typeface="Didot"/>
            </a:endParaRPr>
          </a:p>
          <a:p>
            <a:endParaRPr lang="en-US" dirty="0">
              <a:latin typeface="Didot"/>
              <a:cs typeface="Didot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Didot"/>
                <a:cs typeface="Didot"/>
              </a:rPr>
              <a:t>New Physics (NP) can add large phases:</a:t>
            </a:r>
          </a:p>
          <a:p>
            <a:endParaRPr lang="en-US" dirty="0" smtClean="0">
              <a:latin typeface="Didot"/>
              <a:cs typeface="Dido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Didot"/>
                <a:cs typeface="Didot"/>
              </a:rPr>
              <a:t>Phases phases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97" y="1417638"/>
            <a:ext cx="3655603" cy="2311826"/>
          </a:xfrm>
          <a:prstGeom prst="rect">
            <a:avLst/>
          </a:prstGeom>
          <a:effectLst/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878684" y="3973127"/>
          <a:ext cx="2808116" cy="104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Equation" r:id="rId4" imgW="2565360" imgH="736560" progId="">
                  <p:embed/>
                </p:oleObj>
              </mc:Choice>
              <mc:Fallback>
                <p:oleObj name="Equation" r:id="rId4" imgW="2565360" imgH="73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684" y="3973127"/>
                        <a:ext cx="2808116" cy="1047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4648266" y="3729464"/>
            <a:ext cx="5334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78354" y="4491463"/>
            <a:ext cx="987358" cy="748935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psiP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7604">
            <a:off x="5404917" y="2075835"/>
            <a:ext cx="3566294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498" y="319722"/>
            <a:ext cx="801143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Theoretically </a:t>
            </a:r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: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err="1" smtClean="0">
                <a:latin typeface="Times New Roman"/>
                <a:cs typeface="Times New Roman"/>
              </a:rPr>
              <a:t>b→ccs</a:t>
            </a:r>
            <a:r>
              <a:rPr lang="en-US" sz="2000" dirty="0" smtClean="0">
                <a:latin typeface="Times New Roman"/>
                <a:cs typeface="Times New Roman"/>
              </a:rPr>
              <a:t> tree dominance leads to precise prediction of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2000" baseline="-25000" dirty="0" smtClean="0">
                <a:latin typeface="Times New Roman"/>
                <a:ea typeface="Lucida Grande"/>
                <a:cs typeface="Times New Roman"/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in SM.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 SP →  VV,  admixture of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CP-odd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CP-even </a:t>
            </a:r>
            <a:r>
              <a:rPr lang="en-US" sz="2000" dirty="0" smtClean="0">
                <a:latin typeface="Times New Roman"/>
                <a:cs typeface="Times New Roman"/>
              </a:rPr>
              <a:t>states, measure also ΔΓ</a:t>
            </a:r>
            <a:r>
              <a:rPr lang="en-US" sz="2000" baseline="-25000" dirty="0" smtClean="0"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Experimentally : 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Relatively large branching ratio.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Easy to trigger on </a:t>
            </a:r>
            <a:r>
              <a:rPr lang="en-US" sz="2000" dirty="0" err="1" smtClean="0">
                <a:latin typeface="Times New Roman"/>
                <a:cs typeface="Times New Roman"/>
              </a:rPr>
              <a:t>muons</a:t>
            </a:r>
            <a:r>
              <a:rPr lang="en-US" sz="2000" dirty="0" smtClean="0">
                <a:latin typeface="Times New Roman"/>
                <a:cs typeface="Times New Roman"/>
              </a:rPr>
              <a:t> from J/</a:t>
            </a:r>
            <a:r>
              <a:rPr lang="en-US" sz="2000" dirty="0" err="1" smtClean="0">
                <a:latin typeface="Times New Roman"/>
                <a:cs typeface="Times New Roman"/>
              </a:rPr>
              <a:t>ψ</a:t>
            </a:r>
            <a:r>
              <a:rPr lang="en-US" sz="2000" dirty="0" smtClean="0">
                <a:latin typeface="Times New Roman"/>
                <a:cs typeface="Times New Roman"/>
              </a:rPr>
              <a:t> → </a:t>
            </a:r>
            <a:r>
              <a:rPr lang="en-US" sz="2000" dirty="0" err="1" smtClean="0">
                <a:latin typeface="Times New Roman"/>
                <a:cs typeface="Times New Roman"/>
              </a:rPr>
              <a:t>μ</a:t>
            </a:r>
            <a:r>
              <a:rPr lang="en-US" sz="2000" baseline="30000" dirty="0" err="1" smtClean="0">
                <a:latin typeface="Times New Roman"/>
                <a:cs typeface="Times New Roman"/>
              </a:rPr>
              <a:t>+</a:t>
            </a:r>
            <a:r>
              <a:rPr lang="en-US" sz="2000" dirty="0" err="1" smtClean="0">
                <a:latin typeface="Times New Roman"/>
                <a:cs typeface="Times New Roman"/>
              </a:rPr>
              <a:t>μ</a:t>
            </a:r>
            <a:r>
              <a:rPr lang="en-US" sz="2000" baseline="30000" dirty="0" smtClean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baseline="30000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baseline="30000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baseline="300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The Observables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GB" sz="2000" dirty="0" smtClean="0">
                <a:latin typeface="Times New Roman"/>
                <a:cs typeface="Times New Roman"/>
              </a:rPr>
              <a:t>3 “P-wave” amplitudes  of KK system  ( </a:t>
            </a:r>
            <a:r>
              <a:rPr lang="en-GB" sz="2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A</a:t>
            </a:r>
            <a:r>
              <a:rPr lang="en-GB" sz="2000" baseline="-25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0</a:t>
            </a:r>
            <a:r>
              <a:rPr lang="en-GB" sz="2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,</a:t>
            </a:r>
            <a:r>
              <a:rPr lang="en-GB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A</a:t>
            </a:r>
            <a:r>
              <a:rPr lang="en-GB" sz="2000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perp</a:t>
            </a:r>
            <a:r>
              <a:rPr lang="en-GB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, </a:t>
            </a:r>
            <a:r>
              <a:rPr lang="en-GB" sz="2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A</a:t>
            </a:r>
            <a:r>
              <a:rPr lang="en-GB" sz="2000" baseline="-25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para</a:t>
            </a:r>
            <a:r>
              <a:rPr lang="en-GB" sz="2000" dirty="0" smtClean="0">
                <a:latin typeface="Times New Roman"/>
                <a:cs typeface="Times New Roman"/>
              </a:rPr>
              <a:t>)</a:t>
            </a:r>
          </a:p>
          <a:p>
            <a:pPr>
              <a:buFont typeface="Courier New"/>
              <a:buChar char="o"/>
            </a:pPr>
            <a:r>
              <a:rPr lang="en-GB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1 “S-wave” amplitude (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baseline="-25000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10 terms with all the interferences (see the next slide)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2000" baseline="-25000" dirty="0" smtClean="0">
                <a:latin typeface="Times New Roman"/>
                <a:ea typeface="Lucida Grande"/>
                <a:cs typeface="Times New Roman"/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ΔΓ</a:t>
            </a:r>
            <a:r>
              <a:rPr lang="en-US" sz="2000" baseline="-25000" dirty="0" smtClean="0">
                <a:latin typeface="Times New Roman"/>
                <a:cs typeface="Times New Roman"/>
              </a:rPr>
              <a:t>s, 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Γ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2000" baseline="-25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…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GB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sz="2400" dirty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psiP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7604">
            <a:off x="5404917" y="2075835"/>
            <a:ext cx="3566294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498" y="319722"/>
            <a:ext cx="801143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Theoretically </a:t>
            </a:r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: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err="1" smtClean="0">
                <a:latin typeface="Times New Roman"/>
                <a:cs typeface="Times New Roman"/>
              </a:rPr>
              <a:t>b→ccs</a:t>
            </a:r>
            <a:r>
              <a:rPr lang="en-US" sz="2000" dirty="0" smtClean="0">
                <a:latin typeface="Times New Roman"/>
                <a:cs typeface="Times New Roman"/>
              </a:rPr>
              <a:t> tree dominance leads to precise prediction of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2000" baseline="-25000" dirty="0" smtClean="0">
                <a:latin typeface="Times New Roman"/>
                <a:ea typeface="Lucida Grande"/>
                <a:cs typeface="Times New Roman"/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in SM.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 SP →  VV,  admixture of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CP-odd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CP-even </a:t>
            </a:r>
            <a:r>
              <a:rPr lang="en-US" sz="2000" dirty="0" smtClean="0">
                <a:latin typeface="Times New Roman"/>
                <a:cs typeface="Times New Roman"/>
              </a:rPr>
              <a:t>states, measure also ΔΓ</a:t>
            </a:r>
            <a:r>
              <a:rPr lang="en-US" sz="2000" baseline="-25000" dirty="0" smtClean="0"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Experimentally : 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Relatively large branching ratio.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Easy to trigger on </a:t>
            </a:r>
            <a:r>
              <a:rPr lang="en-US" sz="2000" dirty="0" err="1" smtClean="0">
                <a:latin typeface="Times New Roman"/>
                <a:cs typeface="Times New Roman"/>
              </a:rPr>
              <a:t>muons</a:t>
            </a:r>
            <a:r>
              <a:rPr lang="en-US" sz="2000" dirty="0" smtClean="0">
                <a:latin typeface="Times New Roman"/>
                <a:cs typeface="Times New Roman"/>
              </a:rPr>
              <a:t> from J/</a:t>
            </a:r>
            <a:r>
              <a:rPr lang="en-US" sz="2000" dirty="0" err="1" smtClean="0">
                <a:latin typeface="Times New Roman"/>
                <a:cs typeface="Times New Roman"/>
              </a:rPr>
              <a:t>ψ</a:t>
            </a:r>
            <a:r>
              <a:rPr lang="en-US" sz="2000" dirty="0" smtClean="0">
                <a:latin typeface="Times New Roman"/>
                <a:cs typeface="Times New Roman"/>
              </a:rPr>
              <a:t> → </a:t>
            </a:r>
            <a:r>
              <a:rPr lang="en-US" sz="2000" dirty="0" err="1" smtClean="0">
                <a:latin typeface="Times New Roman"/>
                <a:cs typeface="Times New Roman"/>
              </a:rPr>
              <a:t>μ</a:t>
            </a:r>
            <a:r>
              <a:rPr lang="en-US" sz="2000" baseline="30000" dirty="0" err="1" smtClean="0">
                <a:latin typeface="Times New Roman"/>
                <a:cs typeface="Times New Roman"/>
              </a:rPr>
              <a:t>+</a:t>
            </a:r>
            <a:r>
              <a:rPr lang="en-US" sz="2000" dirty="0" err="1" smtClean="0">
                <a:latin typeface="Times New Roman"/>
                <a:cs typeface="Times New Roman"/>
              </a:rPr>
              <a:t>μ</a:t>
            </a:r>
            <a:r>
              <a:rPr lang="en-US" sz="2000" baseline="30000" dirty="0" smtClean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baseline="30000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baseline="30000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baseline="300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The Observables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GB" sz="2000" dirty="0" smtClean="0">
                <a:latin typeface="Times New Roman"/>
                <a:cs typeface="Times New Roman"/>
              </a:rPr>
              <a:t>3 “P-wave” amplitudes  of KK system  ( </a:t>
            </a:r>
            <a:r>
              <a:rPr lang="en-GB" sz="2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A</a:t>
            </a:r>
            <a:r>
              <a:rPr lang="en-GB" sz="2000" baseline="-25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0</a:t>
            </a:r>
            <a:r>
              <a:rPr lang="en-GB" sz="2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,</a:t>
            </a:r>
            <a:r>
              <a:rPr lang="en-GB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A</a:t>
            </a:r>
            <a:r>
              <a:rPr lang="en-GB" sz="2000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perp</a:t>
            </a:r>
            <a:r>
              <a:rPr lang="en-GB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, </a:t>
            </a:r>
            <a:r>
              <a:rPr lang="en-GB" sz="2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A</a:t>
            </a:r>
            <a:r>
              <a:rPr lang="en-GB" sz="2000" baseline="-25000" dirty="0" smtClean="0">
                <a:solidFill>
                  <a:srgbClr val="4BACC6"/>
                </a:solidFill>
                <a:latin typeface="Times New Roman"/>
                <a:cs typeface="Times New Roman"/>
              </a:rPr>
              <a:t>para</a:t>
            </a:r>
            <a:r>
              <a:rPr lang="en-GB" sz="2000" dirty="0" smtClean="0">
                <a:latin typeface="Times New Roman"/>
                <a:cs typeface="Times New Roman"/>
              </a:rPr>
              <a:t>)</a:t>
            </a:r>
          </a:p>
          <a:p>
            <a:pPr>
              <a:buFont typeface="Courier New"/>
              <a:buChar char="o"/>
            </a:pPr>
            <a:r>
              <a:rPr lang="en-GB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1 “S-wave” amplitude (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baseline="-25000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10 terms with all the interferences (see the next slide)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2000" baseline="-25000" dirty="0" smtClean="0">
                <a:latin typeface="Times New Roman"/>
                <a:ea typeface="Lucida Grande"/>
                <a:cs typeface="Times New Roman"/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ΔΓ</a:t>
            </a:r>
            <a:r>
              <a:rPr lang="en-US" sz="2000" baseline="-25000" dirty="0" smtClean="0">
                <a:latin typeface="Times New Roman"/>
                <a:cs typeface="Times New Roman"/>
              </a:rPr>
              <a:t>s, 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Γ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2000" baseline="-25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…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GB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sz="2400" dirty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3957" y="3400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How we work together ?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263" y="1177006"/>
            <a:ext cx="6430211" cy="3686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092"/>
            <a:ext cx="9144000" cy="15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4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3957" y="3400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How we work together ?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263" y="1710097"/>
            <a:ext cx="6430211" cy="3686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092"/>
            <a:ext cx="9144000" cy="1500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52734" y="3652138"/>
            <a:ext cx="1498735" cy="7093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Didot"/>
                <a:cs typeface="Didot"/>
              </a:rPr>
              <a:t>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7188065" y="3646053"/>
            <a:ext cx="1498735" cy="7093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Didot"/>
                <a:cs typeface="Didot"/>
              </a:rPr>
              <a:t>Angles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7803" y="3652138"/>
            <a:ext cx="1498735" cy="7093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Didot"/>
                <a:cs typeface="Didot"/>
              </a:rPr>
              <a:t>Flavour Tagging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2472" y="3652138"/>
            <a:ext cx="1498735" cy="7093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Didot"/>
                <a:cs typeface="Didot"/>
              </a:rPr>
              <a:t>Mass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1207" y="3920660"/>
            <a:ext cx="731527" cy="1601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1470" y="3912873"/>
            <a:ext cx="706334" cy="1679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6538" y="3840566"/>
            <a:ext cx="731527" cy="1601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7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7B9-DD4B-3F46-8C19-5C8FA2F57EE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037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57342" y="5230467"/>
            <a:ext cx="1623563" cy="1243933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Nir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975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0908" y="-1309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A few more words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9" y="1210396"/>
            <a:ext cx="6997700" cy="130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8181"/>
            <a:ext cx="9144000" cy="1020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19" y="3257569"/>
            <a:ext cx="9144000" cy="26928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4928" y="1012060"/>
            <a:ext cx="172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Time dependent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1999" y="225393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Angular terms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84928" y="1381392"/>
            <a:ext cx="432077" cy="34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553200" y="2121233"/>
            <a:ext cx="437981" cy="13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3" y="5820105"/>
            <a:ext cx="1807907" cy="8940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112" y="5881048"/>
            <a:ext cx="2212371" cy="773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734" y="5744883"/>
            <a:ext cx="2429172" cy="9082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2153" y="5744883"/>
            <a:ext cx="2122665" cy="9692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34818" y="5744883"/>
            <a:ext cx="2122665" cy="9692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57483" y="5744883"/>
            <a:ext cx="2291423" cy="9692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913" y="5744883"/>
            <a:ext cx="1866900" cy="109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48906" y="5744883"/>
            <a:ext cx="2291423" cy="9692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0908" y="-1309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A few more words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9" y="1210396"/>
            <a:ext cx="6997700" cy="130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8181"/>
            <a:ext cx="9144000" cy="1020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19" y="3257569"/>
            <a:ext cx="9144000" cy="26928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4928" y="1012060"/>
            <a:ext cx="172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Time dependent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1999" y="225393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Angular terms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84928" y="1381392"/>
            <a:ext cx="432077" cy="34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553200" y="2121233"/>
            <a:ext cx="437981" cy="13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3" y="5820105"/>
            <a:ext cx="1807907" cy="8940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112" y="5881048"/>
            <a:ext cx="2212371" cy="773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734" y="5744883"/>
            <a:ext cx="2429172" cy="9082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2153" y="5744883"/>
            <a:ext cx="2122665" cy="9692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34818" y="5744883"/>
            <a:ext cx="2122665" cy="9692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57483" y="5744883"/>
            <a:ext cx="2291423" cy="9692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913" y="5744883"/>
            <a:ext cx="1866900" cy="109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48906" y="5744883"/>
            <a:ext cx="2291423" cy="9692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45982" y="2398181"/>
            <a:ext cx="864154" cy="692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70073" y="2398181"/>
            <a:ext cx="864154" cy="692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8286" y="4684909"/>
            <a:ext cx="864154" cy="692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65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063" y="6298371"/>
            <a:ext cx="638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Times New Roman"/>
                <a:cs typeface="Times New Roman"/>
              </a:rPr>
              <a:t>http://</a:t>
            </a:r>
            <a:r>
              <a:rPr lang="nl-NL" dirty="0" err="1">
                <a:latin typeface="Times New Roman"/>
                <a:cs typeface="Times New Roman"/>
              </a:rPr>
              <a:t>fr.wikipedia.org</a:t>
            </a:r>
            <a:r>
              <a:rPr lang="nl-NL" dirty="0">
                <a:latin typeface="Times New Roman"/>
                <a:cs typeface="Times New Roman"/>
              </a:rPr>
              <a:t>/</a:t>
            </a:r>
            <a:r>
              <a:rPr lang="nl-NL" dirty="0" err="1">
                <a:latin typeface="Times New Roman"/>
                <a:cs typeface="Times New Roman"/>
              </a:rPr>
              <a:t>wiki</a:t>
            </a:r>
            <a:r>
              <a:rPr lang="nl-NL" dirty="0">
                <a:latin typeface="Times New Roman"/>
                <a:cs typeface="Times New Roman"/>
              </a:rPr>
              <a:t>/</a:t>
            </a:r>
            <a:r>
              <a:rPr lang="nl-NL" dirty="0" err="1">
                <a:latin typeface="Times New Roman"/>
                <a:cs typeface="Times New Roman"/>
              </a:rPr>
              <a:t>Keep_Calm_and_Carry_On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878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1571" y="427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Event selection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764"/>
            <a:ext cx="9144000" cy="51747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4936" y="839526"/>
            <a:ext cx="56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Simple cut based selection kinematics + </a:t>
            </a:r>
            <a:r>
              <a:rPr lang="en-US" sz="2400" dirty="0" err="1" smtClean="0">
                <a:latin typeface="Times New Roman"/>
                <a:cs typeface="Times New Roman"/>
              </a:rPr>
              <a:t>pid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053" y="1657684"/>
            <a:ext cx="8285747" cy="6283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053" y="2285999"/>
            <a:ext cx="8285747" cy="10962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1053" y="3374188"/>
            <a:ext cx="8285747" cy="10962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1053" y="4470399"/>
            <a:ext cx="8285747" cy="17325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76420" y="6339123"/>
            <a:ext cx="659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Attempts to use MVA, but no significant improvement was observed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113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1408" y="-222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Selection Results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5538"/>
            <a:ext cx="3480486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51" y="1125538"/>
            <a:ext cx="3766749" cy="2633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89" y="3911600"/>
            <a:ext cx="4349924" cy="267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0813" y="4686300"/>
            <a:ext cx="3565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About 28 000 signal events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ith very high purity ! 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24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67089" y="4334125"/>
            <a:ext cx="3927975" cy="1453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5383" y="-680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Trigger Acceptance</a:t>
            </a:r>
            <a:r>
              <a:rPr lang="en-US" baseline="30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(*)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4" y="1340409"/>
            <a:ext cx="2985243" cy="421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80" y="1136197"/>
            <a:ext cx="3980350" cy="2940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959" y="3959010"/>
            <a:ext cx="3836324" cy="27624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0689" y="2855849"/>
            <a:ext cx="125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“Unbiased”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3089" y="5555305"/>
            <a:ext cx="147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“Very biased”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56350"/>
            <a:ext cx="464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/>
                <a:cs typeface="Times New Roman"/>
              </a:rPr>
              <a:t>(*) </a:t>
            </a:r>
            <a:r>
              <a:rPr lang="en-US" dirty="0" err="1" smtClean="0">
                <a:latin typeface="Times New Roman"/>
                <a:cs typeface="Times New Roman"/>
              </a:rPr>
              <a:t>C’est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quand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même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une</a:t>
            </a:r>
            <a:r>
              <a:rPr lang="en-US" dirty="0">
                <a:latin typeface="Times New Roman"/>
                <a:cs typeface="Times New Roman"/>
              </a:rPr>
              <a:t> machine </a:t>
            </a:r>
            <a:r>
              <a:rPr lang="en-US" dirty="0" err="1">
                <a:latin typeface="Times New Roman"/>
                <a:cs typeface="Times New Roman"/>
              </a:rPr>
              <a:t>hadronique</a:t>
            </a:r>
            <a:r>
              <a:rPr lang="en-US" dirty="0">
                <a:latin typeface="Times New Roman"/>
                <a:cs typeface="Times New Roman"/>
              </a:rPr>
              <a:t> 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0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318" y="118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Mode acceptances on the decay time 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98" y="1655998"/>
            <a:ext cx="6653997" cy="376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7544" y="5421623"/>
            <a:ext cx="7225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Total systematic error on the lifetime is 8.7 </a:t>
            </a:r>
            <a:r>
              <a:rPr lang="en-US" sz="2400" dirty="0" err="1" smtClean="0">
                <a:latin typeface="Times New Roman"/>
                <a:cs typeface="Times New Roman"/>
              </a:rPr>
              <a:t>fs</a:t>
            </a:r>
            <a:r>
              <a:rPr lang="en-US" sz="2400" dirty="0" smtClean="0">
                <a:latin typeface="Times New Roman"/>
                <a:cs typeface="Times New Roman"/>
              </a:rPr>
              <a:t> 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Main effect due to the track reconstruction in the </a:t>
            </a:r>
            <a:r>
              <a:rPr lang="en-US" sz="2400" dirty="0" err="1" smtClean="0">
                <a:latin typeface="Times New Roman"/>
                <a:cs typeface="Times New Roman"/>
              </a:rPr>
              <a:t>Velo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Partly due to the limited size of the control sample.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6834" y="2762841"/>
            <a:ext cx="216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Track Reconstruction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Online and 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ffline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4846" y="4239083"/>
            <a:ext cx="108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Vertexing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φ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PV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2265" y="1853065"/>
            <a:ext cx="208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Corrections needed: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7620273" y="3613953"/>
            <a:ext cx="405891" cy="392821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7544" y="1853065"/>
            <a:ext cx="1086740" cy="7002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81855" y="3538811"/>
            <a:ext cx="1086740" cy="7002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80255" y="4391483"/>
            <a:ext cx="1086740" cy="7002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15" idx="1"/>
          </p:cNvCxnSpPr>
          <p:nvPr/>
        </p:nvCxnSpPr>
        <p:spPr>
          <a:xfrm flipH="1" flipV="1">
            <a:off x="1584284" y="2222397"/>
            <a:ext cx="5242550" cy="8636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268595" y="4006774"/>
            <a:ext cx="3964639" cy="395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68595" y="4634731"/>
            <a:ext cx="4117040" cy="1377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C75-4EFA-D44F-99AF-FB3F90C7DFFC}" type="slidenum">
              <a:rPr lang="en-US">
                <a:latin typeface="Didot"/>
                <a:cs typeface="Didot"/>
              </a:rPr>
              <a:pPr/>
              <a:t>27</a:t>
            </a:fld>
            <a:endParaRPr lang="en-US">
              <a:latin typeface="Didot"/>
              <a:cs typeface="Dido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15557" y="0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Decay time resolution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849" y="4632751"/>
            <a:ext cx="8730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We measure from data using prompt J/</a:t>
            </a:r>
            <a:r>
              <a:rPr lang="en-US" sz="2400" dirty="0" err="1" smtClean="0">
                <a:latin typeface="Times New Roman"/>
                <a:cs typeface="Times New Roman"/>
              </a:rPr>
              <a:t>ψ</a:t>
            </a:r>
            <a:r>
              <a:rPr lang="en-US" sz="2400" dirty="0" smtClean="0">
                <a:latin typeface="Times New Roman"/>
                <a:cs typeface="Times New Roman"/>
              </a:rPr>
              <a:t> which decay at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t = 0 </a:t>
            </a:r>
            <a:r>
              <a:rPr lang="en-US" sz="2400" dirty="0" err="1" smtClean="0">
                <a:latin typeface="Times New Roman"/>
                <a:cs typeface="Times New Roman"/>
              </a:rPr>
              <a:t>ps</a:t>
            </a:r>
            <a:r>
              <a:rPr lang="en-US" sz="2400" dirty="0" smtClean="0">
                <a:latin typeface="Times New Roman"/>
                <a:cs typeface="Times New Roman"/>
              </a:rPr>
              <a:t> triggered with the unbiased triggers.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Model is a triple Gaussian.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Width is found to be about 45 </a:t>
            </a:r>
            <a:r>
              <a:rPr lang="en-US" sz="2400" dirty="0" err="1" smtClean="0">
                <a:latin typeface="Times New Roman"/>
                <a:cs typeface="Times New Roman"/>
              </a:rPr>
              <a:t>fs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731" y="2862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Didot"/>
              <a:cs typeface="Dido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924" y="1546744"/>
            <a:ext cx="192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sWeights</a:t>
            </a:r>
            <a:r>
              <a:rPr lang="en-US" dirty="0">
                <a:latin typeface="Times New Roman"/>
                <a:cs typeface="Times New Roman"/>
              </a:rPr>
              <a:t> extracted </a:t>
            </a:r>
          </a:p>
          <a:p>
            <a:r>
              <a:rPr lang="en-US" dirty="0">
                <a:latin typeface="Times New Roman"/>
                <a:cs typeface="Times New Roman"/>
              </a:rPr>
              <a:t>from J/</a:t>
            </a:r>
            <a:r>
              <a:rPr lang="en-US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mass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39" y="868362"/>
            <a:ext cx="6173980" cy="34789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6406" y="1699144"/>
            <a:ext cx="367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sWeights</a:t>
            </a:r>
            <a:r>
              <a:rPr lang="en-US" dirty="0">
                <a:latin typeface="Times New Roman"/>
                <a:cs typeface="Times New Roman"/>
              </a:rPr>
              <a:t> extracted </a:t>
            </a:r>
            <a:r>
              <a:rPr lang="en-US" dirty="0" smtClean="0">
                <a:latin typeface="Times New Roman"/>
                <a:cs typeface="Times New Roman"/>
              </a:rPr>
              <a:t>from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mass fit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061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776"/>
            <a:ext cx="9144000" cy="24077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642033" y="-222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Angles and their acceptances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8543"/>
            <a:ext cx="9144000" cy="2639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36143" y="6016925"/>
            <a:ext cx="958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 Forward geometry of </a:t>
            </a:r>
            <a:r>
              <a:rPr lang="en-US" dirty="0" err="1">
                <a:latin typeface="Times New Roman"/>
                <a:cs typeface="Times New Roman"/>
              </a:rPr>
              <a:t>LHCb</a:t>
            </a:r>
            <a:r>
              <a:rPr lang="en-US" dirty="0">
                <a:latin typeface="Times New Roman"/>
                <a:cs typeface="Times New Roman"/>
              </a:rPr>
              <a:t> + selections cuts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: 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 distorted </a:t>
            </a:r>
            <a:r>
              <a:rPr lang="en-US" dirty="0">
                <a:latin typeface="Times New Roman"/>
                <a:cs typeface="Times New Roman"/>
              </a:rPr>
              <a:t>angular </a:t>
            </a:r>
            <a:r>
              <a:rPr lang="en-US" dirty="0" smtClean="0">
                <a:latin typeface="Times New Roman"/>
                <a:cs typeface="Times New Roman"/>
              </a:rPr>
              <a:t>acceptance Determined </a:t>
            </a:r>
            <a:r>
              <a:rPr lang="en-US" dirty="0">
                <a:latin typeface="Times New Roman"/>
                <a:cs typeface="Times New Roman"/>
              </a:rPr>
              <a:t>using MC</a:t>
            </a:r>
          </a:p>
        </p:txBody>
      </p:sp>
    </p:spTree>
    <p:extLst>
      <p:ext uri="{BB962C8B-B14F-4D97-AF65-F5344CB8AC3E}">
        <p14:creationId xmlns:p14="http://schemas.microsoft.com/office/powerpoint/2010/main" val="262471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03" y="1634962"/>
            <a:ext cx="6261897" cy="2525187"/>
          </a:xfrm>
          <a:prstGeom prst="rect">
            <a:avLst/>
          </a:prstGeom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89659" y="-29251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Quelle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est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la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saveur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initiale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? 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1644" y="979603"/>
            <a:ext cx="7026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Didot"/>
                <a:cs typeface="Didot"/>
              </a:rPr>
              <a:t>Time dependent CP asymmetry needs to identify the initial </a:t>
            </a:r>
            <a:r>
              <a:rPr lang="en-US" dirty="0" err="1" smtClean="0">
                <a:latin typeface="Didot"/>
                <a:cs typeface="Didot"/>
              </a:rPr>
              <a:t>flavour</a:t>
            </a:r>
            <a:r>
              <a:rPr lang="en-US" dirty="0" smtClean="0">
                <a:latin typeface="Didot"/>
                <a:cs typeface="Didot"/>
              </a:rPr>
              <a:t> of reconstructed B</a:t>
            </a:r>
            <a:r>
              <a:rPr lang="en-US" baseline="-25000" dirty="0" smtClean="0">
                <a:latin typeface="Didot"/>
                <a:cs typeface="Didot"/>
              </a:rPr>
              <a:t>s</a:t>
            </a:r>
            <a:r>
              <a:rPr lang="en-US" baseline="30000" dirty="0" smtClean="0">
                <a:latin typeface="Didot"/>
                <a:cs typeface="Didot"/>
              </a:rPr>
              <a:t>0</a:t>
            </a:r>
            <a:r>
              <a:rPr lang="en-US" dirty="0" smtClean="0">
                <a:latin typeface="Didot"/>
                <a:cs typeface="Didot"/>
              </a:rPr>
              <a:t> mesons (initial state a b or b quark). </a:t>
            </a:r>
            <a:endParaRPr lang="en-US" dirty="0">
              <a:latin typeface="Didot"/>
              <a:cs typeface="Dido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39" y="4027378"/>
            <a:ext cx="3757763" cy="1876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9" y="5623004"/>
            <a:ext cx="6471991" cy="10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5" y="427790"/>
            <a:ext cx="8220275" cy="575978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63237" y="1112993"/>
            <a:ext cx="1623563" cy="1243933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Lenz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13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03" y="1634962"/>
            <a:ext cx="6261897" cy="2525187"/>
          </a:xfrm>
          <a:prstGeom prst="rect">
            <a:avLst/>
          </a:prstGeom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89659" y="-29251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Quelle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est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la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saveur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initiale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? 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1644" y="979603"/>
            <a:ext cx="7026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Didot"/>
                <a:cs typeface="Didot"/>
              </a:rPr>
              <a:t>Time dependent CP asymmetry needs to identify the initial </a:t>
            </a:r>
            <a:r>
              <a:rPr lang="en-US" dirty="0" err="1" smtClean="0">
                <a:latin typeface="Didot"/>
                <a:cs typeface="Didot"/>
              </a:rPr>
              <a:t>flavour</a:t>
            </a:r>
            <a:r>
              <a:rPr lang="en-US" dirty="0" smtClean="0">
                <a:latin typeface="Didot"/>
                <a:cs typeface="Didot"/>
              </a:rPr>
              <a:t> of reconstructed B</a:t>
            </a:r>
            <a:r>
              <a:rPr lang="en-US" baseline="-25000" dirty="0" smtClean="0">
                <a:latin typeface="Didot"/>
                <a:cs typeface="Didot"/>
              </a:rPr>
              <a:t>s</a:t>
            </a:r>
            <a:r>
              <a:rPr lang="en-US" baseline="30000" dirty="0" smtClean="0">
                <a:latin typeface="Didot"/>
                <a:cs typeface="Didot"/>
              </a:rPr>
              <a:t>0</a:t>
            </a:r>
            <a:r>
              <a:rPr lang="en-US" dirty="0" smtClean="0">
                <a:latin typeface="Didot"/>
                <a:cs typeface="Didot"/>
              </a:rPr>
              <a:t> mesons (initial state a b or b quark). </a:t>
            </a:r>
            <a:endParaRPr lang="en-US" dirty="0">
              <a:latin typeface="Didot"/>
              <a:cs typeface="Dido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39" y="4027378"/>
            <a:ext cx="3757763" cy="1876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9" y="5623004"/>
            <a:ext cx="6471991" cy="1072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9" y="3797786"/>
            <a:ext cx="3820786" cy="21061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914316" y="4919579"/>
            <a:ext cx="2633579" cy="26736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1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160763"/>
            <a:ext cx="2133600" cy="365125"/>
          </a:xfrm>
        </p:spPr>
        <p:txBody>
          <a:bodyPr/>
          <a:lstStyle/>
          <a:p>
            <a:fld id="{017CF123-05C0-F648-9497-0C01397D107B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43" y="-2925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How do we make the fit to the data ? 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24298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Use the mass fit to extract </a:t>
            </a:r>
            <a:r>
              <a:rPr lang="en-US" dirty="0" err="1" smtClean="0">
                <a:latin typeface="Times New Roman"/>
                <a:cs typeface="Times New Roman"/>
              </a:rPr>
              <a:t>sWeights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Need to model “only the signal component”.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Split the data in 6 bins of </a:t>
            </a:r>
            <a:r>
              <a:rPr lang="en-US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KK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increase sensitivity 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922" y="24329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K</a:t>
            </a:r>
            <a:r>
              <a:rPr lang="en-US" b="1" baseline="30000" dirty="0" smtClean="0">
                <a:latin typeface="Times New Roman"/>
                <a:cs typeface="Times New Roman"/>
              </a:rPr>
              <a:t>+</a:t>
            </a:r>
            <a:r>
              <a:rPr lang="en-US" b="1" dirty="0" smtClean="0">
                <a:latin typeface="Times New Roman"/>
                <a:cs typeface="Times New Roman"/>
              </a:rPr>
              <a:t>K</a:t>
            </a:r>
            <a:r>
              <a:rPr lang="en-US" b="1" baseline="30000" dirty="0" smtClean="0">
                <a:latin typeface="Times New Roman"/>
                <a:cs typeface="Times New Roman"/>
              </a:rPr>
              <a:t>− </a:t>
            </a:r>
            <a:r>
              <a:rPr lang="en-US" b="1" dirty="0" smtClean="0">
                <a:latin typeface="Times New Roman"/>
                <a:cs typeface="Times New Roman"/>
              </a:rPr>
              <a:t>P-wave :</a:t>
            </a: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Phase of </a:t>
            </a:r>
            <a:r>
              <a:rPr lang="en-US" dirty="0" err="1" smtClean="0">
                <a:latin typeface="Times New Roman"/>
                <a:cs typeface="Times New Roman"/>
              </a:rPr>
              <a:t>Breit</a:t>
            </a:r>
            <a:r>
              <a:rPr lang="en-US" dirty="0" smtClean="0">
                <a:latin typeface="Times New Roman"/>
                <a:cs typeface="Times New Roman"/>
              </a:rPr>
              <a:t>-Wigner amplitude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increases rapidly across </a:t>
            </a:r>
            <a:r>
              <a:rPr lang="en-US" dirty="0" err="1" smtClean="0">
                <a:latin typeface="Times New Roman"/>
                <a:cs typeface="Times New Roman"/>
              </a:rPr>
              <a:t>φ</a:t>
            </a:r>
            <a:r>
              <a:rPr lang="en-US" dirty="0" smtClean="0">
                <a:latin typeface="Times New Roman"/>
                <a:cs typeface="Times New Roman"/>
              </a:rPr>
              <a:t>(1020)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mass region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922" y="3979676"/>
            <a:ext cx="4004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K</a:t>
            </a:r>
            <a:r>
              <a:rPr lang="en-US" b="1" baseline="30000" dirty="0" smtClean="0">
                <a:latin typeface="Times New Roman"/>
                <a:cs typeface="Times New Roman"/>
              </a:rPr>
              <a:t>+</a:t>
            </a:r>
            <a:r>
              <a:rPr lang="en-US" b="1" dirty="0" smtClean="0">
                <a:latin typeface="Times New Roman"/>
                <a:cs typeface="Times New Roman"/>
              </a:rPr>
              <a:t>K</a:t>
            </a:r>
            <a:r>
              <a:rPr lang="en-US" b="1" baseline="30000" dirty="0" smtClean="0">
                <a:latin typeface="Times New Roman"/>
                <a:cs typeface="Times New Roman"/>
              </a:rPr>
              <a:t>−  </a:t>
            </a:r>
            <a:r>
              <a:rPr lang="en-US" b="1" dirty="0" smtClean="0">
                <a:latin typeface="Times New Roman"/>
                <a:cs typeface="Times New Roman"/>
              </a:rPr>
              <a:t>S-wave:</a:t>
            </a: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Phase of </a:t>
            </a:r>
            <a:r>
              <a:rPr lang="en-US" dirty="0" err="1" smtClean="0">
                <a:latin typeface="Times New Roman"/>
                <a:cs typeface="Times New Roman"/>
              </a:rPr>
              <a:t>Flatté</a:t>
            </a:r>
            <a:r>
              <a:rPr lang="en-US" dirty="0" smtClean="0">
                <a:latin typeface="Times New Roman"/>
                <a:cs typeface="Times New Roman"/>
              </a:rPr>
              <a:t> amplitude for f0(980)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relatively flat (similar for non-resonance)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43" y="5164759"/>
            <a:ext cx="5386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Phase difference between S- and P-wave amplitudes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Decreases rapidly across </a:t>
            </a:r>
            <a:r>
              <a:rPr lang="en-US" dirty="0" err="1" smtClean="0">
                <a:latin typeface="Times New Roman"/>
                <a:cs typeface="Times New Roman"/>
              </a:rPr>
              <a:t>φ</a:t>
            </a:r>
            <a:r>
              <a:rPr lang="en-US" dirty="0" smtClean="0">
                <a:latin typeface="Times New Roman"/>
                <a:cs typeface="Times New Roman"/>
              </a:rPr>
              <a:t>(1020) mass region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124" y="2512934"/>
            <a:ext cx="3496861" cy="30305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6922" y="2432920"/>
            <a:ext cx="1524118" cy="378713"/>
          </a:xfrm>
          <a:prstGeom prst="rect">
            <a:avLst/>
          </a:prstGeom>
          <a:solidFill>
            <a:srgbClr val="FF0000">
              <a:alpha val="1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6922" y="3979676"/>
            <a:ext cx="1524118" cy="378713"/>
          </a:xfrm>
          <a:prstGeom prst="rect">
            <a:avLst/>
          </a:prstGeom>
          <a:solidFill>
            <a:srgbClr val="008000">
              <a:alpha val="18000"/>
            </a:srgbClr>
          </a:solidFill>
          <a:ln>
            <a:solidFill>
              <a:srgbClr val="3366FF">
                <a:alpha val="1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180" y="5164759"/>
            <a:ext cx="5283944" cy="378713"/>
          </a:xfrm>
          <a:prstGeom prst="rect">
            <a:avLst/>
          </a:prstGeom>
          <a:solidFill>
            <a:srgbClr val="3366FF">
              <a:alpha val="18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71040" y="2618849"/>
            <a:ext cx="4864705" cy="1927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71040" y="3276582"/>
            <a:ext cx="5250252" cy="892451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284728" y="4705450"/>
            <a:ext cx="1666470" cy="648666"/>
          </a:xfrm>
          <a:prstGeom prst="straightConnector1">
            <a:avLst/>
          </a:prstGeom>
          <a:ln w="3175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4450" y="1951011"/>
            <a:ext cx="7436968" cy="523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51198" y="3910248"/>
            <a:ext cx="149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</a:t>
            </a:r>
            <a:r>
              <a:rPr lang="en-US" dirty="0" err="1" smtClean="0">
                <a:latin typeface="Times New Roman"/>
                <a:cs typeface="Times New Roman"/>
              </a:rPr>
              <a:t>Pheno</a:t>
            </a:r>
            <a:r>
              <a:rPr lang="en-US" dirty="0" smtClean="0">
                <a:latin typeface="Times New Roman"/>
                <a:cs typeface="Times New Roman"/>
              </a:rPr>
              <a:t>” work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360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333"/>
            <a:ext cx="9144000" cy="572604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21396" y="-20930"/>
            <a:ext cx="9973395" cy="74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Sticking all the pieces together Results I </a:t>
            </a:r>
            <a:endParaRPr lang="en-US" sz="40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655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224" y="719547"/>
            <a:ext cx="4746776" cy="3116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4" y="719547"/>
            <a:ext cx="4006535" cy="282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580" y="3610901"/>
            <a:ext cx="895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ΔΓ</a:t>
            </a:r>
            <a:r>
              <a:rPr lang="en-US" sz="3600" baseline="-25000" dirty="0" smtClean="0">
                <a:latin typeface="Times New Roman"/>
                <a:cs typeface="Times New Roman"/>
              </a:rPr>
              <a:t>s</a:t>
            </a:r>
            <a:r>
              <a:rPr lang="en-US" sz="3600" dirty="0" smtClean="0">
                <a:latin typeface="Times New Roman"/>
                <a:cs typeface="Times New Roman"/>
              </a:rPr>
              <a:t> &gt; 0 and </a:t>
            </a:r>
            <a:r>
              <a:rPr lang="en-US" sz="3600" dirty="0" err="1" smtClean="0">
                <a:latin typeface="Times New Roman"/>
                <a:cs typeface="Times New Roman"/>
              </a:rPr>
              <a:t>Φ</a:t>
            </a:r>
            <a:r>
              <a:rPr lang="en-US" sz="3600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3600" baseline="-25000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compatible with SM – oh well !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2167"/>
            <a:ext cx="9144000" cy="208253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321396" y="-20930"/>
            <a:ext cx="9973395" cy="74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Sticking all the pieces together Results II </a:t>
            </a:r>
            <a:endParaRPr lang="en-US" sz="40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68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8544" y="-38603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Systematiques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3568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579" y="1638300"/>
            <a:ext cx="8729579" cy="35686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8098" y="-243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Pour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améliorer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la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précision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412"/>
            <a:ext cx="4318000" cy="287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15812"/>
            <a:ext cx="4267200" cy="284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8459"/>
            <a:ext cx="3695836" cy="2463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836" y="4800975"/>
            <a:ext cx="5259948" cy="13940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95836" y="4635288"/>
            <a:ext cx="5259948" cy="1559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5836" y="4252588"/>
            <a:ext cx="346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Combining with the J/</a:t>
            </a:r>
            <a:r>
              <a:rPr lang="en-US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ππ channel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54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9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 wouldn’t be fun without competition !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31" y="1684421"/>
            <a:ext cx="7847263" cy="45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838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82638" y="1034428"/>
            <a:ext cx="2265133" cy="53685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9064" y="5691176"/>
            <a:ext cx="2265133" cy="53685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0"/>
            <a:ext cx="1623563" cy="1243933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C.Heller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193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91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5734384"/>
            <a:ext cx="1859241" cy="825728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C.Heller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3863474"/>
            <a:ext cx="5895474" cy="89568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0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49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900144" y="5892315"/>
            <a:ext cx="1898522" cy="82916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C.Heller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322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5" y="213888"/>
            <a:ext cx="8220275" cy="575978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63237" y="1112993"/>
            <a:ext cx="1623563" cy="1243933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Lenz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25" y="1276707"/>
            <a:ext cx="4201864" cy="2937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632" y="3506654"/>
            <a:ext cx="3620168" cy="3214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56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50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96626" y="3090193"/>
            <a:ext cx="1990174" cy="602325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C.Heller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48947" y="1764632"/>
            <a:ext cx="1804737" cy="60157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1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52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37134" y="5765611"/>
            <a:ext cx="2016361" cy="955864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C.Heller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60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Conclusion 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561" y="1601709"/>
            <a:ext cx="3653686" cy="51197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3" y="1846987"/>
            <a:ext cx="5283278" cy="3482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4829" y="6352143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arXiv:1304.2600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02" y="728245"/>
            <a:ext cx="4464698" cy="56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1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Backup slides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189163"/>
            <a:ext cx="5994400" cy="393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2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6200" y="-10475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Semileptonic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asymmetries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F6AA-21E4-6C4B-B0D0-E39F5A257B45}" type="slidenum">
              <a:rPr lang="en-US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7618603" y="4549171"/>
            <a:ext cx="250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690A8C"/>
                </a:solidFill>
                <a:latin typeface="Times New Roman"/>
                <a:cs typeface="Times New Roman"/>
              </a:rPr>
              <a:t>LHCb-CONF-2012-022</a:t>
            </a:r>
            <a:endParaRPr lang="en-US" b="1">
              <a:solidFill>
                <a:srgbClr val="690A8C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0" y="1570884"/>
            <a:ext cx="6076250" cy="889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950" y="1143000"/>
            <a:ext cx="1865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The observales 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950" y="2459928"/>
            <a:ext cx="2307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How we measure it 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950" y="3965876"/>
            <a:ext cx="429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Yields 190 k B</a:t>
            </a:r>
            <a:r>
              <a:rPr lang="en-US" sz="2000" baseline="-25000">
                <a:latin typeface="Times New Roman"/>
                <a:cs typeface="Times New Roman"/>
              </a:rPr>
              <a:t>s</a:t>
            </a:r>
            <a:r>
              <a:rPr lang="en-US" sz="2000" baseline="30000">
                <a:latin typeface="Times New Roman"/>
                <a:cs typeface="Times New Roman"/>
              </a:rPr>
              <a:t>0</a:t>
            </a:r>
            <a:r>
              <a:rPr lang="en-US" sz="2000">
                <a:latin typeface="Times New Roman"/>
                <a:cs typeface="Times New Roman"/>
              </a:rPr>
              <a:t> candidates in 1.0 fb</a:t>
            </a:r>
            <a:r>
              <a:rPr lang="en-US" sz="2000" baseline="30000">
                <a:latin typeface="Times New Roman"/>
                <a:cs typeface="Times New Roman"/>
              </a:rPr>
              <a:t>-1</a:t>
            </a:r>
            <a:r>
              <a:rPr lang="en-US" sz="2000"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5" y="2860038"/>
            <a:ext cx="7203356" cy="1192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33" y="4631345"/>
            <a:ext cx="3531513" cy="1998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181" y="4715516"/>
            <a:ext cx="3389301" cy="18589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8127" y="48989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D</a:t>
            </a:r>
            <a:r>
              <a:rPr lang="en-US" baseline="-25000">
                <a:latin typeface="Times New Roman"/>
                <a:cs typeface="Times New Roman"/>
              </a:rPr>
              <a:t>s</a:t>
            </a:r>
            <a:r>
              <a:rPr lang="en-US" baseline="30000"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4898976"/>
            <a:ext cx="46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D</a:t>
            </a:r>
            <a:r>
              <a:rPr lang="en-US" baseline="-25000">
                <a:latin typeface="Times New Roman"/>
                <a:cs typeface="Times New Roman"/>
              </a:rPr>
              <a:t>s</a:t>
            </a:r>
            <a:r>
              <a:rPr lang="en-US" baseline="30000">
                <a:latin typeface="Times New Roman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6876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F6AA-21E4-6C4B-B0D0-E39F5A257B45}" type="slidenum">
              <a:rPr lang="en-US"/>
              <a:pPr/>
              <a:t>46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005397" y="-9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Semileptonic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 asymmetries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844429" y="5056779"/>
            <a:ext cx="222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690A8C"/>
                </a:solidFill>
              </a:rPr>
              <a:t>LHCb-CONF-2012-022</a:t>
            </a:r>
            <a:endParaRPr lang="en-US" b="1">
              <a:solidFill>
                <a:srgbClr val="690A8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11" y="1600200"/>
            <a:ext cx="3880072" cy="2798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22" y="1600199"/>
            <a:ext cx="4171615" cy="2798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503" y="4786690"/>
            <a:ext cx="7173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/>
                <a:cs typeface="Times New Roman"/>
              </a:rPr>
              <a:t>Delicate systematic treatement is needed : </a:t>
            </a:r>
          </a:p>
          <a:p>
            <a:pPr lvl="1">
              <a:buFont typeface="Arial"/>
              <a:buChar char="•"/>
            </a:pPr>
            <a:r>
              <a:rPr lang="en-US" sz="2400" smtClean="0">
                <a:latin typeface="Times New Roman"/>
                <a:cs typeface="Times New Roman"/>
              </a:rPr>
              <a:t>  Obtain any corrections from data/control samples.</a:t>
            </a:r>
          </a:p>
          <a:p>
            <a:pPr lvl="1">
              <a:buFont typeface="Arial"/>
              <a:buChar char="•"/>
            </a:pPr>
            <a:r>
              <a:rPr lang="en-US" sz="2400" smtClean="0">
                <a:latin typeface="Times New Roman"/>
                <a:cs typeface="Times New Roman"/>
              </a:rPr>
              <a:t>  Pay attention to the π and μ detection asymmetries. </a:t>
            </a:r>
          </a:p>
          <a:p>
            <a:pPr lvl="1">
              <a:buFont typeface="Arial"/>
              <a:buChar char="•"/>
            </a:pPr>
            <a:r>
              <a:rPr lang="en-US" sz="2400" smtClean="0">
                <a:solidFill>
                  <a:srgbClr val="690A8C"/>
                </a:solidFill>
                <a:latin typeface="Times New Roman"/>
                <a:cs typeface="Times New Roman"/>
              </a:rPr>
              <a:t>  Swap magnetic field to help cancel effects.</a:t>
            </a:r>
            <a:endParaRPr lang="en-US" sz="2400">
              <a:solidFill>
                <a:srgbClr val="690A8C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936" y="4818162"/>
            <a:ext cx="7526893" cy="156966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9752" y="-9165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Semileptonic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asymmetries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F6AA-21E4-6C4B-B0D0-E39F5A257B45}" type="slidenum">
              <a:rPr lang="en-US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361891"/>
            <a:ext cx="250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690A8C"/>
                </a:solidFill>
                <a:latin typeface="Times New Roman"/>
                <a:cs typeface="Times New Roman"/>
              </a:rPr>
              <a:t>LHCb-CONF-2012-022</a:t>
            </a:r>
            <a:endParaRPr lang="en-US" b="1">
              <a:solidFill>
                <a:srgbClr val="690A8C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77" y="5433020"/>
            <a:ext cx="7516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mtClean="0">
                <a:latin typeface="Times New Roman"/>
                <a:cs typeface="Times New Roman"/>
              </a:rPr>
              <a:t> Dominant systematic is from limited statistics in control sample.</a:t>
            </a:r>
          </a:p>
          <a:p>
            <a:pPr>
              <a:buFont typeface="Arial"/>
              <a:buChar char="•"/>
            </a:pPr>
            <a:r>
              <a:rPr lang="en-US" b="1" smtClean="0">
                <a:solidFill>
                  <a:srgbClr val="FF6600"/>
                </a:solidFill>
                <a:latin typeface="Times New Roman"/>
                <a:cs typeface="Times New Roman"/>
              </a:rPr>
              <a:t> 3 tension with SM in the D0 result, not confirmed or excluded by LHCb.</a:t>
            </a:r>
          </a:p>
          <a:p>
            <a:pPr>
              <a:buFont typeface="Arial"/>
              <a:buChar char="•"/>
            </a:pPr>
            <a:r>
              <a:rPr lang="en-US" smtClean="0">
                <a:latin typeface="Times New Roman"/>
                <a:cs typeface="Times New Roman"/>
              </a:rPr>
              <a:t> More decay modes, data  are needed. But also the  B</a:t>
            </a:r>
            <a:r>
              <a:rPr lang="en-US" baseline="30000" smtClean="0">
                <a:latin typeface="Times New Roman"/>
                <a:cs typeface="Times New Roman"/>
              </a:rPr>
              <a:t>0</a:t>
            </a:r>
            <a:r>
              <a:rPr lang="en-US" smtClean="0">
                <a:latin typeface="Times New Roman"/>
                <a:cs typeface="Times New Roman"/>
              </a:rPr>
              <a:t> mode!</a:t>
            </a:r>
            <a:endParaRPr lang="en-US" b="1">
              <a:solidFill>
                <a:srgbClr val="690A8C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809" y="1852490"/>
            <a:ext cx="540381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We measure :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 sz="2800">
                <a:latin typeface="Times New Roman"/>
                <a:cs typeface="Times New Roman"/>
              </a:rPr>
              <a:t>a</a:t>
            </a:r>
            <a:r>
              <a:rPr lang="en-US" sz="2800" baseline="-25000">
                <a:latin typeface="Times New Roman"/>
                <a:cs typeface="Times New Roman"/>
              </a:rPr>
              <a:t>sl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en-US" sz="2800" baseline="30000">
                <a:latin typeface="Times New Roman"/>
                <a:cs typeface="Times New Roman"/>
              </a:rPr>
              <a:t>s</a:t>
            </a:r>
            <a:r>
              <a:rPr lang="en-US" sz="2800">
                <a:latin typeface="Times New Roman"/>
                <a:cs typeface="Times New Roman"/>
              </a:rPr>
              <a:t> = (-0.24 </a:t>
            </a:r>
            <a:r>
              <a:rPr lang="en-US" sz="2800" smtClean="0">
                <a:latin typeface="Times New Roman"/>
                <a:cs typeface="Times New Roman"/>
              </a:rPr>
              <a:t>± 0.54 ± 0.33</a:t>
            </a:r>
            <a:r>
              <a:rPr lang="en-US" sz="2800">
                <a:latin typeface="Times New Roman"/>
                <a:cs typeface="Times New Roman"/>
              </a:rPr>
              <a:t> ) % </a:t>
            </a:r>
          </a:p>
          <a:p>
            <a:endParaRPr lang="en-US" sz="24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cs typeface="Times New Roman"/>
              </a:rPr>
              <a:t>Most precise measurement ! </a:t>
            </a:r>
          </a:p>
          <a:p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cs typeface="Times New Roman"/>
              </a:rPr>
              <a:t>And also in agreement with SM</a:t>
            </a:r>
          </a:p>
          <a:p>
            <a:r>
              <a:rPr lang="en-US" sz="2000">
                <a:latin typeface="Times New Roman"/>
                <a:cs typeface="Times New Roman"/>
              </a:rPr>
              <a:t>as quoted in arXiv:1205.1444 </a:t>
            </a:r>
          </a:p>
          <a:p>
            <a:r>
              <a:rPr lang="en-US" sz="2000">
                <a:latin typeface="Times New Roman"/>
                <a:cs typeface="Times New Roman"/>
              </a:rPr>
              <a:t>a</a:t>
            </a:r>
            <a:r>
              <a:rPr lang="en-US" sz="2000" baseline="-25000">
                <a:latin typeface="Times New Roman"/>
                <a:cs typeface="Times New Roman"/>
              </a:rPr>
              <a:t>sl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baseline="30000">
                <a:latin typeface="Times New Roman"/>
                <a:cs typeface="Times New Roman"/>
              </a:rPr>
              <a:t>s</a:t>
            </a:r>
            <a:r>
              <a:rPr lang="en-US" sz="2000">
                <a:latin typeface="Times New Roman"/>
                <a:cs typeface="Times New Roman"/>
              </a:rPr>
              <a:t> = (0.0019   </a:t>
            </a:r>
            <a:r>
              <a:rPr lang="en-US" sz="2000" smtClean="0">
                <a:latin typeface="Times New Roman"/>
                <a:cs typeface="Times New Roman"/>
              </a:rPr>
              <a:t>± 0.0003</a:t>
            </a:r>
            <a:r>
              <a:rPr lang="en-US" sz="2000">
                <a:latin typeface="Times New Roman"/>
                <a:cs typeface="Times New Roman"/>
              </a:rPr>
              <a:t>  ) %  and </a:t>
            </a:r>
          </a:p>
          <a:p>
            <a:r>
              <a:rPr lang="en-US" sz="2000">
                <a:latin typeface="Times New Roman"/>
                <a:cs typeface="Times New Roman"/>
              </a:rPr>
              <a:t>a</a:t>
            </a:r>
            <a:r>
              <a:rPr lang="en-US" sz="2000" baseline="-25000">
                <a:latin typeface="Times New Roman"/>
                <a:cs typeface="Times New Roman"/>
              </a:rPr>
              <a:t>sl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baseline="30000">
                <a:latin typeface="Times New Roman"/>
                <a:cs typeface="Times New Roman"/>
              </a:rPr>
              <a:t>d</a:t>
            </a:r>
            <a:r>
              <a:rPr lang="en-US" sz="2000">
                <a:latin typeface="Times New Roman"/>
                <a:cs typeface="Times New Roman"/>
              </a:rPr>
              <a:t> = (-0.0041 </a:t>
            </a:r>
            <a:r>
              <a:rPr lang="en-US" sz="2000" smtClean="0">
                <a:latin typeface="Times New Roman"/>
                <a:cs typeface="Times New Roman"/>
              </a:rPr>
              <a:t>±  0.0006</a:t>
            </a:r>
            <a:r>
              <a:rPr lang="en-US" sz="2000">
                <a:latin typeface="Times New Roman"/>
                <a:cs typeface="Times New Roman"/>
              </a:rPr>
              <a:t>  ) % </a:t>
            </a:r>
          </a:p>
          <a:p>
            <a:endParaRPr lang="en-US" sz="2400">
              <a:latin typeface="Times New Roman"/>
              <a:cs typeface="Times New Roman"/>
            </a:endParaRPr>
          </a:p>
          <a:p>
            <a:endParaRPr lang="en-US" sz="2400">
              <a:latin typeface="Times New Roman"/>
              <a:cs typeface="Times New Roman"/>
            </a:endParaRPr>
          </a:p>
          <a:p>
            <a:endParaRPr lang="en-US" sz="2400">
              <a:latin typeface="Times New Roman"/>
              <a:cs typeface="Times New Roman"/>
            </a:endParaRPr>
          </a:p>
          <a:p>
            <a:endParaRPr lang="en-US" sz="2400">
              <a:latin typeface="Times New Roman"/>
              <a:cs typeface="Times New Roman"/>
            </a:endParaRPr>
          </a:p>
          <a:p>
            <a:endParaRPr lang="en-US" smtClean="0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 </a:t>
            </a:r>
          </a:p>
          <a:p>
            <a:endParaRPr lang="en-US" smtClean="0">
              <a:latin typeface="Times New Roman"/>
              <a:cs typeface="Times New Roman"/>
            </a:endParaRPr>
          </a:p>
          <a:p>
            <a:endParaRPr lang="en-US" smtClean="0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809" y="2318526"/>
            <a:ext cx="4634777" cy="8039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46" y="1214592"/>
            <a:ext cx="4370528" cy="31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9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C75-4EFA-D44F-99AF-FB3F90C7DFFC}" type="slidenum">
              <a:rPr lang="en-US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60" y="386663"/>
            <a:ext cx="3656799" cy="286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36020" cy="960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31" y="386663"/>
            <a:ext cx="4317482" cy="2989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153" y="3376493"/>
            <a:ext cx="4017136" cy="30543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9761" y="4754776"/>
            <a:ext cx="131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Didot"/>
                <a:cs typeface="Didot"/>
              </a:rPr>
              <a:t>This is us ! 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10800000" flipV="1">
            <a:off x="4978104" y="4939442"/>
            <a:ext cx="2653473" cy="662628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4746" y="5909645"/>
            <a:ext cx="2042547" cy="81183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Sandrum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415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3191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4746" y="170224"/>
            <a:ext cx="2042547" cy="81183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Silvestrini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265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01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9492" y="1401062"/>
            <a:ext cx="1623563" cy="1243933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Lenz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092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632" y="0"/>
            <a:ext cx="8878432" cy="1143000"/>
          </a:xfrm>
        </p:spPr>
        <p:txBody>
          <a:bodyPr>
            <a:normAutofit/>
          </a:bodyPr>
          <a:lstStyle/>
          <a:p>
            <a:r>
              <a:rPr lang="en-US" sz="3000" i="1">
                <a:latin typeface="Didot"/>
                <a:cs typeface="Didot"/>
              </a:rPr>
              <a:t>CP</a:t>
            </a:r>
            <a:r>
              <a:rPr lang="en-US" sz="3000">
                <a:latin typeface="Didot"/>
                <a:cs typeface="Didot"/>
              </a:rPr>
              <a:t>-Content &amp; B</a:t>
            </a:r>
            <a:r>
              <a:rPr lang="en-US" sz="3000" baseline="-25000">
                <a:latin typeface="Didot"/>
                <a:cs typeface="Didot"/>
              </a:rPr>
              <a:t>s</a:t>
            </a:r>
            <a:r>
              <a:rPr lang="en-US" sz="3000">
                <a:latin typeface="Didot"/>
                <a:cs typeface="Didot"/>
              </a:rPr>
              <a:t> Lifetimes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C75-4EFA-D44F-99AF-FB3F90C7DFFC}" type="slidenum">
              <a:rPr lang="en-US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92" y="5725796"/>
            <a:ext cx="1628341" cy="307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4435" y="5328743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  <a:latin typeface="Didot"/>
                <a:cs typeface="Didot"/>
              </a:rPr>
              <a:t>Example of Flavor Specific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67" y="3220857"/>
            <a:ext cx="1900668" cy="60651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26" idx="1"/>
          </p:cNvCxnSpPr>
          <p:nvPr/>
        </p:nvCxnSpPr>
        <p:spPr>
          <a:xfrm rot="5400000" flipH="1" flipV="1">
            <a:off x="5151158" y="2316112"/>
            <a:ext cx="1096406" cy="713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42819" y="3502378"/>
            <a:ext cx="713084" cy="21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9" idx="1"/>
          </p:cNvCxnSpPr>
          <p:nvPr/>
        </p:nvCxnSpPr>
        <p:spPr>
          <a:xfrm rot="16200000" flipH="1">
            <a:off x="5297161" y="3829556"/>
            <a:ext cx="1149296" cy="1057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55903" y="1832063"/>
            <a:ext cx="3044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Didot"/>
                <a:cs typeface="Didot"/>
              </a:rPr>
              <a:t>Pseudo Scalar – Pseudo Scalar</a:t>
            </a:r>
          </a:p>
          <a:p>
            <a:r>
              <a:rPr lang="en-US" sz="1600">
                <a:latin typeface="Didot"/>
                <a:cs typeface="Didot"/>
              </a:rPr>
              <a:t>		</a:t>
            </a:r>
            <a:r>
              <a:rPr lang="en-US" sz="1600" i="1">
                <a:latin typeface="Didot"/>
                <a:cs typeface="Didot"/>
              </a:rPr>
              <a:t>CP-</a:t>
            </a:r>
            <a:r>
              <a:rPr lang="en-US" sz="1600">
                <a:latin typeface="Didot"/>
                <a:cs typeface="Didot"/>
              </a:rPr>
              <a:t>Even Ex : K</a:t>
            </a:r>
            <a:r>
              <a:rPr lang="en-US" sz="1600" baseline="30000">
                <a:latin typeface="Didot"/>
                <a:cs typeface="Didot"/>
              </a:rPr>
              <a:t>+</a:t>
            </a:r>
            <a:r>
              <a:rPr lang="en-US" sz="1600">
                <a:latin typeface="Didot"/>
                <a:cs typeface="Didot"/>
              </a:rPr>
              <a:t>K</a:t>
            </a:r>
            <a:r>
              <a:rPr lang="en-US" sz="1600" baseline="30000">
                <a:latin typeface="Didot"/>
                <a:cs typeface="Didot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3220857"/>
            <a:ext cx="23453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Didot"/>
                <a:cs typeface="Didot"/>
              </a:rPr>
              <a:t>Vector – Pseudo Scalar</a:t>
            </a:r>
          </a:p>
          <a:p>
            <a:r>
              <a:rPr lang="en-US" sz="1600" i="1">
                <a:latin typeface="Didot"/>
                <a:cs typeface="Didot"/>
              </a:rPr>
              <a:t>   CP-</a:t>
            </a:r>
            <a:r>
              <a:rPr lang="en-US" sz="1600">
                <a:latin typeface="Didot"/>
                <a:cs typeface="Didot"/>
              </a:rPr>
              <a:t>Even  Ex : J/</a:t>
            </a:r>
            <a:r>
              <a:rPr lang="en-US" sz="1600">
                <a:latin typeface="Lucida Grande"/>
                <a:ea typeface="Lucida Grande"/>
                <a:cs typeface="Lucida Grande"/>
              </a:rPr>
              <a:t>ψ</a:t>
            </a:r>
            <a:r>
              <a:rPr lang="en-US" sz="1600">
                <a:latin typeface="Didot"/>
                <a:cs typeface="Didot"/>
              </a:rPr>
              <a:t> f</a:t>
            </a:r>
            <a:r>
              <a:rPr lang="en-US" sz="1600" baseline="-25000">
                <a:latin typeface="Didot"/>
                <a:cs typeface="Didot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5908" y="4449669"/>
            <a:ext cx="26344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Didot"/>
                <a:cs typeface="Didot"/>
              </a:rPr>
              <a:t>Vector – Vector</a:t>
            </a:r>
          </a:p>
          <a:p>
            <a:r>
              <a:rPr lang="en-US" sz="1600" i="1">
                <a:latin typeface="Didot"/>
                <a:cs typeface="Didot"/>
              </a:rPr>
              <a:t>CP-</a:t>
            </a:r>
            <a:r>
              <a:rPr lang="en-US" sz="1600">
                <a:latin typeface="Didot"/>
                <a:cs typeface="Didot"/>
              </a:rPr>
              <a:t>Odd and  </a:t>
            </a:r>
            <a:r>
              <a:rPr lang="en-US" sz="1600" i="1">
                <a:latin typeface="Didot"/>
                <a:cs typeface="Didot"/>
              </a:rPr>
              <a:t>CP-</a:t>
            </a:r>
            <a:r>
              <a:rPr lang="en-US" sz="1600">
                <a:latin typeface="Didot"/>
                <a:cs typeface="Didot"/>
              </a:rPr>
              <a:t>Even</a:t>
            </a:r>
          </a:p>
          <a:p>
            <a:r>
              <a:rPr lang="en-US" sz="1600">
                <a:latin typeface="Didot"/>
                <a:cs typeface="Didot"/>
              </a:rPr>
              <a:t>Ex : J/</a:t>
            </a:r>
            <a:r>
              <a:rPr lang="en-US" sz="1600">
                <a:latin typeface="Lucida Grande"/>
                <a:ea typeface="Lucida Grande"/>
                <a:cs typeface="Lucida Grande"/>
              </a:rPr>
              <a:t>ψ</a:t>
            </a:r>
            <a:r>
              <a:rPr lang="en-US" sz="1600">
                <a:latin typeface="Didot"/>
                <a:cs typeface="Didot"/>
              </a:rPr>
              <a:t> </a:t>
            </a:r>
            <a:r>
              <a:rPr lang="en-US" sz="1600">
                <a:latin typeface="Lucida Grande"/>
                <a:ea typeface="Lucida Grande"/>
                <a:cs typeface="Lucida Grande"/>
              </a:rPr>
              <a:t>ϕ</a:t>
            </a:r>
          </a:p>
          <a:p>
            <a:r>
              <a:rPr lang="en-US" sz="1600" b="1">
                <a:solidFill>
                  <a:srgbClr val="000090"/>
                </a:solidFill>
                <a:latin typeface="Didot"/>
                <a:ea typeface="Lucida Grande"/>
                <a:cs typeface="Didot"/>
              </a:rPr>
              <a:t>Requires angular analysis</a:t>
            </a:r>
            <a:r>
              <a:rPr lang="en-US" sz="1600" b="1">
                <a:solidFill>
                  <a:srgbClr val="000090"/>
                </a:solidFill>
                <a:latin typeface="Didot"/>
                <a:cs typeface="Didot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55903" y="1832063"/>
            <a:ext cx="3044423" cy="584776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99072" y="3242591"/>
            <a:ext cx="2699526" cy="563042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4308992"/>
            <a:ext cx="2699526" cy="1248406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0" y="2369858"/>
            <a:ext cx="3053041" cy="28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1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Bs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φφ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12" y="3796632"/>
            <a:ext cx="4732261" cy="2924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7406"/>
            <a:ext cx="4692316" cy="29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87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S-wave fraction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5" y="95585"/>
            <a:ext cx="8168105" cy="3012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6" y="2973882"/>
            <a:ext cx="8181474" cy="37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80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647" r="264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8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447"/>
            <a:ext cx="9144000" cy="6425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77559" y="392821"/>
            <a:ext cx="1623563" cy="1243933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Lenz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251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8980" y="-2270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La Sainte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Trinité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du jour 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123-05C0-F648-9497-0C01397D107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3661" y="5319687"/>
            <a:ext cx="700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Times New Roman"/>
                <a:cs typeface="Times New Roman"/>
              </a:rPr>
              <a:t>Γ</a:t>
            </a:r>
            <a:r>
              <a:rPr lang="en-US" sz="4800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4800" baseline="-25000" dirty="0" smtClean="0">
                <a:latin typeface="Times New Roman"/>
                <a:cs typeface="Times New Roman"/>
              </a:rPr>
              <a:t>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862509" y="1545096"/>
            <a:ext cx="789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6000" baseline="-25000" dirty="0" err="1">
                <a:latin typeface="Times New Roman"/>
                <a:ea typeface="Lucida Grande"/>
                <a:cs typeface="Times New Roman"/>
              </a:rPr>
              <a:t>s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64154" y="5318877"/>
            <a:ext cx="109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ΔΓ</a:t>
            </a:r>
            <a:r>
              <a:rPr lang="en-US" sz="4800" baseline="-25000" dirty="0" smtClean="0">
                <a:latin typeface="Times New Roman"/>
                <a:cs typeface="Times New Roman"/>
              </a:rPr>
              <a:t>s</a:t>
            </a:r>
            <a:endParaRPr lang="en-US" sz="4800" dirty="0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1412191" y="2560759"/>
            <a:ext cx="2450318" cy="275811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51808" y="2560759"/>
            <a:ext cx="2361853" cy="2873265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1960227" y="5734376"/>
            <a:ext cx="4795891" cy="81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06" y="1690809"/>
            <a:ext cx="3606800" cy="1739900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5518365" y="1747888"/>
            <a:ext cx="3532492" cy="1619998"/>
          </a:xfrm>
          <a:prstGeom prst="rect">
            <a:avLst/>
          </a:prstGeom>
          <a:solidFill>
            <a:srgbClr val="FFFF00">
              <a:alpha val="0"/>
            </a:srgbClr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4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2337" y="14369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LHC a </a:t>
            </a:r>
            <a:r>
              <a:rPr lang="en-US" dirty="0" err="1">
                <a:solidFill>
                  <a:srgbClr val="3366FF"/>
                </a:solidFill>
                <a:latin typeface="Times New Roman"/>
                <a:cs typeface="Times New Roman"/>
              </a:rPr>
              <a:t>Flavour</a:t>
            </a:r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Large cross sections @ 7 TeV  : </a:t>
            </a:r>
          </a:p>
          <a:p>
            <a:pPr lvl="1">
              <a:buFont typeface="Courier New"/>
              <a:buChar char="o"/>
            </a:pPr>
            <a:r>
              <a:rPr lang="en-US" sz="2000">
                <a:latin typeface="Times New Roman"/>
                <a:cs typeface="Times New Roman"/>
              </a:rPr>
              <a:t> σ</a:t>
            </a:r>
            <a:r>
              <a:rPr lang="en-US" sz="2000" baseline="30000">
                <a:latin typeface="Times New Roman"/>
                <a:cs typeface="Times New Roman"/>
              </a:rPr>
              <a:t>inel</a:t>
            </a:r>
            <a:r>
              <a:rPr lang="en-US" sz="2000" baseline="-25000">
                <a:latin typeface="Times New Roman"/>
                <a:cs typeface="Times New Roman"/>
              </a:rPr>
              <a:t>pp  </a:t>
            </a:r>
            <a:r>
              <a:rPr lang="en-US" sz="2000">
                <a:latin typeface="Times New Roman"/>
                <a:cs typeface="Times New Roman"/>
              </a:rPr>
              <a:t>~ 60 mb </a:t>
            </a:r>
            <a:r>
              <a:rPr lang="en-US" sz="2000" smtClean="0">
                <a:latin typeface="Times New Roman"/>
                <a:cs typeface="Times New Roman"/>
              </a:rPr>
              <a:t>[JINST 7 (2012) P01010</a:t>
            </a:r>
          </a:p>
          <a:p>
            <a:pPr lvl="1">
              <a:buFont typeface="Courier New"/>
              <a:buChar char="o"/>
            </a:pPr>
            <a:r>
              <a:rPr lang="en-US" sz="2400">
                <a:latin typeface="Times New Roman"/>
                <a:cs typeface="Times New Roman"/>
              </a:rPr>
              <a:t>σ</a:t>
            </a:r>
            <a:r>
              <a:rPr lang="en-US" sz="2400" baseline="30000">
                <a:latin typeface="Times New Roman"/>
                <a:cs typeface="Times New Roman"/>
              </a:rPr>
              <a:t>inel</a:t>
            </a:r>
            <a:r>
              <a:rPr lang="en-US" sz="2400" baseline="-25000">
                <a:latin typeface="Times New Roman"/>
                <a:cs typeface="Times New Roman"/>
              </a:rPr>
              <a:t> </a:t>
            </a:r>
            <a:r>
              <a:rPr lang="en-US" sz="2400">
                <a:latin typeface="Times New Roman"/>
                <a:cs typeface="Times New Roman"/>
              </a:rPr>
              <a:t>(pp </a:t>
            </a:r>
            <a:r>
              <a:rPr lang="en-US" sz="2400">
                <a:latin typeface="Times New Roman"/>
                <a:cs typeface="Times New Roman"/>
                <a:sym typeface="Wingdings"/>
              </a:rPr>
              <a:t> charm</a:t>
            </a:r>
            <a:r>
              <a:rPr lang="en-US" sz="2400">
                <a:latin typeface="Times New Roman"/>
                <a:cs typeface="Times New Roman"/>
              </a:rPr>
              <a:t>)</a:t>
            </a:r>
            <a:r>
              <a:rPr lang="en-US" sz="2400" baseline="-25000">
                <a:latin typeface="Times New Roman"/>
                <a:cs typeface="Times New Roman"/>
              </a:rPr>
              <a:t>  </a:t>
            </a:r>
            <a:r>
              <a:rPr lang="en-US" sz="2400">
                <a:latin typeface="Times New Roman"/>
                <a:cs typeface="Times New Roman"/>
              </a:rPr>
              <a:t>~ 6 mb </a:t>
            </a:r>
            <a:r>
              <a:rPr lang="en-US" sz="2400" smtClean="0">
                <a:latin typeface="Times New Roman"/>
                <a:cs typeface="Times New Roman"/>
              </a:rPr>
              <a:t>[LHCb-CONF-2010-013]</a:t>
            </a:r>
            <a:r>
              <a:rPr lang="en-US" sz="2400">
                <a:latin typeface="Times New Roman"/>
                <a:cs typeface="Times New Roman"/>
              </a:rPr>
              <a:t> </a:t>
            </a:r>
          </a:p>
          <a:p>
            <a:pPr lvl="1">
              <a:buFont typeface="Courier New"/>
              <a:buChar char="o"/>
            </a:pPr>
            <a:r>
              <a:rPr lang="en-US" sz="2400">
                <a:latin typeface="Times New Roman"/>
                <a:cs typeface="Times New Roman"/>
              </a:rPr>
              <a:t>σ</a:t>
            </a:r>
            <a:r>
              <a:rPr lang="en-US" sz="2400" baseline="30000">
                <a:latin typeface="Times New Roman"/>
                <a:cs typeface="Times New Roman"/>
              </a:rPr>
              <a:t>inel</a:t>
            </a:r>
            <a:r>
              <a:rPr lang="en-US" sz="2400" baseline="-25000">
                <a:latin typeface="Times New Roman"/>
                <a:cs typeface="Times New Roman"/>
              </a:rPr>
              <a:t> </a:t>
            </a:r>
            <a:r>
              <a:rPr lang="en-US" sz="2400">
                <a:latin typeface="Times New Roman"/>
                <a:cs typeface="Times New Roman"/>
              </a:rPr>
              <a:t>(pp </a:t>
            </a:r>
            <a:r>
              <a:rPr lang="en-US" sz="2400">
                <a:latin typeface="Times New Roman"/>
                <a:cs typeface="Times New Roman"/>
                <a:sym typeface="Wingdings"/>
              </a:rPr>
              <a:t> beauty </a:t>
            </a:r>
            <a:r>
              <a:rPr lang="en-US" sz="2400">
                <a:latin typeface="Times New Roman"/>
                <a:cs typeface="Times New Roman"/>
              </a:rPr>
              <a:t>)</a:t>
            </a:r>
            <a:r>
              <a:rPr lang="en-US" sz="2400" baseline="-25000">
                <a:latin typeface="Times New Roman"/>
                <a:cs typeface="Times New Roman"/>
              </a:rPr>
              <a:t>  </a:t>
            </a:r>
            <a:r>
              <a:rPr lang="en-US" sz="2400">
                <a:latin typeface="Times New Roman"/>
                <a:cs typeface="Times New Roman"/>
              </a:rPr>
              <a:t>~ 0.3 mb </a:t>
            </a:r>
            <a:r>
              <a:rPr lang="en-US" sz="2400" smtClean="0">
                <a:latin typeface="Times New Roman"/>
                <a:cs typeface="Times New Roman"/>
              </a:rPr>
              <a:t>[PLB 694 (2010) 209]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F6AA-21E4-6C4B-B0D0-E39F5A257B45}" type="slidenum">
              <a:rPr lang="en-US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" y="3855933"/>
            <a:ext cx="3140230" cy="2500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944" y="4987809"/>
            <a:ext cx="3012512" cy="1368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762" y="6304002"/>
            <a:ext cx="31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/>
                <a:cs typeface="Times New Roman"/>
              </a:rPr>
              <a:t>Initial motivation for the design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6941" y="3855933"/>
            <a:ext cx="3590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690A8C"/>
                </a:solidFill>
                <a:latin typeface="Times New Roman"/>
                <a:cs typeface="Times New Roman"/>
              </a:rPr>
              <a:t>In high energy collisions, bb/cc pairs </a:t>
            </a:r>
          </a:p>
          <a:p>
            <a:r>
              <a:rPr lang="en-US" smtClean="0">
                <a:solidFill>
                  <a:srgbClr val="690A8C"/>
                </a:solidFill>
                <a:latin typeface="Times New Roman"/>
                <a:cs typeface="Times New Roman"/>
              </a:rPr>
              <a:t>are produced predominantly in </a:t>
            </a:r>
          </a:p>
          <a:p>
            <a:r>
              <a:rPr lang="en-US" smtClean="0">
                <a:solidFill>
                  <a:srgbClr val="690A8C"/>
                </a:solidFill>
                <a:latin typeface="Times New Roman"/>
                <a:cs typeface="Times New Roman"/>
              </a:rPr>
              <a:t>the forward or backward directions</a:t>
            </a:r>
            <a:endParaRPr lang="en-US">
              <a:solidFill>
                <a:srgbClr val="690A8C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209" y="3704980"/>
            <a:ext cx="3768944" cy="3016495"/>
          </a:xfrm>
          <a:prstGeom prst="rect">
            <a:avLst/>
          </a:prstGeom>
          <a:solidFill>
            <a:schemeClr val="bg2">
              <a:alpha val="0"/>
            </a:schemeClr>
          </a:solidFill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3270" y="2967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>
                <a:solidFill>
                  <a:srgbClr val="3366FF"/>
                </a:solidFill>
                <a:latin typeface="Times New Roman"/>
                <a:cs typeface="Times New Roman"/>
              </a:rPr>
              <a:t>LHCb</a:t>
            </a:r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 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F6AA-21E4-6C4B-B0D0-E39F5A257B45}" type="slidenum">
              <a:rPr lang="en-US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63" y="1600200"/>
            <a:ext cx="6658792" cy="3218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4" y="4937785"/>
            <a:ext cx="6658792" cy="17412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9661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1168</Words>
  <Application>Microsoft Macintosh PowerPoint</Application>
  <PresentationFormat>On-screen Show (4:3)</PresentationFormat>
  <Paragraphs>269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CP Asymetries in the Bs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Sainte Trinité du jour </vt:lpstr>
      <vt:lpstr>LHC a Flavour Factory</vt:lpstr>
      <vt:lpstr>The LHCb detector</vt:lpstr>
      <vt:lpstr>More diagrams</vt:lpstr>
      <vt:lpstr>More diagrams</vt:lpstr>
      <vt:lpstr>More diagrams</vt:lpstr>
      <vt:lpstr>PowerPoint Presentation</vt:lpstr>
      <vt:lpstr>Color Suppressed Tree &amp; Penguin(s) Feynman diagrams</vt:lpstr>
      <vt:lpstr>Phases phases</vt:lpstr>
      <vt:lpstr>PowerPoint Presentation</vt:lpstr>
      <vt:lpstr>PowerPoint Presentation</vt:lpstr>
      <vt:lpstr>How we work together ?</vt:lpstr>
      <vt:lpstr>How we work together ?</vt:lpstr>
      <vt:lpstr>A few more words</vt:lpstr>
      <vt:lpstr>A few more words</vt:lpstr>
      <vt:lpstr>PowerPoint Presentation</vt:lpstr>
      <vt:lpstr>Event selection</vt:lpstr>
      <vt:lpstr>Selection Results</vt:lpstr>
      <vt:lpstr>Trigger Acceptance(*) </vt:lpstr>
      <vt:lpstr>PowerPoint Presentation</vt:lpstr>
      <vt:lpstr>PowerPoint Presentation</vt:lpstr>
      <vt:lpstr>Angles and their acceptances</vt:lpstr>
      <vt:lpstr>Quelle est la saveur initiale ? </vt:lpstr>
      <vt:lpstr>Quelle est la saveur initiale ? </vt:lpstr>
      <vt:lpstr>PowerPoint Presentation</vt:lpstr>
      <vt:lpstr>PowerPoint Presentation</vt:lpstr>
      <vt:lpstr>PowerPoint Presentation</vt:lpstr>
      <vt:lpstr>Systematiques</vt:lpstr>
      <vt:lpstr>Pour améliorer la précision</vt:lpstr>
      <vt:lpstr>It wouldn’t be fun without competition 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  <vt:lpstr>Backup slides </vt:lpstr>
      <vt:lpstr>Semileptonic asymmetries</vt:lpstr>
      <vt:lpstr>PowerPoint Presentation</vt:lpstr>
      <vt:lpstr>Semileptonic asymmetries</vt:lpstr>
      <vt:lpstr>PowerPoint Presentation</vt:lpstr>
      <vt:lpstr>PowerPoint Presentation</vt:lpstr>
      <vt:lpstr>CP-Content &amp; Bs Lifetimes</vt:lpstr>
      <vt:lpstr>Bs φφ</vt:lpstr>
      <vt:lpstr>S-wave fraction</vt:lpstr>
      <vt:lpstr>PowerPoint Presentation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Yasmine Amhis</dc:creator>
  <cp:lastModifiedBy>Yasmine Amhis</cp:lastModifiedBy>
  <cp:revision>202</cp:revision>
  <dcterms:created xsi:type="dcterms:W3CDTF">2013-04-02T12:36:57Z</dcterms:created>
  <dcterms:modified xsi:type="dcterms:W3CDTF">2013-04-16T08:33:52Z</dcterms:modified>
</cp:coreProperties>
</file>