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6"/>
  </p:notesMasterIdLst>
  <p:handoutMasterIdLst>
    <p:handoutMasterId r:id="rId57"/>
  </p:handoutMasterIdLst>
  <p:sldIdLst>
    <p:sldId id="400" r:id="rId2"/>
    <p:sldId id="501" r:id="rId3"/>
    <p:sldId id="502" r:id="rId4"/>
    <p:sldId id="503" r:id="rId5"/>
    <p:sldId id="504" r:id="rId6"/>
    <p:sldId id="505" r:id="rId7"/>
    <p:sldId id="506" r:id="rId8"/>
    <p:sldId id="507" r:id="rId9"/>
    <p:sldId id="508" r:id="rId10"/>
    <p:sldId id="509" r:id="rId11"/>
    <p:sldId id="510" r:id="rId12"/>
    <p:sldId id="511" r:id="rId13"/>
    <p:sldId id="512" r:id="rId14"/>
    <p:sldId id="513" r:id="rId15"/>
    <p:sldId id="514" r:id="rId16"/>
    <p:sldId id="467" r:id="rId17"/>
    <p:sldId id="471" r:id="rId18"/>
    <p:sldId id="490" r:id="rId19"/>
    <p:sldId id="500" r:id="rId20"/>
    <p:sldId id="402" r:id="rId21"/>
    <p:sldId id="468" r:id="rId22"/>
    <p:sldId id="469" r:id="rId23"/>
    <p:sldId id="312" r:id="rId24"/>
    <p:sldId id="515" r:id="rId25"/>
    <p:sldId id="516" r:id="rId26"/>
    <p:sldId id="517" r:id="rId27"/>
    <p:sldId id="518" r:id="rId28"/>
    <p:sldId id="519" r:id="rId29"/>
    <p:sldId id="452" r:id="rId30"/>
    <p:sldId id="457" r:id="rId31"/>
    <p:sldId id="455" r:id="rId32"/>
    <p:sldId id="454" r:id="rId33"/>
    <p:sldId id="435" r:id="rId34"/>
    <p:sldId id="431" r:id="rId35"/>
    <p:sldId id="313" r:id="rId36"/>
    <p:sldId id="275" r:id="rId37"/>
    <p:sldId id="318" r:id="rId38"/>
    <p:sldId id="286" r:id="rId39"/>
    <p:sldId id="281" r:id="rId40"/>
    <p:sldId id="291" r:id="rId41"/>
    <p:sldId id="292" r:id="rId42"/>
    <p:sldId id="426" r:id="rId43"/>
    <p:sldId id="494" r:id="rId44"/>
    <p:sldId id="495" r:id="rId45"/>
    <p:sldId id="496" r:id="rId46"/>
    <p:sldId id="498" r:id="rId47"/>
    <p:sldId id="520" r:id="rId48"/>
    <p:sldId id="523" r:id="rId49"/>
    <p:sldId id="529" r:id="rId50"/>
    <p:sldId id="530" r:id="rId51"/>
    <p:sldId id="531" r:id="rId52"/>
    <p:sldId id="532" r:id="rId53"/>
    <p:sldId id="533" r:id="rId54"/>
    <p:sldId id="534" r:id="rId5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27" autoAdjust="0"/>
  </p:normalViewPr>
  <p:slideViewPr>
    <p:cSldViewPr snapToGrid="0">
      <p:cViewPr>
        <p:scale>
          <a:sx n="66" d="100"/>
          <a:sy n="66" d="100"/>
        </p:scale>
        <p:origin x="-1133"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A4B6-5144-42B0-A87A-34C105988BF9}" type="slidenum">
              <a:rPr lang="fr-FR"/>
              <a:pPr/>
              <a:t>10</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51A32-2DBE-4948-84C7-9A531A10D55B}" type="slidenum">
              <a:rPr lang="fr-FR"/>
              <a:pPr/>
              <a:t>11</a:t>
            </a:fld>
            <a:endParaRPr lang="fr-F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r>
              <a:rPr lang="fr-FR"/>
              <a:t>Neutrino difficile a detecter</a:t>
            </a:r>
          </a:p>
          <a:p>
            <a:endParaRPr lang="fr-FR"/>
          </a:p>
          <a:p>
            <a:r>
              <a:rPr lang="fr-FR"/>
              <a:t>Matiere instable produit par rayons cosmiques et dans les accelerateurs </a:t>
            </a:r>
          </a:p>
          <a:p>
            <a:r>
              <a:rPr lang="fr-FR"/>
              <a:t>Present au debut de l’univers</a:t>
            </a:r>
          </a:p>
          <a:p>
            <a:r>
              <a:rPr lang="fr-FR"/>
              <a:t>mtop=100000m_u</a:t>
            </a:r>
          </a:p>
          <a:p>
            <a:r>
              <a:rPr lang="fr-FR"/>
              <a:t>Neutrino fut introduit pour assurer laconservation de l’énergie dans les processus de desintegration beta</a:t>
            </a:r>
          </a:p>
          <a:p>
            <a:r>
              <a:rPr lang="fr-FR"/>
              <a:t>65 milliards par centimètre carrés et par seconde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12</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96C03-4E68-4E8E-AE69-59424F8FAE94}" type="slidenum">
              <a:rPr lang="fr-FR"/>
              <a:pPr/>
              <a:t>13</a:t>
            </a:fld>
            <a:endParaRPr lang="fr-F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r>
              <a:rPr lang="fr-FR"/>
              <a:t>Symétrie de jauge permet de decrire les interactions fondamentales via un principe géométrique.</a:t>
            </a:r>
          </a:p>
          <a:p>
            <a:endParaRPr lang="fr-FR"/>
          </a:p>
          <a:p>
            <a:r>
              <a:rPr lang="fr-FR"/>
              <a:t>L’invariance de jauge ne permet pas aux particules (d’interaction) d’avoir une masse</a:t>
            </a:r>
          </a:p>
          <a:p>
            <a:r>
              <a:rPr lang="fr-FR"/>
              <a:t>Symétrie permet de relier des phenomenes qui n’ont rien a voir a priori</a:t>
            </a:r>
          </a:p>
          <a:p>
            <a:r>
              <a:rPr lang="fr-FR" b="1"/>
              <a:t>SU(3) X SU(2) X U(1)</a:t>
            </a:r>
            <a:endParaRPr lang="fr-FR"/>
          </a:p>
          <a:p>
            <a:r>
              <a:rPr lang="fr-FR"/>
              <a:t>Transition symétrie </a:t>
            </a:r>
            <a:r>
              <a:rPr lang="fr-FR">
                <a:sym typeface="Wingdings" pitchFamily="2" charset="2"/>
              </a:rPr>
              <a:t>&lt; -- &gt;</a:t>
            </a:r>
            <a:r>
              <a:rPr lang="fr-FR"/>
              <a:t> higgs</a:t>
            </a:r>
          </a:p>
          <a:p>
            <a:r>
              <a:rPr lang="fr-FR"/>
              <a:t>Norme d’un vecteur ne depend pas de son orientation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D7726-CF3C-4A0C-B5DF-819A5F96C04C}" type="slidenum">
              <a:rPr lang="fr-FR"/>
              <a:pPr/>
              <a:t>14</a:t>
            </a:fld>
            <a:endParaRPr lang="fr-F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A4EA6-0C4B-4669-A3F2-19EACD4FC8B7}" type="slidenum">
              <a:rPr lang="fr-FR"/>
              <a:pPr/>
              <a:t>15</a:t>
            </a:fld>
            <a:endParaRPr lang="fr-F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pPr>
              <a:spcBef>
                <a:spcPct val="0"/>
              </a:spcBef>
            </a:pPr>
            <a:endParaRPr lang="en-GB">
              <a:solidFill>
                <a:srgbClr val="262626"/>
              </a:solidFill>
              <a:sym typeface="Wingdings" pitchFamily="2" charset="2"/>
            </a:endParaRPr>
          </a:p>
          <a:p>
            <a:pPr>
              <a:spcBef>
                <a:spcPct val="0"/>
              </a:spcBef>
            </a:pPr>
            <a:endParaRPr lang="en-GB">
              <a:solidFill>
                <a:srgbClr val="262626"/>
              </a:solidFill>
              <a:sym typeface="Wingdings" pitchFamily="2" charset="2"/>
            </a:endParaRPr>
          </a:p>
          <a:p>
            <a:pPr>
              <a:spcBef>
                <a:spcPct val="0"/>
              </a:spcBef>
            </a:pPr>
            <a:r>
              <a:rPr lang="en-GB">
                <a:solidFill>
                  <a:srgbClr val="262626"/>
                </a:solidFill>
                <a:sym typeface="Wingdings" pitchFamily="2" charset="2"/>
              </a:rPr>
              <a:t>Early universe: symmetric phase, fundamental particles are massless                  </a:t>
            </a:r>
            <a:r>
              <a:rPr lang="en-US">
                <a:solidFill>
                  <a:srgbClr val="262626"/>
                </a:solidFill>
                <a:sym typeface="Wingdings" pitchFamily="2" charset="2"/>
              </a:rPr>
              <a:t> gauge symmetry is respected</a:t>
            </a:r>
          </a:p>
          <a:p>
            <a:r>
              <a:rPr lang="en-US"/>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16</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20</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565B6E8-E954-4005-A36C-FF64D4F64CFA}" type="slidenum">
              <a:rPr lang="fr-FR" sz="1200" smtClean="0">
                <a:latin typeface="Arial" charset="0"/>
              </a:rPr>
              <a:pPr eaLnBrk="1" hangingPunct="1"/>
              <a:t>23</a:t>
            </a:fld>
            <a:endParaRPr lang="fr-FR" sz="120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a:ln/>
        </p:spPr>
      </p:sp>
      <p:sp>
        <p:nvSpPr>
          <p:cNvPr id="68611" name="Espace réservé des commentaires 2"/>
          <p:cNvSpPr>
            <a:spLocks noGrp="1"/>
          </p:cNvSpPr>
          <p:nvPr>
            <p:ph type="body" idx="1"/>
          </p:nvPr>
        </p:nvSpPr>
        <p:spPr>
          <a:noFill/>
        </p:spPr>
        <p:txBody>
          <a:bodyPr/>
          <a:lstStyle/>
          <a:p>
            <a:r>
              <a:rPr lang="en-US" smtClean="0">
                <a:latin typeface="Arial Narrow" pitchFamily="34" charset="0"/>
                <a:cs typeface="Times New Roman" pitchFamily="18" charset="0"/>
              </a:rPr>
              <a:t>M</a:t>
            </a:r>
            <a:r>
              <a:rPr lang="en-US" baseline="-25000" smtClean="0">
                <a:latin typeface="Arial Narrow" pitchFamily="34" charset="0"/>
                <a:cs typeface="Times New Roman" pitchFamily="18" charset="0"/>
              </a:rPr>
              <a:t>H</a:t>
            </a:r>
            <a:r>
              <a:rPr lang="en-US" smtClean="0">
                <a:latin typeface="Arial Narrow" pitchFamily="34" charset="0"/>
                <a:cs typeface="Times New Roman" pitchFamily="18" charset="0"/>
              </a:rPr>
              <a:t> &gt; 18 MeV (Kohler, Watson &amp; Becker, 1974)</a:t>
            </a:r>
            <a:endParaRPr lang="en-US" smtClean="0">
              <a:latin typeface="Arial Narrow" pitchFamily="34" charset="0"/>
            </a:endParaRPr>
          </a:p>
          <a:p>
            <a:endParaRPr lang="en-US" smtClean="0"/>
          </a:p>
        </p:txBody>
      </p:sp>
      <p:sp>
        <p:nvSpPr>
          <p:cNvPr id="68612" name="Espace réservé du numéro de diapositive 3"/>
          <p:cNvSpPr>
            <a:spLocks noGrp="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E4A4E48-36E4-4FEA-A1B8-386CC8B8C67C}" type="slidenum">
              <a:rPr lang="fr-FR" sz="1200" smtClean="0">
                <a:latin typeface="Arial" charset="0"/>
              </a:rPr>
              <a:pPr eaLnBrk="1" hangingPunct="1"/>
              <a:t>24</a:t>
            </a:fld>
            <a:endParaRPr lang="fr-FR" sz="12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F4087F3-A8EE-410F-8893-DB07DCF48AD3}" type="slidenum">
              <a:rPr lang="fr-FR" sz="1200" smtClean="0">
                <a:latin typeface="Arial" charset="0"/>
              </a:rPr>
              <a:pPr eaLnBrk="1" hangingPunct="1"/>
              <a:t>28</a:t>
            </a:fld>
            <a:endParaRPr lang="fr-FR" sz="120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smtClean="0"/>
              <a:t>110.0 GeV to</a:t>
            </a:r>
          </a:p>
          <a:p>
            <a:r>
              <a:rPr lang="en-US" smtClean="0"/>
              <a:t>283 117.5 GeV, 118.4 GeV to 122.7 GeV, and 128.6 GeV to 529.3</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1FA805F-6E3A-4448-A781-5B60849B9418}" type="slidenum">
              <a:rPr lang="fr-FR" sz="1200" smtClean="0">
                <a:latin typeface="Arial" charset="0"/>
              </a:rPr>
              <a:pPr eaLnBrk="1" hangingPunct="1"/>
              <a:t>29</a:t>
            </a:fld>
            <a:endParaRPr lang="fr-FR" sz="120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5043ED-8D34-4654-906A-C7D1FADB6D58}" type="slidenum">
              <a:rPr lang="fr-FR" sz="1200" smtClean="0">
                <a:latin typeface="Arial" charset="0"/>
              </a:rPr>
              <a:pPr eaLnBrk="1" hangingPunct="1"/>
              <a:t>31</a:t>
            </a:fld>
            <a:endParaRPr lang="fr-FR" sz="120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spcBef>
                <a:spcPct val="0"/>
              </a:spcBef>
            </a:pPr>
            <a:r>
              <a:rPr lang="fr-FR" smtClean="0">
                <a:solidFill>
                  <a:srgbClr val="FF0000"/>
                </a:solidFill>
                <a:sym typeface="Wingdings" pitchFamily="2" charset="2"/>
              </a:rPr>
              <a:t>L’atome est un concept vieux de 2500 ans !</a:t>
            </a:r>
          </a:p>
          <a:p>
            <a:pPr eaLnBrk="1" hangingPunct="1"/>
            <a:r>
              <a:rPr lang="en-US" smtClean="0"/>
              <a:t>Democrite vs Aristote</a:t>
            </a:r>
          </a:p>
          <a:p>
            <a:pPr eaLnBrk="1" hangingPunct="1"/>
            <a:r>
              <a:rPr lang="en-US" smtClean="0"/>
              <a:t>Democrite purement philosophique =&gt; attendre la chimie du 19e</a:t>
            </a:r>
          </a:p>
          <a:p>
            <a:pPr eaLnBrk="1" hangingPunct="1"/>
            <a:r>
              <a:rPr lang="en-US" smtClean="0"/>
              <a:t>Dalton</a:t>
            </a:r>
          </a:p>
          <a:p>
            <a:pPr eaLnBrk="1" hangingPunct="1"/>
            <a:r>
              <a:rPr lang="en-US" smtClean="0"/>
              <a:t>Mendeleiev</a:t>
            </a:r>
          </a:p>
          <a:p>
            <a:pPr eaLnBrk="1" hangingPunct="1"/>
            <a:r>
              <a:rPr lang="en-US" smtClean="0"/>
              <a:t>Manipulation</a:t>
            </a:r>
          </a:p>
          <a:p>
            <a:pPr eaLnBrk="1" hangingPunct="1"/>
            <a:r>
              <a:rPr lang="en-GB" smtClean="0">
                <a:solidFill>
                  <a:srgbClr val="0000FF"/>
                </a:solidFill>
              </a:rPr>
              <a:t>le rangement en colonne se fait par propriétés chimiques identiques et en ligne par poids atomique croissant</a:t>
            </a:r>
            <a:endParaRPr lang="en-US" smtClean="0"/>
          </a:p>
          <a:p>
            <a:pPr eaLnBrk="1" hangingPunct="1"/>
            <a:r>
              <a:rPr lang="fr-FR" smtClean="0"/>
              <a:t>La première théorie moderne sur l'atome est énoncée, en 1808, par le Britannique John Dalton: tous les atomes d'un même corps simple, d'un même élément, sont identiques, mais diffèrent des atomes d'autres éléments par leur dimension, leur poids et d'autres propriétés. </a:t>
            </a: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C58CE35-6994-45DC-B9F9-455A3F1A28BB}" type="slidenum">
              <a:rPr lang="fr-FR" sz="1200" smtClean="0">
                <a:latin typeface="Arial" charset="0"/>
              </a:rPr>
              <a:pPr eaLnBrk="1" hangingPunct="1"/>
              <a:t>32</a:t>
            </a:fld>
            <a:endParaRPr lang="fr-FR" sz="1200"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DAA5083-EC9B-4610-B42D-5D023F4A6825}" type="slidenum">
              <a:rPr lang="fr-FR" sz="1200" smtClean="0">
                <a:latin typeface="Arial" charset="0"/>
              </a:rPr>
              <a:pPr eaLnBrk="1" hangingPunct="1"/>
              <a:t>33</a:t>
            </a:fld>
            <a:endParaRPr lang="fr-FR" sz="120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B371FE9-9846-4018-9E22-650F6B18665F}" type="slidenum">
              <a:rPr lang="fr-FR" sz="1200" smtClean="0">
                <a:latin typeface="Arial" charset="0"/>
              </a:rPr>
              <a:pPr eaLnBrk="1" hangingPunct="1"/>
              <a:t>34</a:t>
            </a:fld>
            <a:endParaRPr lang="fr-FR" sz="120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66255DF-242F-45D5-8253-448D6F3C126B}" type="slidenum">
              <a:rPr lang="fr-FR" sz="1200" smtClean="0">
                <a:latin typeface="Arial" charset="0"/>
              </a:rPr>
              <a:pPr eaLnBrk="1" hangingPunct="1"/>
              <a:t>35</a:t>
            </a:fld>
            <a:endParaRPr lang="fr-FR" sz="1200" smtClean="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B9B1D0FC-8028-4FBD-B812-66B77910092B}" type="slidenum">
              <a:rPr lang="fr-FR" sz="1200" smtClean="0">
                <a:latin typeface="Arial" charset="0"/>
              </a:rPr>
              <a:pPr eaLnBrk="1" hangingPunct="1"/>
              <a:t>36</a:t>
            </a:fld>
            <a:endParaRPr lang="fr-FR" sz="120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1808EE2-6500-4423-86E0-8D63DDE4C023}" type="slidenum">
              <a:rPr lang="fr-FR" sz="1200" smtClean="0">
                <a:latin typeface="Arial" charset="0"/>
              </a:rPr>
              <a:pPr eaLnBrk="1" hangingPunct="1"/>
              <a:t>37</a:t>
            </a:fld>
            <a:endParaRPr lang="fr-FR" sz="1200"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1FC52F0-4CB3-40BC-9C87-0FC26E8FF889}" type="slidenum">
              <a:rPr lang="fr-FR" sz="1200" smtClean="0">
                <a:latin typeface="Arial" charset="0"/>
              </a:rPr>
              <a:pPr eaLnBrk="1" hangingPunct="1"/>
              <a:t>38</a:t>
            </a:fld>
            <a:endParaRPr lang="fr-FR" sz="1200"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AE535-34F9-4DA8-9A6E-E82ED08BCF14}" type="slidenum">
              <a:rPr lang="fr-FR"/>
              <a:pPr/>
              <a:t>3</a:t>
            </a:fld>
            <a:endParaRPr lang="fr-FR"/>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r>
              <a:rPr lang="en-US" i="1"/>
              <a:t>Manipulation d'atomes individuels en utilisant la pointe ultra fine du STM (Scanning Tunneling Microscope.) L'illustration montre 48 atomes de fer (Fe) disposés sur un substrat de cuivre (Cu), en un cercle dont le rayon est de 71,3 Angstroms.</a:t>
            </a:r>
            <a:r>
              <a:rPr lang="en-US"/>
              <a:t> </a:t>
            </a:r>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632A982-CB8C-4109-B9E5-76DCB989D2B0}" type="slidenum">
              <a:rPr lang="fr-FR" sz="1200" smtClean="0">
                <a:latin typeface="Arial" charset="0"/>
              </a:rPr>
              <a:pPr eaLnBrk="1" hangingPunct="1"/>
              <a:t>39</a:t>
            </a:fld>
            <a:endParaRPr lang="fr-FR" sz="1200"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16F919-C7FE-4650-A8C0-CE5242C3F65E}" type="slidenum">
              <a:rPr lang="fr-FR" sz="1200" smtClean="0">
                <a:latin typeface="Arial" charset="0"/>
              </a:rPr>
              <a:pPr eaLnBrk="1" hangingPunct="1"/>
              <a:t>40</a:t>
            </a:fld>
            <a:endParaRPr lang="fr-FR" sz="1200"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CD571D-B5B2-46BB-9258-942945AC760A}" type="slidenum">
              <a:rPr lang="fr-FR" sz="1200" smtClean="0">
                <a:latin typeface="Arial" charset="0"/>
              </a:rPr>
              <a:pPr eaLnBrk="1" hangingPunct="1"/>
              <a:t>41</a:t>
            </a:fld>
            <a:endParaRPr lang="fr-FR" sz="1200"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CE980A-7585-4B55-97F4-AFAF33FE5233}" type="slidenum">
              <a:rPr lang="fr-FR" sz="1200" smtClean="0">
                <a:latin typeface="Arial" charset="0"/>
              </a:rPr>
              <a:pPr eaLnBrk="1" hangingPunct="1"/>
              <a:t>42</a:t>
            </a:fld>
            <a:endParaRPr lang="fr-FR" sz="1200"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DC753-F8F2-4126-A3C1-F97CF5FAAF2E}" type="slidenum">
              <a:rPr lang="fr-FR"/>
              <a:pPr/>
              <a:t>4</a:t>
            </a:fld>
            <a:endParaRPr lang="fr-F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fr-FR"/>
              <a:t>Taille</a:t>
            </a:r>
          </a:p>
          <a:p>
            <a:r>
              <a:rPr lang="fr-FR"/>
              <a:t>Propriéte de l’atome depend de ces constituents</a:t>
            </a:r>
          </a:p>
          <a:p>
            <a:r>
              <a:rPr lang="fr-FR"/>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5803C-F12A-4488-9E1D-88C341C5FFCA}" type="slidenum">
              <a:rPr lang="fr-FR"/>
              <a:pPr/>
              <a:t>5</a:t>
            </a:fld>
            <a:endParaRPr lang="fr-F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8076B-61CC-4743-A337-4C7736599FB2}" type="slidenum">
              <a:rPr lang="fr-FR"/>
              <a:pPr/>
              <a:t>6</a:t>
            </a:fld>
            <a:endParaRPr lang="fr-F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r>
              <a:rPr lang="fr-FR"/>
              <a:t>En physique des particules, une interaction par un echange de particule. Ainsi 2 particules interagissent en échangeant une particule</a:t>
            </a:r>
          </a:p>
          <a:p>
            <a:endParaRPr lang="fr-FR"/>
          </a:p>
          <a:p>
            <a:r>
              <a:rPr lang="fr-FR"/>
              <a:t>Quark up +2/3</a:t>
            </a:r>
          </a:p>
          <a:p>
            <a:r>
              <a:rPr lang="fr-FR"/>
              <a:t>Quark down -1/3</a:t>
            </a:r>
          </a:p>
          <a:p>
            <a:r>
              <a:rPr lang="fr-FR"/>
              <a:t>Transition interaction forte </a:t>
            </a:r>
            <a:r>
              <a:rPr lang="fr-FR">
                <a:sym typeface="Wingdings" pitchFamily="2" charset="2"/>
              </a:rPr>
              <a:t>&lt; -- &gt;</a:t>
            </a:r>
            <a:r>
              <a:rPr lang="fr-FR"/>
              <a:t> interaction</a:t>
            </a:r>
          </a:p>
          <a:p>
            <a:endParaRPr lang="fr-FR"/>
          </a:p>
          <a:p>
            <a:endParaRPr lang="fr-FR"/>
          </a:p>
          <a:p>
            <a:r>
              <a:rPr lang="fr-FR"/>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489E8-FCE0-4379-AC29-21ACAE50CA0F}" type="slidenum">
              <a:rPr lang="fr-FR"/>
              <a:pPr/>
              <a:t>7</a:t>
            </a:fld>
            <a:endParaRPr lang="fr-F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r>
              <a:rPr lang="en-US"/>
              <a:t>Interaction ~force</a:t>
            </a:r>
          </a:p>
          <a:p>
            <a:r>
              <a:rPr lang="fr-FR"/>
              <a:t>Principe relativiste exclut tout action instanée à distance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419E0-40D2-41A8-A429-AE5A59A9D7C4}" type="slidenum">
              <a:rPr lang="fr-FR"/>
              <a:pPr/>
              <a:t>8</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a:t>M_gamma=0  =</a:t>
            </a:r>
            <a:r>
              <a:rPr lang="fr-FR">
                <a:sym typeface="Wingdings" pitchFamily="2" charset="2"/>
              </a:rPr>
              <a:t> portée infini</a:t>
            </a:r>
          </a:p>
          <a:p>
            <a:r>
              <a:rPr lang="fr-FR"/>
              <a:t>Répulsion entre objets de </a:t>
            </a:r>
          </a:p>
          <a:p>
            <a:r>
              <a:rPr lang="fr-FR"/>
              <a:t>charges électriques identiques</a:t>
            </a:r>
          </a:p>
          <a:p>
            <a:r>
              <a:rPr lang="fr-FR"/>
              <a:t>(attraction si charges opposées)</a:t>
            </a: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CDA32-3B2B-414A-96F2-C309E2D4BAFC}" type="slidenum">
              <a:rPr lang="fr-FR"/>
              <a:pPr/>
              <a:t>9</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Les bosons de jauge de l’interaction forte sont les gluons qui collent les quarks au sein du proton</a:t>
            </a:r>
          </a:p>
          <a:p>
            <a:endParaRPr lang="fr-FR"/>
          </a:p>
          <a:p>
            <a:r>
              <a:rPr lang="fr-FR"/>
              <a:t>Analogie avec elastique</a:t>
            </a:r>
          </a:p>
          <a:p>
            <a:r>
              <a:rPr lang="en-US"/>
              <a:t>Confinement millen 1 million de dollar</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32"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8.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5.png"/><Relationship Id="rId5" Type="http://schemas.openxmlformats.org/officeDocument/2006/relationships/image" Target="../media/image83.w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8.wmf"/></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200" y="3568700"/>
            <a:ext cx="3657600" cy="1303338"/>
          </a:xfrm>
        </p:spPr>
        <p:txBody>
          <a:bodyPr/>
          <a:lstStyle/>
          <a:p>
            <a:pPr algn="l" eaLnBrk="1" hangingPunct="1">
              <a:lnSpc>
                <a:spcPct val="90000"/>
              </a:lnSpc>
            </a:pPr>
            <a:r>
              <a:rPr lang="fr-FR" smtClean="0"/>
              <a:t>Nikola Makovec</a:t>
            </a:r>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 XI</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C03E094-0C3E-4CD5-965D-A46805D20E63}" type="slidenum">
              <a:rPr lang="fr-FR" altLang="en-US"/>
              <a:pPr/>
              <a:t>10</a:t>
            </a:fld>
            <a:endParaRPr lang="fr-FR" altLang="en-US"/>
          </a:p>
        </p:txBody>
      </p:sp>
      <p:sp>
        <p:nvSpPr>
          <p:cNvPr id="556034" name="Rectangle 2"/>
          <p:cNvSpPr>
            <a:spLocks noGrp="1" noChangeArrowheads="1"/>
          </p:cNvSpPr>
          <p:nvPr>
            <p:ph type="title"/>
          </p:nvPr>
        </p:nvSpPr>
        <p:spPr>
          <a:xfrm>
            <a:off x="2613025" y="0"/>
            <a:ext cx="3951288" cy="519113"/>
          </a:xfrm>
        </p:spPr>
        <p:txBody>
          <a:bodyPr/>
          <a:lstStyle/>
          <a:p>
            <a:r>
              <a:rPr lang="fr-FR"/>
              <a:t>L’interaction faible</a:t>
            </a:r>
          </a:p>
        </p:txBody>
      </p:sp>
      <p:sp>
        <p:nvSpPr>
          <p:cNvPr id="556035" name="Rectangle 3"/>
          <p:cNvSpPr>
            <a:spLocks noGrp="1" noChangeArrowheads="1"/>
          </p:cNvSpPr>
          <p:nvPr>
            <p:ph type="body" idx="1"/>
          </p:nvPr>
        </p:nvSpPr>
        <p:spPr>
          <a:xfrm>
            <a:off x="241300" y="858838"/>
            <a:ext cx="5719763" cy="5694362"/>
          </a:xfrm>
        </p:spPr>
        <p:txBody>
          <a:bodyPr/>
          <a:lstStyle/>
          <a:p>
            <a:pPr>
              <a:lnSpc>
                <a:spcPct val="90000"/>
              </a:lnSpc>
            </a:pPr>
            <a:r>
              <a:rPr lang="fr-FR" sz="2200" dirty="0" err="1" smtClean="0"/>
              <a:t>Intéraction</a:t>
            </a:r>
            <a:r>
              <a:rPr lang="fr-FR" sz="2200" dirty="0" smtClean="0"/>
              <a:t> faible:</a:t>
            </a:r>
          </a:p>
          <a:p>
            <a:pPr lvl="1">
              <a:lnSpc>
                <a:spcPct val="90000"/>
              </a:lnSpc>
            </a:pPr>
            <a:r>
              <a:rPr lang="fr-FR" sz="2000" dirty="0" smtClean="0"/>
              <a:t>Responsable de </a:t>
            </a:r>
            <a:r>
              <a:rPr lang="fr-FR" sz="2000" dirty="0"/>
              <a:t>r</a:t>
            </a:r>
            <a:r>
              <a:rPr lang="fr-FR" sz="2000" dirty="0" smtClean="0"/>
              <a:t>adioactivité </a:t>
            </a:r>
            <a:r>
              <a:rPr lang="fr-FR" sz="2000" dirty="0"/>
              <a:t>β </a:t>
            </a:r>
          </a:p>
          <a:p>
            <a:pPr lvl="1">
              <a:lnSpc>
                <a:spcPct val="90000"/>
              </a:lnSpc>
            </a:pPr>
            <a:r>
              <a:rPr lang="fr-FR" sz="2000" dirty="0"/>
              <a:t>Participe aux réactions nucléaires au </a:t>
            </a:r>
            <a:r>
              <a:rPr lang="fr-FR" sz="2000" dirty="0" err="1"/>
              <a:t>coeur</a:t>
            </a:r>
            <a:r>
              <a:rPr lang="fr-FR" sz="2000" dirty="0"/>
              <a:t> du Soleil</a:t>
            </a:r>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a:lnSpc>
                <a:spcPct val="90000"/>
              </a:lnSpc>
            </a:pPr>
            <a:r>
              <a:rPr lang="en-US" sz="2200" dirty="0"/>
              <a:t>100,000 </a:t>
            </a:r>
            <a:r>
              <a:rPr lang="en-US" sz="2200" dirty="0" err="1"/>
              <a:t>fois</a:t>
            </a:r>
            <a:r>
              <a:rPr lang="en-US" sz="2200" dirty="0"/>
              <a:t> </a:t>
            </a:r>
            <a:r>
              <a:rPr lang="en-US" sz="2200" dirty="0">
                <a:solidFill>
                  <a:srgbClr val="990099"/>
                </a:solidFill>
              </a:rPr>
              <a:t>plus </a:t>
            </a:r>
            <a:r>
              <a:rPr lang="en-US" sz="2200" dirty="0" err="1">
                <a:solidFill>
                  <a:srgbClr val="990099"/>
                </a:solidFill>
              </a:rPr>
              <a:t>faible</a:t>
            </a:r>
            <a:r>
              <a:rPr lang="en-US" sz="2200" dirty="0">
                <a:solidFill>
                  <a:srgbClr val="990099"/>
                </a:solidFill>
              </a:rPr>
              <a:t> </a:t>
            </a:r>
            <a:r>
              <a:rPr lang="en-US" sz="2200" dirty="0" err="1">
                <a:solidFill>
                  <a:srgbClr val="990099"/>
                </a:solidFill>
              </a:rPr>
              <a:t>que</a:t>
            </a:r>
            <a:r>
              <a:rPr lang="en-US" sz="2200" dirty="0">
                <a:solidFill>
                  <a:srgbClr val="990099"/>
                </a:solidFill>
              </a:rPr>
              <a:t> </a:t>
            </a:r>
            <a:r>
              <a:rPr lang="en-US" sz="2200" dirty="0" err="1">
                <a:solidFill>
                  <a:srgbClr val="990099"/>
                </a:solidFill>
              </a:rPr>
              <a:t>l'interaction</a:t>
            </a:r>
            <a:r>
              <a:rPr lang="en-US" sz="2200" dirty="0">
                <a:solidFill>
                  <a:srgbClr val="990099"/>
                </a:solidFill>
              </a:rPr>
              <a:t> forte</a:t>
            </a:r>
          </a:p>
          <a:p>
            <a:pPr>
              <a:lnSpc>
                <a:spcPct val="90000"/>
              </a:lnSpc>
              <a:buFont typeface="Wingdings" pitchFamily="2" charset="2"/>
              <a:buNone/>
            </a:pPr>
            <a:endParaRPr lang="en-US" sz="2200" dirty="0"/>
          </a:p>
          <a:p>
            <a:pPr>
              <a:lnSpc>
                <a:spcPct val="90000"/>
              </a:lnSpc>
            </a:pPr>
            <a:r>
              <a:rPr lang="en-US" sz="2200" dirty="0" err="1"/>
              <a:t>Portée</a:t>
            </a:r>
            <a:r>
              <a:rPr lang="en-US" sz="2200" dirty="0"/>
              <a:t>: 10</a:t>
            </a:r>
            <a:r>
              <a:rPr lang="en-US" sz="2200" baseline="30000" dirty="0"/>
              <a:t>-18</a:t>
            </a:r>
            <a:r>
              <a:rPr lang="en-US" sz="2200" dirty="0"/>
              <a:t>m</a:t>
            </a:r>
          </a:p>
          <a:p>
            <a:pPr lvl="1">
              <a:lnSpc>
                <a:spcPct val="90000"/>
              </a:lnSpc>
            </a:pPr>
            <a:r>
              <a:rPr lang="en-US" sz="2000" dirty="0" err="1"/>
              <a:t>Expliquée</a:t>
            </a:r>
            <a:r>
              <a:rPr lang="en-US" sz="2000" dirty="0"/>
              <a:t> par la </a:t>
            </a:r>
            <a:r>
              <a:rPr lang="en-US" sz="2000" dirty="0" err="1">
                <a:solidFill>
                  <a:srgbClr val="990099"/>
                </a:solidFill>
              </a:rPr>
              <a:t>grande</a:t>
            </a:r>
            <a:r>
              <a:rPr lang="en-US" sz="2000" dirty="0">
                <a:solidFill>
                  <a:srgbClr val="990099"/>
                </a:solidFill>
              </a:rPr>
              <a:t> masse des bosons de </a:t>
            </a:r>
            <a:r>
              <a:rPr lang="en-US" sz="2000" dirty="0" err="1">
                <a:solidFill>
                  <a:srgbClr val="990099"/>
                </a:solidFill>
              </a:rPr>
              <a:t>jauge</a:t>
            </a:r>
            <a:r>
              <a:rPr lang="en-US" sz="2000" dirty="0"/>
              <a:t> de </a:t>
            </a:r>
            <a:r>
              <a:rPr lang="en-US" sz="2000" dirty="0" err="1"/>
              <a:t>l'interaction</a:t>
            </a:r>
            <a:r>
              <a:rPr lang="en-US" sz="2000" dirty="0"/>
              <a:t> </a:t>
            </a:r>
            <a:r>
              <a:rPr lang="en-US" sz="2000" dirty="0" err="1"/>
              <a:t>faible</a:t>
            </a:r>
            <a:r>
              <a:rPr lang="en-US" sz="2000" dirty="0"/>
              <a:t>.</a:t>
            </a:r>
          </a:p>
          <a:p>
            <a:pPr lvl="1">
              <a:lnSpc>
                <a:spcPct val="90000"/>
              </a:lnSpc>
            </a:pPr>
            <a:endParaRPr lang="en-US" sz="2000" dirty="0"/>
          </a:p>
        </p:txBody>
      </p:sp>
      <p:sp>
        <p:nvSpPr>
          <p:cNvPr id="556036"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654050"/>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863" y="2576513"/>
            <a:ext cx="2351087"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4557713"/>
            <a:ext cx="2647950"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5334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p:cNvSpPr>
            <a:spLocks noGrp="1"/>
          </p:cNvSpPr>
          <p:nvPr>
            <p:ph type="sldNum" sz="quarter" idx="10"/>
          </p:nvPr>
        </p:nvSpPr>
        <p:spPr/>
        <p:txBody>
          <a:bodyPr/>
          <a:lstStyle/>
          <a:p>
            <a:fld id="{4240AFDE-4FA6-4993-9579-B2BD27D860C2}" type="slidenum">
              <a:rPr lang="fr-FR" altLang="en-US"/>
              <a:pPr/>
              <a:t>11</a:t>
            </a:fld>
            <a:endParaRPr lang="fr-FR" altLang="en-US"/>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2547938" y="0"/>
            <a:ext cx="4135437" cy="519113"/>
          </a:xfrm>
        </p:spPr>
        <p:txBody>
          <a:bodyPr/>
          <a:lstStyle/>
          <a:p>
            <a:r>
              <a:rPr lang="fr-FR"/>
              <a:t>Le modèle standard</a:t>
            </a: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extLst>
            <a:ext uri="{909E8E84-426E-40DD-AFC4-6F175D3DCCD1}">
              <a14:hiddenFill xmlns:a14="http://schemas.microsoft.com/office/drawing/2010/main">
                <a:solidFill>
                  <a:srgbClr val="FFFFFF"/>
                </a:solidFill>
              </a14:hiddenFill>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extLst>
            <a:ext uri="{909E8E84-426E-40DD-AFC4-6F175D3DCCD1}">
              <a14:hiddenFill xmlns:a14="http://schemas.microsoft.com/office/drawing/2010/main">
                <a:solidFill>
                  <a:srgbClr val="FFFFFF"/>
                </a:solidFill>
              </a14:hiddenFill>
            </a:ext>
          </a:extLst>
        </p:spPr>
      </p:pic>
      <p:sp>
        <p:nvSpPr>
          <p:cNvPr id="558086"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quarks               Les leptons</a:t>
            </a:r>
          </a:p>
        </p:txBody>
      </p:sp>
      <p:sp>
        <p:nvSpPr>
          <p:cNvPr id="558087" name="Text Box 7"/>
          <p:cNvSpPr txBox="1">
            <a:spLocks noChangeArrowheads="1"/>
          </p:cNvSpPr>
          <p:nvPr/>
        </p:nvSpPr>
        <p:spPr bwMode="auto">
          <a:xfrm rot="162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stable</a:t>
            </a:r>
          </a:p>
        </p:txBody>
      </p:sp>
      <p:sp>
        <p:nvSpPr>
          <p:cNvPr id="558088" name="Text Box 8"/>
          <p:cNvSpPr txBox="1">
            <a:spLocks noChangeArrowheads="1"/>
          </p:cNvSpPr>
          <p:nvPr/>
        </p:nvSpPr>
        <p:spPr bwMode="auto">
          <a:xfrm rot="162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instable</a:t>
            </a:r>
          </a:p>
        </p:txBody>
      </p:sp>
      <p:sp>
        <p:nvSpPr>
          <p:cNvPr id="558089"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58090" name="AutoShape 10"/>
          <p:cNvSpPr>
            <a:spLocks/>
          </p:cNvSpPr>
          <p:nvPr/>
        </p:nvSpPr>
        <p:spPr bwMode="auto">
          <a:xfrm rot="162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1" name="AutoShape 11"/>
          <p:cNvSpPr>
            <a:spLocks/>
          </p:cNvSpPr>
          <p:nvPr/>
        </p:nvSpPr>
        <p:spPr bwMode="auto">
          <a:xfrm rot="162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2"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fermions</a:t>
            </a:r>
          </a:p>
        </p:txBody>
      </p:sp>
      <p:sp>
        <p:nvSpPr>
          <p:cNvPr id="558093"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extLst>
            <a:ext uri="{909E8E84-426E-40DD-AFC4-6F175D3DCCD1}">
              <a14:hiddenFill xmlns:a14="http://schemas.microsoft.com/office/drawing/2010/main">
                <a:solidFill>
                  <a:srgbClr val="FFFFFF"/>
                </a:solidFill>
              </a14:hiddenFill>
            </a:ext>
          </a:extLst>
        </p:spPr>
      </p:pic>
      <p:sp>
        <p:nvSpPr>
          <p:cNvPr id="558096" name="Rectangle 16"/>
          <p:cNvSpPr>
            <a:spLocks noChangeArrowheads="1"/>
          </p:cNvSpPr>
          <p:nvPr/>
        </p:nvSpPr>
        <p:spPr bwMode="auto">
          <a:xfrm>
            <a:off x="7081838" y="61722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bosons</a:t>
            </a:r>
          </a:p>
        </p:txBody>
      </p:sp>
      <p:sp>
        <p:nvSpPr>
          <p:cNvPr id="558097"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fr-FR" sz="1400"/>
          </a:p>
        </p:txBody>
      </p:sp>
      <p:sp>
        <p:nvSpPr>
          <p:cNvPr id="558098"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Tree>
    <p:extLst>
      <p:ext uri="{BB962C8B-B14F-4D97-AF65-F5344CB8AC3E}">
        <p14:creationId xmlns:p14="http://schemas.microsoft.com/office/powerpoint/2010/main" val="3205319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12</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981983EB-8528-4485-8E06-CE7153A322D1}" type="slidenum">
              <a:rPr lang="fr-FR" altLang="en-US"/>
              <a:pPr/>
              <a:t>13</a:t>
            </a:fld>
            <a:endParaRPr lang="fr-FR" altLang="en-US"/>
          </a:p>
        </p:txBody>
      </p:sp>
      <p:sp>
        <p:nvSpPr>
          <p:cNvPr id="562178" name="Rectangle 2"/>
          <p:cNvSpPr>
            <a:spLocks noGrp="1" noChangeArrowheads="1"/>
          </p:cNvSpPr>
          <p:nvPr>
            <p:ph type="title"/>
          </p:nvPr>
        </p:nvSpPr>
        <p:spPr>
          <a:xfrm>
            <a:off x="2528888" y="0"/>
            <a:ext cx="4137025" cy="519113"/>
          </a:xfrm>
        </p:spPr>
        <p:txBody>
          <a:bodyPr/>
          <a:lstStyle/>
          <a:p>
            <a:r>
              <a:rPr lang="fr-FR"/>
              <a:t>Le Modèle Standard</a:t>
            </a:r>
          </a:p>
        </p:txBody>
      </p:sp>
      <p:sp>
        <p:nvSpPr>
          <p:cNvPr id="562179" name="Rectangle 3"/>
          <p:cNvSpPr>
            <a:spLocks noGrp="1" noChangeArrowheads="1"/>
          </p:cNvSpPr>
          <p:nvPr>
            <p:ph type="body" idx="1"/>
          </p:nvPr>
        </p:nvSpPr>
        <p:spPr>
          <a:xfrm>
            <a:off x="174625" y="719138"/>
            <a:ext cx="5768975" cy="5791200"/>
          </a:xfrm>
        </p:spPr>
        <p:txBody>
          <a:bodyPr/>
          <a:lstStyle/>
          <a:p>
            <a:r>
              <a:rPr lang="fr-FR" sz="1700" b="1"/>
              <a:t>Elaboré dans les années 1960-70 </a:t>
            </a:r>
          </a:p>
          <a:p>
            <a:endParaRPr lang="fr-FR" sz="800" b="1"/>
          </a:p>
          <a:p>
            <a:r>
              <a:rPr lang="fr-FR" sz="1700" b="1"/>
              <a:t>Décrit dans un même cadre les </a:t>
            </a:r>
            <a:r>
              <a:rPr lang="fr-FR" sz="1700" b="1">
                <a:solidFill>
                  <a:srgbClr val="FF0000"/>
                </a:solidFill>
              </a:rPr>
              <a:t>particules élémentaires</a:t>
            </a:r>
            <a:r>
              <a:rPr lang="fr-FR" sz="1700" b="1"/>
              <a:t> et les </a:t>
            </a:r>
            <a:r>
              <a:rPr lang="fr-FR" sz="1700" b="1">
                <a:solidFill>
                  <a:srgbClr val="FF0000"/>
                </a:solidFill>
              </a:rPr>
              <a:t>interactions forte et electrofaible</a:t>
            </a:r>
          </a:p>
          <a:p>
            <a:endParaRPr lang="fr-FR" sz="800" b="1">
              <a:solidFill>
                <a:srgbClr val="FF0000"/>
              </a:solidFill>
            </a:endParaRPr>
          </a:p>
          <a:p>
            <a:pPr lvl="1"/>
            <a:endParaRPr lang="fr-FR" sz="800" b="1"/>
          </a:p>
          <a:p>
            <a:r>
              <a:rPr lang="fr-FR" sz="1700" b="1"/>
              <a:t>Testé expérimentalement avec </a:t>
            </a:r>
            <a:r>
              <a:rPr lang="fr-FR" sz="1700" b="1">
                <a:solidFill>
                  <a:srgbClr val="E71919"/>
                </a:solidFill>
              </a:rPr>
              <a:t>grande précision</a:t>
            </a:r>
            <a:r>
              <a:rPr lang="fr-FR" sz="1700">
                <a:solidFill>
                  <a:srgbClr val="E71919"/>
                </a:solidFill>
              </a:rPr>
              <a:t> </a:t>
            </a:r>
            <a:endParaRPr lang="fr-FR" sz="2200" b="1">
              <a:solidFill>
                <a:srgbClr val="E71919"/>
              </a:solidFill>
            </a:endParaRPr>
          </a:p>
          <a:p>
            <a:pPr lvl="1"/>
            <a:endParaRPr lang="fr-FR" sz="2000" b="1">
              <a:solidFill>
                <a:srgbClr val="E71919"/>
              </a:solidFill>
            </a:endParaRPr>
          </a:p>
        </p:txBody>
      </p:sp>
      <p:pic>
        <p:nvPicPr>
          <p:cNvPr id="562180"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679450"/>
            <a:ext cx="29972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562190" name="Group 14"/>
          <p:cNvGrpSpPr>
            <a:grpSpLocks/>
          </p:cNvGrpSpPr>
          <p:nvPr/>
        </p:nvGrpSpPr>
        <p:grpSpPr bwMode="auto">
          <a:xfrm>
            <a:off x="876300" y="3162300"/>
            <a:ext cx="3824288" cy="3505200"/>
            <a:chOff x="1680" y="2112"/>
            <a:chExt cx="2113" cy="1968"/>
          </a:xfrm>
        </p:grpSpPr>
        <p:pic>
          <p:nvPicPr>
            <p:cNvPr id="562183"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extLst>
              <a:ext uri="{909E8E84-426E-40DD-AFC4-6F175D3DCCD1}">
                <a14:hiddenFill xmlns:a14="http://schemas.microsoft.com/office/drawing/2010/main">
                  <a:solidFill>
                    <a:srgbClr val="FFFFFF"/>
                  </a:solidFill>
                </a14:hiddenFill>
              </a:ext>
            </a:extLst>
          </p:spPr>
        </p:pic>
        <p:sp>
          <p:nvSpPr>
            <p:cNvPr id="562184" name="AutoShape 8"/>
            <p:cNvSpPr>
              <a:spLocks noChangeArrowheads="1"/>
            </p:cNvSpPr>
            <p:nvPr/>
          </p:nvSpPr>
          <p:spPr bwMode="auto">
            <a:xfrm>
              <a:off x="1740" y="2112"/>
              <a:ext cx="1966" cy="556"/>
            </a:xfrm>
            <a:prstGeom prst="triangle">
              <a:avLst>
                <a:gd name="adj" fmla="val 50000"/>
              </a:avLst>
            </a:prstGeom>
            <a:solidFill>
              <a:srgbClr val="FFFFFF"/>
            </a:solidFill>
            <a:ln w="762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2185"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800"/>
                <a:t>Modèle</a:t>
              </a:r>
            </a:p>
            <a:p>
              <a:pPr algn="ctr"/>
              <a:r>
                <a:rPr lang="en-US" sz="1800"/>
                <a:t> Standard</a:t>
              </a:r>
            </a:p>
          </p:txBody>
        </p:sp>
        <p:sp>
          <p:nvSpPr>
            <p:cNvPr id="562186" name="Text Box 10"/>
            <p:cNvSpPr txBox="1">
              <a:spLocks noChangeArrowheads="1"/>
            </p:cNvSpPr>
            <p:nvPr/>
          </p:nvSpPr>
          <p:spPr bwMode="auto">
            <a:xfrm rot="162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Symétrie</a:t>
              </a:r>
            </a:p>
          </p:txBody>
        </p:sp>
        <p:sp>
          <p:nvSpPr>
            <p:cNvPr id="562187" name="Text Box 11"/>
            <p:cNvSpPr txBox="1">
              <a:spLocks noChangeArrowheads="1"/>
            </p:cNvSpPr>
            <p:nvPr/>
          </p:nvSpPr>
          <p:spPr bwMode="auto">
            <a:xfrm rot="16200000">
              <a:off x="1767" y="3287"/>
              <a:ext cx="625"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Relativé</a:t>
              </a:r>
            </a:p>
          </p:txBody>
        </p:sp>
        <p:sp>
          <p:nvSpPr>
            <p:cNvPr id="562188" name="Text Box 12"/>
            <p:cNvSpPr txBox="1">
              <a:spLocks noChangeArrowheads="1"/>
            </p:cNvSpPr>
            <p:nvPr/>
          </p:nvSpPr>
          <p:spPr bwMode="auto">
            <a:xfrm rot="162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Quantique</a:t>
              </a:r>
            </a:p>
          </p:txBody>
        </p:sp>
      </p:grpSp>
      <p:pic>
        <p:nvPicPr>
          <p:cNvPr id="562196" name="Picture 20" descr="Yellow_solid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4114800"/>
            <a:ext cx="2020888" cy="2025650"/>
          </a:xfrm>
          <a:prstGeom prst="rect">
            <a:avLst/>
          </a:prstGeom>
          <a:noFill/>
          <a:extLst>
            <a:ext uri="{909E8E84-426E-40DD-AFC4-6F175D3DCCD1}">
              <a14:hiddenFill xmlns:a14="http://schemas.microsoft.com/office/drawing/2010/main">
                <a:solidFill>
                  <a:srgbClr val="FFFFFF"/>
                </a:solidFill>
              </a14:hiddenFill>
            </a:ext>
          </a:extLst>
        </p:spPr>
      </p:pic>
      <p:sp>
        <p:nvSpPr>
          <p:cNvPr id="562197"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fr-FR" b="1"/>
          </a:p>
        </p:txBody>
      </p:sp>
      <p:pic>
        <p:nvPicPr>
          <p:cNvPr id="562199" name="Picture 23" descr="button_the_standard_model-p145088601092894590en8go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87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8928EC1A-4AB4-4E6F-BD4A-08AB4204D913}" type="slidenum">
              <a:rPr lang="fr-FR" altLang="en-US"/>
              <a:pPr/>
              <a:t>14</a:t>
            </a:fld>
            <a:endParaRPr lang="fr-FR" altLang="en-US"/>
          </a:p>
        </p:txBody>
      </p:sp>
      <p:sp>
        <p:nvSpPr>
          <p:cNvPr id="800770" name="Rectangle 2"/>
          <p:cNvSpPr>
            <a:spLocks noGrp="1" noChangeArrowheads="1"/>
          </p:cNvSpPr>
          <p:nvPr>
            <p:ph type="title"/>
          </p:nvPr>
        </p:nvSpPr>
        <p:spPr>
          <a:xfrm>
            <a:off x="2149475" y="0"/>
            <a:ext cx="4891088" cy="519113"/>
          </a:xfrm>
        </p:spPr>
        <p:txBody>
          <a:bodyPr/>
          <a:lstStyle/>
          <a:p>
            <a:r>
              <a:rPr lang="fr-FR"/>
              <a:t>Le mécanisme de Higgs</a:t>
            </a:r>
            <a:endParaRPr lang="en-US"/>
          </a:p>
        </p:txBody>
      </p:sp>
      <p:sp>
        <p:nvSpPr>
          <p:cNvPr id="800771" name="Rectangle 3"/>
          <p:cNvSpPr>
            <a:spLocks noGrp="1" noChangeArrowheads="1"/>
          </p:cNvSpPr>
          <p:nvPr>
            <p:ph type="body" idx="1"/>
          </p:nvPr>
        </p:nvSpPr>
        <p:spPr>
          <a:xfrm>
            <a:off x="123825" y="838200"/>
            <a:ext cx="7029329" cy="5791200"/>
          </a:xfrm>
        </p:spPr>
        <p:txBody>
          <a:bodyPr/>
          <a:lstStyle/>
          <a:p>
            <a:r>
              <a:rPr lang="fr-FR" sz="2400" b="1" dirty="0"/>
              <a:t>Invariance de jauge</a:t>
            </a:r>
            <a:r>
              <a:rPr lang="fr-FR" sz="2400" dirty="0"/>
              <a:t> </a:t>
            </a:r>
          </a:p>
          <a:p>
            <a:pPr>
              <a:buFont typeface="Wingdings" pitchFamily="2" charset="2"/>
              <a:buNone/>
            </a:pPr>
            <a:r>
              <a:rPr lang="fr-FR" sz="2400" dirty="0">
                <a:sym typeface="Symbol" pitchFamily="18" charset="2"/>
              </a:rPr>
              <a:t>	  </a:t>
            </a:r>
            <a:r>
              <a:rPr lang="fr-FR" sz="2000" b="1" dirty="0"/>
              <a:t>masse=0  </a:t>
            </a:r>
            <a:r>
              <a:rPr lang="fr-FR" sz="2000" b="1" dirty="0">
                <a:sym typeface="Symbol" pitchFamily="18" charset="2"/>
              </a:rPr>
              <a:t> v=c</a:t>
            </a:r>
            <a:endParaRPr lang="fr-FR" sz="2400" dirty="0"/>
          </a:p>
          <a:p>
            <a:pPr>
              <a:buFont typeface="Wingdings" pitchFamily="2" charset="2"/>
              <a:buNone/>
            </a:pPr>
            <a:r>
              <a:rPr lang="fr-FR" sz="2400" dirty="0">
                <a:sym typeface="Symbol" pitchFamily="18" charset="2"/>
              </a:rPr>
              <a:t>     </a:t>
            </a:r>
            <a:r>
              <a:rPr lang="fr-FR" sz="2000" b="1" dirty="0">
                <a:sym typeface="Symbol" pitchFamily="18" charset="2"/>
              </a:rPr>
              <a:t>contradiction avec l’expérience</a:t>
            </a:r>
            <a:endParaRPr lang="fr-FR" sz="1900" b="1" dirty="0"/>
          </a:p>
          <a:p>
            <a:pPr>
              <a:buFont typeface="Wingdings" pitchFamily="2" charset="2"/>
              <a:buNone/>
            </a:pPr>
            <a:endParaRPr lang="fr-FR" sz="2400" b="1" dirty="0">
              <a:sym typeface="Symbol" pitchFamily="18" charset="2"/>
            </a:endParaRPr>
          </a:p>
          <a:p>
            <a:r>
              <a:rPr lang="fr-FR" sz="2400" b="1" dirty="0">
                <a:sym typeface="Symbol" pitchFamily="18" charset="2"/>
              </a:rPr>
              <a:t>Solution = </a:t>
            </a:r>
            <a:r>
              <a:rPr lang="fr-FR" sz="2400" b="1" dirty="0">
                <a:solidFill>
                  <a:srgbClr val="E71919"/>
                </a:solidFill>
              </a:rPr>
              <a:t>Mécanisme de Higgs</a:t>
            </a:r>
            <a:endParaRPr lang="fr-FR" sz="1900" b="1" dirty="0"/>
          </a:p>
          <a:p>
            <a:pPr lvl="1"/>
            <a:r>
              <a:rPr lang="en-US" sz="2100" dirty="0" err="1"/>
              <a:t>L’action</a:t>
            </a:r>
            <a:r>
              <a:rPr lang="en-US" sz="2100" dirty="0"/>
              <a:t> du champ de Higgs </a:t>
            </a:r>
            <a:r>
              <a:rPr lang="en-US" sz="2100" dirty="0" err="1"/>
              <a:t>est</a:t>
            </a:r>
            <a:r>
              <a:rPr lang="en-US" sz="2100" dirty="0"/>
              <a:t> </a:t>
            </a:r>
            <a:r>
              <a:rPr lang="en-US" sz="2100" dirty="0" err="1" smtClean="0"/>
              <a:t>équivalente</a:t>
            </a:r>
            <a:r>
              <a:rPr lang="en-US" sz="2100" dirty="0" smtClean="0"/>
              <a:t> </a:t>
            </a:r>
            <a:r>
              <a:rPr lang="en-US" sz="2100" dirty="0"/>
              <a:t>à </a:t>
            </a:r>
            <a:r>
              <a:rPr lang="en-US" sz="2100" dirty="0" err="1"/>
              <a:t>une</a:t>
            </a:r>
            <a:r>
              <a:rPr lang="en-US" sz="2100" dirty="0"/>
              <a:t> </a:t>
            </a:r>
            <a:r>
              <a:rPr lang="en-US" sz="2100" dirty="0" err="1"/>
              <a:t>sorte</a:t>
            </a:r>
            <a:r>
              <a:rPr lang="en-US" sz="2100" dirty="0"/>
              <a:t> de </a:t>
            </a:r>
            <a:r>
              <a:rPr lang="en-US" sz="2100" dirty="0" err="1"/>
              <a:t>viscosité</a:t>
            </a:r>
            <a:r>
              <a:rPr lang="en-US" sz="2100" dirty="0"/>
              <a:t> du vide</a:t>
            </a:r>
            <a:endParaRPr lang="fr-FR" sz="2100" dirty="0"/>
          </a:p>
          <a:p>
            <a:pPr lvl="1"/>
            <a:r>
              <a:rPr lang="fr-FR" sz="2100" dirty="0"/>
              <a:t>Découvert en 1964 par:</a:t>
            </a:r>
          </a:p>
          <a:p>
            <a:pPr lvl="2"/>
            <a:r>
              <a:rPr lang="fr-FR" sz="1400" dirty="0" err="1"/>
              <a:t>P.Higgs</a:t>
            </a:r>
            <a:endParaRPr lang="fr-FR" sz="1400" dirty="0"/>
          </a:p>
          <a:p>
            <a:pPr lvl="2"/>
            <a:r>
              <a:rPr lang="en-US" sz="1400" dirty="0"/>
              <a:t>R. </a:t>
            </a:r>
            <a:r>
              <a:rPr lang="en-US" sz="1400" dirty="0" err="1"/>
              <a:t>Brout</a:t>
            </a:r>
            <a:r>
              <a:rPr lang="en-US" sz="1400" dirty="0"/>
              <a:t> and F. </a:t>
            </a:r>
            <a:r>
              <a:rPr lang="en-US" sz="1400" dirty="0" err="1"/>
              <a:t>Englert</a:t>
            </a:r>
            <a:r>
              <a:rPr lang="en-US" sz="1400" dirty="0"/>
              <a:t>; </a:t>
            </a:r>
          </a:p>
          <a:p>
            <a:pPr lvl="2"/>
            <a:r>
              <a:rPr lang="en-US" sz="1400" dirty="0"/>
              <a:t>G. </a:t>
            </a:r>
            <a:r>
              <a:rPr lang="en-US" sz="1400" dirty="0" err="1"/>
              <a:t>Guralnik</a:t>
            </a:r>
            <a:r>
              <a:rPr lang="en-US" sz="1400" dirty="0"/>
              <a:t>, C. R. Hagen, and T. Kibble</a:t>
            </a:r>
          </a:p>
          <a:p>
            <a:pPr lvl="2"/>
            <a:endParaRPr lang="en-US" sz="1400" dirty="0"/>
          </a:p>
          <a:p>
            <a:r>
              <a:rPr lang="fr-FR" sz="2400" b="1" dirty="0">
                <a:sym typeface="Symbol" pitchFamily="18" charset="2"/>
              </a:rPr>
              <a:t>La masse quantifie l'inertie du corps</a:t>
            </a:r>
            <a:endParaRPr lang="fr-FR" sz="2400" dirty="0">
              <a:sym typeface="Symbol" pitchFamily="18" charset="2"/>
            </a:endParaRPr>
          </a:p>
          <a:p>
            <a:pPr lvl="1"/>
            <a:r>
              <a:rPr lang="fr-FR" b="1" dirty="0">
                <a:sym typeface="Symbol" pitchFamily="18" charset="2"/>
              </a:rPr>
              <a:t>Plus un objet est massif plus il est difficile à mettre en mouvement</a:t>
            </a:r>
          </a:p>
          <a:p>
            <a:pPr lvl="2">
              <a:buFont typeface="Wingdings" pitchFamily="2" charset="2"/>
              <a:buNone/>
            </a:pPr>
            <a:endParaRPr lang="fr-FR" sz="1600" dirty="0"/>
          </a:p>
          <a:p>
            <a:pPr lvl="2">
              <a:buFont typeface="Wingdings" pitchFamily="2" charset="2"/>
              <a:buNone/>
            </a:pPr>
            <a:endParaRPr lang="en-US" sz="4200" dirty="0"/>
          </a:p>
        </p:txBody>
      </p:sp>
      <p:pic>
        <p:nvPicPr>
          <p:cNvPr id="800776" name="Picture 8" descr="4Ma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475" y="1676400"/>
            <a:ext cx="2173288" cy="2895600"/>
          </a:xfrm>
          <a:prstGeom prst="rect">
            <a:avLst/>
          </a:prstGeom>
          <a:noFill/>
          <a:extLst>
            <a:ext uri="{909E8E84-426E-40DD-AFC4-6F175D3DCCD1}">
              <a14:hiddenFill xmlns:a14="http://schemas.microsoft.com/office/drawing/2010/main">
                <a:solidFill>
                  <a:srgbClr val="FFFFFF"/>
                </a:solidFill>
              </a14:hiddenFill>
            </a:ext>
          </a:extLst>
        </p:spPr>
      </p:pic>
      <p:sp>
        <p:nvSpPr>
          <p:cNvPr id="800777" name="Text Box 9"/>
          <p:cNvSpPr txBox="1">
            <a:spLocks noChangeArrowheads="1"/>
          </p:cNvSpPr>
          <p:nvPr/>
        </p:nvSpPr>
        <p:spPr bwMode="auto">
          <a:xfrm>
            <a:off x="6858000" y="4572000"/>
            <a:ext cx="1338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b="1"/>
              <a:t>Peter Higgs</a:t>
            </a:r>
          </a:p>
        </p:txBody>
      </p:sp>
    </p:spTree>
    <p:extLst>
      <p:ext uri="{BB962C8B-B14F-4D97-AF65-F5344CB8AC3E}">
        <p14:creationId xmlns:p14="http://schemas.microsoft.com/office/powerpoint/2010/main" val="15978570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numéro de diapositive 3"/>
          <p:cNvSpPr>
            <a:spLocks noGrp="1"/>
          </p:cNvSpPr>
          <p:nvPr>
            <p:ph type="sldNum" sz="quarter" idx="10"/>
          </p:nvPr>
        </p:nvSpPr>
        <p:spPr/>
        <p:txBody>
          <a:bodyPr/>
          <a:lstStyle/>
          <a:p>
            <a:fld id="{F7A2C0C5-7F85-4EA2-988E-0EDAF9894CA2}" type="slidenum">
              <a:rPr lang="fr-FR" altLang="en-US"/>
              <a:pPr/>
              <a:t>15</a:t>
            </a:fld>
            <a:endParaRPr lang="fr-FR" altLang="en-US"/>
          </a:p>
        </p:txBody>
      </p:sp>
      <p:sp>
        <p:nvSpPr>
          <p:cNvPr id="786434" name="Rectangle 2"/>
          <p:cNvSpPr>
            <a:spLocks noGrp="1" noChangeArrowheads="1"/>
          </p:cNvSpPr>
          <p:nvPr>
            <p:ph type="title"/>
          </p:nvPr>
        </p:nvSpPr>
        <p:spPr>
          <a:xfrm>
            <a:off x="2157413" y="0"/>
            <a:ext cx="4891087" cy="519113"/>
          </a:xfrm>
        </p:spPr>
        <p:txBody>
          <a:bodyPr/>
          <a:lstStyle/>
          <a:p>
            <a:r>
              <a:rPr lang="en-US"/>
              <a:t>Le mécanisme de Higgs</a:t>
            </a:r>
          </a:p>
        </p:txBody>
      </p:sp>
      <p:pic>
        <p:nvPicPr>
          <p:cNvPr id="786435"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6437" name="Picture 5" descr="walking-in-deep-sn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6493"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86481"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photon: masse nulle</a:t>
              </a:r>
            </a:p>
          </p:txBody>
        </p:sp>
      </p:grpSp>
      <p:grpSp>
        <p:nvGrpSpPr>
          <p:cNvPr id="786494" name="Group 62"/>
          <p:cNvGrpSpPr>
            <a:grpSpLocks/>
          </p:cNvGrpSpPr>
          <p:nvPr/>
        </p:nvGrpSpPr>
        <p:grpSpPr bwMode="auto">
          <a:xfrm>
            <a:off x="1152525" y="2819400"/>
            <a:ext cx="4084638" cy="725488"/>
            <a:chOff x="726" y="1776"/>
            <a:chExt cx="2573" cy="457"/>
          </a:xfrm>
        </p:grpSpPr>
        <p:grpSp>
          <p:nvGrpSpPr>
            <p:cNvPr id="786480"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2"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L’électron: petite masse</a:t>
              </a:r>
            </a:p>
          </p:txBody>
        </p:sp>
      </p:grpSp>
      <p:grpSp>
        <p:nvGrpSpPr>
          <p:cNvPr id="786495" name="Group 63"/>
          <p:cNvGrpSpPr>
            <a:grpSpLocks/>
          </p:cNvGrpSpPr>
          <p:nvPr/>
        </p:nvGrpSpPr>
        <p:grpSpPr bwMode="auto">
          <a:xfrm>
            <a:off x="1143000" y="4730750"/>
            <a:ext cx="4108450" cy="1068388"/>
            <a:chOff x="720" y="2980"/>
            <a:chExt cx="2588" cy="673"/>
          </a:xfrm>
        </p:grpSpPr>
        <p:grpSp>
          <p:nvGrpSpPr>
            <p:cNvPr id="786470"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35"/>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3"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boson Z: grande masse</a:t>
              </a:r>
            </a:p>
          </p:txBody>
        </p:sp>
      </p:grpSp>
      <p:sp>
        <p:nvSpPr>
          <p:cNvPr id="786486"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1600" b="1"/>
              <a:t>L’action du champ de Higgs est équivalent à une sorte de viscosité du vide</a:t>
            </a:r>
          </a:p>
        </p:txBody>
      </p:sp>
      <p:pic>
        <p:nvPicPr>
          <p:cNvPr id="786487" name="Picture 55" descr="balade-raquettes-hiver-reallon-7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060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16</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17</a:t>
            </a:fld>
            <a:endParaRPr lang="fr-FR"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18</a:t>
            </a:fld>
            <a:endParaRPr lang="fr-FR" altLang="en-US"/>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54239"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949388" y="4586868"/>
            <a:ext cx="3082844" cy="2371381"/>
            <a:chOff x="3128" y="1686"/>
            <a:chExt cx="2632" cy="1738"/>
          </a:xfrm>
        </p:grpSpPr>
        <p:grpSp>
          <p:nvGrpSpPr>
            <p:cNvPr id="9" name="Group 15"/>
            <p:cNvGrpSpPr>
              <a:grpSpLocks/>
            </p:cNvGrpSpPr>
            <p:nvPr/>
          </p:nvGrpSpPr>
          <p:grpSpPr bwMode="auto">
            <a:xfrm>
              <a:off x="3211" y="1686"/>
              <a:ext cx="2549" cy="1636"/>
              <a:chOff x="3211" y="1686"/>
              <a:chExt cx="2549" cy="1636"/>
            </a:xfrm>
          </p:grpSpPr>
          <p:pic>
            <p:nvPicPr>
              <p:cNvPr id="11" name="Picture 12" descr="cm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 y="1686"/>
                <a:ext cx="2549" cy="1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 name="Group 13"/>
          <p:cNvGrpSpPr>
            <a:grpSpLocks/>
          </p:cNvGrpSpPr>
          <p:nvPr/>
        </p:nvGrpSpPr>
        <p:grpSpPr bwMode="auto">
          <a:xfrm>
            <a:off x="5758390" y="1430378"/>
            <a:ext cx="4195839" cy="3419414"/>
            <a:chOff x="-584" y="1409"/>
            <a:chExt cx="3619" cy="2911"/>
          </a:xfrm>
        </p:grpSpPr>
        <p:pic>
          <p:nvPicPr>
            <p:cNvPr id="6" name="Picture 9" descr="atla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fr-FR"/>
            </a:p>
          </p:txBody>
        </p:sp>
      </p:grpSp>
      <p:sp>
        <p:nvSpPr>
          <p:cNvPr id="27650" name="Titre 7"/>
          <p:cNvSpPr>
            <a:spLocks noGrp="1"/>
          </p:cNvSpPr>
          <p:nvPr>
            <p:ph type="title"/>
          </p:nvPr>
        </p:nvSpPr>
        <p:spPr>
          <a:xfrm>
            <a:off x="-71427"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fr-FR" dirty="0" smtClean="0"/>
          </a:p>
        </p:txBody>
      </p:sp>
      <p:sp>
        <p:nvSpPr>
          <p:cNvPr id="27651" name="Espace réservé du contenu 8"/>
          <p:cNvSpPr>
            <a:spLocks noGrp="1"/>
          </p:cNvSpPr>
          <p:nvPr>
            <p:ph idx="1"/>
          </p:nvPr>
        </p:nvSpPr>
        <p:spPr/>
        <p:txBody>
          <a:bodyPr/>
          <a:lstStyle/>
          <a:p>
            <a:r>
              <a:rPr lang="en-US" dirty="0" err="1" smtClean="0">
                <a:solidFill>
                  <a:schemeClr val="bg1"/>
                </a:solidFill>
              </a:rPr>
              <a:t>Une</a:t>
            </a:r>
            <a:r>
              <a:rPr lang="en-US" dirty="0" smtClean="0">
                <a:solidFill>
                  <a:schemeClr val="bg1"/>
                </a:solidFill>
              </a:rPr>
              <a:t> nouvelle </a:t>
            </a:r>
            <a:r>
              <a:rPr lang="en-US" dirty="0" err="1" smtClean="0">
                <a:solidFill>
                  <a:schemeClr val="bg1"/>
                </a:solidFill>
              </a:rPr>
              <a:t>particule</a:t>
            </a:r>
            <a:r>
              <a:rPr lang="en-US" dirty="0" smtClean="0">
                <a:solidFill>
                  <a:schemeClr val="bg1"/>
                </a:solidFill>
              </a:rPr>
              <a:t> a </a:t>
            </a:r>
            <a:r>
              <a:rPr lang="en-US" dirty="0" err="1" smtClean="0">
                <a:solidFill>
                  <a:schemeClr val="bg1"/>
                </a:solidFill>
              </a:rPr>
              <a:t>été</a:t>
            </a:r>
            <a:r>
              <a:rPr lang="en-US" dirty="0" smtClean="0">
                <a:solidFill>
                  <a:schemeClr val="bg1"/>
                </a:solidFill>
              </a:rPr>
              <a:t> </a:t>
            </a:r>
            <a:r>
              <a:rPr lang="en-US" dirty="0" err="1" smtClean="0">
                <a:solidFill>
                  <a:schemeClr val="bg1"/>
                </a:solidFill>
              </a:rPr>
              <a:t>découverte</a:t>
            </a:r>
            <a:endParaRPr lang="en-US" dirty="0" smtClean="0">
              <a:solidFill>
                <a:schemeClr val="bg1"/>
              </a:solidFill>
            </a:endParaRPr>
          </a:p>
          <a:p>
            <a:pPr lvl="1"/>
            <a:r>
              <a:rPr lang="en-US" dirty="0" err="1" smtClean="0">
                <a:solidFill>
                  <a:schemeClr val="bg1"/>
                </a:solidFill>
              </a:rPr>
              <a:t>Dans</a:t>
            </a:r>
            <a:r>
              <a:rPr lang="en-US" dirty="0" smtClean="0">
                <a:solidFill>
                  <a:schemeClr val="bg1"/>
                </a:solidFill>
              </a:rPr>
              <a:t> </a:t>
            </a:r>
            <a:r>
              <a:rPr lang="en-US" dirty="0" err="1" smtClean="0">
                <a:solidFill>
                  <a:schemeClr val="bg1"/>
                </a:solidFill>
              </a:rPr>
              <a:t>plusieurs</a:t>
            </a:r>
            <a:r>
              <a:rPr lang="en-US" dirty="0" smtClean="0">
                <a:solidFill>
                  <a:schemeClr val="bg1"/>
                </a:solidFill>
              </a:rPr>
              <a:t> </a:t>
            </a:r>
            <a:r>
              <a:rPr lang="en-US" dirty="0" err="1" smtClean="0">
                <a:solidFill>
                  <a:schemeClr val="bg1"/>
                </a:solidFill>
              </a:rPr>
              <a:t>canaux</a:t>
            </a:r>
            <a:r>
              <a:rPr lang="en-US" dirty="0" smtClean="0">
                <a:solidFill>
                  <a:schemeClr val="bg1"/>
                </a:solidFill>
              </a:rPr>
              <a:t>: </a:t>
            </a:r>
            <a:r>
              <a:rPr lang="en-US" dirty="0">
                <a:solidFill>
                  <a:schemeClr val="bg1"/>
                </a:solidFill>
                <a:sym typeface="Symbol"/>
              </a:rPr>
              <a:t>2</a:t>
            </a:r>
            <a:r>
              <a:rPr lang="en-US" dirty="0" smtClean="0">
                <a:solidFill>
                  <a:schemeClr val="bg1"/>
                </a:solidFill>
                <a:sym typeface="Symbol"/>
              </a:rPr>
              <a:t>, 4 leptons, 2W </a:t>
            </a:r>
            <a:endParaRPr lang="en-US" dirty="0" smtClean="0">
              <a:solidFill>
                <a:schemeClr val="bg1"/>
              </a:solidFill>
            </a:endParaRPr>
          </a:p>
          <a:p>
            <a:pPr lvl="1"/>
            <a:r>
              <a:rPr lang="en-US" dirty="0" err="1" smtClean="0">
                <a:solidFill>
                  <a:schemeClr val="bg1"/>
                </a:solidFill>
              </a:rPr>
              <a:t>Indépendamment</a:t>
            </a:r>
            <a:r>
              <a:rPr lang="en-US" dirty="0" smtClean="0">
                <a:solidFill>
                  <a:schemeClr val="bg1"/>
                </a:solidFill>
              </a:rPr>
              <a:t> par </a:t>
            </a:r>
            <a:r>
              <a:rPr lang="en-US" dirty="0" err="1" smtClean="0">
                <a:solidFill>
                  <a:schemeClr val="bg1"/>
                </a:solidFill>
              </a:rPr>
              <a:t>deux</a:t>
            </a:r>
            <a:r>
              <a:rPr lang="en-US" dirty="0" smtClean="0">
                <a:solidFill>
                  <a:schemeClr val="bg1"/>
                </a:solidFill>
              </a:rPr>
              <a:t> </a:t>
            </a:r>
            <a:r>
              <a:rPr lang="en-US" dirty="0" err="1" smtClean="0">
                <a:solidFill>
                  <a:schemeClr val="bg1"/>
                </a:solidFill>
              </a:rPr>
              <a:t>expériences</a:t>
            </a:r>
            <a:endParaRPr lang="en-US" dirty="0" smtClean="0">
              <a:solidFill>
                <a:schemeClr val="bg1"/>
              </a:solidFill>
            </a:endParaRPr>
          </a:p>
          <a:p>
            <a:pPr lvl="2"/>
            <a:r>
              <a:rPr lang="en-US" dirty="0" smtClean="0">
                <a:solidFill>
                  <a:schemeClr val="bg1"/>
                </a:solidFill>
              </a:rPr>
              <a:t>ATLAS et CMS</a:t>
            </a:r>
          </a:p>
          <a:p>
            <a:pPr lvl="1"/>
            <a:r>
              <a:rPr lang="en-US" dirty="0" smtClean="0">
                <a:solidFill>
                  <a:schemeClr val="bg1"/>
                </a:solidFill>
              </a:rPr>
              <a:t>Masse: 125GeV</a:t>
            </a:r>
          </a:p>
          <a:p>
            <a:pPr lvl="1"/>
            <a:r>
              <a:rPr lang="en-US" dirty="0" err="1" smtClean="0">
                <a:solidFill>
                  <a:schemeClr val="bg1"/>
                </a:solidFill>
              </a:rPr>
              <a:t>C’est</a:t>
            </a:r>
            <a:r>
              <a:rPr lang="en-US" dirty="0" smtClean="0">
                <a:solidFill>
                  <a:schemeClr val="bg1"/>
                </a:solidFill>
              </a:rPr>
              <a:t> un boson</a:t>
            </a:r>
          </a:p>
          <a:p>
            <a:pPr lvl="1"/>
            <a:endParaRPr lang="en-US" sz="1000" dirty="0" smtClean="0">
              <a:solidFill>
                <a:schemeClr val="bg1"/>
              </a:solidFill>
            </a:endParaRPr>
          </a:p>
          <a:p>
            <a:r>
              <a:rPr lang="en-US" dirty="0" err="1" smtClean="0">
                <a:solidFill>
                  <a:schemeClr val="bg1"/>
                </a:solidFill>
              </a:rPr>
              <a:t>Mais</a:t>
            </a:r>
            <a:r>
              <a:rPr lang="en-US" dirty="0" smtClean="0">
                <a:solidFill>
                  <a:schemeClr val="bg1"/>
                </a:solidFill>
              </a:rPr>
              <a:t> </a:t>
            </a:r>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le boson de Higgs du MS?</a:t>
            </a:r>
          </a:p>
          <a:p>
            <a:pPr lvl="1"/>
            <a:r>
              <a:rPr lang="en-US" dirty="0" err="1" smtClean="0">
                <a:solidFill>
                  <a:schemeClr val="bg1"/>
                </a:solidFill>
              </a:rPr>
              <a:t>Nombres</a:t>
            </a:r>
            <a:r>
              <a:rPr lang="en-US" dirty="0" smtClean="0">
                <a:solidFill>
                  <a:schemeClr val="bg1"/>
                </a:solidFill>
              </a:rPr>
              <a:t> </a:t>
            </a:r>
            <a:r>
              <a:rPr lang="en-US" dirty="0" err="1" smtClean="0">
                <a:solidFill>
                  <a:schemeClr val="bg1"/>
                </a:solidFill>
              </a:rPr>
              <a:t>quantiques</a:t>
            </a:r>
            <a:r>
              <a:rPr lang="en-US" dirty="0" smtClean="0">
                <a:solidFill>
                  <a:schemeClr val="bg1"/>
                </a:solidFill>
              </a:rPr>
              <a:t>? (~carte </a:t>
            </a:r>
            <a:r>
              <a:rPr lang="en-US" dirty="0" err="1" smtClean="0">
                <a:solidFill>
                  <a:schemeClr val="bg1"/>
                </a:solidFill>
              </a:rPr>
              <a:t>d’identité</a:t>
            </a:r>
            <a:r>
              <a:rPr lang="en-US" dirty="0" smtClean="0">
                <a:solidFill>
                  <a:schemeClr val="bg1"/>
                </a:solidFill>
              </a:rPr>
              <a:t>)</a:t>
            </a:r>
          </a:p>
          <a:p>
            <a:pPr lvl="1"/>
            <a:r>
              <a:rPr lang="en-US" dirty="0" err="1" smtClean="0">
                <a:solidFill>
                  <a:schemeClr val="bg1"/>
                </a:solidFill>
              </a:rPr>
              <a:t>Couplage</a:t>
            </a:r>
            <a:r>
              <a:rPr lang="en-US" dirty="0" smtClean="0">
                <a:solidFill>
                  <a:schemeClr val="bg1"/>
                </a:solidFill>
              </a:rPr>
              <a:t> aux </a:t>
            </a:r>
            <a:r>
              <a:rPr lang="en-US" dirty="0" err="1" smtClean="0">
                <a:solidFill>
                  <a:schemeClr val="bg1"/>
                </a:solidFill>
              </a:rPr>
              <a:t>autres</a:t>
            </a:r>
            <a:r>
              <a:rPr lang="en-US" dirty="0" smtClean="0">
                <a:solidFill>
                  <a:schemeClr val="bg1"/>
                </a:solidFill>
              </a:rPr>
              <a:t> </a:t>
            </a:r>
            <a:r>
              <a:rPr lang="en-US" dirty="0" err="1" smtClean="0">
                <a:solidFill>
                  <a:schemeClr val="bg1"/>
                </a:solidFill>
              </a:rPr>
              <a:t>particules</a:t>
            </a:r>
            <a:r>
              <a:rPr lang="en-US" dirty="0" smtClean="0">
                <a:solidFill>
                  <a:schemeClr val="bg1"/>
                </a:solidFill>
              </a:rPr>
              <a:t>?</a:t>
            </a:r>
          </a:p>
          <a:p>
            <a:pPr lvl="1"/>
            <a:endParaRPr lang="en-US" sz="1000" dirty="0" smtClean="0">
              <a:solidFill>
                <a:schemeClr val="bg1"/>
              </a:solidFill>
            </a:endParaRPr>
          </a:p>
          <a:p>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a:t>
            </a:r>
            <a:r>
              <a:rPr lang="en-US" dirty="0" err="1" smtClean="0">
                <a:solidFill>
                  <a:schemeClr val="bg1"/>
                </a:solidFill>
              </a:rPr>
              <a:t>une</a:t>
            </a:r>
            <a:r>
              <a:rPr lang="en-US" dirty="0" smtClean="0">
                <a:solidFill>
                  <a:schemeClr val="bg1"/>
                </a:solidFill>
              </a:rPr>
              <a:t> </a:t>
            </a:r>
            <a:r>
              <a:rPr lang="en-US" dirty="0" err="1" smtClean="0">
                <a:solidFill>
                  <a:schemeClr val="bg1"/>
                </a:solidFill>
              </a:rPr>
              <a:t>particule</a:t>
            </a:r>
            <a:r>
              <a:rPr lang="en-US" dirty="0" smtClean="0">
                <a:solidFill>
                  <a:schemeClr val="bg1"/>
                </a:solidFill>
              </a:rPr>
              <a:t> </a:t>
            </a:r>
            <a:r>
              <a:rPr lang="en-US" dirty="0" err="1" smtClean="0">
                <a:solidFill>
                  <a:schemeClr val="bg1"/>
                </a:solidFill>
              </a:rPr>
              <a:t>élementaire</a:t>
            </a:r>
            <a:r>
              <a:rPr lang="en-US" dirty="0" smtClean="0">
                <a:solidFill>
                  <a:schemeClr val="bg1"/>
                </a:solidFill>
              </a:rPr>
              <a:t>?</a:t>
            </a:r>
          </a:p>
          <a:p>
            <a:endParaRPr lang="en-US" sz="1000" dirty="0" smtClean="0">
              <a:solidFill>
                <a:schemeClr val="bg1"/>
              </a:solidFill>
            </a:endParaRPr>
          </a:p>
          <a:p>
            <a:r>
              <a:rPr lang="en-US" dirty="0" smtClean="0">
                <a:solidFill>
                  <a:schemeClr val="bg1"/>
                </a:solidFill>
              </a:rPr>
              <a:t>Y a </a:t>
            </a:r>
            <a:r>
              <a:rPr lang="en-US" dirty="0" err="1" smtClean="0">
                <a:solidFill>
                  <a:schemeClr val="bg1"/>
                </a:solidFill>
              </a:rPr>
              <a:t>t’il</a:t>
            </a:r>
            <a:r>
              <a:rPr lang="en-US" dirty="0" smtClean="0">
                <a:solidFill>
                  <a:schemeClr val="bg1"/>
                </a:solidFill>
              </a:rPr>
              <a:t> </a:t>
            </a:r>
            <a:r>
              <a:rPr lang="en-US" dirty="0" err="1" smtClean="0">
                <a:solidFill>
                  <a:schemeClr val="bg1"/>
                </a:solidFill>
              </a:rPr>
              <a:t>d’autres</a:t>
            </a:r>
            <a:r>
              <a:rPr lang="en-US" dirty="0" smtClean="0">
                <a:solidFill>
                  <a:schemeClr val="bg1"/>
                </a:solidFill>
              </a:rPr>
              <a:t> bosons de Higgs?</a:t>
            </a:r>
          </a:p>
          <a:p>
            <a:pPr lvl="1"/>
            <a:endParaRPr lang="en-US" dirty="0" smtClean="0">
              <a:solidFill>
                <a:schemeClr val="bg1"/>
              </a:solidFill>
            </a:endParaRPr>
          </a:p>
        </p:txBody>
      </p:sp>
      <p:sp>
        <p:nvSpPr>
          <p:cNvPr id="2" name="Espace réservé du numéro de diapositive 1"/>
          <p:cNvSpPr>
            <a:spLocks noGrp="1"/>
          </p:cNvSpPr>
          <p:nvPr>
            <p:ph type="sldNum" sz="quarter" idx="10"/>
          </p:nvPr>
        </p:nvSpPr>
        <p:spPr/>
        <p:txBody>
          <a:bodyPr/>
          <a:lstStyle/>
          <a:p>
            <a:pPr>
              <a:defRPr/>
            </a:pPr>
            <a:fld id="{13BC8E82-106D-482C-BF01-23DEFAA648D8}" type="slidenum">
              <a:rPr lang="fr-FR" altLang="en-US" smtClean="0"/>
              <a:pPr>
                <a:defRPr/>
              </a:pPr>
              <a:t>19</a:t>
            </a:fld>
            <a:endParaRPr lang="fr-FR"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a:solidFill>
                  <a:srgbClr val="FF0000"/>
                </a:solidFill>
              </a:rPr>
              <a:t>Particules élémentaires : blocs fondamentaux sans structure interne qui 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20</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FE6F63-9387-43E0-B845-728ECCE6EA19}" type="slidenum">
              <a:rPr lang="fr-FR" altLang="en-US" sz="1200" smtClean="0">
                <a:solidFill>
                  <a:schemeClr val="tx2"/>
                </a:solidFill>
              </a:rPr>
              <a:pPr eaLnBrk="1" hangingPunct="1"/>
              <a:t>21</a:t>
            </a:fld>
            <a:endParaRPr lang="fr-FR" altLang="en-US" sz="1200" smtClean="0">
              <a:solidFill>
                <a:schemeClr val="tx2"/>
              </a:solidFill>
            </a:endParaRPr>
          </a:p>
        </p:txBody>
      </p:sp>
      <p:sp>
        <p:nvSpPr>
          <p:cNvPr id="2867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76" name="Rectangle 3"/>
          <p:cNvSpPr>
            <a:spLocks noGrp="1" noChangeArrowheads="1"/>
          </p:cNvSpPr>
          <p:nvPr>
            <p:ph type="title"/>
          </p:nvPr>
        </p:nvSpPr>
        <p:spPr/>
        <p:txBody>
          <a:bodyPr/>
          <a:lstStyle/>
          <a:p>
            <a:pPr eaLnBrk="1" hangingPunct="1"/>
            <a:endParaRPr lang="fr-FR" smtClean="0"/>
          </a:p>
        </p:txBody>
      </p:sp>
      <p:sp>
        <p:nvSpPr>
          <p:cNvPr id="28677" name="Rectangle 4"/>
          <p:cNvSpPr>
            <a:spLocks noGrp="1" noChangeArrowheads="1"/>
          </p:cNvSpPr>
          <p:nvPr>
            <p:ph type="body" idx="1"/>
          </p:nvPr>
        </p:nvSpPr>
        <p:spPr/>
        <p:txBody>
          <a:bodyPr/>
          <a:lstStyle/>
          <a:p>
            <a:pPr eaLnBrk="1" hangingPunct="1"/>
            <a:endParaRPr lang="fr-FR" smtClean="0"/>
          </a:p>
        </p:txBody>
      </p:sp>
      <p:pic>
        <p:nvPicPr>
          <p:cNvPr id="286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400" b="1">
                <a:solidFill>
                  <a:schemeClr val="bg1"/>
                </a:solidFill>
              </a:rPr>
              <a:t>4</a:t>
            </a:r>
          </a:p>
        </p:txBody>
      </p:sp>
      <p:sp>
        <p:nvSpPr>
          <p:cNvPr id="2868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3" name="Text Box 10"/>
          <p:cNvSpPr txBox="1">
            <a:spLocks noChangeArrowheads="1"/>
          </p:cNvSpPr>
          <p:nvPr/>
        </p:nvSpPr>
        <p:spPr bwMode="auto">
          <a:xfrm rot="-5400000">
            <a:off x="-28178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3600" b="1">
                <a:solidFill>
                  <a:schemeClr val="bg1"/>
                </a:solidFill>
              </a:rPr>
              <a:t>Matière</a:t>
            </a:r>
          </a:p>
        </p:txBody>
      </p:sp>
      <p:sp>
        <p:nvSpPr>
          <p:cNvPr id="2" name="Ellipse 1"/>
          <p:cNvSpPr/>
          <p:nvPr/>
        </p:nvSpPr>
        <p:spPr bwMode="auto">
          <a:xfrm>
            <a:off x="4363654" y="2442256"/>
            <a:ext cx="1169042" cy="1229419"/>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85DFEC85-70DD-4D6A-8B39-82C0CA86AA5A}" type="slidenum">
              <a:rPr lang="fr-FR" altLang="en-US" sz="1200" smtClean="0">
                <a:solidFill>
                  <a:schemeClr val="tx2"/>
                </a:solidFill>
              </a:rPr>
              <a:pPr eaLnBrk="1" hangingPunct="1"/>
              <a:t>22</a:t>
            </a:fld>
            <a:endParaRPr lang="fr-FR" altLang="en-US" sz="1200" smtClean="0">
              <a:solidFill>
                <a:schemeClr val="tx2"/>
              </a:solidFill>
            </a:endParaRPr>
          </a:p>
        </p:txBody>
      </p:sp>
      <p:sp>
        <p:nvSpPr>
          <p:cNvPr id="29699"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dirty="0"/>
          </a:p>
        </p:txBody>
      </p:sp>
      <p:sp>
        <p:nvSpPr>
          <p:cNvPr id="29700" name="Rectangle 3"/>
          <p:cNvSpPr>
            <a:spLocks noGrp="1" noChangeArrowheads="1"/>
          </p:cNvSpPr>
          <p:nvPr>
            <p:ph type="title"/>
          </p:nvPr>
        </p:nvSpPr>
        <p:spPr/>
        <p:txBody>
          <a:bodyPr/>
          <a:lstStyle/>
          <a:p>
            <a:pPr eaLnBrk="1" hangingPunct="1"/>
            <a:endParaRPr lang="fr-FR" smtClean="0"/>
          </a:p>
        </p:txBody>
      </p:sp>
      <p:sp>
        <p:nvSpPr>
          <p:cNvPr id="29701" name="Rectangle 4"/>
          <p:cNvSpPr>
            <a:spLocks noGrp="1" noChangeArrowheads="1"/>
          </p:cNvSpPr>
          <p:nvPr>
            <p:ph type="body" idx="1"/>
          </p:nvPr>
        </p:nvSpPr>
        <p:spPr/>
        <p:txBody>
          <a:bodyPr/>
          <a:lstStyle/>
          <a:p>
            <a:pPr eaLnBrk="1" hangingPunct="1"/>
            <a:endParaRPr lang="fr-FR" smtClean="0"/>
          </a:p>
        </p:txBody>
      </p:sp>
      <p:pic>
        <p:nvPicPr>
          <p:cNvPr id="29702" name="Picture 5" descr="iceberg-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5243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01613"/>
            <a:ext cx="944563"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5" name="Text Box 8"/>
          <p:cNvSpPr txBox="1">
            <a:spLocks noChangeArrowheads="1"/>
          </p:cNvSpPr>
          <p:nvPr/>
        </p:nvSpPr>
        <p:spPr bwMode="auto">
          <a:xfrm>
            <a:off x="3794125" y="1352550"/>
            <a:ext cx="1619250"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4% matière visible</a:t>
            </a:r>
          </a:p>
        </p:txBody>
      </p:sp>
      <p:sp>
        <p:nvSpPr>
          <p:cNvPr id="29706" name="Text Box 9"/>
          <p:cNvSpPr txBox="1">
            <a:spLocks noChangeArrowheads="1"/>
          </p:cNvSpPr>
          <p:nvPr/>
        </p:nvSpPr>
        <p:spPr bwMode="auto">
          <a:xfrm>
            <a:off x="3743325" y="2317750"/>
            <a:ext cx="1622425"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23% matière noire</a:t>
            </a:r>
          </a:p>
        </p:txBody>
      </p:sp>
      <p:sp>
        <p:nvSpPr>
          <p:cNvPr id="29707" name="Text Box 10"/>
          <p:cNvSpPr txBox="1">
            <a:spLocks noChangeArrowheads="1"/>
          </p:cNvSpPr>
          <p:nvPr/>
        </p:nvSpPr>
        <p:spPr bwMode="auto">
          <a:xfrm>
            <a:off x="3819525" y="3486150"/>
            <a:ext cx="1604963"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73% énergie noire</a:t>
            </a:r>
          </a:p>
        </p:txBody>
      </p:sp>
      <p:sp>
        <p:nvSpPr>
          <p:cNvPr id="2" name="ZoneTexte 1"/>
          <p:cNvSpPr txBox="1"/>
          <p:nvPr/>
        </p:nvSpPr>
        <p:spPr>
          <a:xfrm>
            <a:off x="-107251" y="6307922"/>
            <a:ext cx="9251251" cy="461665"/>
          </a:xfrm>
          <a:prstGeom prst="rect">
            <a:avLst/>
          </a:prstGeom>
          <a:noFill/>
        </p:spPr>
        <p:txBody>
          <a:bodyPr wrap="none" rtlCol="0">
            <a:spAutoFit/>
          </a:bodyPr>
          <a:lstStyle/>
          <a:p>
            <a:r>
              <a:rPr lang="en-US" sz="2400" b="1" dirty="0" smtClean="0">
                <a:solidFill>
                  <a:schemeClr val="bg1"/>
                </a:solidFill>
              </a:rPr>
              <a:t>Lien avec la description </a:t>
            </a:r>
            <a:r>
              <a:rPr lang="en-US" sz="2400" b="1" dirty="0" err="1" smtClean="0">
                <a:solidFill>
                  <a:schemeClr val="bg1"/>
                </a:solidFill>
              </a:rPr>
              <a:t>quantique</a:t>
            </a:r>
            <a:r>
              <a:rPr lang="en-US" sz="2400" b="1" dirty="0" smtClean="0">
                <a:solidFill>
                  <a:schemeClr val="bg1"/>
                </a:solidFill>
              </a:rPr>
              <a:t> de la gravitation?</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FC0A52A-31B8-4608-9B98-8E75420786E5}" type="slidenum">
              <a:rPr lang="fr-FR" altLang="en-US" sz="1200" smtClean="0">
                <a:solidFill>
                  <a:schemeClr val="tx2"/>
                </a:solidFill>
              </a:rPr>
              <a:pPr eaLnBrk="1" hangingPunct="1"/>
              <a:t>23</a:t>
            </a:fld>
            <a:endParaRPr lang="fr-FR" altLang="en-US" sz="1200" smtClean="0">
              <a:solidFill>
                <a:schemeClr val="tx2"/>
              </a:solidFill>
            </a:endParaRPr>
          </a:p>
        </p:txBody>
      </p:sp>
      <p:sp>
        <p:nvSpPr>
          <p:cNvPr id="32771" name="Rectangle 2"/>
          <p:cNvSpPr>
            <a:spLocks noGrp="1" noChangeArrowheads="1"/>
          </p:cNvSpPr>
          <p:nvPr>
            <p:ph type="title"/>
          </p:nvPr>
        </p:nvSpPr>
        <p:spPr>
          <a:xfrm>
            <a:off x="2101850" y="2743200"/>
            <a:ext cx="4802188" cy="1311275"/>
          </a:xfrm>
        </p:spPr>
        <p:txBody>
          <a:bodyPr/>
          <a:lstStyle/>
          <a:p>
            <a:pPr eaLnBrk="1" hangingPunct="1"/>
            <a:r>
              <a:rPr lang="fr-FR" sz="8000" smtClean="0"/>
              <a:t>Back Up</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D270B0E-8441-413B-A042-665E17469018}" type="slidenum">
              <a:rPr lang="fr-FR" altLang="en-US" sz="1200" smtClean="0">
                <a:solidFill>
                  <a:schemeClr val="tx2"/>
                </a:solidFill>
              </a:rPr>
              <a:pPr eaLnBrk="1" hangingPunct="1"/>
              <a:t>24</a:t>
            </a:fld>
            <a:endParaRPr lang="fr-FR" altLang="en-US" sz="1200" smtClean="0">
              <a:solidFill>
                <a:schemeClr val="tx2"/>
              </a:solidFill>
            </a:endParaRPr>
          </a:p>
        </p:txBody>
      </p:sp>
      <p:sp>
        <p:nvSpPr>
          <p:cNvPr id="20483" name="Rectangle 2"/>
          <p:cNvSpPr>
            <a:spLocks noGrp="1" noChangeArrowheads="1"/>
          </p:cNvSpPr>
          <p:nvPr>
            <p:ph type="title"/>
          </p:nvPr>
        </p:nvSpPr>
        <p:spPr>
          <a:xfrm>
            <a:off x="1622425" y="0"/>
            <a:ext cx="5932488" cy="519113"/>
          </a:xfrm>
        </p:spPr>
        <p:txBody>
          <a:bodyPr/>
          <a:lstStyle/>
          <a:p>
            <a:pPr eaLnBrk="1" hangingPunct="1"/>
            <a:r>
              <a:rPr lang="en-US" smtClean="0"/>
              <a:t>La chasse au boson de Higgs</a:t>
            </a:r>
          </a:p>
        </p:txBody>
      </p:sp>
      <p:sp>
        <p:nvSpPr>
          <p:cNvPr id="20484" name="Text Box 4"/>
          <p:cNvSpPr txBox="1">
            <a:spLocks noChangeArrowheads="1"/>
          </p:cNvSpPr>
          <p:nvPr/>
        </p:nvSpPr>
        <p:spPr bwMode="auto">
          <a:xfrm>
            <a:off x="0" y="6461125"/>
            <a:ext cx="294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2000" dirty="0"/>
              <a:t>1GeV/c</a:t>
            </a:r>
            <a:r>
              <a:rPr lang="en-US" sz="2000" baseline="30000" dirty="0"/>
              <a:t>2</a:t>
            </a:r>
            <a:r>
              <a:rPr lang="en-US" sz="2000" dirty="0"/>
              <a:t>=1.8x10 </a:t>
            </a:r>
            <a:r>
              <a:rPr lang="en-US" sz="2000" baseline="30000" dirty="0"/>
              <a:t>-27 </a:t>
            </a:r>
            <a:r>
              <a:rPr lang="en-US" sz="2000" baseline="-25000" dirty="0"/>
              <a:t>kg</a:t>
            </a:r>
          </a:p>
        </p:txBody>
      </p:sp>
      <p:sp>
        <p:nvSpPr>
          <p:cNvPr id="20485" name="Text Box 11"/>
          <p:cNvSpPr txBox="1">
            <a:spLocks noChangeArrowheads="1"/>
          </p:cNvSpPr>
          <p:nvPr/>
        </p:nvSpPr>
        <p:spPr bwMode="auto">
          <a:xfrm>
            <a:off x="4276725" y="1168400"/>
            <a:ext cx="9159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0600"/>
              <a:t>?</a:t>
            </a:r>
          </a:p>
        </p:txBody>
      </p:sp>
      <p:sp>
        <p:nvSpPr>
          <p:cNvPr id="20486" name="Rectangle 12"/>
          <p:cNvSpPr>
            <a:spLocks noGrp="1" noChangeArrowheads="1"/>
          </p:cNvSpPr>
          <p:nvPr>
            <p:ph type="body" idx="1"/>
          </p:nvPr>
        </p:nvSpPr>
        <p:spPr>
          <a:xfrm>
            <a:off x="0" y="4637088"/>
            <a:ext cx="8843963" cy="1204912"/>
          </a:xfrm>
        </p:spPr>
        <p:txBody>
          <a:bodyPr/>
          <a:lstStyle/>
          <a:p>
            <a:pPr eaLnBrk="1" hangingPunct="1"/>
            <a:r>
              <a:rPr lang="en-GB" sz="2200" smtClean="0"/>
              <a:t>Particule prédite en 1964</a:t>
            </a:r>
          </a:p>
          <a:p>
            <a:pPr eaLnBrk="1" hangingPunct="1"/>
            <a:r>
              <a:rPr lang="en-GB" sz="2200" smtClean="0"/>
              <a:t>Toutes les propriétés du boson de Higgs sont prédites par la théorie sauf sa masse</a:t>
            </a:r>
          </a:p>
          <a:p>
            <a:pPr eaLnBrk="1" hangingPunct="1"/>
            <a:r>
              <a:rPr lang="en-GB" sz="2200" smtClean="0"/>
              <a:t>Théorie </a:t>
            </a:r>
            <a:r>
              <a:rPr lang="en-GB" sz="2200" smtClean="0">
                <a:sym typeface="Symbol" pitchFamily="18" charset="2"/>
              </a:rPr>
              <a:t> m</a:t>
            </a:r>
            <a:r>
              <a:rPr lang="en-GB" sz="2200" baseline="-25000" smtClean="0">
                <a:sym typeface="Symbol" pitchFamily="18" charset="2"/>
              </a:rPr>
              <a:t>H</a:t>
            </a:r>
            <a:r>
              <a:rPr lang="en-GB" sz="2200" smtClean="0">
                <a:sym typeface="Symbol" pitchFamily="18" charset="2"/>
              </a:rPr>
              <a:t>&lt;1000GeV/c</a:t>
            </a:r>
            <a:r>
              <a:rPr lang="en-GB" sz="2200" baseline="30000" smtClean="0">
                <a:sym typeface="Symbol" pitchFamily="18" charset="2"/>
              </a:rPr>
              <a:t>2</a:t>
            </a:r>
          </a:p>
        </p:txBody>
      </p:sp>
      <p:grpSp>
        <p:nvGrpSpPr>
          <p:cNvPr id="20487" name="Group 17"/>
          <p:cNvGrpSpPr>
            <a:grpSpLocks/>
          </p:cNvGrpSpPr>
          <p:nvPr/>
        </p:nvGrpSpPr>
        <p:grpSpPr bwMode="auto">
          <a:xfrm>
            <a:off x="-90488" y="2997200"/>
            <a:ext cx="9234488" cy="1163638"/>
            <a:chOff x="-57" y="1888"/>
            <a:chExt cx="5817" cy="733"/>
          </a:xfrm>
        </p:grpSpPr>
        <p:pic>
          <p:nvPicPr>
            <p:cNvPr id="20488"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0" name="Rectangle 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1" name="Rectangle 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2" name="Text Box 13"/>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0493" name="Line 14"/>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0494" name="Rectangle 15"/>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5" name="Text Box 16"/>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Tree>
    <p:extLst>
      <p:ext uri="{BB962C8B-B14F-4D97-AF65-F5344CB8AC3E}">
        <p14:creationId xmlns:p14="http://schemas.microsoft.com/office/powerpoint/2010/main" val="3517673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8586CBD-FB8D-49A0-B4C1-E91BC9E2F7B1}" type="slidenum">
              <a:rPr lang="fr-FR" altLang="en-US" sz="1200" smtClean="0">
                <a:solidFill>
                  <a:schemeClr val="tx2"/>
                </a:solidFill>
              </a:rPr>
              <a:pPr eaLnBrk="1" hangingPunct="1"/>
              <a:t>25</a:t>
            </a:fld>
            <a:endParaRPr lang="fr-FR" altLang="en-US" sz="1200" smtClean="0">
              <a:solidFill>
                <a:schemeClr val="tx2"/>
              </a:solidFill>
            </a:endParaRPr>
          </a:p>
        </p:txBody>
      </p:sp>
      <p:grpSp>
        <p:nvGrpSpPr>
          <p:cNvPr id="21507" name="Group 15"/>
          <p:cNvGrpSpPr>
            <a:grpSpLocks/>
          </p:cNvGrpSpPr>
          <p:nvPr/>
        </p:nvGrpSpPr>
        <p:grpSpPr bwMode="auto">
          <a:xfrm>
            <a:off x="-90488" y="2997200"/>
            <a:ext cx="9234488" cy="1163638"/>
            <a:chOff x="-57" y="1888"/>
            <a:chExt cx="5817" cy="733"/>
          </a:xfrm>
        </p:grpSpPr>
        <p:pic>
          <p:nvPicPr>
            <p:cNvPr id="21517"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9"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0"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1"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22"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1523"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4"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1508"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1509"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0"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1"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2"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13"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15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1516"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25834267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F93D9AE-E67A-4481-AAB3-8AF1B6A29144}" type="slidenum">
              <a:rPr lang="fr-FR" altLang="en-US" sz="1200" smtClean="0">
                <a:solidFill>
                  <a:schemeClr val="tx2"/>
                </a:solidFill>
              </a:rPr>
              <a:pPr eaLnBrk="1" hangingPunct="1"/>
              <a:t>26</a:t>
            </a:fld>
            <a:endParaRPr lang="fr-FR" altLang="en-US" sz="1200" smtClean="0">
              <a:solidFill>
                <a:schemeClr val="tx2"/>
              </a:solidFill>
            </a:endParaRPr>
          </a:p>
        </p:txBody>
      </p:sp>
      <p:grpSp>
        <p:nvGrpSpPr>
          <p:cNvPr id="22531" name="Group 15"/>
          <p:cNvGrpSpPr>
            <a:grpSpLocks/>
          </p:cNvGrpSpPr>
          <p:nvPr/>
        </p:nvGrpSpPr>
        <p:grpSpPr bwMode="auto">
          <a:xfrm>
            <a:off x="-90488" y="2997200"/>
            <a:ext cx="9234488" cy="1163638"/>
            <a:chOff x="-57" y="1888"/>
            <a:chExt cx="5817" cy="733"/>
          </a:xfrm>
        </p:grpSpPr>
        <p:pic>
          <p:nvPicPr>
            <p:cNvPr id="22541"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3"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4"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5"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46"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2547"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8"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2532"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2533"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4"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5"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6"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37"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253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2540"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83874122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9F33B70-A917-4A36-92A6-5C54A300BE07}" type="slidenum">
              <a:rPr lang="fr-FR" altLang="en-US" sz="1200" smtClean="0">
                <a:solidFill>
                  <a:schemeClr val="tx2"/>
                </a:solidFill>
              </a:rPr>
              <a:pPr eaLnBrk="1" hangingPunct="1"/>
              <a:t>27</a:t>
            </a:fld>
            <a:endParaRPr lang="fr-FR" altLang="en-US" sz="1200" smtClean="0">
              <a:solidFill>
                <a:schemeClr val="tx2"/>
              </a:solidFill>
            </a:endParaRPr>
          </a:p>
        </p:txBody>
      </p:sp>
      <p:grpSp>
        <p:nvGrpSpPr>
          <p:cNvPr id="23555" name="Group 14"/>
          <p:cNvGrpSpPr>
            <a:grpSpLocks/>
          </p:cNvGrpSpPr>
          <p:nvPr/>
        </p:nvGrpSpPr>
        <p:grpSpPr bwMode="auto">
          <a:xfrm>
            <a:off x="-90488" y="2997200"/>
            <a:ext cx="9234488" cy="1163638"/>
            <a:chOff x="-57" y="1888"/>
            <a:chExt cx="5817" cy="733"/>
          </a:xfrm>
        </p:grpSpPr>
        <p:pic>
          <p:nvPicPr>
            <p:cNvPr id="23565" name="Picture 1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16"/>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7" name="Rectangle 17"/>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8" name="Rectangle 18"/>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9" name="Text Box 19"/>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70" name="Line 20"/>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3571" name="Rectangle 21"/>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72" name="Text Box 22"/>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3556"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3557" name="Rectangle 6"/>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8"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9" name="Text Box 9"/>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60" name="Rectangle 10"/>
          <p:cNvSpPr>
            <a:spLocks noChangeArrowheads="1"/>
          </p:cNvSpPr>
          <p:nvPr/>
        </p:nvSpPr>
        <p:spPr bwMode="auto">
          <a:xfrm>
            <a:off x="2820988"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TeVatron</a:t>
            </a:r>
          </a:p>
          <a:p>
            <a:r>
              <a:rPr lang="en-US" sz="1800"/>
              <a:t>1983-2011</a:t>
            </a:r>
            <a:r>
              <a:rPr lang="en-US"/>
              <a:t> </a:t>
            </a:r>
          </a:p>
        </p:txBody>
      </p:sp>
      <p:pic>
        <p:nvPicPr>
          <p:cNvPr id="2356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664075"/>
            <a:ext cx="33670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2" name="Text Box 12"/>
          <p:cNvSpPr txBox="1">
            <a:spLocks noChangeArrowheads="1"/>
          </p:cNvSpPr>
          <p:nvPr/>
        </p:nvSpPr>
        <p:spPr bwMode="auto">
          <a:xfrm>
            <a:off x="1060450" y="4668838"/>
            <a:ext cx="226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TeVatron à Fermilab</a:t>
            </a:r>
          </a:p>
          <a:p>
            <a:pPr algn="ctr" eaLnBrk="1" hangingPunct="1"/>
            <a:r>
              <a:rPr lang="en-US"/>
              <a:t>(pres de Chicago)</a:t>
            </a:r>
          </a:p>
        </p:txBody>
      </p:sp>
      <p:sp>
        <p:nvSpPr>
          <p:cNvPr id="23563" name="Text Box 13"/>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3564" name="Rectangle 23"/>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Tree>
    <p:extLst>
      <p:ext uri="{BB962C8B-B14F-4D97-AF65-F5344CB8AC3E}">
        <p14:creationId xmlns:p14="http://schemas.microsoft.com/office/powerpoint/2010/main" val="426476195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EE3AB1A-CEF2-4B7F-A681-0365DAD2A331}" type="slidenum">
              <a:rPr lang="fr-FR" altLang="en-US" sz="1200" smtClean="0">
                <a:solidFill>
                  <a:schemeClr val="tx2"/>
                </a:solidFill>
              </a:rPr>
              <a:pPr eaLnBrk="1" hangingPunct="1"/>
              <a:t>28</a:t>
            </a:fld>
            <a:endParaRPr lang="fr-FR" altLang="en-US" sz="1200" smtClean="0">
              <a:solidFill>
                <a:schemeClr val="tx2"/>
              </a:solidFill>
            </a:endParaRPr>
          </a:p>
        </p:txBody>
      </p:sp>
      <p:grpSp>
        <p:nvGrpSpPr>
          <p:cNvPr id="24579" name="Group 22"/>
          <p:cNvGrpSpPr>
            <a:grpSpLocks/>
          </p:cNvGrpSpPr>
          <p:nvPr/>
        </p:nvGrpSpPr>
        <p:grpSpPr bwMode="auto">
          <a:xfrm>
            <a:off x="-90488" y="2997200"/>
            <a:ext cx="9234488" cy="1163638"/>
            <a:chOff x="-57" y="1888"/>
            <a:chExt cx="5817" cy="733"/>
          </a:xfrm>
        </p:grpSpPr>
        <p:pic>
          <p:nvPicPr>
            <p:cNvPr id="24591" name="Picture 23"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Rectangle 24"/>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3" name="Rectangle 25"/>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4" name="Rectangle 26"/>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5" name="Text Box 27"/>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4596" name="Line 28"/>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97" name="Rectangle 29"/>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8" name="Text Box 30"/>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4580" name="Rectangle 9"/>
          <p:cNvSpPr>
            <a:spLocks noChangeArrowheads="1"/>
          </p:cNvSpPr>
          <p:nvPr/>
        </p:nvSpPr>
        <p:spPr bwMode="auto">
          <a:xfrm>
            <a:off x="2460625" y="2009775"/>
            <a:ext cx="5481638"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1" name="Rectangle 10"/>
          <p:cNvSpPr>
            <a:spLocks noChangeArrowheads="1"/>
          </p:cNvSpPr>
          <p:nvPr/>
        </p:nvSpPr>
        <p:spPr bwMode="auto">
          <a:xfrm>
            <a:off x="2049463" y="2008188"/>
            <a:ext cx="90487"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2" name="Rectangle 2"/>
          <p:cNvSpPr>
            <a:spLocks noGrp="1" noChangeArrowheads="1"/>
          </p:cNvSpPr>
          <p:nvPr>
            <p:ph type="title"/>
          </p:nvPr>
        </p:nvSpPr>
        <p:spPr>
          <a:xfrm>
            <a:off x="1624013" y="0"/>
            <a:ext cx="5932487" cy="519113"/>
          </a:xfrm>
        </p:spPr>
        <p:txBody>
          <a:bodyPr/>
          <a:lstStyle/>
          <a:p>
            <a:r>
              <a:rPr lang="en-US" smtClean="0"/>
              <a:t>La chasse au boson de Higgs</a:t>
            </a:r>
          </a:p>
        </p:txBody>
      </p:sp>
      <p:sp>
        <p:nvSpPr>
          <p:cNvPr id="24583"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4" name="Rectangle 8"/>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5" name="Rectangle 12"/>
          <p:cNvSpPr>
            <a:spLocks noChangeArrowheads="1"/>
          </p:cNvSpPr>
          <p:nvPr/>
        </p:nvSpPr>
        <p:spPr bwMode="auto">
          <a:xfrm>
            <a:off x="5011738" y="1265238"/>
            <a:ext cx="16906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LHC</a:t>
            </a:r>
          </a:p>
          <a:p>
            <a:r>
              <a:rPr lang="en-US" sz="1800"/>
              <a:t>Depuis 2009</a:t>
            </a:r>
            <a:r>
              <a:rPr lang="en-US"/>
              <a:t> </a:t>
            </a:r>
          </a:p>
        </p:txBody>
      </p:sp>
      <p:sp>
        <p:nvSpPr>
          <p:cNvPr id="24586" name="Line 13"/>
          <p:cNvSpPr>
            <a:spLocks noChangeShapeType="1"/>
          </p:cNvSpPr>
          <p:nvPr/>
        </p:nvSpPr>
        <p:spPr bwMode="auto">
          <a:xfrm>
            <a:off x="2292350" y="1408113"/>
            <a:ext cx="0" cy="39211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87" name="Text Box 14"/>
          <p:cNvSpPr txBox="1">
            <a:spLocks noChangeArrowheads="1"/>
          </p:cNvSpPr>
          <p:nvPr/>
        </p:nvSpPr>
        <p:spPr bwMode="auto">
          <a:xfrm>
            <a:off x="2055813" y="693738"/>
            <a:ext cx="48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4400"/>
              <a:t>?</a:t>
            </a:r>
          </a:p>
        </p:txBody>
      </p:sp>
      <p:pic>
        <p:nvPicPr>
          <p:cNvPr id="2458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675188"/>
            <a:ext cx="2627312"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Text Box 20"/>
          <p:cNvSpPr txBox="1">
            <a:spLocks noChangeArrowheads="1"/>
          </p:cNvSpPr>
          <p:nvPr/>
        </p:nvSpPr>
        <p:spPr bwMode="auto">
          <a:xfrm>
            <a:off x="4684713" y="4683125"/>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LHC au cern</a:t>
            </a:r>
          </a:p>
          <a:p>
            <a:pPr algn="ctr" eaLnBrk="1" hangingPunct="1"/>
            <a:r>
              <a:rPr lang="en-US"/>
              <a:t>(pres de Genève)</a:t>
            </a:r>
          </a:p>
        </p:txBody>
      </p:sp>
      <p:sp>
        <p:nvSpPr>
          <p:cNvPr id="24590" name="Text Box 21"/>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 name="ZoneTexte 1"/>
          <p:cNvSpPr txBox="1"/>
          <p:nvPr/>
        </p:nvSpPr>
        <p:spPr>
          <a:xfrm>
            <a:off x="428432" y="5662315"/>
            <a:ext cx="4583306" cy="461665"/>
          </a:xfrm>
          <a:prstGeom prst="rect">
            <a:avLst/>
          </a:prstGeom>
          <a:noFill/>
        </p:spPr>
        <p:txBody>
          <a:bodyPr wrap="none" rtlCol="0">
            <a:spAutoFit/>
          </a:bodyPr>
          <a:lstStyle/>
          <a:p>
            <a:r>
              <a:rPr lang="en-US" sz="2400" dirty="0" smtClean="0"/>
              <a:t>Situation en </a:t>
            </a:r>
            <a:r>
              <a:rPr lang="en-US" sz="2400" dirty="0" err="1" smtClean="0"/>
              <a:t>décembre</a:t>
            </a:r>
            <a:r>
              <a:rPr lang="en-US" sz="2400" dirty="0"/>
              <a:t> </a:t>
            </a:r>
            <a:r>
              <a:rPr lang="en-US" sz="2400" dirty="0" smtClean="0"/>
              <a:t>2011</a:t>
            </a:r>
            <a:endParaRPr lang="en-US" sz="2400" dirty="0"/>
          </a:p>
        </p:txBody>
      </p:sp>
    </p:spTree>
    <p:extLst>
      <p:ext uri="{BB962C8B-B14F-4D97-AF65-F5344CB8AC3E}">
        <p14:creationId xmlns:p14="http://schemas.microsoft.com/office/powerpoint/2010/main" val="29529346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CD8FC30-8375-4B6E-8473-3D93BD4AAB6D}" type="slidenum">
              <a:rPr lang="fr-FR" altLang="en-US" sz="1200" smtClean="0">
                <a:solidFill>
                  <a:schemeClr val="tx2"/>
                </a:solidFill>
              </a:rPr>
              <a:pPr eaLnBrk="1" hangingPunct="1"/>
              <a:t>29</a:t>
            </a:fld>
            <a:endParaRPr lang="fr-FR" altLang="en-US" sz="1200" smtClean="0">
              <a:solidFill>
                <a:schemeClr val="tx2"/>
              </a:solidFill>
            </a:endParaRPr>
          </a:p>
        </p:txBody>
      </p:sp>
      <p:sp>
        <p:nvSpPr>
          <p:cNvPr id="31747" name="Rectangle 2"/>
          <p:cNvSpPr>
            <a:spLocks noGrp="1" noChangeArrowheads="1"/>
          </p:cNvSpPr>
          <p:nvPr>
            <p:ph type="title"/>
          </p:nvPr>
        </p:nvSpPr>
        <p:spPr>
          <a:xfrm>
            <a:off x="2568575" y="0"/>
            <a:ext cx="4056063" cy="519113"/>
          </a:xfrm>
        </p:spPr>
        <p:txBody>
          <a:bodyPr/>
          <a:lstStyle/>
          <a:p>
            <a:pPr eaLnBrk="1" hangingPunct="1"/>
            <a:r>
              <a:rPr lang="fr-FR" smtClean="0"/>
              <a:t>Questions ouvertes</a:t>
            </a:r>
          </a:p>
        </p:txBody>
      </p:sp>
      <p:sp>
        <p:nvSpPr>
          <p:cNvPr id="31748" name="Rectangle 3"/>
          <p:cNvSpPr>
            <a:spLocks noGrp="1" noChangeArrowheads="1"/>
          </p:cNvSpPr>
          <p:nvPr>
            <p:ph type="body" idx="1"/>
          </p:nvPr>
        </p:nvSpPr>
        <p:spPr>
          <a:xfrm>
            <a:off x="149225" y="719138"/>
            <a:ext cx="7002463" cy="6138862"/>
          </a:xfrm>
        </p:spPr>
        <p:txBody>
          <a:bodyPr/>
          <a:lstStyle/>
          <a:p>
            <a:pPr eaLnBrk="1" hangingPunct="1">
              <a:lnSpc>
                <a:spcPct val="90000"/>
              </a:lnSpc>
            </a:pPr>
            <a:r>
              <a:rPr lang="fr-FR" sz="2200" smtClean="0"/>
              <a:t>Quel mécanisme donne leur masse aux particules?</a:t>
            </a:r>
          </a:p>
          <a:p>
            <a:pPr lvl="1" eaLnBrk="1" hangingPunct="1">
              <a:lnSpc>
                <a:spcPct val="90000"/>
              </a:lnSpc>
            </a:pPr>
            <a:r>
              <a:rPr lang="fr-FR" sz="2000" smtClean="0"/>
              <a:t>Boson de Higgs existe-t-il?</a:t>
            </a:r>
          </a:p>
          <a:p>
            <a:pPr lvl="1" eaLnBrk="1" hangingPunct="1">
              <a:lnSpc>
                <a:spcPct val="90000"/>
              </a:lnSpc>
            </a:pPr>
            <a:r>
              <a:rPr lang="fr-FR" sz="2000" smtClean="0"/>
              <a:t>Réponse prévue cette année</a:t>
            </a:r>
          </a:p>
          <a:p>
            <a:pPr lvl="1" eaLnBrk="1" hangingPunct="1">
              <a:lnSpc>
                <a:spcPct val="90000"/>
              </a:lnSpc>
              <a:buFont typeface="Wingdings" pitchFamily="2" charset="2"/>
              <a:buNone/>
            </a:pPr>
            <a:endParaRPr lang="fr-FR" sz="1000" smtClean="0"/>
          </a:p>
          <a:p>
            <a:pPr eaLnBrk="1" hangingPunct="1">
              <a:lnSpc>
                <a:spcPct val="90000"/>
              </a:lnSpc>
            </a:pPr>
            <a:r>
              <a:rPr lang="fr-FR" sz="2200" smtClean="0"/>
              <a:t>Les forces de la nature ont-elles une origine commune?</a:t>
            </a:r>
          </a:p>
          <a:p>
            <a:pPr eaLnBrk="1" hangingPunct="1">
              <a:lnSpc>
                <a:spcPct val="90000"/>
              </a:lnSpc>
            </a:pPr>
            <a:endParaRPr lang="fr-FR" sz="1000" smtClean="0"/>
          </a:p>
          <a:p>
            <a:pPr eaLnBrk="1" hangingPunct="1">
              <a:lnSpc>
                <a:spcPct val="90000"/>
              </a:lnSpc>
            </a:pPr>
            <a:r>
              <a:rPr lang="fr-FR" sz="2200" smtClean="0"/>
              <a:t>Pourquoi l’antimatière est-elle si rare ?</a:t>
            </a:r>
          </a:p>
          <a:p>
            <a:pPr eaLnBrk="1" hangingPunct="1">
              <a:lnSpc>
                <a:spcPct val="90000"/>
              </a:lnSpc>
            </a:pPr>
            <a:endParaRPr lang="fr-FR" sz="2200" smtClean="0"/>
          </a:p>
          <a:p>
            <a:pPr eaLnBrk="1" hangingPunct="1">
              <a:lnSpc>
                <a:spcPct val="90000"/>
              </a:lnSpc>
            </a:pPr>
            <a:r>
              <a:rPr lang="fr-FR" sz="2200" smtClean="0"/>
              <a:t>Quelle est la composition de l’univers?</a:t>
            </a:r>
          </a:p>
          <a:p>
            <a:pPr lvl="1" eaLnBrk="1" hangingPunct="1">
              <a:lnSpc>
                <a:spcPct val="90000"/>
              </a:lnSpc>
            </a:pPr>
            <a:r>
              <a:rPr lang="fr-FR" sz="2000" smtClean="0"/>
              <a:t>On ne comprend que 4% du contenu énergétique de l’univers</a:t>
            </a:r>
          </a:p>
          <a:p>
            <a:pPr eaLnBrk="1" hangingPunct="1">
              <a:lnSpc>
                <a:spcPct val="90000"/>
              </a:lnSpc>
              <a:buFont typeface="Wingdings" pitchFamily="2" charset="2"/>
              <a:buNone/>
            </a:pPr>
            <a:endParaRPr lang="fr-FR" sz="2200" smtClean="0"/>
          </a:p>
          <a:p>
            <a:pPr eaLnBrk="1" hangingPunct="1">
              <a:lnSpc>
                <a:spcPct val="90000"/>
              </a:lnSpc>
            </a:pPr>
            <a:r>
              <a:rPr lang="fr-FR" sz="2200" smtClean="0"/>
              <a:t>Comment décrire introduire la gravité dans le Modèle Standard?</a:t>
            </a:r>
          </a:p>
          <a:p>
            <a:pPr eaLnBrk="1" hangingPunct="1">
              <a:lnSpc>
                <a:spcPct val="90000"/>
              </a:lnSpc>
            </a:pPr>
            <a:endParaRPr lang="fr-FR" sz="1000" smtClean="0"/>
          </a:p>
          <a:p>
            <a:pPr eaLnBrk="1" hangingPunct="1">
              <a:lnSpc>
                <a:spcPct val="90000"/>
              </a:lnSpc>
            </a:pPr>
            <a:endParaRPr lang="fr-FR" sz="1000" smtClean="0"/>
          </a:p>
          <a:p>
            <a:pPr eaLnBrk="1" hangingPunct="1">
              <a:lnSpc>
                <a:spcPct val="90000"/>
              </a:lnSpc>
            </a:pPr>
            <a:r>
              <a:rPr lang="fr-FR" sz="2200" smtClean="0"/>
              <a:t>….</a:t>
            </a:r>
          </a:p>
        </p:txBody>
      </p:sp>
      <p:pic>
        <p:nvPicPr>
          <p:cNvPr id="31749" name="Picture 4" descr="hp-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082675"/>
            <a:ext cx="18351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451225"/>
            <a:ext cx="2730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Espace réservé du numéro de diapositive 3"/>
          <p:cNvSpPr>
            <a:spLocks noGrp="1"/>
          </p:cNvSpPr>
          <p:nvPr>
            <p:ph type="sldNum" sz="quarter" idx="10"/>
          </p:nvPr>
        </p:nvSpPr>
        <p:spPr/>
        <p:txBody>
          <a:bodyPr/>
          <a:lstStyle/>
          <a:p>
            <a:fld id="{C5A2790B-8353-4AF0-9B44-B83661ABC64C}" type="slidenum">
              <a:rPr lang="fr-FR" altLang="en-US"/>
              <a:pPr/>
              <a:t>3</a:t>
            </a:fld>
            <a:endParaRPr lang="fr-FR" altLang="en-US"/>
          </a:p>
        </p:txBody>
      </p:sp>
      <p:sp>
        <p:nvSpPr>
          <p:cNvPr id="811016"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1010" name="Rectangle 2"/>
          <p:cNvSpPr>
            <a:spLocks noGrp="1" noChangeArrowheads="1"/>
          </p:cNvSpPr>
          <p:nvPr>
            <p:ph type="title"/>
          </p:nvPr>
        </p:nvSpPr>
        <p:spPr>
          <a:xfrm>
            <a:off x="3697288" y="0"/>
            <a:ext cx="1785937" cy="519113"/>
          </a:xfrm>
        </p:spPr>
        <p:txBody>
          <a:bodyPr/>
          <a:lstStyle/>
          <a:p>
            <a:r>
              <a:rPr lang="en-US"/>
              <a:t>L’atome</a:t>
            </a:r>
            <a:endParaRPr lang="fr-FR"/>
          </a:p>
        </p:txBody>
      </p:sp>
      <p:sp>
        <p:nvSpPr>
          <p:cNvPr id="811011" name="Rectangle 3"/>
          <p:cNvSpPr>
            <a:spLocks noGrp="1" noChangeArrowheads="1"/>
          </p:cNvSpPr>
          <p:nvPr>
            <p:ph type="body" idx="1"/>
          </p:nvPr>
        </p:nvSpPr>
        <p:spPr/>
        <p:txBody>
          <a:bodyPr/>
          <a:lstStyle/>
          <a:p>
            <a:endParaRPr lang="fr-FR" dirty="0"/>
          </a:p>
        </p:txBody>
      </p:sp>
      <p:pic>
        <p:nvPicPr>
          <p:cNvPr id="81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1013" name="Rectangle 5"/>
          <p:cNvSpPr>
            <a:spLocks noChangeArrowheads="1"/>
          </p:cNvSpPr>
          <p:nvPr/>
        </p:nvSpPr>
        <p:spPr bwMode="auto">
          <a:xfrm>
            <a:off x="1524000" y="609600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lnSpc>
                <a:spcPct val="145000"/>
              </a:lnSpc>
            </a:pPr>
            <a:r>
              <a:rPr lang="en-GB" sz="2000">
                <a:solidFill>
                  <a:schemeClr val="bg1"/>
                </a:solidFill>
              </a:rPr>
              <a:t>Taille d’un atome: 10</a:t>
            </a:r>
            <a:r>
              <a:rPr lang="en-GB" sz="2000" baseline="30000">
                <a:solidFill>
                  <a:schemeClr val="bg1"/>
                </a:solidFill>
              </a:rPr>
              <a:t>-10</a:t>
            </a:r>
            <a:r>
              <a:rPr lang="en-GB" sz="2000">
                <a:solidFill>
                  <a:schemeClr val="bg1"/>
                </a:solidFill>
              </a:rPr>
              <a:t> m=0.0000000001m</a:t>
            </a:r>
          </a:p>
        </p:txBody>
      </p:sp>
      <p:sp>
        <p:nvSpPr>
          <p:cNvPr id="811014" name="Text Box 6"/>
          <p:cNvSpPr txBox="1">
            <a:spLocks noChangeArrowheads="1"/>
          </p:cNvSpPr>
          <p:nvPr/>
        </p:nvSpPr>
        <p:spPr bwMode="auto">
          <a:xfrm>
            <a:off x="2590800" y="65532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400">
                <a:solidFill>
                  <a:schemeClr val="bg1"/>
                </a:solidFill>
              </a:rPr>
              <a:t>10 millions de fois plus petit qu’une fourmi</a:t>
            </a:r>
          </a:p>
        </p:txBody>
      </p:sp>
    </p:spTree>
    <p:extLst>
      <p:ext uri="{BB962C8B-B14F-4D97-AF65-F5344CB8AC3E}">
        <p14:creationId xmlns:p14="http://schemas.microsoft.com/office/powerpoint/2010/main" val="49738619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D43016-A1AC-4BEF-B487-A5F8882840C4}" type="slidenum">
              <a:rPr lang="fr-FR" altLang="en-US" sz="1200" smtClean="0">
                <a:solidFill>
                  <a:schemeClr val="tx2"/>
                </a:solidFill>
              </a:rPr>
              <a:pPr eaLnBrk="1" hangingPunct="1"/>
              <a:t>30</a:t>
            </a:fld>
            <a:endParaRPr lang="fr-FR" altLang="en-US" sz="1200" smtClean="0">
              <a:solidFill>
                <a:schemeClr val="tx2"/>
              </a:solidFill>
            </a:endParaRPr>
          </a:p>
        </p:txBody>
      </p:sp>
      <p:sp>
        <p:nvSpPr>
          <p:cNvPr id="33795" name="Rectangle 2"/>
          <p:cNvSpPr>
            <a:spLocks noGrp="1" noChangeArrowheads="1"/>
          </p:cNvSpPr>
          <p:nvPr>
            <p:ph type="title"/>
          </p:nvPr>
        </p:nvSpPr>
        <p:spPr>
          <a:xfrm>
            <a:off x="1801813" y="0"/>
            <a:ext cx="5576887" cy="519113"/>
          </a:xfrm>
        </p:spPr>
        <p:txBody>
          <a:bodyPr/>
          <a:lstStyle/>
          <a:p>
            <a:pPr eaLnBrk="1" hangingPunct="1"/>
            <a:r>
              <a:rPr lang="fr-BE" smtClean="0"/>
              <a:t>Particules et antiparticules</a:t>
            </a:r>
            <a:endParaRPr lang="en-US" smtClean="0"/>
          </a:p>
        </p:txBody>
      </p:sp>
      <p:sp>
        <p:nvSpPr>
          <p:cNvPr id="33796" name="Rectangle 3"/>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33797" name="Rectangle 4"/>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33798" name="Rectangle 5"/>
          <p:cNvSpPr>
            <a:spLocks noChangeArrowheads="1"/>
          </p:cNvSpPr>
          <p:nvPr/>
        </p:nvSpPr>
        <p:spPr bwMode="auto">
          <a:xfrm>
            <a:off x="300038" y="579438"/>
            <a:ext cx="8843962"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A toute particule est associée une antiparticule</a:t>
            </a:r>
          </a:p>
          <a:p>
            <a:pPr marL="669925" lvl="1" indent="-325438">
              <a:spcBef>
                <a:spcPct val="20000"/>
              </a:spcBef>
              <a:buClr>
                <a:srgbClr val="CC0099"/>
              </a:buClr>
              <a:buSzPct val="115000"/>
              <a:buFont typeface="Wingdings" pitchFamily="2" charset="2"/>
              <a:buChar char="§"/>
            </a:pPr>
            <a:r>
              <a:rPr lang="fr-FR" sz="2000"/>
              <a:t>Masse, temps de vie, spin identiques</a:t>
            </a:r>
          </a:p>
          <a:p>
            <a:pPr marL="669925" lvl="1" indent="-325438">
              <a:spcBef>
                <a:spcPct val="20000"/>
              </a:spcBef>
              <a:buClr>
                <a:srgbClr val="CC0099"/>
              </a:buClr>
              <a:buSzPct val="115000"/>
              <a:buFont typeface="Wingdings" pitchFamily="2" charset="2"/>
              <a:buChar char="§"/>
            </a:pPr>
            <a:r>
              <a:rPr lang="fr-FR" sz="2000"/>
              <a:t>Nombres quantiques opposés</a:t>
            </a:r>
          </a:p>
          <a:p>
            <a:pPr marL="342900" indent="-342900">
              <a:spcBef>
                <a:spcPct val="20000"/>
              </a:spcBef>
              <a:buClr>
                <a:srgbClr val="FF0066"/>
              </a:buClr>
              <a:buSzPct val="140000"/>
              <a:buFont typeface="Wingdings" pitchFamily="2" charset="2"/>
              <a:buChar char="§"/>
            </a:pPr>
            <a:endParaRPr lang="en-US" sz="2200"/>
          </a:p>
        </p:txBody>
      </p:sp>
      <p:pic>
        <p:nvPicPr>
          <p:cNvPr id="33799" name="Picture 6" descr="Image:Carl anderson.1937.jpg"/>
          <p:cNvPicPr>
            <a:picLocks noChangeAspect="1" noChangeArrowheads="1"/>
          </p:cNvPicPr>
          <p:nvPr/>
        </p:nvPicPr>
        <p:blipFill>
          <a:blip r:embed="rId2" cstate="print">
            <a:extLst>
              <a:ext uri="{28A0092B-C50C-407E-A947-70E740481C1C}">
                <a14:useLocalDpi xmlns:a14="http://schemas.microsoft.com/office/drawing/2010/main" val="0"/>
              </a:ext>
            </a:extLst>
          </a:blip>
          <a:srcRect b="14607"/>
          <a:stretch>
            <a:fillRect/>
          </a:stretch>
        </p:blipFill>
        <p:spPr bwMode="auto">
          <a:xfrm>
            <a:off x="6942138" y="4838700"/>
            <a:ext cx="9302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7"/>
          <p:cNvSpPr txBox="1">
            <a:spLocks noChangeArrowheads="1"/>
          </p:cNvSpPr>
          <p:nvPr/>
        </p:nvSpPr>
        <p:spPr bwMode="auto">
          <a:xfrm>
            <a:off x="6940550" y="5967413"/>
            <a:ext cx="954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sym typeface="Wingdings" pitchFamily="2" charset="2"/>
              </a:rPr>
              <a:t>C. Anderson</a:t>
            </a:r>
          </a:p>
        </p:txBody>
      </p:sp>
      <p:grpSp>
        <p:nvGrpSpPr>
          <p:cNvPr id="33801" name="Group 8"/>
          <p:cNvGrpSpPr>
            <a:grpSpLocks/>
          </p:cNvGrpSpPr>
          <p:nvPr/>
        </p:nvGrpSpPr>
        <p:grpSpPr bwMode="auto">
          <a:xfrm>
            <a:off x="1316038" y="4802188"/>
            <a:ext cx="1004887" cy="1560512"/>
            <a:chOff x="133" y="2676"/>
            <a:chExt cx="865" cy="1258"/>
          </a:xfrm>
        </p:grpSpPr>
        <p:pic>
          <p:nvPicPr>
            <p:cNvPr id="33807" name="Picture 9" descr="Image:Dir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2676"/>
              <a:ext cx="840"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Text Box 10"/>
            <p:cNvSpPr txBox="1">
              <a:spLocks noChangeArrowheads="1"/>
            </p:cNvSpPr>
            <p:nvPr/>
          </p:nvSpPr>
          <p:spPr bwMode="auto">
            <a:xfrm>
              <a:off x="133" y="3713"/>
              <a:ext cx="865"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rPr>
                <a:t>P.A.M. Dirac</a:t>
              </a:r>
            </a:p>
          </p:txBody>
        </p:sp>
      </p:grpSp>
      <p:grpSp>
        <p:nvGrpSpPr>
          <p:cNvPr id="33802" name="Group 11"/>
          <p:cNvGrpSpPr>
            <a:grpSpLocks/>
          </p:cNvGrpSpPr>
          <p:nvPr/>
        </p:nvGrpSpPr>
        <p:grpSpPr bwMode="auto">
          <a:xfrm>
            <a:off x="3554413" y="4597400"/>
            <a:ext cx="2033587" cy="1827213"/>
            <a:chOff x="1863" y="2491"/>
            <a:chExt cx="2081" cy="1829"/>
          </a:xfrm>
        </p:grpSpPr>
        <p:pic>
          <p:nvPicPr>
            <p:cNvPr id="33803" name="Picture 12" descr="Cloud_chamber_-_visible_trace_of_posi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 y="2491"/>
              <a:ext cx="2019" cy="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Line 13"/>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Text Box 14"/>
            <p:cNvSpPr txBox="1">
              <a:spLocks noChangeArrowheads="1"/>
            </p:cNvSpPr>
            <p:nvPr/>
          </p:nvSpPr>
          <p:spPr bwMode="auto">
            <a:xfrm>
              <a:off x="2293" y="2667"/>
              <a:ext cx="884"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solidFill>
                    <a:srgbClr val="FF0000"/>
                  </a:solidFill>
                  <a:latin typeface="Times New Roman" pitchFamily="18" charset="0"/>
                </a:rPr>
                <a:t>Positron</a:t>
              </a:r>
            </a:p>
          </p:txBody>
        </p:sp>
        <p:sp>
          <p:nvSpPr>
            <p:cNvPr id="33806" name="Text Box 15"/>
            <p:cNvSpPr txBox="1">
              <a:spLocks noChangeArrowheads="1"/>
            </p:cNvSpPr>
            <p:nvPr/>
          </p:nvSpPr>
          <p:spPr bwMode="auto">
            <a:xfrm>
              <a:off x="1863" y="3578"/>
              <a:ext cx="1412"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eaLnBrk="1" hangingPunct="1"/>
              <a:r>
                <a:rPr lang="fr-FR" sz="1600">
                  <a:solidFill>
                    <a:srgbClr val="FF0000"/>
                  </a:solidFill>
                  <a:latin typeface="Times New Roman" pitchFamily="18" charset="0"/>
                  <a:sym typeface="Symbol" pitchFamily="18" charset="2"/>
                </a:rPr>
                <a:t>Magnetic field</a:t>
              </a: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C3F605F-0C30-4AE9-9BC6-CEDC88C93D4A}" type="slidenum">
              <a:rPr lang="fr-FR" altLang="en-US" sz="1200" smtClean="0">
                <a:solidFill>
                  <a:schemeClr val="tx2"/>
                </a:solidFill>
              </a:rPr>
              <a:pPr eaLnBrk="1" hangingPunct="1"/>
              <a:t>31</a:t>
            </a:fld>
            <a:endParaRPr lang="fr-FR" altLang="en-US" sz="1200" smtClean="0">
              <a:solidFill>
                <a:schemeClr val="tx2"/>
              </a:solidFill>
            </a:endParaRPr>
          </a:p>
        </p:txBody>
      </p:sp>
      <p:sp>
        <p:nvSpPr>
          <p:cNvPr id="34819" name="Rectangle 2"/>
          <p:cNvSpPr>
            <a:spLocks noGrp="1" noChangeArrowheads="1"/>
          </p:cNvSpPr>
          <p:nvPr>
            <p:ph type="title"/>
          </p:nvPr>
        </p:nvSpPr>
        <p:spPr>
          <a:xfrm>
            <a:off x="3698875" y="0"/>
            <a:ext cx="1785938" cy="519113"/>
          </a:xfrm>
        </p:spPr>
        <p:txBody>
          <a:bodyPr/>
          <a:lstStyle/>
          <a:p>
            <a:pPr eaLnBrk="1" hangingPunct="1"/>
            <a:r>
              <a:rPr lang="en-US" smtClean="0"/>
              <a:t>L’atome</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582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5449888"/>
            <a:ext cx="1420812"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Rectangle 5"/>
          <p:cNvSpPr>
            <a:spLocks noChangeArrowheads="1"/>
          </p:cNvSpPr>
          <p:nvPr/>
        </p:nvSpPr>
        <p:spPr bwMode="auto">
          <a:xfrm>
            <a:off x="1477963" y="746125"/>
            <a:ext cx="634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sz="1600"/>
              <a:t>Classification des éléments chimiques (table de Mendeleïev)</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BB9BE22-9A93-4269-BC7E-A9314894A007}" type="slidenum">
              <a:rPr lang="fr-FR" altLang="en-US" sz="1200" smtClean="0">
                <a:solidFill>
                  <a:schemeClr val="tx2"/>
                </a:solidFill>
              </a:rPr>
              <a:pPr eaLnBrk="1" hangingPunct="1"/>
              <a:t>32</a:t>
            </a:fld>
            <a:endParaRPr lang="fr-FR" altLang="en-US" sz="1200" smtClean="0">
              <a:solidFill>
                <a:schemeClr val="tx2"/>
              </a:solidFill>
            </a:endParaRPr>
          </a:p>
        </p:txBody>
      </p:sp>
      <p:grpSp>
        <p:nvGrpSpPr>
          <p:cNvPr id="569346" name="Group 2"/>
          <p:cNvGrpSpPr>
            <a:grpSpLocks/>
          </p:cNvGrpSpPr>
          <p:nvPr/>
        </p:nvGrpSpPr>
        <p:grpSpPr bwMode="auto">
          <a:xfrm>
            <a:off x="3390900" y="4432300"/>
            <a:ext cx="2362200" cy="1968500"/>
            <a:chOff x="736" y="2712"/>
            <a:chExt cx="1488" cy="1240"/>
          </a:xfrm>
        </p:grpSpPr>
        <p:grpSp>
          <p:nvGrpSpPr>
            <p:cNvPr id="35885" name="Group 3"/>
            <p:cNvGrpSpPr>
              <a:grpSpLocks/>
            </p:cNvGrpSpPr>
            <p:nvPr/>
          </p:nvGrpSpPr>
          <p:grpSpPr bwMode="auto">
            <a:xfrm>
              <a:off x="736" y="2712"/>
              <a:ext cx="1488" cy="1240"/>
              <a:chOff x="768" y="2712"/>
              <a:chExt cx="1488" cy="1240"/>
            </a:xfrm>
          </p:grpSpPr>
          <p:sp>
            <p:nvSpPr>
              <p:cNvPr id="35887" name="Line 4"/>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8" name="Line 5"/>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9" name="Line 6"/>
              <p:cNvSpPr>
                <a:spLocks noChangeShapeType="1"/>
              </p:cNvSpPr>
              <p:nvPr/>
            </p:nvSpPr>
            <p:spPr bwMode="auto">
              <a:xfrm>
                <a:off x="1320" y="3200"/>
                <a:ext cx="632" cy="58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0" name="Line 7"/>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1" name="Line 8"/>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86" name="Text Box 9"/>
            <p:cNvSpPr txBox="1">
              <a:spLocks noChangeArrowheads="1"/>
            </p:cNvSpPr>
            <p:nvPr/>
          </p:nvSpPr>
          <p:spPr bwMode="auto">
            <a:xfrm>
              <a:off x="1351" y="3428"/>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W</a:t>
              </a:r>
              <a:r>
                <a:rPr lang="en-US" sz="1800" baseline="30000"/>
                <a:t>-</a:t>
              </a:r>
            </a:p>
          </p:txBody>
        </p:sp>
      </p:grpSp>
      <p:sp>
        <p:nvSpPr>
          <p:cNvPr id="35844" name="Oval 10"/>
          <p:cNvSpPr>
            <a:spLocks noChangeArrowheads="1"/>
          </p:cNvSpPr>
          <p:nvPr/>
        </p:nvSpPr>
        <p:spPr bwMode="auto">
          <a:xfrm>
            <a:off x="25908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45" name="Rectangle 11"/>
          <p:cNvSpPr>
            <a:spLocks noGrp="1" noChangeArrowheads="1"/>
          </p:cNvSpPr>
          <p:nvPr>
            <p:ph type="title"/>
          </p:nvPr>
        </p:nvSpPr>
        <p:spPr>
          <a:xfrm>
            <a:off x="2905125" y="0"/>
            <a:ext cx="3378200" cy="519113"/>
          </a:xfrm>
        </p:spPr>
        <p:txBody>
          <a:bodyPr/>
          <a:lstStyle/>
          <a:p>
            <a:pPr eaLnBrk="1" hangingPunct="1"/>
            <a:r>
              <a:rPr lang="fr-FR" smtClean="0"/>
              <a:t>La radioactivé </a:t>
            </a:r>
            <a:r>
              <a:rPr lang="el-GR" smtClean="0"/>
              <a:t>β</a:t>
            </a:r>
          </a:p>
        </p:txBody>
      </p:sp>
      <p:grpSp>
        <p:nvGrpSpPr>
          <p:cNvPr id="35846" name="Group 12"/>
          <p:cNvGrpSpPr>
            <a:grpSpLocks/>
          </p:cNvGrpSpPr>
          <p:nvPr/>
        </p:nvGrpSpPr>
        <p:grpSpPr bwMode="auto">
          <a:xfrm>
            <a:off x="3148013" y="4235450"/>
            <a:ext cx="325437" cy="366713"/>
            <a:chOff x="415" y="3004"/>
            <a:chExt cx="205" cy="231"/>
          </a:xfrm>
        </p:grpSpPr>
        <p:sp>
          <p:nvSpPr>
            <p:cNvPr id="35883" name="Text Box 1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84" name="Oval 1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7" name="Group 15"/>
          <p:cNvGrpSpPr>
            <a:grpSpLocks/>
          </p:cNvGrpSpPr>
          <p:nvPr/>
        </p:nvGrpSpPr>
        <p:grpSpPr bwMode="auto">
          <a:xfrm>
            <a:off x="3148013" y="4629150"/>
            <a:ext cx="323850" cy="366713"/>
            <a:chOff x="575" y="3292"/>
            <a:chExt cx="204" cy="231"/>
          </a:xfrm>
        </p:grpSpPr>
        <p:sp>
          <p:nvSpPr>
            <p:cNvPr id="35881" name="Text Box 1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82" name="Oval 1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8" name="Group 18"/>
          <p:cNvGrpSpPr>
            <a:grpSpLocks/>
          </p:cNvGrpSpPr>
          <p:nvPr/>
        </p:nvGrpSpPr>
        <p:grpSpPr bwMode="auto">
          <a:xfrm>
            <a:off x="3135313" y="5022850"/>
            <a:ext cx="323850" cy="366713"/>
            <a:chOff x="271" y="3300"/>
            <a:chExt cx="204" cy="231"/>
          </a:xfrm>
        </p:grpSpPr>
        <p:sp>
          <p:nvSpPr>
            <p:cNvPr id="35879" name="Oval 1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0" name="Text Box 20"/>
            <p:cNvSpPr txBox="1">
              <a:spLocks noChangeArrowheads="1"/>
            </p:cNvSpPr>
            <p:nvPr/>
          </p:nvSpPr>
          <p:spPr bwMode="auto">
            <a:xfrm>
              <a:off x="271" y="3300"/>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grpSp>
      <p:sp>
        <p:nvSpPr>
          <p:cNvPr id="35849" name="Oval 21"/>
          <p:cNvSpPr>
            <a:spLocks noChangeArrowheads="1"/>
          </p:cNvSpPr>
          <p:nvPr/>
        </p:nvSpPr>
        <p:spPr bwMode="auto">
          <a:xfrm>
            <a:off x="52197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nvGrpSpPr>
          <p:cNvPr id="35850" name="Group 22"/>
          <p:cNvGrpSpPr>
            <a:grpSpLocks/>
          </p:cNvGrpSpPr>
          <p:nvPr/>
        </p:nvGrpSpPr>
        <p:grpSpPr bwMode="auto">
          <a:xfrm>
            <a:off x="5776913" y="4235450"/>
            <a:ext cx="325437" cy="366713"/>
            <a:chOff x="415" y="3004"/>
            <a:chExt cx="205" cy="231"/>
          </a:xfrm>
        </p:grpSpPr>
        <p:sp>
          <p:nvSpPr>
            <p:cNvPr id="35877" name="Text Box 2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78" name="Oval 2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1" name="Group 25"/>
          <p:cNvGrpSpPr>
            <a:grpSpLocks/>
          </p:cNvGrpSpPr>
          <p:nvPr/>
        </p:nvGrpSpPr>
        <p:grpSpPr bwMode="auto">
          <a:xfrm>
            <a:off x="5776913" y="4629150"/>
            <a:ext cx="323850" cy="366713"/>
            <a:chOff x="575" y="3292"/>
            <a:chExt cx="204" cy="231"/>
          </a:xfrm>
        </p:grpSpPr>
        <p:sp>
          <p:nvSpPr>
            <p:cNvPr id="35875" name="Text Box 2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76" name="Oval 2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2" name="Group 28"/>
          <p:cNvGrpSpPr>
            <a:grpSpLocks/>
          </p:cNvGrpSpPr>
          <p:nvPr/>
        </p:nvGrpSpPr>
        <p:grpSpPr bwMode="auto">
          <a:xfrm>
            <a:off x="5764213" y="5022850"/>
            <a:ext cx="325437" cy="366713"/>
            <a:chOff x="271" y="3300"/>
            <a:chExt cx="205" cy="231"/>
          </a:xfrm>
        </p:grpSpPr>
        <p:sp>
          <p:nvSpPr>
            <p:cNvPr id="35873" name="Oval 2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Text Box 30"/>
            <p:cNvSpPr txBox="1">
              <a:spLocks noChangeArrowheads="1"/>
            </p:cNvSpPr>
            <p:nvPr/>
          </p:nvSpPr>
          <p:spPr bwMode="auto">
            <a:xfrm>
              <a:off x="271" y="3300"/>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grpSp>
      <p:sp>
        <p:nvSpPr>
          <p:cNvPr id="35853" name="Line 31"/>
          <p:cNvSpPr>
            <a:spLocks noChangeShapeType="1"/>
          </p:cNvSpPr>
          <p:nvPr/>
        </p:nvSpPr>
        <p:spPr bwMode="auto">
          <a:xfrm>
            <a:off x="3441700" y="4813300"/>
            <a:ext cx="2336800"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54" name="Oval 32"/>
          <p:cNvSpPr>
            <a:spLocks noChangeArrowheads="1"/>
          </p:cNvSpPr>
          <p:nvPr/>
        </p:nvSpPr>
        <p:spPr bwMode="auto">
          <a:xfrm>
            <a:off x="5829300" y="5715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5" name="Oval 33"/>
          <p:cNvSpPr>
            <a:spLocks noChangeArrowheads="1"/>
          </p:cNvSpPr>
          <p:nvPr/>
        </p:nvSpPr>
        <p:spPr bwMode="auto">
          <a:xfrm>
            <a:off x="5816600" y="6223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6" name="Text Box 34"/>
          <p:cNvSpPr txBox="1">
            <a:spLocks noChangeArrowheads="1"/>
          </p:cNvSpPr>
          <p:nvPr/>
        </p:nvSpPr>
        <p:spPr bwMode="auto">
          <a:xfrm>
            <a:off x="5827713" y="56832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e</a:t>
            </a:r>
            <a:r>
              <a:rPr lang="en-US" sz="1800" baseline="30000"/>
              <a:t>-</a:t>
            </a:r>
          </a:p>
        </p:txBody>
      </p:sp>
      <p:sp>
        <p:nvSpPr>
          <p:cNvPr id="35857" name="Text Box 35"/>
          <p:cNvSpPr txBox="1">
            <a:spLocks noChangeArrowheads="1"/>
          </p:cNvSpPr>
          <p:nvPr/>
        </p:nvSpPr>
        <p:spPr bwMode="auto">
          <a:xfrm>
            <a:off x="5853113" y="6218238"/>
            <a:ext cx="30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sym typeface="Symbol" pitchFamily="18" charset="2"/>
              </a:rPr>
              <a:t></a:t>
            </a:r>
          </a:p>
        </p:txBody>
      </p:sp>
      <p:sp>
        <p:nvSpPr>
          <p:cNvPr id="35858" name="Line 36"/>
          <p:cNvSpPr>
            <a:spLocks noChangeShapeType="1"/>
          </p:cNvSpPr>
          <p:nvPr/>
        </p:nvSpPr>
        <p:spPr bwMode="auto">
          <a:xfrm>
            <a:off x="5930900" y="6324600"/>
            <a:ext cx="12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569381" name="Group 37"/>
          <p:cNvGrpSpPr>
            <a:grpSpLocks/>
          </p:cNvGrpSpPr>
          <p:nvPr/>
        </p:nvGrpSpPr>
        <p:grpSpPr bwMode="auto">
          <a:xfrm>
            <a:off x="2590800" y="4140200"/>
            <a:ext cx="4025900" cy="2235200"/>
            <a:chOff x="232" y="2528"/>
            <a:chExt cx="2536" cy="1408"/>
          </a:xfrm>
        </p:grpSpPr>
        <p:grpSp>
          <p:nvGrpSpPr>
            <p:cNvPr id="35867" name="Group 38"/>
            <p:cNvGrpSpPr>
              <a:grpSpLocks/>
            </p:cNvGrpSpPr>
            <p:nvPr/>
          </p:nvGrpSpPr>
          <p:grpSpPr bwMode="auto">
            <a:xfrm>
              <a:off x="232" y="2528"/>
              <a:ext cx="2536" cy="1408"/>
              <a:chOff x="224" y="2528"/>
              <a:chExt cx="2536" cy="1408"/>
            </a:xfrm>
          </p:grpSpPr>
          <p:sp>
            <p:nvSpPr>
              <p:cNvPr id="35869" name="Line 39"/>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0" name="Line 40"/>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1" name="Oval 41"/>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72" name="Oval 42"/>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sp>
          <p:nvSpPr>
            <p:cNvPr id="35868" name="Line 43"/>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0" name="Text Box 44"/>
          <p:cNvSpPr txBox="1">
            <a:spLocks noChangeArrowheads="1"/>
          </p:cNvSpPr>
          <p:nvPr/>
        </p:nvSpPr>
        <p:spPr bwMode="auto">
          <a:xfrm>
            <a:off x="2665413" y="3778250"/>
            <a:ext cx="3711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Neutron                       Proton</a:t>
            </a:r>
          </a:p>
        </p:txBody>
      </p:sp>
      <p:grpSp>
        <p:nvGrpSpPr>
          <p:cNvPr id="35861" name="Group 45"/>
          <p:cNvGrpSpPr>
            <a:grpSpLocks/>
          </p:cNvGrpSpPr>
          <p:nvPr/>
        </p:nvGrpSpPr>
        <p:grpSpPr bwMode="auto">
          <a:xfrm>
            <a:off x="1547813" y="1704975"/>
            <a:ext cx="5613400" cy="949325"/>
            <a:chOff x="599" y="1650"/>
            <a:chExt cx="3840" cy="774"/>
          </a:xfrm>
        </p:grpSpPr>
        <p:graphicFrame>
          <p:nvGraphicFramePr>
            <p:cNvPr id="35865" name="Object 46"/>
            <p:cNvGraphicFramePr>
              <a:graphicFrameLocks noChangeAspect="1"/>
            </p:cNvGraphicFramePr>
            <p:nvPr/>
          </p:nvGraphicFramePr>
          <p:xfrm>
            <a:off x="599" y="1650"/>
            <a:ext cx="3840" cy="774"/>
          </p:xfrm>
          <a:graphic>
            <a:graphicData uri="http://schemas.openxmlformats.org/presentationml/2006/ole">
              <mc:AlternateContent xmlns:mc="http://schemas.openxmlformats.org/markup-compatibility/2006">
                <mc:Choice xmlns:v="urn:schemas-microsoft-com:vml" Requires="v">
                  <p:oleObj spid="_x0000_s35918" name="Equation" r:id="rId4" imgW="1574117" imgH="317362" progId="Equation.3">
                    <p:embed/>
                  </p:oleObj>
                </mc:Choice>
                <mc:Fallback>
                  <p:oleObj name="Equation" r:id="rId4" imgW="1574117" imgH="317362" progId="Equation.3">
                    <p:embed/>
                    <p:pic>
                      <p:nvPicPr>
                        <p:cNvPr id="0"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 y="1650"/>
                          <a:ext cx="3840" cy="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66" name="Line 47"/>
            <p:cNvSpPr>
              <a:spLocks noChangeShapeType="1"/>
            </p:cNvSpPr>
            <p:nvPr/>
          </p:nvSpPr>
          <p:spPr bwMode="auto">
            <a:xfrm>
              <a:off x="4192" y="1936"/>
              <a:ext cx="1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2" name="Text Box 48"/>
          <p:cNvSpPr txBox="1">
            <a:spLocks noChangeArrowheads="1"/>
          </p:cNvSpPr>
          <p:nvPr/>
        </p:nvSpPr>
        <p:spPr bwMode="auto">
          <a:xfrm>
            <a:off x="1751013" y="24828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27 protons</a:t>
            </a:r>
          </a:p>
          <a:p>
            <a:pPr eaLnBrk="1" hangingPunct="1"/>
            <a:r>
              <a:rPr lang="en-US" sz="1800"/>
              <a:t>33 neutrons</a:t>
            </a:r>
          </a:p>
        </p:txBody>
      </p:sp>
      <p:sp>
        <p:nvSpPr>
          <p:cNvPr id="35863" name="Text Box 49"/>
          <p:cNvSpPr txBox="1">
            <a:spLocks noChangeArrowheads="1"/>
          </p:cNvSpPr>
          <p:nvPr/>
        </p:nvSpPr>
        <p:spPr bwMode="auto">
          <a:xfrm>
            <a:off x="3910013" y="24574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28 protons</a:t>
            </a:r>
          </a:p>
          <a:p>
            <a:pPr eaLnBrk="1" hangingPunct="1"/>
            <a:r>
              <a:rPr lang="en-US" sz="1800"/>
              <a:t>32 neutrons</a:t>
            </a:r>
          </a:p>
        </p:txBody>
      </p:sp>
      <p:sp>
        <p:nvSpPr>
          <p:cNvPr id="35864" name="Rectangle 50"/>
          <p:cNvSpPr>
            <a:spLocks noChangeArrowheads="1"/>
          </p:cNvSpPr>
          <p:nvPr/>
        </p:nvSpPr>
        <p:spPr bwMode="auto">
          <a:xfrm>
            <a:off x="177800" y="620713"/>
            <a:ext cx="9144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fr-FR" sz="1800"/>
              <a:t>Radioactivité: Phénomène physique naturel au cours duquel des </a:t>
            </a:r>
            <a:r>
              <a:rPr lang="fr-FR" sz="1800" b="1">
                <a:solidFill>
                  <a:srgbClr val="FF0000"/>
                </a:solidFill>
              </a:rPr>
              <a:t>noyaux atomiques instables</a:t>
            </a:r>
            <a:r>
              <a:rPr lang="fr-FR" sz="1800"/>
              <a:t>, se </a:t>
            </a:r>
            <a:r>
              <a:rPr lang="fr-FR" sz="1800" b="1">
                <a:solidFill>
                  <a:srgbClr val="FF0000"/>
                </a:solidFill>
              </a:rPr>
              <a:t>transforment spontanément</a:t>
            </a:r>
            <a:r>
              <a:rPr lang="fr-FR" sz="1800"/>
              <a:t> en dégageant de l'</a:t>
            </a:r>
            <a:r>
              <a:rPr lang="fr-FR" sz="1800" b="1">
                <a:solidFill>
                  <a:srgbClr val="FF0000"/>
                </a:solidFill>
              </a:rPr>
              <a:t>énergie</a:t>
            </a:r>
            <a:r>
              <a:rPr lang="fr-FR" sz="1800"/>
              <a:t> sous forme de</a:t>
            </a:r>
            <a:r>
              <a:rPr lang="fr-FR" sz="1800" b="1">
                <a:solidFill>
                  <a:srgbClr val="FF0000"/>
                </a:solidFill>
              </a:rPr>
              <a:t> rayonnements</a:t>
            </a:r>
            <a:r>
              <a:rPr lang="fr-FR" sz="1800"/>
              <a:t> divers.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69381"/>
                                        </p:tgtEl>
                                      </p:cBhvr>
                                    </p:animEffect>
                                    <p:set>
                                      <p:cBhvr>
                                        <p:cTn id="7" dur="1" fill="hold">
                                          <p:stCondLst>
                                            <p:cond delay="1999"/>
                                          </p:stCondLst>
                                        </p:cTn>
                                        <p:tgtEl>
                                          <p:spTgt spid="56938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9346"/>
                                        </p:tgtEl>
                                        <p:attrNameLst>
                                          <p:attrName>style.visibility</p:attrName>
                                        </p:attrNameLst>
                                      </p:cBhvr>
                                      <p:to>
                                        <p:strVal val="visible"/>
                                      </p:to>
                                    </p:set>
                                    <p:animEffect transition="in" filter="fade">
                                      <p:cBhvr>
                                        <p:cTn id="10" dur="2000"/>
                                        <p:tgtEl>
                                          <p:spTgt spid="56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F54192E-418B-4FD3-997B-9661E6D4E527}" type="slidenum">
              <a:rPr lang="fr-FR" altLang="en-US" sz="1200" smtClean="0">
                <a:solidFill>
                  <a:schemeClr val="tx2"/>
                </a:solidFill>
              </a:rPr>
              <a:pPr eaLnBrk="1" hangingPunct="1"/>
              <a:t>33</a:t>
            </a:fld>
            <a:endParaRPr lang="fr-FR" altLang="en-US" sz="1200" smtClean="0">
              <a:solidFill>
                <a:schemeClr val="tx2"/>
              </a:solidFill>
            </a:endParaRPr>
          </a:p>
        </p:txBody>
      </p:sp>
      <p:sp>
        <p:nvSpPr>
          <p:cNvPr id="36867" name="Rectangle 2"/>
          <p:cNvSpPr>
            <a:spLocks noGrp="1" noChangeArrowheads="1"/>
          </p:cNvSpPr>
          <p:nvPr>
            <p:ph type="title"/>
          </p:nvPr>
        </p:nvSpPr>
        <p:spPr/>
        <p:txBody>
          <a:bodyPr/>
          <a:lstStyle/>
          <a:p>
            <a:pPr eaLnBrk="1" hangingPunct="1"/>
            <a:r>
              <a:rPr lang="fr-BE" smtClean="0"/>
              <a:t>Caractéristiques d’une particule</a:t>
            </a:r>
            <a:endParaRPr lang="en-GB" smtClean="0"/>
          </a:p>
        </p:txBody>
      </p:sp>
      <p:sp>
        <p:nvSpPr>
          <p:cNvPr id="36868" name="Rectangle 3"/>
          <p:cNvSpPr>
            <a:spLocks noGrp="1" noChangeArrowheads="1"/>
          </p:cNvSpPr>
          <p:nvPr>
            <p:ph type="body" sz="half" idx="1"/>
          </p:nvPr>
        </p:nvSpPr>
        <p:spPr>
          <a:xfrm>
            <a:off x="174625" y="719138"/>
            <a:ext cx="6519863" cy="5676900"/>
          </a:xfrm>
        </p:spPr>
        <p:txBody>
          <a:bodyPr/>
          <a:lstStyle/>
          <a:p>
            <a:pPr eaLnBrk="1" hangingPunct="1">
              <a:lnSpc>
                <a:spcPct val="80000"/>
              </a:lnSpc>
            </a:pPr>
            <a:r>
              <a:rPr lang="fr-FR" sz="2000" b="1" smtClean="0"/>
              <a:t>Masse m</a:t>
            </a:r>
          </a:p>
          <a:p>
            <a:pPr lvl="1" eaLnBrk="1" hangingPunct="1">
              <a:lnSpc>
                <a:spcPct val="80000"/>
              </a:lnSpc>
            </a:pPr>
            <a:r>
              <a:rPr lang="fr-FR" sz="1800" smtClean="0"/>
              <a:t>Energie de masse E=mc</a:t>
            </a:r>
            <a:r>
              <a:rPr lang="fr-FR" sz="1800" baseline="30000" smtClean="0"/>
              <a:t>2</a:t>
            </a:r>
          </a:p>
          <a:p>
            <a:pPr eaLnBrk="1" hangingPunct="1">
              <a:lnSpc>
                <a:spcPct val="80000"/>
              </a:lnSpc>
            </a:pPr>
            <a:r>
              <a:rPr lang="fr-FR" sz="2000" b="1" smtClean="0"/>
              <a:t>Spin S</a:t>
            </a:r>
          </a:p>
          <a:p>
            <a:pPr lvl="1" eaLnBrk="1" hangingPunct="1">
              <a:lnSpc>
                <a:spcPct val="80000"/>
              </a:lnSpc>
            </a:pPr>
            <a:r>
              <a:rPr lang="fr-FR" sz="1800" smtClean="0"/>
              <a:t>Lié à la rotation de la particule sur elle-même</a:t>
            </a:r>
          </a:p>
          <a:p>
            <a:pPr eaLnBrk="1" hangingPunct="1">
              <a:lnSpc>
                <a:spcPct val="80000"/>
              </a:lnSpc>
            </a:pPr>
            <a:r>
              <a:rPr lang="fr-FR" sz="2000" b="1" smtClean="0"/>
              <a:t>Nombres quantiques</a:t>
            </a:r>
          </a:p>
          <a:p>
            <a:pPr lvl="1" eaLnBrk="1" hangingPunct="1">
              <a:lnSpc>
                <a:spcPct val="80000"/>
              </a:lnSpc>
            </a:pPr>
            <a:r>
              <a:rPr lang="fr-FR" sz="1800" smtClean="0"/>
              <a:t>Charge électrique</a:t>
            </a:r>
          </a:p>
          <a:p>
            <a:pPr lvl="1" eaLnBrk="1" hangingPunct="1">
              <a:lnSpc>
                <a:spcPct val="80000"/>
              </a:lnSpc>
            </a:pPr>
            <a:r>
              <a:rPr lang="fr-FR" sz="1800" smtClean="0"/>
              <a:t>« Couleur »</a:t>
            </a:r>
          </a:p>
          <a:p>
            <a:pPr lvl="1" eaLnBrk="1" hangingPunct="1">
              <a:lnSpc>
                <a:spcPct val="80000"/>
              </a:lnSpc>
            </a:pPr>
            <a:r>
              <a:rPr lang="fr-FR" sz="1800" smtClean="0"/>
              <a:t>…</a:t>
            </a:r>
          </a:p>
          <a:p>
            <a:pPr lvl="1" eaLnBrk="1" hangingPunct="1">
              <a:lnSpc>
                <a:spcPct val="80000"/>
              </a:lnSpc>
            </a:pPr>
            <a:endParaRPr lang="fr-FR" sz="1800" smtClean="0"/>
          </a:p>
          <a:p>
            <a:pPr eaLnBrk="1" hangingPunct="1">
              <a:lnSpc>
                <a:spcPct val="80000"/>
              </a:lnSpc>
            </a:pPr>
            <a:r>
              <a:rPr lang="fr-FR" sz="2000" smtClean="0"/>
              <a:t>Muon: « cousin » de l’électron mais 200 fois plus lourd</a:t>
            </a:r>
          </a:p>
          <a:p>
            <a:pPr eaLnBrk="1" hangingPunct="1">
              <a:lnSpc>
                <a:spcPct val="80000"/>
              </a:lnSpc>
            </a:pPr>
            <a:r>
              <a:rPr lang="fr-FR" sz="2000" smtClean="0"/>
              <a:t>Tau: « cousin » de l’électron mais 3400 fois plus lourd</a:t>
            </a:r>
          </a:p>
          <a:p>
            <a:pPr eaLnBrk="1" hangingPunct="1">
              <a:lnSpc>
                <a:spcPct val="80000"/>
              </a:lnSpc>
              <a:buFont typeface="Wingdings" pitchFamily="2" charset="2"/>
              <a:buNone/>
            </a:pPr>
            <a:endParaRPr lang="fr-FR" sz="2000" smtClean="0"/>
          </a:p>
          <a:p>
            <a:pPr eaLnBrk="1" hangingPunct="1">
              <a:lnSpc>
                <a:spcPct val="80000"/>
              </a:lnSpc>
            </a:pPr>
            <a:r>
              <a:rPr lang="fr-FR" sz="2000" b="1" smtClean="0"/>
              <a:t>Temps de vie </a:t>
            </a:r>
            <a:r>
              <a:rPr lang="fr-FR" sz="2400" b="1" smtClean="0">
                <a:latin typeface="Courier New" pitchFamily="49" charset="0"/>
              </a:rPr>
              <a:t>τ</a:t>
            </a:r>
          </a:p>
          <a:p>
            <a:pPr lvl="1" eaLnBrk="1" hangingPunct="1">
              <a:lnSpc>
                <a:spcPct val="80000"/>
              </a:lnSpc>
            </a:pPr>
            <a:r>
              <a:rPr lang="fr-FR" sz="1800" smtClean="0"/>
              <a:t>Particules stables (électron)</a:t>
            </a:r>
          </a:p>
          <a:p>
            <a:pPr lvl="1" eaLnBrk="1" hangingPunct="1">
              <a:lnSpc>
                <a:spcPct val="80000"/>
              </a:lnSpc>
            </a:pPr>
            <a:r>
              <a:rPr lang="fr-FR" sz="1800" smtClean="0"/>
              <a:t>Instables (Muon/tau)</a:t>
            </a:r>
          </a:p>
          <a:p>
            <a:pPr lvl="1" eaLnBrk="1" hangingPunct="1">
              <a:lnSpc>
                <a:spcPct val="80000"/>
              </a:lnSpc>
            </a:pPr>
            <a:r>
              <a:rPr lang="fr-FR" sz="1800" smtClean="0"/>
              <a:t>Largeur de désintégration </a:t>
            </a:r>
            <a:r>
              <a:rPr lang="fr-FR" sz="1800" smtClean="0">
                <a:latin typeface="Courier New" pitchFamily="49" charset="0"/>
              </a:rPr>
              <a:t>Γ=ħ/τ</a:t>
            </a:r>
          </a:p>
          <a:p>
            <a:pPr eaLnBrk="1" hangingPunct="1">
              <a:lnSpc>
                <a:spcPct val="80000"/>
              </a:lnSpc>
              <a:buFont typeface="Wingdings" pitchFamily="2" charset="2"/>
              <a:buNone/>
            </a:pPr>
            <a:endParaRPr lang="fr-FR" sz="2000" smtClean="0">
              <a:latin typeface="Courier New" pitchFamily="49" charset="0"/>
            </a:endParaRPr>
          </a:p>
          <a:p>
            <a:pPr eaLnBrk="1" hangingPunct="1">
              <a:lnSpc>
                <a:spcPct val="80000"/>
              </a:lnSpc>
            </a:pPr>
            <a:endParaRPr lang="fr-BE" sz="2000" smtClean="0"/>
          </a:p>
        </p:txBody>
      </p:sp>
      <p:sp>
        <p:nvSpPr>
          <p:cNvPr id="36869" name="Rectangle 4"/>
          <p:cNvSpPr>
            <a:spLocks noChangeArrowheads="1"/>
          </p:cNvSpPr>
          <p:nvPr/>
        </p:nvSpPr>
        <p:spPr bwMode="auto">
          <a:xfrm>
            <a:off x="327025" y="8715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rgbClr val="FF0066"/>
              </a:buClr>
              <a:buSzPct val="140000"/>
              <a:buFont typeface="Wingdings" pitchFamily="2" charset="2"/>
              <a:buNone/>
            </a:pPr>
            <a:endParaRPr lang="en-GB" sz="2600"/>
          </a:p>
        </p:txBody>
      </p:sp>
      <p:pic>
        <p:nvPicPr>
          <p:cNvPr id="36870"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641350"/>
            <a:ext cx="2116137"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8374DF0-C94D-4EDB-BB84-F1F4A46A8099}"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37891" name="Rectangle 2"/>
          <p:cNvSpPr>
            <a:spLocks noGrp="1" noChangeArrowheads="1"/>
          </p:cNvSpPr>
          <p:nvPr>
            <p:ph type="title"/>
          </p:nvPr>
        </p:nvSpPr>
        <p:spPr/>
        <p:txBody>
          <a:bodyPr/>
          <a:lstStyle/>
          <a:p>
            <a:pPr eaLnBrk="1" hangingPunct="1"/>
            <a:r>
              <a:rPr lang="fr-FR" smtClean="0"/>
              <a:t>La gravité : une interaction à part...</a:t>
            </a:r>
          </a:p>
        </p:txBody>
      </p:sp>
      <p:sp>
        <p:nvSpPr>
          <p:cNvPr id="37892" name="Text Box 3"/>
          <p:cNvSpPr txBox="1">
            <a:spLocks noChangeArrowheads="1"/>
          </p:cNvSpPr>
          <p:nvPr/>
        </p:nvSpPr>
        <p:spPr bwMode="auto">
          <a:xfrm>
            <a:off x="5359400" y="4445000"/>
            <a:ext cx="34290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50000"/>
              </a:spcBef>
            </a:pPr>
            <a:r>
              <a:rPr lang="fr-FR" sz="2000">
                <a:solidFill>
                  <a:srgbClr val="008000"/>
                </a:solidFill>
              </a:rPr>
              <a:t>Portée :</a:t>
            </a:r>
            <a:r>
              <a:rPr lang="fr-FR" sz="2000"/>
              <a:t> </a:t>
            </a:r>
            <a:r>
              <a:rPr lang="fr-FR" sz="2000">
                <a:solidFill>
                  <a:srgbClr val="FF0000"/>
                </a:solidFill>
              </a:rPr>
              <a:t>infinie...</a:t>
            </a:r>
            <a:endParaRPr lang="fr-FR" sz="2000">
              <a:solidFill>
                <a:srgbClr val="008000"/>
              </a:solidFill>
            </a:endParaRPr>
          </a:p>
          <a:p>
            <a:pPr algn="ctr" eaLnBrk="1" hangingPunct="1">
              <a:spcBef>
                <a:spcPct val="50000"/>
              </a:spcBef>
            </a:pPr>
            <a:r>
              <a:rPr lang="fr-FR" sz="2000">
                <a:solidFill>
                  <a:srgbClr val="008000"/>
                </a:solidFill>
              </a:rPr>
              <a:t>Médiateur :</a:t>
            </a:r>
            <a:r>
              <a:rPr lang="fr-FR" sz="2000"/>
              <a:t> </a:t>
            </a:r>
            <a:r>
              <a:rPr lang="fr-FR" sz="2000">
                <a:solidFill>
                  <a:srgbClr val="FF0000"/>
                </a:solidFill>
              </a:rPr>
              <a:t>graviton ? </a:t>
            </a:r>
            <a:r>
              <a:rPr lang="fr-FR" sz="1800">
                <a:solidFill>
                  <a:srgbClr val="008000"/>
                </a:solidFill>
              </a:rPr>
              <a:t>(non encore découvert)</a:t>
            </a:r>
          </a:p>
        </p:txBody>
      </p:sp>
      <p:pic>
        <p:nvPicPr>
          <p:cNvPr id="378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5" y="1168400"/>
            <a:ext cx="197485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3536950"/>
            <a:ext cx="408622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Rectangle 6"/>
          <p:cNvSpPr>
            <a:spLocks noChangeArrowheads="1"/>
          </p:cNvSpPr>
          <p:nvPr/>
        </p:nvSpPr>
        <p:spPr bwMode="auto">
          <a:xfrm>
            <a:off x="279400" y="957263"/>
            <a:ext cx="5740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000">
                <a:solidFill>
                  <a:srgbClr val="990099"/>
                </a:solidFill>
              </a:rPr>
              <a:t>Explique le phénomène de </a:t>
            </a:r>
            <a:r>
              <a:rPr lang="fr-FR" sz="2000" b="1">
                <a:solidFill>
                  <a:srgbClr val="990099"/>
                </a:solidFill>
              </a:rPr>
              <a:t>pesanteur </a:t>
            </a:r>
          </a:p>
          <a:p>
            <a:r>
              <a:rPr lang="fr-FR" sz="2000">
                <a:solidFill>
                  <a:srgbClr val="990099"/>
                </a:solidFill>
              </a:rPr>
              <a:t>(chute des corps terrestres)</a:t>
            </a:r>
          </a:p>
          <a:p>
            <a:endParaRPr lang="fr-FR" sz="2000">
              <a:solidFill>
                <a:srgbClr val="990099"/>
              </a:solidFill>
            </a:endParaRPr>
          </a:p>
          <a:p>
            <a:r>
              <a:rPr lang="fr-FR" sz="2000">
                <a:solidFill>
                  <a:srgbClr val="990099"/>
                </a:solidFill>
              </a:rPr>
              <a:t>Explique les orbites des planètes du </a:t>
            </a:r>
            <a:r>
              <a:rPr lang="fr-FR" sz="2000" b="1">
                <a:solidFill>
                  <a:srgbClr val="990099"/>
                </a:solidFill>
              </a:rPr>
              <a:t>Système Solaire...</a:t>
            </a:r>
            <a:r>
              <a:rPr lang="fr-FR" sz="2000">
                <a:solidFill>
                  <a:srgbClr val="990099"/>
                </a:solidFill>
              </a:rPr>
              <a:t> mais aussi les galaxies et l’évolution de l’Univers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BA6833-F6D3-454B-B463-EEF91F7FCA30}" type="slidenum">
              <a:rPr lang="fr-FR" altLang="en-US" sz="1200" smtClean="0">
                <a:solidFill>
                  <a:schemeClr val="tx2"/>
                </a:solidFill>
              </a:rPr>
              <a:pPr eaLnBrk="1" hangingPunct="1"/>
              <a:t>35</a:t>
            </a:fld>
            <a:endParaRPr lang="fr-FR" altLang="en-US" sz="1200" smtClean="0">
              <a:solidFill>
                <a:schemeClr val="tx2"/>
              </a:solidFill>
            </a:endParaRPr>
          </a:p>
        </p:txBody>
      </p:sp>
      <p:sp>
        <p:nvSpPr>
          <p:cNvPr id="38915" name="Rectangle 2"/>
          <p:cNvSpPr>
            <a:spLocks noGrp="1" noChangeArrowheads="1"/>
          </p:cNvSpPr>
          <p:nvPr>
            <p:ph type="title"/>
          </p:nvPr>
        </p:nvSpPr>
        <p:spPr>
          <a:xfrm>
            <a:off x="2327275" y="0"/>
            <a:ext cx="4549775" cy="519113"/>
          </a:xfrm>
        </p:spPr>
        <p:txBody>
          <a:bodyPr/>
          <a:lstStyle/>
          <a:p>
            <a:pPr eaLnBrk="1" hangingPunct="1"/>
            <a:r>
              <a:rPr lang="fr-FR" smtClean="0"/>
              <a:t>Vers l’infiniment petit</a:t>
            </a:r>
          </a:p>
        </p:txBody>
      </p:sp>
      <p:sp>
        <p:nvSpPr>
          <p:cNvPr id="38916" name="Text Box 3"/>
          <p:cNvSpPr txBox="1">
            <a:spLocks noChangeArrowheads="1"/>
          </p:cNvSpPr>
          <p:nvPr/>
        </p:nvSpPr>
        <p:spPr bwMode="auto">
          <a:xfrm>
            <a:off x="241300" y="5780088"/>
            <a:ext cx="4537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20000"/>
              </a:spcBef>
            </a:pPr>
            <a:r>
              <a:rPr lang="fr-FR" sz="1600"/>
              <a:t>Au V</a:t>
            </a:r>
            <a:r>
              <a:rPr lang="fr-FR" sz="1600" baseline="30000"/>
              <a:t>ème</a:t>
            </a:r>
            <a:r>
              <a:rPr lang="fr-FR" sz="1600"/>
              <a:t> siècle avant JC, Démocrite pense que la matière est constituée de grains indivisibles : « les atomes ».</a:t>
            </a:r>
          </a:p>
        </p:txBody>
      </p:sp>
      <p:pic>
        <p:nvPicPr>
          <p:cNvPr id="38917" name="Picture 4" descr="bo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5500688"/>
            <a:ext cx="23558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877888"/>
            <a:ext cx="681355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4el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3925888"/>
            <a:ext cx="10858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PeriodicT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5075" y="588963"/>
            <a:ext cx="21542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10EF202-F5AB-4EA8-AAFC-D38699528429}" type="slidenum">
              <a:rPr lang="fr-FR" altLang="en-US" sz="1200" smtClean="0">
                <a:solidFill>
                  <a:schemeClr val="tx2"/>
                </a:solidFill>
              </a:rPr>
              <a:pPr eaLnBrk="1" hangingPunct="1"/>
              <a:t>36</a:t>
            </a:fld>
            <a:endParaRPr lang="fr-FR" altLang="en-US" sz="1200" smtClean="0">
              <a:solidFill>
                <a:schemeClr val="tx2"/>
              </a:solidFill>
            </a:endParaRPr>
          </a:p>
        </p:txBody>
      </p:sp>
      <p:sp>
        <p:nvSpPr>
          <p:cNvPr id="39939" name="Rectangle 2"/>
          <p:cNvSpPr>
            <a:spLocks noGrp="1" noChangeArrowheads="1"/>
          </p:cNvSpPr>
          <p:nvPr>
            <p:ph type="title"/>
          </p:nvPr>
        </p:nvSpPr>
        <p:spPr>
          <a:xfrm>
            <a:off x="3043238" y="0"/>
            <a:ext cx="3105150" cy="519113"/>
          </a:xfrm>
        </p:spPr>
        <p:txBody>
          <a:bodyPr/>
          <a:lstStyle/>
          <a:p>
            <a:pPr eaLnBrk="1" hangingPunct="1"/>
            <a:r>
              <a:rPr lang="fr-FR" smtClean="0"/>
              <a:t>Supersymétrie</a:t>
            </a:r>
          </a:p>
        </p:txBody>
      </p:sp>
      <p:sp>
        <p:nvSpPr>
          <p:cNvPr id="39940" name="Rectangle 5"/>
          <p:cNvSpPr>
            <a:spLocks noGrp="1" noChangeArrowheads="1"/>
          </p:cNvSpPr>
          <p:nvPr>
            <p:ph type="body" idx="1"/>
          </p:nvPr>
        </p:nvSpPr>
        <p:spPr/>
        <p:txBody>
          <a:bodyPr/>
          <a:lstStyle/>
          <a:p>
            <a:pPr eaLnBrk="1" hangingPunct="1"/>
            <a:r>
              <a:rPr lang="fr-FR" sz="2400" smtClean="0"/>
              <a:t>Problème pour définir correctement la masse du Higgs</a:t>
            </a:r>
          </a:p>
          <a:p>
            <a:pPr lvl="1" eaLnBrk="1" hangingPunct="1"/>
            <a:r>
              <a:rPr lang="fr-FR" sz="2200" smtClean="0"/>
              <a:t>Solution : supersymétrie</a:t>
            </a:r>
          </a:p>
          <a:p>
            <a:pPr eaLnBrk="1" hangingPunct="1"/>
            <a:r>
              <a:rPr lang="fr-FR" sz="2400" smtClean="0"/>
              <a:t>Symétrie entre particules de matière (fermions) et particules véhiculant les interactions (bosons)</a:t>
            </a:r>
          </a:p>
          <a:p>
            <a:pPr lvl="1" eaLnBrk="1" hangingPunct="1"/>
            <a:r>
              <a:rPr lang="fr-FR" sz="2200" smtClean="0"/>
              <a:t>Fermion </a:t>
            </a:r>
            <a:r>
              <a:rPr lang="fr-FR" sz="2200" smtClean="0">
                <a:sym typeface="Symbol" pitchFamily="18" charset="2"/>
              </a:rPr>
              <a:t> </a:t>
            </a:r>
            <a:r>
              <a:rPr lang="fr-FR" sz="2200" smtClean="0"/>
              <a:t>Boson</a:t>
            </a:r>
          </a:p>
          <a:p>
            <a:pPr eaLnBrk="1" hangingPunct="1"/>
            <a:r>
              <a:rPr lang="fr-FR" sz="2400" smtClean="0"/>
              <a:t>Conséquences:</a:t>
            </a:r>
          </a:p>
          <a:p>
            <a:pPr lvl="1" eaLnBrk="1" hangingPunct="1"/>
            <a:r>
              <a:rPr lang="fr-FR" sz="2200" smtClean="0"/>
              <a:t>Unification des forces</a:t>
            </a:r>
          </a:p>
          <a:p>
            <a:pPr lvl="1" eaLnBrk="1" hangingPunct="1"/>
            <a:r>
              <a:rPr lang="fr-FR" sz="2200" smtClean="0"/>
              <a:t>Candidat pour la matière noire</a:t>
            </a:r>
          </a:p>
          <a:p>
            <a:pPr eaLnBrk="1" hangingPunct="1"/>
            <a:endParaRPr lang="en-US" sz="2400" smtClean="0"/>
          </a:p>
        </p:txBody>
      </p:sp>
      <p:pic>
        <p:nvPicPr>
          <p:cNvPr id="39941" name="Picture 4" descr="clark_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3081338"/>
            <a:ext cx="2798762"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4584700"/>
            <a:ext cx="3433762"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36EE46-23B8-4315-ACD9-F1A60F30B40B}" type="slidenum">
              <a:rPr lang="fr-FR" altLang="en-US" sz="1200" smtClean="0">
                <a:solidFill>
                  <a:schemeClr val="tx2"/>
                </a:solidFill>
              </a:rPr>
              <a:pPr eaLnBrk="1" hangingPunct="1"/>
              <a:t>37</a:t>
            </a:fld>
            <a:endParaRPr lang="fr-FR" altLang="en-US" sz="1200" smtClean="0">
              <a:solidFill>
                <a:schemeClr val="tx2"/>
              </a:solidFill>
            </a:endParaRPr>
          </a:p>
        </p:txBody>
      </p:sp>
      <p:sp>
        <p:nvSpPr>
          <p:cNvPr id="40963" name="Rectangle 2"/>
          <p:cNvSpPr>
            <a:spLocks noGrp="1" noChangeArrowheads="1"/>
          </p:cNvSpPr>
          <p:nvPr>
            <p:ph type="title"/>
          </p:nvPr>
        </p:nvSpPr>
        <p:spPr>
          <a:xfrm>
            <a:off x="2617788" y="0"/>
            <a:ext cx="3965575" cy="519113"/>
          </a:xfrm>
        </p:spPr>
        <p:txBody>
          <a:bodyPr/>
          <a:lstStyle/>
          <a:p>
            <a:pPr eaLnBrk="1" hangingPunct="1"/>
            <a:r>
              <a:rPr lang="fr-FR" smtClean="0"/>
              <a:t>Théorie des cordes</a:t>
            </a:r>
          </a:p>
        </p:txBody>
      </p:sp>
      <p:sp>
        <p:nvSpPr>
          <p:cNvPr id="40964" name="Rectangle 3"/>
          <p:cNvSpPr>
            <a:spLocks noGrp="1" noChangeArrowheads="1"/>
          </p:cNvSpPr>
          <p:nvPr>
            <p:ph type="body" idx="1"/>
          </p:nvPr>
        </p:nvSpPr>
        <p:spPr>
          <a:xfrm>
            <a:off x="134938" y="655638"/>
            <a:ext cx="8843962" cy="6202362"/>
          </a:xfrm>
        </p:spPr>
        <p:txBody>
          <a:bodyPr/>
          <a:lstStyle/>
          <a:p>
            <a:pPr eaLnBrk="1" hangingPunct="1"/>
            <a:r>
              <a:rPr lang="fr-FR" sz="2200" smtClean="0"/>
              <a:t>Réconcilier la gravitation et la mécanique quantique</a:t>
            </a:r>
          </a:p>
          <a:p>
            <a:pPr lvl="1" eaLnBrk="1" hangingPunct="1"/>
            <a:r>
              <a:rPr lang="fr-FR" sz="2000" smtClean="0"/>
              <a:t>l’infiniment petit et l’infiniment grand</a:t>
            </a:r>
          </a:p>
          <a:p>
            <a:pPr eaLnBrk="1" hangingPunct="1"/>
            <a:r>
              <a:rPr lang="fr-FR" sz="2200" smtClean="0"/>
              <a:t>Objets fondamentaux : cordes</a:t>
            </a:r>
          </a:p>
          <a:p>
            <a:pPr lvl="1" eaLnBrk="1" hangingPunct="1"/>
            <a:r>
              <a:rPr lang="fr-FR" sz="2000" smtClean="0"/>
              <a:t>Les particules dites « fondamentales » seraient  les modes d’oscillation de ces cordes.</a:t>
            </a:r>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1800" smtClean="0"/>
          </a:p>
          <a:p>
            <a:pPr lvl="1" eaLnBrk="1" hangingPunct="1">
              <a:buFont typeface="Wingdings" pitchFamily="2" charset="2"/>
              <a:buNone/>
            </a:pPr>
            <a:endParaRPr lang="fr-FR" sz="1800" smtClean="0"/>
          </a:p>
          <a:p>
            <a:pPr eaLnBrk="1" hangingPunct="1"/>
            <a:r>
              <a:rPr lang="fr-FR" sz="2200" smtClean="0"/>
              <a:t>Unification des 4 interactions fondamentales</a:t>
            </a:r>
          </a:p>
          <a:p>
            <a:pPr eaLnBrk="1" hangingPunct="1"/>
            <a:r>
              <a:rPr lang="fr-FR" sz="2200" smtClean="0"/>
              <a:t>Fonctionne si le nombre de dimension spatiale est supérieur à 3</a:t>
            </a:r>
          </a:p>
        </p:txBody>
      </p:sp>
      <p:pic>
        <p:nvPicPr>
          <p:cNvPr id="40965" name="Picture 4" descr="particule-cor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847975"/>
            <a:ext cx="3505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EA73808-5597-48C2-80BC-27E6A421EE6E}" type="slidenum">
              <a:rPr lang="fr-FR" altLang="en-US" sz="1200" smtClean="0">
                <a:solidFill>
                  <a:schemeClr val="tx2"/>
                </a:solidFill>
              </a:rPr>
              <a:pPr eaLnBrk="1" hangingPunct="1"/>
              <a:t>38</a:t>
            </a:fld>
            <a:endParaRPr lang="fr-FR" altLang="en-US" sz="1200" smtClean="0">
              <a:solidFill>
                <a:schemeClr val="tx2"/>
              </a:solidFill>
            </a:endParaRPr>
          </a:p>
        </p:txBody>
      </p:sp>
      <p:sp>
        <p:nvSpPr>
          <p:cNvPr id="41987" name="Rectangle 2"/>
          <p:cNvSpPr>
            <a:spLocks noGrp="1" noChangeArrowheads="1"/>
          </p:cNvSpPr>
          <p:nvPr>
            <p:ph type="title"/>
          </p:nvPr>
        </p:nvSpPr>
        <p:spPr>
          <a:xfrm>
            <a:off x="2867025" y="0"/>
            <a:ext cx="3455988" cy="519113"/>
          </a:xfrm>
        </p:spPr>
        <p:txBody>
          <a:bodyPr/>
          <a:lstStyle/>
          <a:p>
            <a:pPr eaLnBrk="1" hangingPunct="1"/>
            <a:r>
              <a:rPr lang="fr-FR" smtClean="0"/>
              <a:t>Rayon cosmique</a:t>
            </a:r>
          </a:p>
        </p:txBody>
      </p:sp>
      <p:sp>
        <p:nvSpPr>
          <p:cNvPr id="41988" name="Rectangle 3"/>
          <p:cNvSpPr>
            <a:spLocks noGrp="1" noChangeArrowheads="1"/>
          </p:cNvSpPr>
          <p:nvPr>
            <p:ph type="body" idx="1"/>
          </p:nvPr>
        </p:nvSpPr>
        <p:spPr/>
        <p:txBody>
          <a:bodyPr/>
          <a:lstStyle/>
          <a:p>
            <a:pPr eaLnBrk="1" hangingPunct="1"/>
            <a:r>
              <a:rPr lang="en-US" sz="2200" b="1" smtClean="0"/>
              <a:t>Rayon cosmique : flux de particules de haute énergie présent dans tout l'Univers.</a:t>
            </a:r>
            <a:r>
              <a:rPr lang="en-US" b="1" smtClean="0"/>
              <a:t> </a:t>
            </a:r>
            <a:endParaRPr lang="fr-FR" b="1" smtClean="0"/>
          </a:p>
        </p:txBody>
      </p:sp>
      <p:grpSp>
        <p:nvGrpSpPr>
          <p:cNvPr id="41989" name="Group 7"/>
          <p:cNvGrpSpPr>
            <a:grpSpLocks/>
          </p:cNvGrpSpPr>
          <p:nvPr/>
        </p:nvGrpSpPr>
        <p:grpSpPr bwMode="auto">
          <a:xfrm>
            <a:off x="5321300" y="1968500"/>
            <a:ext cx="3309938" cy="4160838"/>
            <a:chOff x="2872" y="728"/>
            <a:chExt cx="2781" cy="3421"/>
          </a:xfrm>
        </p:grpSpPr>
        <p:pic>
          <p:nvPicPr>
            <p:cNvPr id="419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 y="728"/>
              <a:ext cx="2781" cy="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Line 5"/>
            <p:cNvSpPr>
              <a:spLocks noChangeShapeType="1"/>
            </p:cNvSpPr>
            <p:nvPr/>
          </p:nvSpPr>
          <p:spPr bwMode="auto">
            <a:xfrm>
              <a:off x="4008" y="3456"/>
              <a:ext cx="1" cy="44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41993" name="Text Box 6"/>
            <p:cNvSpPr txBox="1">
              <a:spLocks noChangeArrowheads="1"/>
            </p:cNvSpPr>
            <p:nvPr/>
          </p:nvSpPr>
          <p:spPr bwMode="auto">
            <a:xfrm>
              <a:off x="3792" y="3147"/>
              <a:ext cx="5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a:t>LHC</a:t>
              </a:r>
            </a:p>
          </p:txBody>
        </p:sp>
      </p:grpSp>
      <p:pic>
        <p:nvPicPr>
          <p:cNvPr id="4199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427288"/>
            <a:ext cx="41306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CEE3B9-0631-4279-BA16-FFC59562DF84}" type="slidenum">
              <a:rPr lang="fr-FR" altLang="en-US" sz="1200" smtClean="0">
                <a:solidFill>
                  <a:schemeClr val="tx2"/>
                </a:solidFill>
              </a:rPr>
              <a:pPr eaLnBrk="1" hangingPunct="1"/>
              <a:t>39</a:t>
            </a:fld>
            <a:endParaRPr lang="fr-FR" altLang="en-US" sz="1200" smtClean="0">
              <a:solidFill>
                <a:schemeClr val="tx2"/>
              </a:solidFill>
            </a:endParaRPr>
          </a:p>
        </p:txBody>
      </p:sp>
      <p:sp>
        <p:nvSpPr>
          <p:cNvPr id="43011" name="Rectangle 4"/>
          <p:cNvSpPr>
            <a:spLocks noGrp="1" noChangeArrowheads="1"/>
          </p:cNvSpPr>
          <p:nvPr>
            <p:ph type="title"/>
          </p:nvPr>
        </p:nvSpPr>
        <p:spPr>
          <a:xfrm>
            <a:off x="1654175" y="0"/>
            <a:ext cx="5872163" cy="519113"/>
          </a:xfrm>
        </p:spPr>
        <p:txBody>
          <a:bodyPr/>
          <a:lstStyle/>
          <a:p>
            <a:pPr eaLnBrk="1" hangingPunct="1"/>
            <a:endParaRPr lang="fr-FR" smtClean="0"/>
          </a:p>
        </p:txBody>
      </p:sp>
      <p:pic>
        <p:nvPicPr>
          <p:cNvPr id="43012" name="Picture 5" descr="jpg_12_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numéro de diapositive 2"/>
          <p:cNvSpPr>
            <a:spLocks noGrp="1"/>
          </p:cNvSpPr>
          <p:nvPr>
            <p:ph type="sldNum" sz="quarter" idx="10"/>
          </p:nvPr>
        </p:nvSpPr>
        <p:spPr/>
        <p:txBody>
          <a:bodyPr/>
          <a:lstStyle/>
          <a:p>
            <a:fld id="{0D02A2A5-D152-4638-A7C7-B38BE96B7537}" type="slidenum">
              <a:rPr lang="fr-FR" altLang="en-US"/>
              <a:pPr/>
              <a:t>4</a:t>
            </a:fld>
            <a:endParaRPr lang="fr-FR" altLang="en-US"/>
          </a:p>
        </p:txBody>
      </p:sp>
      <p:sp>
        <p:nvSpPr>
          <p:cNvPr id="803842" name="Rectangle 2"/>
          <p:cNvSpPr>
            <a:spLocks noGrp="1" noChangeArrowheads="1"/>
          </p:cNvSpPr>
          <p:nvPr>
            <p:ph type="title"/>
          </p:nvPr>
        </p:nvSpPr>
        <p:spPr>
          <a:xfrm>
            <a:off x="2441575" y="0"/>
            <a:ext cx="4294188" cy="519113"/>
          </a:xfrm>
        </p:spPr>
        <p:txBody>
          <a:bodyPr/>
          <a:lstStyle/>
          <a:p>
            <a:r>
              <a:rPr lang="fr-BE"/>
              <a:t>Structure de l’atome</a:t>
            </a:r>
            <a:endParaRPr lang="en-GB"/>
          </a:p>
        </p:txBody>
      </p:sp>
      <p:grpSp>
        <p:nvGrpSpPr>
          <p:cNvPr id="803843" name="Group 3"/>
          <p:cNvGrpSpPr>
            <a:grpSpLocks/>
          </p:cNvGrpSpPr>
          <p:nvPr/>
        </p:nvGrpSpPr>
        <p:grpSpPr bwMode="auto">
          <a:xfrm>
            <a:off x="3810000" y="1316038"/>
            <a:ext cx="4648200" cy="3376612"/>
            <a:chOff x="2400" y="829"/>
            <a:chExt cx="2928" cy="2127"/>
          </a:xfrm>
        </p:grpSpPr>
        <p:grpSp>
          <p:nvGrpSpPr>
            <p:cNvPr id="803844" name="Group 4"/>
            <p:cNvGrpSpPr>
              <a:grpSpLocks/>
            </p:cNvGrpSpPr>
            <p:nvPr/>
          </p:nvGrpSpPr>
          <p:grpSpPr bwMode="auto">
            <a:xfrm>
              <a:off x="2640" y="829"/>
              <a:ext cx="2688" cy="432"/>
              <a:chOff x="2640" y="829"/>
              <a:chExt cx="2688" cy="432"/>
            </a:xfrm>
          </p:grpSpPr>
          <p:sp>
            <p:nvSpPr>
              <p:cNvPr id="803845"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6"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sz="2800"/>
                  <a:t>Électron</a:t>
                </a:r>
                <a:endParaRPr lang="en-GB" sz="2400"/>
              </a:p>
            </p:txBody>
          </p:sp>
        </p:grpSp>
        <p:grpSp>
          <p:nvGrpSpPr>
            <p:cNvPr id="803847" name="Group 7"/>
            <p:cNvGrpSpPr>
              <a:grpSpLocks/>
            </p:cNvGrpSpPr>
            <p:nvPr/>
          </p:nvGrpSpPr>
          <p:grpSpPr bwMode="auto">
            <a:xfrm>
              <a:off x="2400" y="2173"/>
              <a:ext cx="2349" cy="783"/>
              <a:chOff x="2400" y="2544"/>
              <a:chExt cx="2349" cy="783"/>
            </a:xfrm>
          </p:grpSpPr>
          <p:sp>
            <p:nvSpPr>
              <p:cNvPr id="803848"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9"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Noyau</a:t>
                </a:r>
                <a:endParaRPr lang="en-GB" sz="2800"/>
              </a:p>
            </p:txBody>
          </p:sp>
        </p:grpSp>
      </p:grpSp>
      <p:grpSp>
        <p:nvGrpSpPr>
          <p:cNvPr id="803850" name="Group 10"/>
          <p:cNvGrpSpPr>
            <a:grpSpLocks/>
          </p:cNvGrpSpPr>
          <p:nvPr/>
        </p:nvGrpSpPr>
        <p:grpSpPr bwMode="auto">
          <a:xfrm>
            <a:off x="3041650" y="1620838"/>
            <a:ext cx="1046163" cy="3581400"/>
            <a:chOff x="1916" y="1392"/>
            <a:chExt cx="659" cy="2256"/>
          </a:xfrm>
        </p:grpSpPr>
        <p:sp>
          <p:nvSpPr>
            <p:cNvPr id="803851"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2"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3853"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3854"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5"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6"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7"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8"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9"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3860" name="Group 20"/>
          <p:cNvGrpSpPr>
            <a:grpSpLocks/>
          </p:cNvGrpSpPr>
          <p:nvPr/>
        </p:nvGrpSpPr>
        <p:grpSpPr bwMode="auto">
          <a:xfrm>
            <a:off x="3581400" y="2154238"/>
            <a:ext cx="5548313" cy="1343025"/>
            <a:chOff x="2256" y="1357"/>
            <a:chExt cx="3495" cy="846"/>
          </a:xfrm>
        </p:grpSpPr>
        <p:grpSp>
          <p:nvGrpSpPr>
            <p:cNvPr id="803861" name="Group 21"/>
            <p:cNvGrpSpPr>
              <a:grpSpLocks/>
            </p:cNvGrpSpPr>
            <p:nvPr/>
          </p:nvGrpSpPr>
          <p:grpSpPr bwMode="auto">
            <a:xfrm>
              <a:off x="2412" y="1607"/>
              <a:ext cx="3339" cy="596"/>
              <a:chOff x="2496" y="1978"/>
              <a:chExt cx="3339" cy="596"/>
            </a:xfrm>
          </p:grpSpPr>
          <p:sp>
            <p:nvSpPr>
              <p:cNvPr id="803862"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63"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803864"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3865"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m=0.0000000001m</a:t>
            </a:r>
            <a:endParaRPr lang="en-GB" sz="2400">
              <a:latin typeface="Times New Roman" pitchFamily="18" charset="0"/>
            </a:endParaRPr>
          </a:p>
        </p:txBody>
      </p:sp>
      <p:sp>
        <p:nvSpPr>
          <p:cNvPr id="803866"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3867"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600"/>
              <a:t>taille&lt;</a:t>
            </a:r>
            <a:r>
              <a:rPr lang="en-GB" sz="1600"/>
              <a:t>10</a:t>
            </a:r>
            <a:r>
              <a:rPr lang="en-GB" sz="1600" baseline="30000"/>
              <a:t>-18</a:t>
            </a:r>
            <a:r>
              <a:rPr lang="en-GB" sz="1600"/>
              <a:t>m</a:t>
            </a:r>
            <a:endParaRPr lang="en-US" sz="1600"/>
          </a:p>
        </p:txBody>
      </p:sp>
      <p:sp>
        <p:nvSpPr>
          <p:cNvPr id="803868"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positivement</a:t>
            </a:r>
          </a:p>
        </p:txBody>
      </p:sp>
      <p:sp>
        <p:nvSpPr>
          <p:cNvPr id="803869"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négativement</a:t>
            </a:r>
          </a:p>
        </p:txBody>
      </p:sp>
    </p:spTree>
    <p:extLst>
      <p:ext uri="{BB962C8B-B14F-4D97-AF65-F5344CB8AC3E}">
        <p14:creationId xmlns:p14="http://schemas.microsoft.com/office/powerpoint/2010/main" val="3803609529"/>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5F4620A-90E2-40D3-97A2-2895D932F550}" type="slidenum">
              <a:rPr lang="fr-FR" altLang="en-US" sz="1200" smtClean="0">
                <a:solidFill>
                  <a:schemeClr val="tx2"/>
                </a:solidFill>
              </a:rPr>
              <a:pPr eaLnBrk="1" hangingPunct="1"/>
              <a:t>40</a:t>
            </a:fld>
            <a:endParaRPr lang="fr-FR" altLang="en-US" sz="1200" smtClean="0">
              <a:solidFill>
                <a:schemeClr val="tx2"/>
              </a:solidFill>
            </a:endParaRPr>
          </a:p>
        </p:txBody>
      </p:sp>
      <p:sp>
        <p:nvSpPr>
          <p:cNvPr id="44035" name="Rectangle 4"/>
          <p:cNvSpPr>
            <a:spLocks noGrp="1" noChangeArrowheads="1"/>
          </p:cNvSpPr>
          <p:nvPr>
            <p:ph type="title"/>
          </p:nvPr>
        </p:nvSpPr>
        <p:spPr>
          <a:xfrm>
            <a:off x="2338388" y="0"/>
            <a:ext cx="4522787" cy="519113"/>
          </a:xfrm>
        </p:spPr>
        <p:txBody>
          <a:bodyPr/>
          <a:lstStyle/>
          <a:p>
            <a:pPr eaLnBrk="1" hangingPunct="1"/>
            <a:r>
              <a:rPr lang="fr-FR" smtClean="0"/>
              <a:t>Unification des forces</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l="18286" t="39619" r="21715" b="9334"/>
          <a:stretch>
            <a:fillRect/>
          </a:stretch>
        </p:blipFill>
        <p:spPr bwMode="auto">
          <a:xfrm>
            <a:off x="533400" y="2428875"/>
            <a:ext cx="7924800"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6"/>
          <p:cNvPicPr>
            <a:picLocks noChangeAspect="1" noChangeArrowheads="1"/>
          </p:cNvPicPr>
          <p:nvPr/>
        </p:nvPicPr>
        <p:blipFill>
          <a:blip r:embed="rId4">
            <a:extLst>
              <a:ext uri="{28A0092B-C50C-407E-A947-70E740481C1C}">
                <a14:useLocalDpi xmlns:a14="http://schemas.microsoft.com/office/drawing/2010/main" val="0"/>
              </a:ext>
            </a:extLst>
          </a:blip>
          <a:srcRect l="9143" t="30476" r="12001" b="48314"/>
          <a:stretch>
            <a:fillRect/>
          </a:stretch>
        </p:blipFill>
        <p:spPr bwMode="auto">
          <a:xfrm>
            <a:off x="533400" y="727075"/>
            <a:ext cx="7924800"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7"/>
          <p:cNvPicPr>
            <a:picLocks noChangeAspect="1" noChangeArrowheads="1"/>
          </p:cNvPicPr>
          <p:nvPr/>
        </p:nvPicPr>
        <p:blipFill>
          <a:blip r:embed="rId4">
            <a:extLst>
              <a:ext uri="{28A0092B-C50C-407E-A947-70E740481C1C}">
                <a14:useLocalDpi xmlns:a14="http://schemas.microsoft.com/office/drawing/2010/main" val="0"/>
              </a:ext>
            </a:extLst>
          </a:blip>
          <a:srcRect l="9143" t="54453" r="12001" b="42857"/>
          <a:stretch>
            <a:fillRect/>
          </a:stretch>
        </p:blipFill>
        <p:spPr bwMode="auto">
          <a:xfrm>
            <a:off x="533400" y="2251075"/>
            <a:ext cx="79248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Line 8"/>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Text Box 9"/>
          <p:cNvSpPr txBox="1">
            <a:spLocks noChangeArrowheads="1"/>
          </p:cNvSpPr>
          <p:nvPr/>
        </p:nvSpPr>
        <p:spPr bwMode="auto">
          <a:xfrm>
            <a:off x="1427163" y="247967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r>
              <a:rPr lang="en-US" sz="2000" b="1">
                <a:solidFill>
                  <a:srgbClr val="FF0000"/>
                </a:solidFill>
                <a:latin typeface="Arial Narrow" pitchFamily="34" charset="0"/>
              </a:rPr>
              <a:t>Limite </a:t>
            </a:r>
          </a:p>
          <a:p>
            <a:pPr algn="ctr"/>
            <a:r>
              <a:rPr lang="en-US" sz="2000" b="1">
                <a:solidFill>
                  <a:srgbClr val="FF0000"/>
                </a:solidFill>
                <a:latin typeface="Arial Narrow" pitchFamily="34" charset="0"/>
              </a:rPr>
              <a:t>experimentale</a:t>
            </a:r>
          </a:p>
        </p:txBody>
      </p:sp>
      <p:sp>
        <p:nvSpPr>
          <p:cNvPr id="44041" name="Rectangle 10"/>
          <p:cNvSpPr>
            <a:spLocks noChangeArrowheads="1"/>
          </p:cNvSpPr>
          <p:nvPr/>
        </p:nvSpPr>
        <p:spPr bwMode="auto">
          <a:xfrm>
            <a:off x="6019800" y="3317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2" name="Rectangle 11"/>
          <p:cNvSpPr>
            <a:spLocks noChangeArrowheads="1"/>
          </p:cNvSpPr>
          <p:nvPr/>
        </p:nvSpPr>
        <p:spPr bwMode="auto">
          <a:xfrm>
            <a:off x="7239000" y="2936875"/>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3" name="Rectangle 12"/>
          <p:cNvSpPr>
            <a:spLocks noChangeArrowheads="1"/>
          </p:cNvSpPr>
          <p:nvPr/>
        </p:nvSpPr>
        <p:spPr bwMode="auto">
          <a:xfrm>
            <a:off x="7543800" y="36226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4" name="Rectangle 13"/>
          <p:cNvSpPr>
            <a:spLocks noChangeArrowheads="1"/>
          </p:cNvSpPr>
          <p:nvPr/>
        </p:nvSpPr>
        <p:spPr bwMode="auto">
          <a:xfrm>
            <a:off x="4953000" y="4156075"/>
            <a:ext cx="3505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5" name="Rectangle 14"/>
          <p:cNvSpPr>
            <a:spLocks noChangeArrowheads="1"/>
          </p:cNvSpPr>
          <p:nvPr/>
        </p:nvSpPr>
        <p:spPr bwMode="auto">
          <a:xfrm>
            <a:off x="6553200" y="52990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6" name="Rectangle 15"/>
          <p:cNvSpPr>
            <a:spLocks noChangeArrowheads="1"/>
          </p:cNvSpPr>
          <p:nvPr/>
        </p:nvSpPr>
        <p:spPr bwMode="auto">
          <a:xfrm>
            <a:off x="6629400" y="6365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7" name="Rectangle 16"/>
          <p:cNvSpPr>
            <a:spLocks noChangeArrowheads="1"/>
          </p:cNvSpPr>
          <p:nvPr/>
        </p:nvSpPr>
        <p:spPr bwMode="auto">
          <a:xfrm>
            <a:off x="5181600" y="6213475"/>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8" name="Rectangle 17"/>
          <p:cNvSpPr>
            <a:spLocks noChangeArrowheads="1"/>
          </p:cNvSpPr>
          <p:nvPr/>
        </p:nvSpPr>
        <p:spPr bwMode="auto">
          <a:xfrm>
            <a:off x="3276600" y="4918075"/>
            <a:ext cx="5105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9" name="Rectangle 18"/>
          <p:cNvSpPr>
            <a:spLocks noChangeArrowheads="1"/>
          </p:cNvSpPr>
          <p:nvPr/>
        </p:nvSpPr>
        <p:spPr bwMode="auto">
          <a:xfrm>
            <a:off x="6172200" y="3470275"/>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0" name="Rectangle 19"/>
          <p:cNvSpPr>
            <a:spLocks noChangeArrowheads="1"/>
          </p:cNvSpPr>
          <p:nvPr/>
        </p:nvSpPr>
        <p:spPr bwMode="auto">
          <a:xfrm>
            <a:off x="7239000" y="5832475"/>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1" name="Line 20"/>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A1F5116-C216-4CF2-A8E1-BE58985DBABF}" type="slidenum">
              <a:rPr lang="fr-FR" altLang="en-US" sz="1200" smtClean="0">
                <a:solidFill>
                  <a:schemeClr val="tx2"/>
                </a:solidFill>
              </a:rPr>
              <a:pPr eaLnBrk="1" hangingPunct="1"/>
              <a:t>41</a:t>
            </a:fld>
            <a:endParaRPr lang="fr-FR" altLang="en-US" sz="1200" smtClean="0">
              <a:solidFill>
                <a:schemeClr val="tx2"/>
              </a:solidFill>
            </a:endParaRPr>
          </a:p>
        </p:txBody>
      </p:sp>
      <p:sp>
        <p:nvSpPr>
          <p:cNvPr id="45059" name="Rectangle 4"/>
          <p:cNvSpPr>
            <a:spLocks noGrp="1" noChangeArrowheads="1"/>
          </p:cNvSpPr>
          <p:nvPr>
            <p:ph type="title"/>
          </p:nvPr>
        </p:nvSpPr>
        <p:spPr>
          <a:xfrm>
            <a:off x="1974850" y="0"/>
            <a:ext cx="5259388" cy="519113"/>
          </a:xfrm>
        </p:spPr>
        <p:txBody>
          <a:bodyPr/>
          <a:lstStyle/>
          <a:p>
            <a:pPr eaLnBrk="1" hangingPunct="1"/>
            <a:r>
              <a:rPr lang="fr-FR" smtClean="0"/>
              <a:t>Énergie et matière noires</a:t>
            </a:r>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682625"/>
            <a:ext cx="8250237"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71C769B-CB86-419D-A0E8-7315EEF1E23C}" type="slidenum">
              <a:rPr lang="fr-FR" altLang="en-US" sz="1200" smtClean="0">
                <a:solidFill>
                  <a:schemeClr val="tx2"/>
                </a:solidFill>
              </a:rPr>
              <a:pPr eaLnBrk="1" hangingPunct="1"/>
              <a:t>42</a:t>
            </a:fld>
            <a:endParaRPr lang="fr-FR" altLang="en-US" sz="1200" smtClean="0">
              <a:solidFill>
                <a:schemeClr val="tx2"/>
              </a:solidFill>
            </a:endParaRPr>
          </a:p>
        </p:txBody>
      </p:sp>
      <p:sp>
        <p:nvSpPr>
          <p:cNvPr id="46083" name="Rectangle 2"/>
          <p:cNvSpPr>
            <a:spLocks noGrp="1" noChangeArrowheads="1"/>
          </p:cNvSpPr>
          <p:nvPr>
            <p:ph type="title"/>
          </p:nvPr>
        </p:nvSpPr>
        <p:spPr>
          <a:xfrm>
            <a:off x="2901950" y="0"/>
            <a:ext cx="3373438" cy="519113"/>
          </a:xfrm>
        </p:spPr>
        <p:txBody>
          <a:bodyPr/>
          <a:lstStyle/>
          <a:p>
            <a:pPr eaLnBrk="1" hangingPunct="1"/>
            <a:r>
              <a:rPr lang="fr-FR" smtClean="0"/>
              <a:t>Les interactions</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l="21143" t="12952" r="22285" b="14667"/>
          <a:stretch>
            <a:fillRect/>
          </a:stretch>
        </p:blipFill>
        <p:spPr bwMode="auto">
          <a:xfrm>
            <a:off x="1333500" y="685800"/>
            <a:ext cx="6248400"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4"/>
          <p:cNvSpPr>
            <a:spLocks noChangeArrowheads="1"/>
          </p:cNvSpPr>
          <p:nvPr/>
        </p:nvSpPr>
        <p:spPr bwMode="auto">
          <a:xfrm>
            <a:off x="4572000" y="5765800"/>
            <a:ext cx="1676400" cy="7493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fr-FR"/>
          </a:p>
        </p:txBody>
      </p:sp>
      <p:sp>
        <p:nvSpPr>
          <p:cNvPr id="46086" name="Text Box 5"/>
          <p:cNvSpPr txBox="1">
            <a:spLocks noChangeArrowheads="1"/>
          </p:cNvSpPr>
          <p:nvPr/>
        </p:nvSpPr>
        <p:spPr bwMode="auto">
          <a:xfrm>
            <a:off x="1525588" y="992188"/>
            <a:ext cx="339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a:t>
            </a:r>
          </a:p>
        </p:txBody>
      </p:sp>
      <p:sp>
        <p:nvSpPr>
          <p:cNvPr id="46087" name="Text Box 6"/>
          <p:cNvSpPr txBox="1">
            <a:spLocks noChangeArrowheads="1"/>
          </p:cNvSpPr>
          <p:nvPr/>
        </p:nvSpPr>
        <p:spPr bwMode="auto">
          <a:xfrm>
            <a:off x="4570413" y="1030288"/>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-2</a:t>
            </a:r>
          </a:p>
        </p:txBody>
      </p:sp>
      <p:sp>
        <p:nvSpPr>
          <p:cNvPr id="46088" name="Text Box 7"/>
          <p:cNvSpPr txBox="1">
            <a:spLocks noChangeArrowheads="1"/>
          </p:cNvSpPr>
          <p:nvPr/>
        </p:nvSpPr>
        <p:spPr bwMode="auto">
          <a:xfrm>
            <a:off x="4576763" y="4005263"/>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-5</a:t>
            </a:r>
          </a:p>
        </p:txBody>
      </p:sp>
      <p:sp>
        <p:nvSpPr>
          <p:cNvPr id="46089" name="Text Box 8"/>
          <p:cNvSpPr txBox="1">
            <a:spLocks noChangeArrowheads="1"/>
          </p:cNvSpPr>
          <p:nvPr/>
        </p:nvSpPr>
        <p:spPr bwMode="auto">
          <a:xfrm>
            <a:off x="1466850" y="4025900"/>
            <a:ext cx="795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-38</a:t>
            </a:r>
          </a:p>
        </p:txBody>
      </p:sp>
      <p:sp>
        <p:nvSpPr>
          <p:cNvPr id="46090" name="Text Box 9"/>
          <p:cNvSpPr txBox="1">
            <a:spLocks noChangeArrowheads="1"/>
          </p:cNvSpPr>
          <p:nvPr/>
        </p:nvSpPr>
        <p:spPr bwMode="auto">
          <a:xfrm>
            <a:off x="2538413" y="654050"/>
            <a:ext cx="8397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Forte</a:t>
            </a:r>
          </a:p>
        </p:txBody>
      </p:sp>
      <p:sp>
        <p:nvSpPr>
          <p:cNvPr id="46091" name="Text Box 10"/>
          <p:cNvSpPr txBox="1">
            <a:spLocks noChangeArrowheads="1"/>
          </p:cNvSpPr>
          <p:nvPr/>
        </p:nvSpPr>
        <p:spPr bwMode="auto">
          <a:xfrm>
            <a:off x="4722813" y="654050"/>
            <a:ext cx="25654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Electromagnétique</a:t>
            </a:r>
          </a:p>
        </p:txBody>
      </p:sp>
      <p:sp>
        <p:nvSpPr>
          <p:cNvPr id="46092" name="Text Box 11"/>
          <p:cNvSpPr txBox="1">
            <a:spLocks noChangeArrowheads="1"/>
          </p:cNvSpPr>
          <p:nvPr/>
        </p:nvSpPr>
        <p:spPr bwMode="auto">
          <a:xfrm>
            <a:off x="1903413" y="3702050"/>
            <a:ext cx="21971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Gravitationnelle</a:t>
            </a:r>
          </a:p>
        </p:txBody>
      </p:sp>
      <p:sp>
        <p:nvSpPr>
          <p:cNvPr id="46093" name="Text Box 12"/>
          <p:cNvSpPr txBox="1">
            <a:spLocks noChangeArrowheads="1"/>
          </p:cNvSpPr>
          <p:nvPr/>
        </p:nvSpPr>
        <p:spPr bwMode="auto">
          <a:xfrm>
            <a:off x="5484813" y="3689350"/>
            <a:ext cx="9286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Faible</a:t>
            </a:r>
          </a:p>
        </p:txBody>
      </p:sp>
      <p:sp>
        <p:nvSpPr>
          <p:cNvPr id="46094" name="Text Box 13"/>
          <p:cNvSpPr txBox="1">
            <a:spLocks noChangeArrowheads="1"/>
          </p:cNvSpPr>
          <p:nvPr/>
        </p:nvSpPr>
        <p:spPr bwMode="auto">
          <a:xfrm>
            <a:off x="4583113" y="2584450"/>
            <a:ext cx="1127125" cy="82232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Atomes</a:t>
            </a:r>
          </a:p>
          <a:p>
            <a:pPr eaLnBrk="1" hangingPunct="1"/>
            <a:r>
              <a:rPr lang="fr-FR" sz="1200"/>
              <a:t>Lumière</a:t>
            </a:r>
          </a:p>
          <a:p>
            <a:pPr eaLnBrk="1" hangingPunct="1"/>
            <a:r>
              <a:rPr lang="fr-FR" sz="1200"/>
              <a:t>Chimie</a:t>
            </a:r>
          </a:p>
          <a:p>
            <a:pPr eaLnBrk="1" hangingPunct="1"/>
            <a:r>
              <a:rPr lang="fr-FR" sz="1200"/>
              <a:t>Électronique</a:t>
            </a:r>
          </a:p>
        </p:txBody>
      </p:sp>
      <p:sp>
        <p:nvSpPr>
          <p:cNvPr id="46095" name="Text Box 14"/>
          <p:cNvSpPr txBox="1">
            <a:spLocks noChangeArrowheads="1"/>
          </p:cNvSpPr>
          <p:nvPr/>
        </p:nvSpPr>
        <p:spPr bwMode="auto">
          <a:xfrm>
            <a:off x="4621213" y="5810250"/>
            <a:ext cx="1301750"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Radioactivité </a:t>
            </a:r>
            <a:r>
              <a:rPr lang="fr-FR" sz="1200">
                <a:sym typeface="Symbol" pitchFamily="18" charset="2"/>
              </a:rPr>
              <a:t></a:t>
            </a:r>
          </a:p>
          <a:p>
            <a:pPr eaLnBrk="1" hangingPunct="1"/>
            <a:endParaRPr lang="fr-FR" sz="1200">
              <a:sym typeface="Symbol" pitchFamily="18" charset="2"/>
            </a:endParaRPr>
          </a:p>
        </p:txBody>
      </p:sp>
      <p:sp>
        <p:nvSpPr>
          <p:cNvPr id="46096" name="Text Box 15"/>
          <p:cNvSpPr txBox="1">
            <a:spLocks noChangeArrowheads="1"/>
          </p:cNvSpPr>
          <p:nvPr/>
        </p:nvSpPr>
        <p:spPr bwMode="auto">
          <a:xfrm>
            <a:off x="1458913" y="5784850"/>
            <a:ext cx="1400175"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Système solaire</a:t>
            </a:r>
          </a:p>
          <a:p>
            <a:pPr eaLnBrk="1" hangingPunct="1"/>
            <a:r>
              <a:rPr lang="fr-FR" sz="1200"/>
              <a:t>Galaxies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FEA1282-3142-4114-B348-E248A9D3365B}" type="slidenum">
              <a:rPr lang="fr-FR" altLang="en-US" sz="1200" smtClean="0">
                <a:solidFill>
                  <a:schemeClr val="tx2"/>
                </a:solidFill>
              </a:rPr>
              <a:pPr eaLnBrk="1" hangingPunct="1"/>
              <a:t>43</a:t>
            </a:fld>
            <a:endParaRPr lang="fr-FR" altLang="en-US" sz="1200" smtClean="0">
              <a:solidFill>
                <a:schemeClr val="tx2"/>
              </a:solidFill>
            </a:endParaRPr>
          </a:p>
        </p:txBody>
      </p:sp>
      <p:pic>
        <p:nvPicPr>
          <p:cNvPr id="47107" name="Picture 8" descr="http://media.economist.com/sites/default/files/imagecache/full-width/images/2012/07/blogs/graphic-detail/20120707_woc5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720725"/>
            <a:ext cx="7045325"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4"/>
          <p:cNvSpPr>
            <a:spLocks noGrp="1"/>
          </p:cNvSpPr>
          <p:nvPr>
            <p:ph type="title"/>
          </p:nvPr>
        </p:nvSpPr>
        <p:spPr>
          <a:xfrm>
            <a:off x="3260725" y="0"/>
            <a:ext cx="2657475" cy="523875"/>
          </a:xfrm>
        </p:spPr>
        <p:txBody>
          <a:bodyPr/>
          <a:lstStyle/>
          <a:p>
            <a:r>
              <a:rPr lang="fr-FR" smtClean="0"/>
              <a:t>Cout du LHC</a:t>
            </a:r>
          </a:p>
        </p:txBody>
      </p:sp>
      <p:sp>
        <p:nvSpPr>
          <p:cNvPr id="48131" name="Espace réservé du contenu 5"/>
          <p:cNvSpPr>
            <a:spLocks noGrp="1"/>
          </p:cNvSpPr>
          <p:nvPr>
            <p:ph idx="1"/>
          </p:nvPr>
        </p:nvSpPr>
        <p:spPr/>
        <p:txBody>
          <a:bodyPr/>
          <a:lstStyle/>
          <a:p>
            <a:endParaRPr lang="en-US" smtClean="0"/>
          </a:p>
          <a:p>
            <a:r>
              <a:rPr lang="fr-FR" smtClean="0"/>
              <a:t>Coût du LHC: 3 à 5 milliards d’euros, financés sur le budget CERN (i.e. répartis sur ≥ 20 pays et sur 15 ans) </a:t>
            </a:r>
          </a:p>
          <a:p>
            <a:r>
              <a:rPr lang="fr-FR" smtClean="0"/>
              <a:t>Budget du CERN: 800 M€ / an </a:t>
            </a:r>
          </a:p>
          <a:p>
            <a:r>
              <a:rPr lang="fr-FR" smtClean="0"/>
              <a:t>Fraction payée par la France: 15% </a:t>
            </a:r>
          </a:p>
          <a:p>
            <a:r>
              <a:rPr lang="fr-FR" smtClean="0"/>
              <a:t>Retour sur investissement en France: ~×3 </a:t>
            </a:r>
          </a:p>
          <a:p>
            <a:endParaRPr lang="en-US" smtClean="0"/>
          </a:p>
        </p:txBody>
      </p:sp>
      <p:sp>
        <p:nvSpPr>
          <p:cNvPr id="48132"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81A23D1-DF1C-44B8-B7F7-8451AA2F16C3}" type="slidenum">
              <a:rPr lang="fr-FR" altLang="en-US" sz="1200" smtClean="0">
                <a:solidFill>
                  <a:schemeClr val="tx2"/>
                </a:solidFill>
              </a:rPr>
              <a:pPr eaLnBrk="1" hangingPunct="1"/>
              <a:t>44</a:t>
            </a:fld>
            <a:endParaRPr lang="fr-FR" altLang="en-US" sz="1200" smtClean="0">
              <a:solidFill>
                <a:schemeClr val="tx2"/>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p:txBody>
          <a:bodyPr/>
          <a:lstStyle/>
          <a:p>
            <a:r>
              <a:rPr lang="fr-FR" smtClean="0"/>
              <a:t>La masse de notre matière</a:t>
            </a:r>
          </a:p>
        </p:txBody>
      </p:sp>
      <p:sp>
        <p:nvSpPr>
          <p:cNvPr id="49155" name="Espace réservé du contenu 2"/>
          <p:cNvSpPr>
            <a:spLocks noGrp="1"/>
          </p:cNvSpPr>
          <p:nvPr>
            <p:ph idx="1"/>
          </p:nvPr>
        </p:nvSpPr>
        <p:spPr/>
        <p:txBody>
          <a:bodyPr/>
          <a:lstStyle/>
          <a:p>
            <a:r>
              <a:rPr lang="fr-FR" smtClean="0"/>
              <a:t>La masse de notre matière ne doit (presque) rien au boson de Higgs</a:t>
            </a:r>
          </a:p>
          <a:p>
            <a:r>
              <a:rPr lang="fr-FR" smtClean="0"/>
              <a:t>Proton et neutrons (masse ~1GeV) sont composés de trois quarks (masse qq MeV) </a:t>
            </a:r>
          </a:p>
          <a:p>
            <a:r>
              <a:rPr lang="fr-FR" smtClean="0"/>
              <a:t>L’essentiel de la masse des protons et neutrons vient de l’énergie des gluons liant les quarks entre eux (et E=mc</a:t>
            </a:r>
            <a:r>
              <a:rPr lang="fr-FR" baseline="30000" smtClean="0"/>
              <a:t>2</a:t>
            </a:r>
            <a:r>
              <a:rPr lang="fr-FR" smtClean="0"/>
              <a:t>)</a:t>
            </a:r>
          </a:p>
        </p:txBody>
      </p:sp>
      <p:sp>
        <p:nvSpPr>
          <p:cNvPr id="4915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D59A3E8-89F2-4DDA-95AE-77EE1470EAE6}" type="slidenum">
              <a:rPr lang="fr-FR" sz="1200" smtClean="0">
                <a:solidFill>
                  <a:schemeClr val="tx2"/>
                </a:solidFill>
              </a:rPr>
              <a:pPr eaLnBrk="1" hangingPunct="1"/>
              <a:t>45</a:t>
            </a:fld>
            <a:endParaRPr lang="fr-FR" sz="1200" smtClean="0">
              <a:solidFill>
                <a:schemeClr val="tx2"/>
              </a:solidFill>
            </a:endParaRPr>
          </a:p>
        </p:txBody>
      </p:sp>
      <p:pic>
        <p:nvPicPr>
          <p:cNvPr id="49157" name="Image 4" descr="Capture d’écran 2012-10-10 à 11.49.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735513"/>
            <a:ext cx="20574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0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356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descr="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6096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ZoneTexte 15"/>
          <p:cNvSpPr txBox="1">
            <a:spLocks noChangeArrowheads="1"/>
          </p:cNvSpPr>
          <p:nvPr/>
        </p:nvSpPr>
        <p:spPr bwMode="auto">
          <a:xfrm>
            <a:off x="3048000" y="2667000"/>
            <a:ext cx="1905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t>…et bien d’autres</a:t>
            </a:r>
          </a:p>
        </p:txBody>
      </p:sp>
      <p:sp>
        <p:nvSpPr>
          <p:cNvPr id="50181" name="ZoneTexte 16"/>
          <p:cNvSpPr txBox="1">
            <a:spLocks noChangeArrowheads="1"/>
          </p:cNvSpPr>
          <p:nvPr/>
        </p:nvSpPr>
        <p:spPr bwMode="auto">
          <a:xfrm>
            <a:off x="5943600" y="7620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t>Une maturation d’un siècle…</a:t>
            </a:r>
          </a:p>
        </p:txBody>
      </p:sp>
      <p:cxnSp>
        <p:nvCxnSpPr>
          <p:cNvPr id="19" name="Connecteur droit avec flèche 18"/>
          <p:cNvCxnSpPr/>
          <p:nvPr/>
        </p:nvCxnSpPr>
        <p:spPr>
          <a:xfrm rot="16200000" flipV="1">
            <a:off x="4420394" y="6247606"/>
            <a:ext cx="609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183" name="ZoneTexte 19"/>
          <p:cNvSpPr txBox="1">
            <a:spLocks noChangeArrowheads="1"/>
          </p:cNvSpPr>
          <p:nvPr/>
        </p:nvSpPr>
        <p:spPr bwMode="auto">
          <a:xfrm>
            <a:off x="4800600" y="6396038"/>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solidFill>
                  <a:srgbClr val="FF0000"/>
                </a:solidFill>
              </a:rPr>
              <a:t>H</a:t>
            </a:r>
          </a:p>
        </p:txBody>
      </p:sp>
      <p:sp>
        <p:nvSpPr>
          <p:cNvPr id="50184" name="Espace réservé du numéro de diapositive 7"/>
          <p:cNvSpPr>
            <a:spLocks noGrp="1"/>
          </p:cNvSpPr>
          <p:nvPr>
            <p:ph type="sldNum" sz="quarter" idx="4294967295"/>
          </p:nvPr>
        </p:nvSpPr>
        <p:spPr>
          <a:xfrm>
            <a:off x="6553200" y="6356350"/>
            <a:ext cx="2133600" cy="365125"/>
          </a:xfrm>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4154B71-0965-4FF4-903D-7E7905F8F454}" type="slidenum">
              <a:rPr lang="fr-BE" sz="1200" smtClean="0">
                <a:solidFill>
                  <a:srgbClr val="898989"/>
                </a:solidFill>
              </a:rPr>
              <a:pPr eaLnBrk="1" hangingPunct="1"/>
              <a:t>46</a:t>
            </a:fld>
            <a:endParaRPr lang="fr-BE" sz="1200" smtClean="0">
              <a:solidFill>
                <a:srgbClr val="898989"/>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47</a:t>
            </a:fld>
            <a:endParaRPr lang="fr-FR" alt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025833" y="6609143"/>
            <a:ext cx="829522" cy="307777"/>
          </a:xfrm>
          <a:prstGeom prst="rect">
            <a:avLst/>
          </a:prstGeom>
          <a:noFill/>
        </p:spPr>
        <p:txBody>
          <a:bodyPr wrap="none" rtlCol="0">
            <a:spAutoFit/>
          </a:bodyPr>
          <a:lstStyle/>
          <a:p>
            <a:r>
              <a:rPr lang="en-US" dirty="0" smtClean="0"/>
              <a:t>E. Petit</a:t>
            </a:r>
            <a:endParaRPr lang="en-US" dirty="0"/>
          </a:p>
        </p:txBody>
      </p:sp>
    </p:spTree>
    <p:extLst>
      <p:ext uri="{BB962C8B-B14F-4D97-AF65-F5344CB8AC3E}">
        <p14:creationId xmlns:p14="http://schemas.microsoft.com/office/powerpoint/2010/main" val="114731266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descr="figaux_007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p:cNvSpPr/>
          <p:nvPr/>
        </p:nvSpPr>
        <p:spPr>
          <a:xfrm>
            <a:off x="1794076" y="3527384"/>
            <a:ext cx="533400" cy="1752600"/>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6" name="Rectangle 5"/>
          <p:cNvSpPr/>
          <p:nvPr/>
        </p:nvSpPr>
        <p:spPr bwMode="auto">
          <a:xfrm>
            <a:off x="2534856" y="2558005"/>
            <a:ext cx="3368233" cy="497711"/>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ectangle 6"/>
          <p:cNvSpPr/>
          <p:nvPr/>
        </p:nvSpPr>
        <p:spPr bwMode="auto">
          <a:xfrm>
            <a:off x="2534856" y="3171462"/>
            <a:ext cx="3368233" cy="428264"/>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ectangle 7"/>
          <p:cNvSpPr/>
          <p:nvPr/>
        </p:nvSpPr>
        <p:spPr bwMode="auto">
          <a:xfrm>
            <a:off x="1689904" y="810228"/>
            <a:ext cx="844952" cy="4469756"/>
          </a:xfrm>
          <a:prstGeom prst="rect">
            <a:avLst/>
          </a:prstGeom>
          <a:solidFill>
            <a:schemeClr val="tx2"/>
          </a:solidFill>
          <a:ln w="28575" cap="flat" cmpd="sng" algn="ctr">
            <a:solidFill>
              <a:schemeClr val="tx2">
                <a:lumMod val="75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48</a:t>
            </a:fld>
            <a:endParaRPr lang="fr-FR" altLang="en-US"/>
          </a:p>
        </p:txBody>
      </p:sp>
    </p:spTree>
    <p:extLst>
      <p:ext uri="{BB962C8B-B14F-4D97-AF65-F5344CB8AC3E}">
        <p14:creationId xmlns:p14="http://schemas.microsoft.com/office/powerpoint/2010/main" val="703721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grpId="0" nodeType="clickEffect">
                                  <p:stCondLst>
                                    <p:cond delay="0"/>
                                  </p:stCondLst>
                                  <p:childTnLst>
                                    <p:animEffect transition="out" filter="wheel(4)">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49</a:t>
            </a:fld>
            <a:endParaRPr lang="fr-FR" alt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10" y="0"/>
            <a:ext cx="12176568" cy="684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66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Espace réservé du numéro de diapositive 2"/>
          <p:cNvSpPr>
            <a:spLocks noGrp="1"/>
          </p:cNvSpPr>
          <p:nvPr>
            <p:ph type="sldNum" sz="quarter" idx="10"/>
          </p:nvPr>
        </p:nvSpPr>
        <p:spPr/>
        <p:txBody>
          <a:bodyPr/>
          <a:lstStyle/>
          <a:p>
            <a:fld id="{2E3180CF-617A-453E-8E19-09A088C0AEB4}" type="slidenum">
              <a:rPr lang="fr-FR" altLang="en-US"/>
              <a:pPr/>
              <a:t>5</a:t>
            </a:fld>
            <a:endParaRPr lang="fr-FR" altLang="en-US"/>
          </a:p>
        </p:txBody>
      </p:sp>
      <p:grpSp>
        <p:nvGrpSpPr>
          <p:cNvPr id="805890" name="Group 2"/>
          <p:cNvGrpSpPr>
            <a:grpSpLocks/>
          </p:cNvGrpSpPr>
          <p:nvPr/>
        </p:nvGrpSpPr>
        <p:grpSpPr bwMode="auto">
          <a:xfrm>
            <a:off x="1295400" y="1511300"/>
            <a:ext cx="4311650" cy="3311525"/>
            <a:chOff x="816" y="952"/>
            <a:chExt cx="2716" cy="2086"/>
          </a:xfrm>
        </p:grpSpPr>
        <p:grpSp>
          <p:nvGrpSpPr>
            <p:cNvPr id="805891" name="Group 3"/>
            <p:cNvGrpSpPr>
              <a:grpSpLocks/>
            </p:cNvGrpSpPr>
            <p:nvPr/>
          </p:nvGrpSpPr>
          <p:grpSpPr bwMode="auto">
            <a:xfrm>
              <a:off x="1392" y="952"/>
              <a:ext cx="2140" cy="2086"/>
              <a:chOff x="2315" y="1539"/>
              <a:chExt cx="2071" cy="2086"/>
            </a:xfrm>
          </p:grpSpPr>
          <p:sp>
            <p:nvSpPr>
              <p:cNvPr id="80589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5893"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4"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5"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6"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7"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8"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9"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0"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1"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2"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3"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4"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5"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6"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7"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8"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9"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0"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1"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2"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3"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4"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5"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6"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7"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8"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9"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0"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1"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22" name="Group 34"/>
            <p:cNvGrpSpPr>
              <a:grpSpLocks/>
            </p:cNvGrpSpPr>
            <p:nvPr/>
          </p:nvGrpSpPr>
          <p:grpSpPr bwMode="auto">
            <a:xfrm>
              <a:off x="816" y="952"/>
              <a:ext cx="1632" cy="1584"/>
              <a:chOff x="816" y="1344"/>
              <a:chExt cx="1632" cy="1584"/>
            </a:xfrm>
          </p:grpSpPr>
          <p:sp>
            <p:nvSpPr>
              <p:cNvPr id="805923"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24"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5925" name="Rectangle 37"/>
          <p:cNvSpPr>
            <a:spLocks noGrp="1" noChangeArrowheads="1"/>
          </p:cNvSpPr>
          <p:nvPr>
            <p:ph type="title"/>
          </p:nvPr>
        </p:nvSpPr>
        <p:spPr>
          <a:xfrm>
            <a:off x="2570163" y="0"/>
            <a:ext cx="4037012" cy="519113"/>
          </a:xfrm>
        </p:spPr>
        <p:txBody>
          <a:bodyPr/>
          <a:lstStyle/>
          <a:p>
            <a:r>
              <a:rPr lang="fr-BE"/>
              <a:t>Structure du noyau</a:t>
            </a:r>
            <a:endParaRPr lang="en-GB"/>
          </a:p>
        </p:txBody>
      </p:sp>
      <p:grpSp>
        <p:nvGrpSpPr>
          <p:cNvPr id="805926" name="Group 38"/>
          <p:cNvGrpSpPr>
            <a:grpSpLocks/>
          </p:cNvGrpSpPr>
          <p:nvPr/>
        </p:nvGrpSpPr>
        <p:grpSpPr bwMode="auto">
          <a:xfrm>
            <a:off x="838200" y="1360488"/>
            <a:ext cx="949325" cy="895350"/>
            <a:chOff x="432" y="1728"/>
            <a:chExt cx="2392" cy="2256"/>
          </a:xfrm>
        </p:grpSpPr>
        <p:grpSp>
          <p:nvGrpSpPr>
            <p:cNvPr id="805927" name="Group 39"/>
            <p:cNvGrpSpPr>
              <a:grpSpLocks/>
            </p:cNvGrpSpPr>
            <p:nvPr/>
          </p:nvGrpSpPr>
          <p:grpSpPr bwMode="auto">
            <a:xfrm>
              <a:off x="1340" y="1728"/>
              <a:ext cx="659" cy="2256"/>
              <a:chOff x="1916" y="1392"/>
              <a:chExt cx="659" cy="2256"/>
            </a:xfrm>
          </p:grpSpPr>
          <p:sp>
            <p:nvSpPr>
              <p:cNvPr id="805928"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9"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5930"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5931"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2"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3"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4"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5"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6"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37" name="Group 49"/>
          <p:cNvGrpSpPr>
            <a:grpSpLocks/>
          </p:cNvGrpSpPr>
          <p:nvPr/>
        </p:nvGrpSpPr>
        <p:grpSpPr bwMode="auto">
          <a:xfrm>
            <a:off x="4114800" y="1320800"/>
            <a:ext cx="3571875" cy="3414713"/>
            <a:chOff x="2592" y="832"/>
            <a:chExt cx="2250" cy="2151"/>
          </a:xfrm>
        </p:grpSpPr>
        <p:grpSp>
          <p:nvGrpSpPr>
            <p:cNvPr id="805938" name="Group 50"/>
            <p:cNvGrpSpPr>
              <a:grpSpLocks/>
            </p:cNvGrpSpPr>
            <p:nvPr/>
          </p:nvGrpSpPr>
          <p:grpSpPr bwMode="auto">
            <a:xfrm>
              <a:off x="2592" y="1864"/>
              <a:ext cx="2225" cy="1119"/>
              <a:chOff x="2592" y="2256"/>
              <a:chExt cx="2225" cy="1119"/>
            </a:xfrm>
          </p:grpSpPr>
          <p:sp>
            <p:nvSpPr>
              <p:cNvPr id="805939"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0"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Neutron</a:t>
                </a:r>
                <a:endParaRPr lang="en-GB" sz="2400"/>
              </a:p>
            </p:txBody>
          </p:sp>
        </p:grpSp>
        <p:grpSp>
          <p:nvGrpSpPr>
            <p:cNvPr id="805941" name="Group 53"/>
            <p:cNvGrpSpPr>
              <a:grpSpLocks/>
            </p:cNvGrpSpPr>
            <p:nvPr/>
          </p:nvGrpSpPr>
          <p:grpSpPr bwMode="auto">
            <a:xfrm>
              <a:off x="2736" y="832"/>
              <a:ext cx="2106" cy="600"/>
              <a:chOff x="2736" y="1224"/>
              <a:chExt cx="2106" cy="600"/>
            </a:xfrm>
          </p:grpSpPr>
          <p:sp>
            <p:nvSpPr>
              <p:cNvPr id="805942"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3"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Proton</a:t>
                </a:r>
                <a:endParaRPr lang="en-GB" sz="2400"/>
              </a:p>
            </p:txBody>
          </p:sp>
        </p:grpSp>
      </p:grpSp>
      <p:grpSp>
        <p:nvGrpSpPr>
          <p:cNvPr id="805944" name="Group 56"/>
          <p:cNvGrpSpPr>
            <a:grpSpLocks/>
          </p:cNvGrpSpPr>
          <p:nvPr/>
        </p:nvGrpSpPr>
        <p:grpSpPr bwMode="auto">
          <a:xfrm>
            <a:off x="3581400" y="1892300"/>
            <a:ext cx="5500688" cy="1741488"/>
            <a:chOff x="2256" y="1192"/>
            <a:chExt cx="3465" cy="1097"/>
          </a:xfrm>
        </p:grpSpPr>
        <p:grpSp>
          <p:nvGrpSpPr>
            <p:cNvPr id="805945" name="Group 57"/>
            <p:cNvGrpSpPr>
              <a:grpSpLocks/>
            </p:cNvGrpSpPr>
            <p:nvPr/>
          </p:nvGrpSpPr>
          <p:grpSpPr bwMode="auto">
            <a:xfrm>
              <a:off x="2256" y="1192"/>
              <a:ext cx="432" cy="624"/>
              <a:chOff x="2256" y="1584"/>
              <a:chExt cx="432" cy="624"/>
            </a:xfrm>
          </p:grpSpPr>
          <p:sp>
            <p:nvSpPr>
              <p:cNvPr id="805946"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7"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8"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5949"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50"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805951" name="Line 63"/>
          <p:cNvSpPr>
            <a:spLocks noChangeShapeType="1"/>
          </p:cNvSpPr>
          <p:nvPr/>
        </p:nvSpPr>
        <p:spPr bwMode="auto">
          <a:xfrm flipH="1">
            <a:off x="2286000" y="548640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5952" name="Text Box 64"/>
          <p:cNvSpPr txBox="1">
            <a:spLocks noChangeArrowheads="1"/>
          </p:cNvSpPr>
          <p:nvPr/>
        </p:nvSpPr>
        <p:spPr bwMode="auto">
          <a:xfrm>
            <a:off x="1752600" y="563880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-14</a:t>
            </a:r>
            <a:r>
              <a:rPr lang="en-GB" sz="2400">
                <a:latin typeface="Times New Roman" pitchFamily="18" charset="0"/>
              </a:rPr>
              <a:t> </a:t>
            </a:r>
            <a:r>
              <a:rPr lang="en-GB" sz="2800">
                <a:latin typeface="Times New Roman" pitchFamily="18" charset="0"/>
              </a:rPr>
              <a:t>m=0.00000000000001m</a:t>
            </a:r>
            <a:endParaRPr lang="en-GB" sz="2400">
              <a:latin typeface="Times New Roman" pitchFamily="18" charset="0"/>
            </a:endParaRPr>
          </a:p>
        </p:txBody>
      </p:sp>
    </p:spTree>
    <p:extLst>
      <p:ext uri="{BB962C8B-B14F-4D97-AF65-F5344CB8AC3E}">
        <p14:creationId xmlns:p14="http://schemas.microsoft.com/office/powerpoint/2010/main" val="2028080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50</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2414583174"/>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103426"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spTree>
    <p:extLst>
      <p:ext uri="{BB962C8B-B14F-4D97-AF65-F5344CB8AC3E}">
        <p14:creationId xmlns:p14="http://schemas.microsoft.com/office/powerpoint/2010/main" val="35806383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51</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1228656209"/>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4450" name="Équation" r:id="rId8" imgW="1917360" imgH="457200" progId="Equation.3">
                  <p:embed/>
                </p:oleObj>
              </mc:Choice>
              <mc:Fallback>
                <p:oleObj name="Équation" r:id="rId8" imgW="1917360" imgH="457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60279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3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52</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2914650" y="5943600"/>
            <a:ext cx="3897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boson de Higgs</a:t>
            </a:r>
          </a:p>
        </p:txBody>
      </p:sp>
    </p:spTree>
    <p:extLst>
      <p:ext uri="{BB962C8B-B14F-4D97-AF65-F5344CB8AC3E}">
        <p14:creationId xmlns:p14="http://schemas.microsoft.com/office/powerpoint/2010/main" val="188051144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53</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135" y="2893"/>
            <a:ext cx="12141844"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647786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54</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09"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93202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53CD9F07-77D6-4AC2-B8B5-265CB7198F70}" type="slidenum">
              <a:rPr lang="fr-FR" altLang="en-US"/>
              <a:pPr/>
              <a:t>6</a:t>
            </a:fld>
            <a:endParaRPr lang="fr-FR" altLang="en-US"/>
          </a:p>
        </p:txBody>
      </p:sp>
      <p:sp>
        <p:nvSpPr>
          <p:cNvPr id="807938" name="Rectangle 2"/>
          <p:cNvSpPr>
            <a:spLocks noGrp="1" noChangeArrowheads="1"/>
          </p:cNvSpPr>
          <p:nvPr>
            <p:ph type="title"/>
          </p:nvPr>
        </p:nvSpPr>
        <p:spPr>
          <a:xfrm>
            <a:off x="696913" y="0"/>
            <a:ext cx="7804150" cy="519113"/>
          </a:xfrm>
        </p:spPr>
        <p:txBody>
          <a:bodyPr/>
          <a:lstStyle/>
          <a:p>
            <a:r>
              <a:rPr lang="fr-BE"/>
              <a:t>Structure des protons et des neutrons</a:t>
            </a:r>
            <a:endParaRPr lang="en-GB"/>
          </a:p>
        </p:txBody>
      </p:sp>
      <p:grpSp>
        <p:nvGrpSpPr>
          <p:cNvPr id="807939" name="Group 3"/>
          <p:cNvGrpSpPr>
            <a:grpSpLocks/>
          </p:cNvGrpSpPr>
          <p:nvPr/>
        </p:nvGrpSpPr>
        <p:grpSpPr bwMode="auto">
          <a:xfrm>
            <a:off x="838200" y="2894013"/>
            <a:ext cx="990600" cy="935037"/>
            <a:chOff x="2315" y="1539"/>
            <a:chExt cx="2071" cy="2086"/>
          </a:xfrm>
        </p:grpSpPr>
        <p:sp>
          <p:nvSpPr>
            <p:cNvPr id="807940"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7941"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2"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3"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4"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5"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6"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7"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8"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9"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0"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1"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2"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3"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4"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5"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6"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7"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8"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9"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0"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1"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2"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3"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4"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5"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6"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7"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8"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9"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70" name="Group 34"/>
          <p:cNvGrpSpPr>
            <a:grpSpLocks/>
          </p:cNvGrpSpPr>
          <p:nvPr/>
        </p:nvGrpSpPr>
        <p:grpSpPr bwMode="auto">
          <a:xfrm>
            <a:off x="838200" y="1370013"/>
            <a:ext cx="949325" cy="895350"/>
            <a:chOff x="432" y="1728"/>
            <a:chExt cx="2392" cy="2256"/>
          </a:xfrm>
        </p:grpSpPr>
        <p:grpSp>
          <p:nvGrpSpPr>
            <p:cNvPr id="807971" name="Group 35"/>
            <p:cNvGrpSpPr>
              <a:grpSpLocks/>
            </p:cNvGrpSpPr>
            <p:nvPr/>
          </p:nvGrpSpPr>
          <p:grpSpPr bwMode="auto">
            <a:xfrm>
              <a:off x="1340" y="1728"/>
              <a:ext cx="659" cy="2256"/>
              <a:chOff x="1916" y="1392"/>
              <a:chExt cx="659" cy="2256"/>
            </a:xfrm>
          </p:grpSpPr>
          <p:sp>
            <p:nvSpPr>
              <p:cNvPr id="807972"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3"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7974"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7975"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6"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7"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8"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9"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80"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81" name="Group 45"/>
          <p:cNvGrpSpPr>
            <a:grpSpLocks/>
          </p:cNvGrpSpPr>
          <p:nvPr/>
        </p:nvGrpSpPr>
        <p:grpSpPr bwMode="auto">
          <a:xfrm>
            <a:off x="838200" y="1827213"/>
            <a:ext cx="990600" cy="1524000"/>
            <a:chOff x="528" y="1536"/>
            <a:chExt cx="624" cy="960"/>
          </a:xfrm>
        </p:grpSpPr>
        <p:sp>
          <p:nvSpPr>
            <p:cNvPr id="807982"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3"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7984"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807985"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807986" name="Group 50"/>
          <p:cNvGrpSpPr>
            <a:grpSpLocks/>
          </p:cNvGrpSpPr>
          <p:nvPr/>
        </p:nvGrpSpPr>
        <p:grpSpPr bwMode="auto">
          <a:xfrm>
            <a:off x="1295400" y="1447800"/>
            <a:ext cx="4373563" cy="3962400"/>
            <a:chOff x="797" y="911"/>
            <a:chExt cx="2755" cy="2496"/>
          </a:xfrm>
        </p:grpSpPr>
        <p:sp>
          <p:nvSpPr>
            <p:cNvPr id="807987"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8"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9"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0"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1" name="Oval 55"/>
            <p:cNvSpPr>
              <a:spLocks noChangeArrowheads="1"/>
            </p:cNvSpPr>
            <p:nvPr/>
          </p:nvSpPr>
          <p:spPr bwMode="auto">
            <a:xfrm>
              <a:off x="2544" y="911"/>
              <a:ext cx="1008" cy="960"/>
            </a:xfrm>
            <a:prstGeom prst="ellipse">
              <a:avLst/>
            </a:prstGeom>
            <a:solidFill>
              <a:schemeClr val="tx2">
                <a:alpha val="50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2" name="Oval 56"/>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3" name="Oval 57"/>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4" name="Oval 58"/>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5" name="Oval 59"/>
            <p:cNvSpPr>
              <a:spLocks noChangeArrowheads="1"/>
            </p:cNvSpPr>
            <p:nvPr/>
          </p:nvSpPr>
          <p:spPr bwMode="auto">
            <a:xfrm>
              <a:off x="2544" y="2447"/>
              <a:ext cx="1008" cy="960"/>
            </a:xfrm>
            <a:prstGeom prst="ellipse">
              <a:avLst/>
            </a:prstGeom>
            <a:solidFill>
              <a:srgbClr val="E71919">
                <a:alpha val="50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6" name="Oval 60"/>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7" name="Oval 61"/>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8" name="Oval 62"/>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99" name="Group 63"/>
          <p:cNvGrpSpPr>
            <a:grpSpLocks/>
          </p:cNvGrpSpPr>
          <p:nvPr/>
        </p:nvGrpSpPr>
        <p:grpSpPr bwMode="auto">
          <a:xfrm>
            <a:off x="4538663" y="1984375"/>
            <a:ext cx="3314700" cy="2862263"/>
            <a:chOff x="2859" y="1250"/>
            <a:chExt cx="2088" cy="1803"/>
          </a:xfrm>
        </p:grpSpPr>
        <p:grpSp>
          <p:nvGrpSpPr>
            <p:cNvPr id="808000" name="Group 64"/>
            <p:cNvGrpSpPr>
              <a:grpSpLocks/>
            </p:cNvGrpSpPr>
            <p:nvPr/>
          </p:nvGrpSpPr>
          <p:grpSpPr bwMode="auto">
            <a:xfrm>
              <a:off x="2865" y="1250"/>
              <a:ext cx="396" cy="342"/>
              <a:chOff x="2865" y="1250"/>
              <a:chExt cx="396" cy="342"/>
            </a:xfrm>
          </p:grpSpPr>
          <p:sp>
            <p:nvSpPr>
              <p:cNvPr id="808001"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2"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3"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4" name="Group 68"/>
            <p:cNvGrpSpPr>
              <a:grpSpLocks/>
            </p:cNvGrpSpPr>
            <p:nvPr/>
          </p:nvGrpSpPr>
          <p:grpSpPr bwMode="auto">
            <a:xfrm>
              <a:off x="2859" y="2786"/>
              <a:ext cx="336" cy="267"/>
              <a:chOff x="2859" y="2786"/>
              <a:chExt cx="336" cy="267"/>
            </a:xfrm>
          </p:grpSpPr>
          <p:sp>
            <p:nvSpPr>
              <p:cNvPr id="808005"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6"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7"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8" name="Group 72"/>
            <p:cNvGrpSpPr>
              <a:grpSpLocks/>
            </p:cNvGrpSpPr>
            <p:nvPr/>
          </p:nvGrpSpPr>
          <p:grpSpPr bwMode="auto">
            <a:xfrm>
              <a:off x="2988" y="1436"/>
              <a:ext cx="1959" cy="1440"/>
              <a:chOff x="2976" y="1824"/>
              <a:chExt cx="1959" cy="1440"/>
            </a:xfrm>
          </p:grpSpPr>
          <p:sp>
            <p:nvSpPr>
              <p:cNvPr id="808009"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0"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1"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808012"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8013"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-15</a:t>
            </a:r>
            <a:r>
              <a:rPr lang="en-GB" sz="2400">
                <a:latin typeface="Times New Roman" pitchFamily="18" charset="0"/>
              </a:rPr>
              <a:t> </a:t>
            </a:r>
            <a:r>
              <a:rPr lang="en-GB" sz="2800">
                <a:latin typeface="Times New Roman" pitchFamily="18" charset="0"/>
              </a:rPr>
              <a:t>m=0.000000000000001m</a:t>
            </a:r>
            <a:endParaRPr lang="en-GB" sz="2400">
              <a:latin typeface="Times New Roman" pitchFamily="18" charset="0"/>
            </a:endParaRPr>
          </a:p>
        </p:txBody>
      </p:sp>
    </p:spTree>
    <p:extLst>
      <p:ext uri="{BB962C8B-B14F-4D97-AF65-F5344CB8AC3E}">
        <p14:creationId xmlns:p14="http://schemas.microsoft.com/office/powerpoint/2010/main" val="3582083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ce réservé du numéro de diapositive 1"/>
          <p:cNvSpPr>
            <a:spLocks noGrp="1"/>
          </p:cNvSpPr>
          <p:nvPr>
            <p:ph type="sldNum" sz="quarter" idx="10"/>
          </p:nvPr>
        </p:nvSpPr>
        <p:spPr/>
        <p:txBody>
          <a:bodyPr/>
          <a:lstStyle/>
          <a:p>
            <a:fld id="{00CBEEFD-6776-496A-B557-595980DA2227}" type="slidenum">
              <a:rPr lang="fr-FR" altLang="en-US"/>
              <a:pPr/>
              <a:t>7</a:t>
            </a:fld>
            <a:endParaRPr lang="fr-FR" altLang="en-US"/>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p>
            <a:endParaRPr 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77813 w 571"/>
              <a:gd name="T1" fmla="*/ 174625 h 315"/>
              <a:gd name="T2" fmla="*/ 265113 w 571"/>
              <a:gd name="T3" fmla="*/ 107950 h 315"/>
              <a:gd name="T4" fmla="*/ 277813 w 571"/>
              <a:gd name="T5" fmla="*/ 147637 h 315"/>
              <a:gd name="T6" fmla="*/ 466725 w 571"/>
              <a:gd name="T7" fmla="*/ 134937 h 315"/>
              <a:gd name="T8" fmla="*/ 439738 w 571"/>
              <a:gd name="T9" fmla="*/ 161925 h 315"/>
              <a:gd name="T10" fmla="*/ 614363 w 571"/>
              <a:gd name="T11" fmla="*/ 161925 h 315"/>
              <a:gd name="T12" fmla="*/ 560388 w 571"/>
              <a:gd name="T13" fmla="*/ 188912 h 315"/>
              <a:gd name="T14" fmla="*/ 668338 w 571"/>
              <a:gd name="T15" fmla="*/ 134937 h 315"/>
              <a:gd name="T16" fmla="*/ 869950 w 571"/>
              <a:gd name="T17" fmla="*/ 134937 h 315"/>
              <a:gd name="T18" fmla="*/ 762000 w 571"/>
              <a:gd name="T19" fmla="*/ 107950 h 315"/>
              <a:gd name="T20" fmla="*/ 735013 w 571"/>
              <a:gd name="T21" fmla="*/ 174625 h 315"/>
              <a:gd name="T22" fmla="*/ 708025 w 571"/>
              <a:gd name="T23" fmla="*/ 161925 h 315"/>
              <a:gd name="T24" fmla="*/ 776288 w 571"/>
              <a:gd name="T25" fmla="*/ 174625 h 315"/>
              <a:gd name="T26" fmla="*/ 776288 w 571"/>
              <a:gd name="T27" fmla="*/ 174625 h 315"/>
              <a:gd name="T28" fmla="*/ 776288 w 571"/>
              <a:gd name="T29" fmla="*/ 80962 h 315"/>
              <a:gd name="T30" fmla="*/ 681038 w 571"/>
              <a:gd name="T31" fmla="*/ 80962 h 315"/>
              <a:gd name="T32" fmla="*/ 601663 w 571"/>
              <a:gd name="T33" fmla="*/ 161925 h 315"/>
              <a:gd name="T34" fmla="*/ 466725 w 571"/>
              <a:gd name="T35" fmla="*/ 107950 h 315"/>
              <a:gd name="T36" fmla="*/ 506413 w 571"/>
              <a:gd name="T37" fmla="*/ 80962 h 315"/>
              <a:gd name="T38" fmla="*/ 628650 w 571"/>
              <a:gd name="T39" fmla="*/ 188912 h 315"/>
              <a:gd name="T40" fmla="*/ 533400 w 571"/>
              <a:gd name="T41" fmla="*/ 93662 h 315"/>
              <a:gd name="T42" fmla="*/ 250825 w 571"/>
              <a:gd name="T43" fmla="*/ 53975 h 315"/>
              <a:gd name="T44" fmla="*/ 358775 w 571"/>
              <a:gd name="T45" fmla="*/ 134937 h 315"/>
              <a:gd name="T46" fmla="*/ 157163 w 571"/>
              <a:gd name="T47" fmla="*/ 80962 h 315"/>
              <a:gd name="T48" fmla="*/ 265113 w 571"/>
              <a:gd name="T49" fmla="*/ 161925 h 315"/>
              <a:gd name="T50" fmla="*/ 319088 w 571"/>
              <a:gd name="T51" fmla="*/ 41275 h 315"/>
              <a:gd name="T52" fmla="*/ 506413 w 571"/>
              <a:gd name="T53" fmla="*/ 68262 h 315"/>
              <a:gd name="T54" fmla="*/ 601663 w 571"/>
              <a:gd name="T55" fmla="*/ 80962 h 315"/>
              <a:gd name="T56" fmla="*/ 533400 w 571"/>
              <a:gd name="T57" fmla="*/ 53975 h 315"/>
              <a:gd name="T58" fmla="*/ 668338 w 571"/>
              <a:gd name="T59" fmla="*/ 134937 h 315"/>
              <a:gd name="T60" fmla="*/ 533400 w 571"/>
              <a:gd name="T61" fmla="*/ 107950 h 315"/>
              <a:gd name="T62" fmla="*/ 547688 w 571"/>
              <a:gd name="T63" fmla="*/ 80962 h 315"/>
              <a:gd name="T64" fmla="*/ 668338 w 571"/>
              <a:gd name="T65" fmla="*/ 53975 h 315"/>
              <a:gd name="T66" fmla="*/ 641350 w 571"/>
              <a:gd name="T67" fmla="*/ 134937 h 315"/>
              <a:gd name="T68" fmla="*/ 641350 w 571"/>
              <a:gd name="T69" fmla="*/ 68262 h 315"/>
              <a:gd name="T70" fmla="*/ 385763 w 571"/>
              <a:gd name="T71" fmla="*/ 14287 h 315"/>
              <a:gd name="T72" fmla="*/ 358775 w 571"/>
              <a:gd name="T73" fmla="*/ 41275 h 315"/>
              <a:gd name="T74" fmla="*/ 223838 w 571"/>
              <a:gd name="T75" fmla="*/ 80962 h 315"/>
              <a:gd name="T76" fmla="*/ 144463 w 571"/>
              <a:gd name="T77" fmla="*/ 188912 h 315"/>
              <a:gd name="T78" fmla="*/ 157163 w 571"/>
              <a:gd name="T79" fmla="*/ 107950 h 315"/>
              <a:gd name="T80" fmla="*/ 90488 w 571"/>
              <a:gd name="T81" fmla="*/ 228600 h 315"/>
              <a:gd name="T82" fmla="*/ 211138 w 571"/>
              <a:gd name="T83" fmla="*/ 242887 h 315"/>
              <a:gd name="T84" fmla="*/ 319088 w 571"/>
              <a:gd name="T85" fmla="*/ 242887 h 315"/>
              <a:gd name="T86" fmla="*/ 265113 w 571"/>
              <a:gd name="T87" fmla="*/ 242887 h 315"/>
              <a:gd name="T88" fmla="*/ 223838 w 571"/>
              <a:gd name="T89" fmla="*/ 336550 h 315"/>
              <a:gd name="T90" fmla="*/ 277813 w 571"/>
              <a:gd name="T91" fmla="*/ 296862 h 315"/>
              <a:gd name="T92" fmla="*/ 130175 w 571"/>
              <a:gd name="T93" fmla="*/ 322262 h 315"/>
              <a:gd name="T94" fmla="*/ 171450 w 571"/>
              <a:gd name="T95" fmla="*/ 390525 h 315"/>
              <a:gd name="T96" fmla="*/ 238125 w 571"/>
              <a:gd name="T97" fmla="*/ 363537 h 315"/>
              <a:gd name="T98" fmla="*/ 292100 w 571"/>
              <a:gd name="T99" fmla="*/ 390525 h 315"/>
              <a:gd name="T100" fmla="*/ 346075 w 571"/>
              <a:gd name="T101" fmla="*/ 430212 h 315"/>
              <a:gd name="T102" fmla="*/ 265113 w 571"/>
              <a:gd name="T103" fmla="*/ 390525 h 315"/>
              <a:gd name="T104" fmla="*/ 277813 w 571"/>
              <a:gd name="T105" fmla="*/ 444500 h 315"/>
              <a:gd name="T106" fmla="*/ 198438 w 571"/>
              <a:gd name="T107" fmla="*/ 24288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p>
            <a:endParaRPr 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90549"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p>
            <a:endParaRPr lang="fr-FR" sz="1800">
              <a:latin typeface="Comic Sans MS" pitchFamily="66" charset="0"/>
            </a:endParaRPr>
          </a:p>
        </p:txBody>
      </p:sp>
      <p:sp>
        <p:nvSpPr>
          <p:cNvPr id="790550"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p>
            <a:endParaRPr lang="fr-FR" sz="1800">
              <a:latin typeface="Comic Sans MS" pitchFamily="66" charset="0"/>
            </a:endParaRPr>
          </a:p>
        </p:txBody>
      </p:sp>
      <p:sp>
        <p:nvSpPr>
          <p:cNvPr id="790551"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2"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3"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4"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5"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6"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7"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8"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90572" name="Group 44"/>
          <p:cNvGrpSpPr>
            <a:grpSpLocks/>
          </p:cNvGrpSpPr>
          <p:nvPr/>
        </p:nvGrpSpPr>
        <p:grpSpPr bwMode="auto">
          <a:xfrm>
            <a:off x="215900" y="6340475"/>
            <a:ext cx="901700" cy="288925"/>
            <a:chOff x="0" y="4138"/>
            <a:chExt cx="712" cy="182"/>
          </a:xfrm>
        </p:grpSpPr>
        <p:sp>
          <p:nvSpPr>
            <p:cNvPr id="790559"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p>
              <a:endParaRPr lang="fr-FR" sz="1800">
                <a:latin typeface="Comic Sans MS" pitchFamily="66" charset="0"/>
              </a:endParaRPr>
            </a:p>
          </p:txBody>
        </p:sp>
        <p:sp>
          <p:nvSpPr>
            <p:cNvPr id="790560"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p>
              <a:endParaRPr lang="fr-FR" sz="1800">
                <a:latin typeface="Comic Sans MS" pitchFamily="66" charset="0"/>
              </a:endParaRPr>
            </a:p>
          </p:txBody>
        </p:sp>
        <p:sp>
          <p:nvSpPr>
            <p:cNvPr id="790561"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62"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056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4000"/>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a:solidFill>
                  <a:srgbClr val="FF0000"/>
                </a:solidFill>
              </a:rPr>
              <a:t>Les interactions</a:t>
            </a:r>
          </a:p>
        </p:txBody>
      </p:sp>
      <p:sp>
        <p:nvSpPr>
          <p:cNvPr id="79056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Interagir = échanger une particule</a:t>
            </a:r>
          </a:p>
          <a:p>
            <a:endParaRPr lang="en-GB" sz="2400"/>
          </a:p>
          <a:p>
            <a:pPr>
              <a:spcBef>
                <a:spcPct val="50000"/>
              </a:spcBef>
            </a:pPr>
            <a:endParaRPr 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p>
            <a:pPr>
              <a:buFont typeface="Symbol" pitchFamily="18" charset="2"/>
              <a:buChar char="·"/>
            </a:pPr>
            <a:r>
              <a:rPr lang="fr-FR" sz="1600" b="1">
                <a:solidFill>
                  <a:schemeClr val="bg1"/>
                </a:solidFill>
                <a:effectLst>
                  <a:outerShdw blurRad="38100" dist="38100" dir="2700000" algn="tl">
                    <a:srgbClr val="C0C0C0"/>
                  </a:outerShdw>
                </a:effectLst>
              </a:rPr>
              <a:t> Les </a:t>
            </a:r>
            <a:r>
              <a:rPr lang="fr-FR" sz="1600" b="1">
                <a:solidFill>
                  <a:srgbClr val="FF0000"/>
                </a:solidFill>
                <a:effectLst>
                  <a:outerShdw blurRad="38100" dist="38100" dir="2700000" algn="tl">
                    <a:srgbClr val="C0C0C0"/>
                  </a:outerShdw>
                </a:effectLst>
              </a:rPr>
              <a:t>ballons</a:t>
            </a:r>
            <a:r>
              <a:rPr lang="fr-FR" sz="1600" b="1">
                <a:solidFill>
                  <a:schemeClr val="bg1"/>
                </a:solidFill>
                <a:effectLst>
                  <a:outerShdw blurRad="38100" dist="38100" dir="2700000" algn="tl">
                    <a:srgbClr val="C0C0C0"/>
                  </a:outerShdw>
                </a:effectLst>
              </a:rPr>
              <a:t> sont les </a:t>
            </a:r>
            <a:r>
              <a:rPr lang="fr-FR" sz="1600" b="1">
                <a:solidFill>
                  <a:srgbClr val="FF0000"/>
                </a:solidFill>
                <a:effectLst>
                  <a:outerShdw blurRad="38100" dist="38100" dir="2700000" algn="tl">
                    <a:srgbClr val="C0C0C0"/>
                  </a:outerShdw>
                </a:effectLst>
              </a:rPr>
              <a:t>médiateurs</a:t>
            </a:r>
            <a:r>
              <a:rPr lang="fr-FR" sz="1600" b="1">
                <a:solidFill>
                  <a:schemeClr val="bg1"/>
                </a:solidFill>
                <a:effectLst>
                  <a:outerShdw blurRad="38100" dist="38100" dir="2700000" algn="tl">
                    <a:srgbClr val="C0C0C0"/>
                  </a:outerShdw>
                </a:effectLst>
              </a:rPr>
              <a:t> de la force qui écarte les 2 bateaux.</a:t>
            </a:r>
          </a:p>
          <a:p>
            <a:pPr>
              <a:buFont typeface="Symbol" pitchFamily="18" charset="2"/>
              <a:buChar char="·"/>
            </a:pPr>
            <a:r>
              <a:rPr lang="fr-FR" sz="1600" b="1">
                <a:solidFill>
                  <a:schemeClr val="bg1"/>
                </a:solidFill>
                <a:effectLst>
                  <a:outerShdw blurRad="38100" dist="38100" dir="2700000" algn="tl">
                    <a:srgbClr val="C0C0C0"/>
                  </a:outerShdw>
                </a:effectLst>
              </a:rPr>
              <a:t> La </a:t>
            </a:r>
            <a:r>
              <a:rPr lang="fr-FR" sz="1600" b="1">
                <a:solidFill>
                  <a:srgbClr val="FF0000"/>
                </a:solidFill>
                <a:effectLst>
                  <a:outerShdw blurRad="38100" dist="38100" dir="2700000" algn="tl">
                    <a:srgbClr val="C0C0C0"/>
                  </a:outerShdw>
                </a:effectLst>
              </a:rPr>
              <a:t>portée</a:t>
            </a:r>
            <a:r>
              <a:rPr lang="fr-FR" sz="1600" b="1">
                <a:solidFill>
                  <a:schemeClr val="bg1"/>
                </a:solidFill>
                <a:effectLst>
                  <a:outerShdw blurRad="38100" dist="38100" dir="2700000" algn="tl">
                    <a:srgbClr val="C0C0C0"/>
                  </a:outerShdw>
                </a:effectLst>
              </a:rPr>
              <a:t> dépend de la </a:t>
            </a:r>
            <a:r>
              <a:rPr lang="fr-FR" sz="1600" b="1">
                <a:solidFill>
                  <a:srgbClr val="FF0000"/>
                </a:solidFill>
                <a:effectLst>
                  <a:outerShdw blurRad="38100" dist="38100" dir="2700000" algn="tl">
                    <a:srgbClr val="C0C0C0"/>
                  </a:outerShdw>
                </a:effectLst>
              </a:rPr>
              <a:t>masse</a:t>
            </a:r>
            <a:r>
              <a:rPr lang="fr-FR" sz="1600" b="1">
                <a:solidFill>
                  <a:schemeClr val="bg1"/>
                </a:solidFill>
                <a:effectLst>
                  <a:outerShdw blurRad="38100" dist="38100" dir="2700000" algn="tl">
                    <a:srgbClr val="C0C0C0"/>
                  </a:outerShdw>
                </a:effectLst>
              </a:rPr>
              <a:t> du ballon</a:t>
            </a:r>
          </a:p>
          <a:p>
            <a:pPr>
              <a:buFont typeface="Symbol" pitchFamily="18" charset="2"/>
              <a:buNone/>
            </a:pPr>
            <a:endParaRPr lang="fr-FR" sz="800" b="1">
              <a:solidFill>
                <a:schemeClr val="bg1"/>
              </a:solidFill>
              <a:effectLst>
                <a:outerShdw blurRad="38100" dist="38100" dir="2700000" algn="tl">
                  <a:srgbClr val="C0C0C0"/>
                </a:outerShdw>
              </a:effectLst>
            </a:endParaRPr>
          </a:p>
          <a:p>
            <a:pPr>
              <a:buFont typeface="Symbol" pitchFamily="18" charset="2"/>
              <a:buNone/>
            </a:pPr>
            <a:r>
              <a:rPr lang="fr-FR" sz="1800">
                <a:solidFill>
                  <a:srgbClr val="E71919"/>
                </a:solidFill>
                <a:effectLst>
                  <a:outerShdw blurRad="38100" dist="38100" dir="2700000" algn="tl">
                    <a:srgbClr val="C0C0C0"/>
                  </a:outerShdw>
                </a:effectLst>
              </a:rPr>
              <a:t>Bosons de jauge</a:t>
            </a:r>
            <a:r>
              <a:rPr lang="fr-FR" sz="1800">
                <a:effectLst>
                  <a:outerShdw blurRad="38100" dist="38100" dir="2700000" algn="tl">
                    <a:srgbClr val="C0C0C0"/>
                  </a:outerShdw>
                </a:effectLst>
              </a:rPr>
              <a:t> </a:t>
            </a:r>
            <a:r>
              <a:rPr lang="fr-FR" sz="1800">
                <a:solidFill>
                  <a:schemeClr val="bg1"/>
                </a:solidFill>
                <a:effectLst>
                  <a:outerShdw blurRad="38100" dist="38100" dir="2700000" algn="tl">
                    <a:srgbClr val="C0C0C0"/>
                  </a:outerShdw>
                </a:effectLst>
              </a:rPr>
              <a:t>: mediateurs des interactions fondamentales</a:t>
            </a:r>
            <a:r>
              <a:rPr lang="fr-FR" sz="1800"/>
              <a:t> </a:t>
            </a:r>
            <a:endParaRPr lang="fr-FR" sz="1800">
              <a:solidFill>
                <a:schemeClr val="bg1"/>
              </a:solidFill>
              <a:effectLst>
                <a:outerShdw blurRad="38100" dist="38100" dir="2700000" algn="tl">
                  <a:srgbClr val="C0C0C0"/>
                </a:outerShdw>
              </a:effectLst>
            </a:endParaRPr>
          </a:p>
          <a:p>
            <a:endParaRPr lang="fr-FR" sz="1800">
              <a:solidFill>
                <a:srgbClr val="FF0000"/>
              </a:solidFill>
              <a:effectLst>
                <a:outerShdw blurRad="38100" dist="38100" dir="2700000" algn="tl">
                  <a:srgbClr val="C0C0C0"/>
                </a:outerShdw>
              </a:effectLst>
            </a:endParaRPr>
          </a:p>
        </p:txBody>
      </p:sp>
      <p:sp>
        <p:nvSpPr>
          <p:cNvPr id="79057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900"/>
              <a:t>F. Vazeille</a:t>
            </a:r>
          </a:p>
        </p:txBody>
      </p:sp>
    </p:spTree>
    <p:extLst>
      <p:ext uri="{BB962C8B-B14F-4D97-AF65-F5344CB8AC3E}">
        <p14:creationId xmlns:p14="http://schemas.microsoft.com/office/powerpoint/2010/main" val="15860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3"/>
          <p:cNvSpPr>
            <a:spLocks noGrp="1"/>
          </p:cNvSpPr>
          <p:nvPr>
            <p:ph type="sldNum" sz="quarter" idx="10"/>
          </p:nvPr>
        </p:nvSpPr>
        <p:spPr/>
        <p:txBody>
          <a:bodyPr/>
          <a:lstStyle/>
          <a:p>
            <a:fld id="{5B7CBD45-C9EF-4CCC-B832-2BFD2029603A}" type="slidenum">
              <a:rPr lang="fr-FR" altLang="en-US"/>
              <a:pPr/>
              <a:t>8</a:t>
            </a:fld>
            <a:endParaRPr lang="fr-FR" altLang="en-US"/>
          </a:p>
        </p:txBody>
      </p:sp>
      <p:sp>
        <p:nvSpPr>
          <p:cNvPr id="549890" name="Rectangle 2"/>
          <p:cNvSpPr>
            <a:spLocks noGrp="1" noChangeArrowheads="1"/>
          </p:cNvSpPr>
          <p:nvPr>
            <p:ph type="title"/>
          </p:nvPr>
        </p:nvSpPr>
        <p:spPr>
          <a:xfrm>
            <a:off x="1290638" y="0"/>
            <a:ext cx="6597650" cy="519113"/>
          </a:xfrm>
        </p:spPr>
        <p:txBody>
          <a:bodyPr/>
          <a:lstStyle/>
          <a:p>
            <a:r>
              <a:rPr lang="fr-FR"/>
              <a:t>L’interaction électromagnétique</a:t>
            </a:r>
          </a:p>
        </p:txBody>
      </p:sp>
      <p:pic>
        <p:nvPicPr>
          <p:cNvPr id="549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2"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400"/>
              <a:t>Responsable des phénomènes </a:t>
            </a:r>
          </a:p>
          <a:p>
            <a:r>
              <a:rPr lang="fr-FR" sz="2400" b="1"/>
              <a:t>électriques et magnétiques</a:t>
            </a:r>
            <a:r>
              <a:rPr lang="fr-FR" sz="2400"/>
              <a:t> : </a:t>
            </a:r>
          </a:p>
          <a:p>
            <a:r>
              <a:rPr lang="fr-FR" sz="2400"/>
              <a:t>aimantation, lumière,</a:t>
            </a:r>
          </a:p>
          <a:p>
            <a:r>
              <a:rPr lang="fr-FR" sz="2400"/>
              <a:t>cohésion des atomes,…</a:t>
            </a:r>
          </a:p>
          <a:p>
            <a:endParaRPr lang="fr-FR" sz="2400"/>
          </a:p>
          <a:p>
            <a:endParaRPr lang="fr-FR" sz="2000"/>
          </a:p>
          <a:p>
            <a:endParaRPr lang="fr-FR" sz="2000"/>
          </a:p>
        </p:txBody>
      </p:sp>
      <p:pic>
        <p:nvPicPr>
          <p:cNvPr id="549893"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extLst>
            <a:ext uri="{909E8E84-426E-40DD-AFC4-6F175D3DCCD1}">
              <a14:hiddenFill xmlns:a14="http://schemas.microsoft.com/office/drawing/2010/main">
                <a:solidFill>
                  <a:srgbClr val="FFFFFF"/>
                </a:solidFill>
              </a14:hiddenFill>
            </a:ext>
          </a:extLst>
        </p:spPr>
      </p:pic>
      <p:sp>
        <p:nvSpPr>
          <p:cNvPr id="5498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549896" name="Group 8"/>
          <p:cNvGrpSpPr>
            <a:grpSpLocks/>
          </p:cNvGrpSpPr>
          <p:nvPr/>
        </p:nvGrpSpPr>
        <p:grpSpPr bwMode="auto">
          <a:xfrm>
            <a:off x="5472113" y="3730625"/>
            <a:ext cx="2895600" cy="2730500"/>
            <a:chOff x="4071" y="2598"/>
            <a:chExt cx="1392" cy="1362"/>
          </a:xfrm>
        </p:grpSpPr>
        <p:pic>
          <p:nvPicPr>
            <p:cNvPr id="549897"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extLst>
              <a:ext uri="{909E8E84-426E-40DD-AFC4-6F175D3DCCD1}">
                <a14:hiddenFill xmlns:a14="http://schemas.microsoft.com/office/drawing/2010/main">
                  <a:solidFill>
                    <a:srgbClr val="FFFFFF"/>
                  </a:solidFill>
                </a14:hiddenFill>
              </a:ext>
            </a:extLst>
          </p:spPr>
        </p:pic>
        <p:sp>
          <p:nvSpPr>
            <p:cNvPr id="549898"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nvGrpSpPr>
            <p:cNvPr id="549901" name="Group 13"/>
            <p:cNvGrpSpPr>
              <a:grpSpLocks/>
            </p:cNvGrpSpPr>
            <p:nvPr/>
          </p:nvGrpSpPr>
          <p:grpSpPr bwMode="auto">
            <a:xfrm>
              <a:off x="4095" y="2700"/>
              <a:ext cx="1368" cy="1120"/>
              <a:chOff x="4095" y="2700"/>
              <a:chExt cx="1368" cy="1120"/>
            </a:xfrm>
          </p:grpSpPr>
          <p:sp>
            <p:nvSpPr>
              <p:cNvPr id="549902"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fr-FR" sz="1800"/>
              <a:t>m=0 (vitesse=c)</a:t>
            </a:r>
          </a:p>
          <a:p>
            <a:pPr algn="ctr"/>
            <a:r>
              <a:rPr lang="fr-FR" sz="1800"/>
              <a:t>portée infinie</a:t>
            </a:r>
          </a:p>
        </p:txBody>
      </p:sp>
      <p:sp>
        <p:nvSpPr>
          <p:cNvPr id="54991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991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200"/>
              <a:t>temps</a:t>
            </a:r>
          </a:p>
        </p:txBody>
      </p:sp>
      <p:pic>
        <p:nvPicPr>
          <p:cNvPr id="549924" name="Picture 36" descr="oestre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124200"/>
            <a:ext cx="3505200" cy="2517775"/>
          </a:xfrm>
          <a:prstGeom prst="rect">
            <a:avLst/>
          </a:prstGeom>
          <a:noFill/>
          <a:extLst>
            <a:ext uri="{909E8E84-426E-40DD-AFC4-6F175D3DCCD1}">
              <a14:hiddenFill xmlns:a14="http://schemas.microsoft.com/office/drawing/2010/main">
                <a:solidFill>
                  <a:srgbClr val="FFFFFF"/>
                </a:solidFill>
              </a14:hiddenFill>
            </a:ext>
          </a:extLst>
        </p:spPr>
      </p:pic>
      <p:sp>
        <p:nvSpPr>
          <p:cNvPr id="549927"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37896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numéro de diapositive 3"/>
          <p:cNvSpPr>
            <a:spLocks noGrp="1"/>
          </p:cNvSpPr>
          <p:nvPr>
            <p:ph type="sldNum" sz="quarter" idx="10"/>
          </p:nvPr>
        </p:nvSpPr>
        <p:spPr/>
        <p:txBody>
          <a:bodyPr/>
          <a:lstStyle/>
          <a:p>
            <a:fld id="{758DAE2E-B8C9-4617-AAC7-21313A60C9E8}" type="slidenum">
              <a:rPr lang="fr-FR" altLang="en-US"/>
              <a:pPr/>
              <a:t>9</a:t>
            </a:fld>
            <a:endParaRPr lang="fr-FR" altLang="en-US"/>
          </a:p>
        </p:txBody>
      </p:sp>
      <p:sp>
        <p:nvSpPr>
          <p:cNvPr id="551938" name="Rectangle 2"/>
          <p:cNvSpPr>
            <a:spLocks noGrp="1" noChangeArrowheads="1"/>
          </p:cNvSpPr>
          <p:nvPr>
            <p:ph type="title"/>
          </p:nvPr>
        </p:nvSpPr>
        <p:spPr>
          <a:xfrm>
            <a:off x="2689225" y="0"/>
            <a:ext cx="3802063" cy="519113"/>
          </a:xfrm>
        </p:spPr>
        <p:txBody>
          <a:bodyPr/>
          <a:lstStyle/>
          <a:p>
            <a:r>
              <a:rPr lang="fr-FR"/>
              <a:t>L’interaction forte</a:t>
            </a:r>
          </a:p>
        </p:txBody>
      </p:sp>
      <p:sp>
        <p:nvSpPr>
          <p:cNvPr id="551939" name="Text Box 3"/>
          <p:cNvSpPr txBox="1">
            <a:spLocks noChangeArrowheads="1"/>
          </p:cNvSpPr>
          <p:nvPr/>
        </p:nvSpPr>
        <p:spPr bwMode="auto">
          <a:xfrm>
            <a:off x="279400" y="736600"/>
            <a:ext cx="5956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dirty="0"/>
              <a:t>Responsable de la stabilité des </a:t>
            </a:r>
            <a:r>
              <a:rPr lang="fr-FR" sz="2400" dirty="0" smtClean="0"/>
              <a:t>noyaux atomique </a:t>
            </a:r>
            <a:r>
              <a:rPr lang="fr-FR" sz="2400" dirty="0"/>
              <a:t>ainsi que </a:t>
            </a:r>
            <a:r>
              <a:rPr lang="fr-FR" sz="2400" dirty="0" smtClean="0"/>
              <a:t>des protons et des neutrons</a:t>
            </a:r>
            <a:endParaRPr lang="fr-FR" sz="2000" dirty="0">
              <a:solidFill>
                <a:srgbClr val="FF0000"/>
              </a:solidFill>
            </a:endParaRPr>
          </a:p>
        </p:txBody>
      </p:sp>
      <p:sp>
        <p:nvSpPr>
          <p:cNvPr id="551940"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Médiateurs: </a:t>
            </a:r>
            <a:r>
              <a:rPr lang="fr-FR" sz="2000" b="1">
                <a:solidFill>
                  <a:srgbClr val="E71919"/>
                </a:solidFill>
              </a:rPr>
              <a:t>8 gluons</a:t>
            </a:r>
            <a:r>
              <a:rPr lang="fr-FR" sz="2000" b="1">
                <a:solidFill>
                  <a:srgbClr val="FF0000"/>
                </a:solidFill>
              </a:rPr>
              <a:t> </a:t>
            </a:r>
          </a:p>
        </p:txBody>
      </p:sp>
      <p:grpSp>
        <p:nvGrpSpPr>
          <p:cNvPr id="551941" name="Group 5"/>
          <p:cNvGrpSpPr>
            <a:grpSpLocks/>
          </p:cNvGrpSpPr>
          <p:nvPr/>
        </p:nvGrpSpPr>
        <p:grpSpPr bwMode="auto">
          <a:xfrm>
            <a:off x="5270500" y="6175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a:latin typeface="Comic Sans MS" pitchFamily="66" charset="0"/>
                </a:rPr>
                <a:t>u</a:t>
              </a:r>
            </a:p>
          </p:txBody>
        </p:sp>
        <p:sp>
          <p:nvSpPr>
            <p:cNvPr id="55194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u</a:t>
              </a:r>
            </a:p>
          </p:txBody>
        </p:sp>
        <p:sp>
          <p:nvSpPr>
            <p:cNvPr id="55194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nvGrpSpPr>
            <p:cNvPr id="551949" name="Group 13"/>
            <p:cNvGrpSpPr>
              <a:grpSpLocks/>
            </p:cNvGrpSpPr>
            <p:nvPr/>
          </p:nvGrpSpPr>
          <p:grpSpPr bwMode="auto">
            <a:xfrm>
              <a:off x="631" y="932"/>
              <a:ext cx="1313" cy="1420"/>
              <a:chOff x="631" y="932"/>
              <a:chExt cx="1313" cy="1420"/>
            </a:xfrm>
          </p:grpSpPr>
          <p:grpSp>
            <p:nvGrpSpPr>
              <p:cNvPr id="551950"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2" name="Freeform 16"/>
                <p:cNvSpPr>
                  <a:spLocks/>
                </p:cNvSpPr>
                <p:nvPr/>
              </p:nvSpPr>
              <p:spPr bwMode="auto">
                <a:xfrm>
                  <a:off x="1147" y="1172"/>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3"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5" name="Freeform 19"/>
                <p:cNvSpPr>
                  <a:spLocks/>
                </p:cNvSpPr>
                <p:nvPr/>
              </p:nvSpPr>
              <p:spPr bwMode="auto">
                <a:xfrm flipH="1">
                  <a:off x="1732" y="1768"/>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8" name="Freeform 22"/>
                <p:cNvSpPr>
                  <a:spLocks/>
                </p:cNvSpPr>
                <p:nvPr/>
              </p:nvSpPr>
              <p:spPr bwMode="auto">
                <a:xfrm>
                  <a:off x="791" y="1987"/>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51962" name="Rectangle 26"/>
          <p:cNvSpPr>
            <a:spLocks noChangeArrowheads="1"/>
          </p:cNvSpPr>
          <p:nvPr/>
        </p:nvSpPr>
        <p:spPr bwMode="auto">
          <a:xfrm>
            <a:off x="457200" y="4838313"/>
            <a:ext cx="834390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fr-FR" sz="2400" dirty="0"/>
          </a:p>
          <a:p>
            <a:r>
              <a:rPr lang="fr-FR" sz="2400" dirty="0" smtClean="0"/>
              <a:t>Les </a:t>
            </a:r>
            <a:r>
              <a:rPr lang="fr-FR" sz="2400" dirty="0"/>
              <a:t>quarks ("colorés") n'existent pas à l'état libre : ils sont toujours confinés dans des hadrons de charge de couleur "blanche" dans lesquels ils sont collés par des gluons</a:t>
            </a:r>
          </a:p>
        </p:txBody>
      </p:sp>
      <p:sp>
        <p:nvSpPr>
          <p:cNvPr id="551964"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Proton</a:t>
            </a:r>
          </a:p>
        </p:txBody>
      </p:sp>
      <p:sp>
        <p:nvSpPr>
          <p:cNvPr id="551965"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a:t>m=0</a:t>
            </a:r>
          </a:p>
          <a:p>
            <a:r>
              <a:rPr lang="en-US" sz="1800"/>
              <a:t>Portée 10</a:t>
            </a:r>
            <a:r>
              <a:rPr lang="en-US" sz="1800" baseline="30000"/>
              <a:t>-15</a:t>
            </a:r>
            <a:r>
              <a:rPr lang="en-US" sz="1800"/>
              <a:t>m</a:t>
            </a:r>
            <a:endParaRPr lang="fr-FR" sz="1800"/>
          </a:p>
        </p:txBody>
      </p:sp>
    </p:spTree>
    <p:extLst>
      <p:ext uri="{BB962C8B-B14F-4D97-AF65-F5344CB8AC3E}">
        <p14:creationId xmlns:p14="http://schemas.microsoft.com/office/powerpoint/2010/main" val="1556358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4915</TotalTime>
  <Words>1661</Words>
  <Application>Microsoft Office PowerPoint</Application>
  <PresentationFormat>Affichage à l'écran (4:3)</PresentationFormat>
  <Paragraphs>501</Paragraphs>
  <Slides>54</Slides>
  <Notes>33</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54</vt:i4>
      </vt:variant>
    </vt:vector>
  </HeadingPairs>
  <TitlesOfParts>
    <vt:vector size="5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forte</vt:lpstr>
      <vt:lpstr>L’interaction faible</vt:lpstr>
      <vt:lpstr>Le modèle standard</vt:lpstr>
      <vt:lpstr>Présentation PowerPoint</vt:lpstr>
      <vt:lpstr>Le Modèle Standard</vt:lpstr>
      <vt:lpstr>Le mécanisme de Higgs</vt:lpstr>
      <vt:lpstr>Le mécanisme de Higgs</vt:lpstr>
      <vt:lpstr>Le boson de Higgs</vt:lpstr>
      <vt:lpstr>Présentation PowerPoint</vt:lpstr>
      <vt:lpstr>Découverte d’une nouvelle particule au CERN</vt:lpstr>
      <vt:lpstr>Découverte d’une nouvelle particule au CERN</vt:lpstr>
      <vt:lpstr>Résumé</vt:lpstr>
      <vt:lpstr>Présentation PowerPoint</vt:lpstr>
      <vt:lpstr>Présentation PowerPoint</vt:lpstr>
      <vt:lpstr>Back Up</vt:lpstr>
      <vt:lpstr>La chasse au boson de Higgs</vt:lpstr>
      <vt:lpstr>La chasse au boson de Higgs</vt:lpstr>
      <vt:lpstr>La chasse au boson de Higgs</vt:lpstr>
      <vt:lpstr>La chasse au boson de Higgs</vt:lpstr>
      <vt:lpstr>La chasse au boson de Higgs</vt:lpstr>
      <vt:lpstr>Questions ouvertes</vt:lpstr>
      <vt:lpstr>Particules et antiparticules</vt:lpstr>
      <vt:lpstr>L’atome</vt:lpstr>
      <vt:lpstr>La radioactivé β</vt:lpstr>
      <vt:lpstr>Caractéristiques d’une particule</vt:lpstr>
      <vt:lpstr>La gravité : une interaction à part...</vt:lpstr>
      <vt:lpstr>Vers l’infiniment petit</vt:lpstr>
      <vt:lpstr>Supersymétrie</vt:lpstr>
      <vt:lpstr>Théorie des cordes</vt:lpstr>
      <vt:lpstr>Rayon cosmique</vt:lpstr>
      <vt:lpstr>Présentation PowerPoint</vt:lpstr>
      <vt:lpstr>Unification des forces</vt:lpstr>
      <vt:lpstr>Énergie et matière noires</vt:lpstr>
      <vt:lpstr>Les interactions</vt:lpstr>
      <vt:lpstr>Présentation PowerPoint</vt:lpstr>
      <vt:lpstr>Cout du LHC</vt:lpstr>
      <vt:lpstr>La masse de notre matière</vt:lpstr>
      <vt:lpstr>Présentation PowerPoint</vt:lpstr>
      <vt:lpstr>Présentation PowerPoint</vt:lpstr>
      <vt:lpstr>Découverte d’une nouvelle particule au CERN</vt:lpstr>
      <vt:lpstr>Présentation PowerPoint</vt:lpstr>
      <vt:lpstr>Le canal H </vt:lpstr>
      <vt:lpstr>Le canal H </vt:lpstr>
      <vt:lpstr>Le canal H : simulation</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407</cp:revision>
  <cp:lastPrinted>1601-01-01T00:00:00Z</cp:lastPrinted>
  <dcterms:created xsi:type="dcterms:W3CDTF">1601-01-01T00:00:00Z</dcterms:created>
  <dcterms:modified xsi:type="dcterms:W3CDTF">2013-04-17T10:11:48Z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