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65" r:id="rId3"/>
    <p:sldId id="267" r:id="rId4"/>
    <p:sldId id="261" r:id="rId5"/>
    <p:sldId id="260" r:id="rId6"/>
    <p:sldId id="269" r:id="rId7"/>
    <p:sldId id="263" r:id="rId8"/>
    <p:sldId id="270" r:id="rId9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674" y="-2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CB695-3E91-4659-B6C1-3B477DC26AD5}" type="datetimeFigureOut">
              <a:rPr lang="fr-FR" smtClean="0"/>
              <a:t>30/01/2013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0884C-095E-47B5-A850-FDBE6ED855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83733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CB695-3E91-4659-B6C1-3B477DC26AD5}" type="datetimeFigureOut">
              <a:rPr lang="fr-FR" smtClean="0"/>
              <a:t>30/01/2013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0884C-095E-47B5-A850-FDBE6ED855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49891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CB695-3E91-4659-B6C1-3B477DC26AD5}" type="datetimeFigureOut">
              <a:rPr lang="fr-FR" smtClean="0"/>
              <a:t>30/01/2013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0884C-095E-47B5-A850-FDBE6ED855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103793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808B9-D6C9-489F-A4DD-C5FEBB395266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30/01/2013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75FB7-F9BC-4D0A-BF18-57D0F9D8545C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33839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808B9-D6C9-489F-A4DD-C5FEBB395266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30/01/2013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75FB7-F9BC-4D0A-BF18-57D0F9D8545C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77481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808B9-D6C9-489F-A4DD-C5FEBB395266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30/01/2013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75FB7-F9BC-4D0A-BF18-57D0F9D8545C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03621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808B9-D6C9-489F-A4DD-C5FEBB395266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30/01/2013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75FB7-F9BC-4D0A-BF18-57D0F9D8545C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6225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808B9-D6C9-489F-A4DD-C5FEBB395266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30/01/2013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75FB7-F9BC-4D0A-BF18-57D0F9D8545C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81316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808B9-D6C9-489F-A4DD-C5FEBB395266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30/01/2013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75FB7-F9BC-4D0A-BF18-57D0F9D8545C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14894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808B9-D6C9-489F-A4DD-C5FEBB395266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30/01/2013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75FB7-F9BC-4D0A-BF18-57D0F9D8545C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56781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808B9-D6C9-489F-A4DD-C5FEBB395266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30/01/2013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75FB7-F9BC-4D0A-BF18-57D0F9D8545C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87393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CB695-3E91-4659-B6C1-3B477DC26AD5}" type="datetimeFigureOut">
              <a:rPr lang="fr-FR" smtClean="0"/>
              <a:t>30/01/2013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0884C-095E-47B5-A850-FDBE6ED855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679614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808B9-D6C9-489F-A4DD-C5FEBB395266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30/01/2013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75FB7-F9BC-4D0A-BF18-57D0F9D8545C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90739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808B9-D6C9-489F-A4DD-C5FEBB395266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30/01/2013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75FB7-F9BC-4D0A-BF18-57D0F9D8545C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68399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808B9-D6C9-489F-A4DD-C5FEBB395266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30/01/2013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75FB7-F9BC-4D0A-BF18-57D0F9D8545C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87727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CB695-3E91-4659-B6C1-3B477DC26AD5}" type="datetimeFigureOut">
              <a:rPr lang="fr-FR" smtClean="0"/>
              <a:t>30/01/2013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0884C-095E-47B5-A850-FDBE6ED855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95252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CB695-3E91-4659-B6C1-3B477DC26AD5}" type="datetimeFigureOut">
              <a:rPr lang="fr-FR" smtClean="0"/>
              <a:t>30/01/2013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0884C-095E-47B5-A850-FDBE6ED855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20196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CB695-3E91-4659-B6C1-3B477DC26AD5}" type="datetimeFigureOut">
              <a:rPr lang="fr-FR" smtClean="0"/>
              <a:t>30/01/2013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0884C-095E-47B5-A850-FDBE6ED855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9917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CB695-3E91-4659-B6C1-3B477DC26AD5}" type="datetimeFigureOut">
              <a:rPr lang="fr-FR" smtClean="0"/>
              <a:t>30/01/2013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0884C-095E-47B5-A850-FDBE6ED855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20136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CB695-3E91-4659-B6C1-3B477DC26AD5}" type="datetimeFigureOut">
              <a:rPr lang="fr-FR" smtClean="0"/>
              <a:t>30/01/2013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0884C-095E-47B5-A850-FDBE6ED855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90813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CB695-3E91-4659-B6C1-3B477DC26AD5}" type="datetimeFigureOut">
              <a:rPr lang="fr-FR" smtClean="0"/>
              <a:t>30/01/2013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0884C-095E-47B5-A850-FDBE6ED855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46382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CB695-3E91-4659-B6C1-3B477DC26AD5}" type="datetimeFigureOut">
              <a:rPr lang="fr-FR" smtClean="0"/>
              <a:t>30/01/2013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0884C-095E-47B5-A850-FDBE6ED855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23158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1CB695-3E91-4659-B6C1-3B477DC26AD5}" type="datetimeFigureOut">
              <a:rPr lang="fr-FR" smtClean="0"/>
              <a:t>30/01/2013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C0884C-095E-47B5-A850-FDBE6ED855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2344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C808B9-D6C9-489F-A4DD-C5FEBB395266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30/01/2013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D75FB7-F9BC-4D0A-BF18-57D0F9D8545C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9821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7000"/>
            <a:lum/>
          </a:blip>
          <a:srcRect/>
          <a:stretch>
            <a:fillRect l="-18000" t="-5000" r="-18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46121" y="1844824"/>
            <a:ext cx="3915498" cy="1323578"/>
          </a:xfrm>
          <a:noFill/>
          <a:ln>
            <a:noFill/>
          </a:ln>
        </p:spPr>
        <p:txBody>
          <a:bodyPr>
            <a:noAutofit/>
          </a:bodyPr>
          <a:lstStyle/>
          <a:p>
            <a:pPr algn="r"/>
            <a:r>
              <a:rPr lang="fr-FR" sz="4000" u="sng" dirty="0" smtClean="0">
                <a:solidFill>
                  <a:schemeClr val="tx2">
                    <a:lumMod val="75000"/>
                  </a:schemeClr>
                </a:solidFill>
                <a:latin typeface="CatholicSchoolGirls Intl BB" pitchFamily="2" charset="0"/>
                <a:ea typeface="CatholicSchoolGirls Intl BB" pitchFamily="2" charset="0"/>
              </a:rPr>
              <a:t>Journée PHIL</a:t>
            </a:r>
            <a:br>
              <a:rPr lang="fr-FR" sz="4000" u="sng" dirty="0" smtClean="0">
                <a:solidFill>
                  <a:schemeClr val="tx2">
                    <a:lumMod val="75000"/>
                  </a:schemeClr>
                </a:solidFill>
                <a:latin typeface="CatholicSchoolGirls Intl BB" pitchFamily="2" charset="0"/>
                <a:ea typeface="CatholicSchoolGirls Intl BB" pitchFamily="2" charset="0"/>
              </a:rPr>
            </a:br>
            <a:r>
              <a:rPr lang="fr-FR" sz="3200" dirty="0" smtClean="0">
                <a:solidFill>
                  <a:schemeClr val="tx2">
                    <a:lumMod val="75000"/>
                  </a:schemeClr>
                </a:solidFill>
                <a:latin typeface="CatholicSchoolGirls Intl BB" pitchFamily="2" charset="0"/>
                <a:ea typeface="CatholicSchoolGirls Intl BB" pitchFamily="2" charset="0"/>
              </a:rPr>
              <a:t>30 janvier 2013</a:t>
            </a:r>
            <a:endParaRPr lang="fr-FR" sz="4000" dirty="0">
              <a:solidFill>
                <a:schemeClr val="tx2">
                  <a:lumMod val="75000"/>
                </a:schemeClr>
              </a:solidFill>
              <a:latin typeface="CatholicSchoolGirls Intl BB" pitchFamily="2" charset="0"/>
              <a:ea typeface="CatholicSchoolGirls Intl BB" pitchFamily="2" charset="0"/>
            </a:endParaRPr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37021"/>
            <a:ext cx="2609850" cy="1147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7" descr="logo-LA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8409" y="260648"/>
            <a:ext cx="2009775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logo_in2p3_gfo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204" y="307876"/>
            <a:ext cx="3314700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à coins arrondis 5"/>
          <p:cNvSpPr/>
          <p:nvPr/>
        </p:nvSpPr>
        <p:spPr>
          <a:xfrm>
            <a:off x="133350" y="130175"/>
            <a:ext cx="8759130" cy="142661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676456" y="260648"/>
            <a:ext cx="161578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251520" y="1628800"/>
            <a:ext cx="8640960" cy="475252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9" name="Titre 1"/>
          <p:cNvSpPr txBox="1">
            <a:spLocks/>
          </p:cNvSpPr>
          <p:nvPr/>
        </p:nvSpPr>
        <p:spPr>
          <a:xfrm>
            <a:off x="4760958" y="4869160"/>
            <a:ext cx="3915498" cy="1323578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r-FR" sz="4000" u="sng" dirty="0" err="1" smtClean="0">
                <a:solidFill>
                  <a:srgbClr val="1F497D">
                    <a:lumMod val="75000"/>
                  </a:srgbClr>
                </a:solidFill>
                <a:latin typeface="Mufferaw" pitchFamily="66" charset="0"/>
                <a:ea typeface="CatholicSchoolGirls Intl BB" pitchFamily="2" charset="0"/>
              </a:rPr>
              <a:t>CONCLUSion</a:t>
            </a:r>
            <a:endParaRPr lang="fr-FR" sz="4000" u="sng" dirty="0" smtClean="0">
              <a:solidFill>
                <a:srgbClr val="1F497D">
                  <a:lumMod val="75000"/>
                </a:srgbClr>
              </a:solidFill>
              <a:latin typeface="Mufferaw" pitchFamily="66" charset="0"/>
              <a:ea typeface="CatholicSchoolGirls Intl BB" pitchFamily="2" charset="0"/>
            </a:endParaRPr>
          </a:p>
          <a:p>
            <a:pPr algn="r"/>
            <a:r>
              <a:rPr lang="fr-FR" sz="4000" dirty="0" smtClean="0">
                <a:solidFill>
                  <a:srgbClr val="1F497D">
                    <a:lumMod val="75000"/>
                  </a:srgbClr>
                </a:solidFill>
                <a:latin typeface="Mufferaw" pitchFamily="66" charset="0"/>
                <a:ea typeface="CatholicSchoolGirls Intl BB" pitchFamily="2" charset="0"/>
              </a:rPr>
              <a:t>H. </a:t>
            </a:r>
            <a:r>
              <a:rPr lang="fr-FR" sz="4000" dirty="0" err="1" smtClean="0">
                <a:solidFill>
                  <a:srgbClr val="1F497D">
                    <a:lumMod val="75000"/>
                  </a:srgbClr>
                </a:solidFill>
                <a:latin typeface="Mufferaw" pitchFamily="66" charset="0"/>
                <a:ea typeface="CatholicSchoolGirls Intl BB" pitchFamily="2" charset="0"/>
              </a:rPr>
              <a:t>Monard</a:t>
            </a:r>
            <a:endParaRPr lang="fr-FR" sz="4000" dirty="0">
              <a:solidFill>
                <a:srgbClr val="1F497D">
                  <a:lumMod val="75000"/>
                </a:srgbClr>
              </a:solidFill>
              <a:latin typeface="Mufferaw" pitchFamily="66" charset="0"/>
              <a:ea typeface="CatholicSchoolGirls Intl BB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9696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75000"/>
            </a:schemeClr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Bilan journée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ln>
            <a:solidFill>
              <a:schemeClr val="accent1"/>
            </a:solidFill>
          </a:ln>
        </p:spPr>
        <p:txBody>
          <a:bodyPr>
            <a:normAutofit lnSpcReduction="10000"/>
          </a:bodyPr>
          <a:lstStyle/>
          <a:p>
            <a:r>
              <a:rPr lang="fr-FR" dirty="0" smtClean="0"/>
              <a:t>PHIL machine locale DEPACC</a:t>
            </a:r>
          </a:p>
          <a:p>
            <a:r>
              <a:rPr lang="fr-FR" dirty="0" smtClean="0"/>
              <a:t>Savoir faire canon </a:t>
            </a:r>
            <a:r>
              <a:rPr lang="fr-FR" dirty="0" smtClean="0"/>
              <a:t>HF</a:t>
            </a:r>
            <a:endParaRPr lang="fr-FR" dirty="0" smtClean="0"/>
          </a:p>
          <a:p>
            <a:r>
              <a:rPr lang="fr-FR" dirty="0" smtClean="0"/>
              <a:t>Développement/acquisition savoir </a:t>
            </a:r>
            <a:r>
              <a:rPr lang="fr-FR" dirty="0" smtClean="0"/>
              <a:t>faire réalisation et pilotage </a:t>
            </a:r>
            <a:r>
              <a:rPr lang="fr-FR" dirty="0" err="1" smtClean="0"/>
              <a:t>photoinjecteur</a:t>
            </a:r>
            <a:endParaRPr lang="fr-FR" dirty="0" smtClean="0"/>
          </a:p>
          <a:p>
            <a:r>
              <a:rPr lang="fr-FR" dirty="0" smtClean="0"/>
              <a:t>Premiers diagnostics </a:t>
            </a:r>
          </a:p>
          <a:p>
            <a:r>
              <a:rPr lang="fr-FR" dirty="0" smtClean="0"/>
              <a:t>Premières mesures </a:t>
            </a:r>
            <a:r>
              <a:rPr lang="fr-FR" dirty="0" err="1" smtClean="0"/>
              <a:t>émittances</a:t>
            </a:r>
            <a:endParaRPr lang="fr-FR" dirty="0" smtClean="0"/>
          </a:p>
          <a:p>
            <a:r>
              <a:rPr lang="fr-FR" dirty="0" smtClean="0"/>
              <a:t>Phase de stabilisation du fonctionnement</a:t>
            </a:r>
          </a:p>
          <a:p>
            <a:r>
              <a:rPr lang="fr-FR" dirty="0" smtClean="0"/>
              <a:t>Phase de premières expériences utilisateurs</a:t>
            </a:r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/>
          </a:p>
          <a:p>
            <a:endParaRPr lang="fr-FR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943701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Titre 1"/>
          <p:cNvSpPr txBox="1">
            <a:spLocks/>
          </p:cNvSpPr>
          <p:nvPr/>
        </p:nvSpPr>
        <p:spPr bwMode="auto">
          <a:xfrm>
            <a:off x="460375" y="311150"/>
            <a:ext cx="8229600" cy="11430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fr-FR" sz="4400" dirty="0" err="1" smtClean="0">
                <a:solidFill>
                  <a:srgbClr val="FFFF00"/>
                </a:solidFill>
              </a:rPr>
              <a:t>Accelerateur</a:t>
            </a:r>
            <a:r>
              <a:rPr lang="fr-FR" sz="4400" dirty="0" smtClean="0">
                <a:solidFill>
                  <a:srgbClr val="FFFF00"/>
                </a:solidFill>
              </a:rPr>
              <a:t> après-demain </a:t>
            </a:r>
            <a:endParaRPr lang="fr-FR" sz="4400" dirty="0">
              <a:solidFill>
                <a:srgbClr val="FFFF00"/>
              </a:solidFill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468313" y="260350"/>
            <a:ext cx="8229600" cy="1143000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fr-FR" sz="4000" dirty="0" smtClean="0">
                <a:solidFill>
                  <a:srgbClr val="FFFF00"/>
                </a:solidFill>
              </a:rPr>
              <a:t>Actualité de PHIL</a:t>
            </a:r>
            <a:endParaRPr lang="fr-FR" sz="4000" dirty="0">
              <a:solidFill>
                <a:srgbClr val="FFFF00"/>
              </a:solidFill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609600" y="1752600"/>
            <a:ext cx="8229600" cy="4525963"/>
          </a:xfrm>
          <a:prstGeom prst="rect">
            <a:avLst/>
          </a:prstGeom>
          <a:noFill/>
          <a:ln w="9525">
            <a:solidFill>
              <a:srgbClr val="92D05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lvl="1" eaLnBrk="1" hangingPunct="1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fr-FR" sz="2000" b="1" dirty="0" smtClean="0">
                <a:solidFill>
                  <a:srgbClr val="92D050"/>
                </a:solidFill>
              </a:rPr>
              <a:t>Changement isolateur </a:t>
            </a:r>
            <a:r>
              <a:rPr lang="fr-FR" sz="2000" dirty="0" smtClean="0"/>
              <a:t> </a:t>
            </a:r>
            <a:endParaRPr lang="fr-FR" sz="2000" dirty="0"/>
          </a:p>
          <a:p>
            <a:pPr lvl="2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fr-FR" sz="1600" dirty="0" smtClean="0"/>
              <a:t>Obtention 5 MeV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fr-FR" sz="2000" b="1" dirty="0">
                <a:solidFill>
                  <a:srgbClr val="92D050"/>
                </a:solidFill>
                <a:sym typeface="Wingdings" pitchFamily="2" charset="2"/>
              </a:rPr>
              <a:t>Problème timing</a:t>
            </a:r>
          </a:p>
          <a:p>
            <a:pPr lvl="2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fr-FR" sz="1600" dirty="0">
                <a:sym typeface="Wingdings" pitchFamily="2" charset="2"/>
              </a:rPr>
              <a:t>Timing disparaît </a:t>
            </a:r>
            <a:r>
              <a:rPr lang="fr-FR" sz="1600" dirty="0" smtClean="0">
                <a:sym typeface="Wingdings" pitchFamily="2" charset="2"/>
              </a:rPr>
              <a:t>?</a:t>
            </a:r>
            <a:endParaRPr lang="fr-FR" sz="1600" dirty="0" smtClean="0"/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fr-FR" sz="2000" b="1" dirty="0">
                <a:solidFill>
                  <a:srgbClr val="92D050"/>
                </a:solidFill>
              </a:rPr>
              <a:t> reprise faisceau et manip FLUO </a:t>
            </a:r>
            <a:endParaRPr lang="fr-FR" sz="2000" dirty="0"/>
          </a:p>
          <a:p>
            <a:pPr lvl="2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fr-FR" sz="1600" dirty="0"/>
              <a:t> + capteur diamant  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fr-FR" sz="2000" b="1" dirty="0" smtClean="0">
                <a:solidFill>
                  <a:srgbClr val="92D050"/>
                </a:solidFill>
                <a:sym typeface="Wingdings" pitchFamily="2" charset="2"/>
              </a:rPr>
              <a:t>Installation bras de transfert et valise cathode</a:t>
            </a:r>
            <a:endParaRPr lang="fr-FR" sz="2000" b="1" dirty="0">
              <a:solidFill>
                <a:srgbClr val="92D050"/>
              </a:solidFill>
              <a:sym typeface="Wingdings" pitchFamily="2" charset="2"/>
            </a:endParaRPr>
          </a:p>
          <a:p>
            <a:pPr lvl="2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fr-FR" sz="1600" dirty="0" smtClean="0">
                <a:sym typeface="Wingdings" pitchFamily="2" charset="2"/>
              </a:rPr>
              <a:t>Changement cathode </a:t>
            </a:r>
            <a:endParaRPr lang="fr-FR" sz="1600" dirty="0">
              <a:sym typeface="Wingdings" pitchFamily="2" charset="2"/>
            </a:endParaRP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fr-FR" sz="2000" b="1" dirty="0" smtClean="0">
                <a:solidFill>
                  <a:srgbClr val="92D050"/>
                </a:solidFill>
                <a:sym typeface="Wingdings" pitchFamily="2" charset="2"/>
              </a:rPr>
              <a:t>Utilisation caméra UV sur laser</a:t>
            </a:r>
            <a:endParaRPr lang="fr-FR" sz="2000" b="1" dirty="0">
              <a:solidFill>
                <a:srgbClr val="92D050"/>
              </a:solidFill>
              <a:sym typeface="Wingdings" pitchFamily="2" charset="2"/>
            </a:endParaRPr>
          </a:p>
          <a:p>
            <a:pPr marL="1200150" lvl="2" indent="-285750" eaLnBrk="1" hangingPunct="1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fr-FR" sz="1600" dirty="0" smtClean="0">
                <a:sym typeface="Wingdings" pitchFamily="2" charset="2"/>
              </a:rPr>
              <a:t>Distribution énergie laser </a:t>
            </a:r>
            <a:endParaRPr lang="fr-FR" sz="2000" b="1" dirty="0">
              <a:sym typeface="Wingdings" pitchFamily="2" charset="2"/>
            </a:endParaRP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fr-FR" sz="2000" b="1" dirty="0" smtClean="0">
                <a:solidFill>
                  <a:srgbClr val="92D050"/>
                </a:solidFill>
              </a:rPr>
              <a:t>Installation mesure </a:t>
            </a:r>
            <a:r>
              <a:rPr lang="fr-FR" sz="2000" b="1" dirty="0" smtClean="0">
                <a:solidFill>
                  <a:srgbClr val="92D050"/>
                </a:solidFill>
              </a:rPr>
              <a:t>durée</a:t>
            </a:r>
          </a:p>
          <a:p>
            <a:pPr lvl="2" eaLnBrk="1" hangingPunct="1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fr-FR" sz="1600" dirty="0"/>
              <a:t>Chemin optique déjà installé</a:t>
            </a:r>
            <a:endParaRPr lang="fr-FR" sz="1600" dirty="0"/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fr-FR" sz="2000" b="1" dirty="0" smtClean="0">
                <a:solidFill>
                  <a:srgbClr val="92D050"/>
                </a:solidFill>
              </a:rPr>
              <a:t>Automatisation acquisitions</a:t>
            </a:r>
            <a:endParaRPr lang="fr-FR" sz="2000" b="1" dirty="0" smtClean="0">
              <a:solidFill>
                <a:srgbClr val="92D050"/>
              </a:solidFill>
            </a:endParaRPr>
          </a:p>
          <a:p>
            <a:pPr marL="1200150" lvl="2" eaLnBrk="1" hangingPunct="1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fr-FR" sz="1600" dirty="0" smtClean="0"/>
              <a:t>Scan charge(phase), dispersion </a:t>
            </a:r>
            <a:r>
              <a:rPr lang="fr-FR" sz="1600" dirty="0"/>
              <a:t>é</a:t>
            </a:r>
            <a:r>
              <a:rPr lang="fr-FR" sz="1600" dirty="0" smtClean="0"/>
              <a:t>nergie</a:t>
            </a:r>
            <a:endParaRPr lang="fr-FR" sz="1600" dirty="0" smtClean="0"/>
          </a:p>
          <a:p>
            <a:pPr marL="1200150" lvl="2" eaLnBrk="1" hangingPunct="1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endParaRPr lang="fr-FR" sz="1600" dirty="0" smtClean="0"/>
          </a:p>
          <a:p>
            <a:pPr marL="971550" lvl="2" indent="0" eaLnBrk="1" hangingPunct="1">
              <a:lnSpc>
                <a:spcPct val="90000"/>
              </a:lnSpc>
              <a:spcBef>
                <a:spcPct val="20000"/>
              </a:spcBef>
            </a:pPr>
            <a:endParaRPr lang="fr-FR" sz="1600" dirty="0"/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fr-FR" sz="2400" dirty="0"/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31943452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0725" y="1600200"/>
            <a:ext cx="7702550" cy="4525963"/>
          </a:xfrm>
          <a:prstGeom prst="rect">
            <a:avLst/>
          </a:prstGeom>
        </p:spPr>
      </p:pic>
      <p:sp>
        <p:nvSpPr>
          <p:cNvPr id="5" name="Ellipse 4"/>
          <p:cNvSpPr/>
          <p:nvPr/>
        </p:nvSpPr>
        <p:spPr>
          <a:xfrm rot="1378060">
            <a:off x="593725" y="1511300"/>
            <a:ext cx="1182688" cy="19970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6" name="ZoneTexte 36"/>
          <p:cNvSpPr txBox="1">
            <a:spLocks noChangeArrowheads="1"/>
          </p:cNvSpPr>
          <p:nvPr/>
        </p:nvSpPr>
        <p:spPr bwMode="auto">
          <a:xfrm>
            <a:off x="177800" y="4064000"/>
            <a:ext cx="19669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fr-FR">
                <a:solidFill>
                  <a:srgbClr val="FF0000"/>
                </a:solidFill>
              </a:rPr>
              <a:t>Cathode transfert</a:t>
            </a:r>
          </a:p>
        </p:txBody>
      </p:sp>
      <p:sp>
        <p:nvSpPr>
          <p:cNvPr id="7" name="Ellipse 6"/>
          <p:cNvSpPr/>
          <p:nvPr/>
        </p:nvSpPr>
        <p:spPr>
          <a:xfrm rot="2007267">
            <a:off x="4008438" y="2862263"/>
            <a:ext cx="579437" cy="162083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8" name="ZoneTexte 38"/>
          <p:cNvSpPr txBox="1">
            <a:spLocks noChangeArrowheads="1"/>
          </p:cNvSpPr>
          <p:nvPr/>
        </p:nvSpPr>
        <p:spPr bwMode="auto">
          <a:xfrm>
            <a:off x="2497138" y="4418013"/>
            <a:ext cx="167225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fr-FR" dirty="0" smtClean="0">
                <a:solidFill>
                  <a:srgbClr val="FF0000"/>
                </a:solidFill>
              </a:rPr>
              <a:t>Mesure durée </a:t>
            </a:r>
            <a:endParaRPr lang="fr-FR" dirty="0">
              <a:solidFill>
                <a:srgbClr val="FF0000"/>
              </a:solidFill>
            </a:endParaRPr>
          </a:p>
          <a:p>
            <a:pPr eaLnBrk="1" hangingPunct="1"/>
            <a:r>
              <a:rPr lang="fr-FR" dirty="0"/>
              <a:t>(</a:t>
            </a:r>
            <a:r>
              <a:rPr lang="fr-FR" dirty="0" err="1"/>
              <a:t>Cerenkov</a:t>
            </a:r>
            <a:r>
              <a:rPr lang="fr-FR" dirty="0"/>
              <a:t>)</a:t>
            </a:r>
          </a:p>
        </p:txBody>
      </p:sp>
      <p:sp>
        <p:nvSpPr>
          <p:cNvPr id="9" name="Ellipse 8"/>
          <p:cNvSpPr/>
          <p:nvPr/>
        </p:nvSpPr>
        <p:spPr>
          <a:xfrm rot="2007267">
            <a:off x="4683125" y="2559050"/>
            <a:ext cx="736600" cy="162083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0" name="ZoneTexte 38"/>
          <p:cNvSpPr txBox="1">
            <a:spLocks noChangeArrowheads="1"/>
          </p:cNvSpPr>
          <p:nvPr/>
        </p:nvSpPr>
        <p:spPr bwMode="auto">
          <a:xfrm>
            <a:off x="5721350" y="2106613"/>
            <a:ext cx="234551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fr-FR" dirty="0" err="1">
                <a:solidFill>
                  <a:srgbClr val="FF0000"/>
                </a:solidFill>
              </a:rPr>
              <a:t>Emittance</a:t>
            </a:r>
            <a:endParaRPr lang="fr-FR" dirty="0">
              <a:solidFill>
                <a:srgbClr val="FF0000"/>
              </a:solidFill>
            </a:endParaRPr>
          </a:p>
          <a:p>
            <a:pPr eaLnBrk="1" hangingPunct="1"/>
            <a:r>
              <a:rPr lang="fr-FR" dirty="0" smtClean="0"/>
              <a:t>(fentes H&amp;V </a:t>
            </a:r>
            <a:r>
              <a:rPr lang="fr-FR" dirty="0"/>
              <a:t>+ é</a:t>
            </a:r>
            <a:r>
              <a:rPr lang="fr-FR" dirty="0" smtClean="0"/>
              <a:t>cran)</a:t>
            </a:r>
            <a:endParaRPr lang="fr-FR" dirty="0"/>
          </a:p>
        </p:txBody>
      </p:sp>
      <p:sp>
        <p:nvSpPr>
          <p:cNvPr id="11" name="ZoneTexte 40"/>
          <p:cNvSpPr txBox="1">
            <a:spLocks noChangeArrowheads="1"/>
          </p:cNvSpPr>
          <p:nvPr/>
        </p:nvSpPr>
        <p:spPr bwMode="auto">
          <a:xfrm>
            <a:off x="7817981" y="3879324"/>
            <a:ext cx="12105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fr-FR" dirty="0" smtClean="0">
                <a:solidFill>
                  <a:srgbClr val="FF0000"/>
                </a:solidFill>
              </a:rPr>
              <a:t>Utilisateur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12" name="Ellipse 11"/>
          <p:cNvSpPr/>
          <p:nvPr/>
        </p:nvSpPr>
        <p:spPr>
          <a:xfrm rot="1449834">
            <a:off x="7388225" y="4367213"/>
            <a:ext cx="1570038" cy="10223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3" name="Titre 1"/>
          <p:cNvSpPr txBox="1">
            <a:spLocks/>
          </p:cNvSpPr>
          <p:nvPr/>
        </p:nvSpPr>
        <p:spPr bwMode="auto">
          <a:xfrm>
            <a:off x="460375" y="311150"/>
            <a:ext cx="8229600" cy="11430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fr-FR" sz="4400" dirty="0" smtClean="0">
                <a:solidFill>
                  <a:srgbClr val="FFFF00"/>
                </a:solidFill>
              </a:rPr>
              <a:t>PHIL</a:t>
            </a:r>
            <a:r>
              <a:rPr lang="fr-FR" sz="4400" dirty="0" smtClean="0">
                <a:solidFill>
                  <a:srgbClr val="FFFF00"/>
                </a:solidFill>
              </a:rPr>
              <a:t> </a:t>
            </a:r>
            <a:r>
              <a:rPr lang="fr-FR" sz="4400" dirty="0" smtClean="0">
                <a:solidFill>
                  <a:srgbClr val="FFFF00"/>
                </a:solidFill>
              </a:rPr>
              <a:t>demain </a:t>
            </a:r>
            <a:r>
              <a:rPr lang="fr-FR" sz="4400" dirty="0">
                <a:solidFill>
                  <a:srgbClr val="FFFF00"/>
                </a:solidFill>
              </a:rPr>
              <a:t>(2013)</a:t>
            </a:r>
          </a:p>
        </p:txBody>
      </p:sp>
      <p:sp>
        <p:nvSpPr>
          <p:cNvPr id="14" name="Text Box 152"/>
          <p:cNvSpPr txBox="1">
            <a:spLocks noChangeArrowheads="1"/>
          </p:cNvSpPr>
          <p:nvPr/>
        </p:nvSpPr>
        <p:spPr bwMode="auto">
          <a:xfrm>
            <a:off x="7191375" y="3508375"/>
            <a:ext cx="6588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fr-FR" sz="1400">
                <a:solidFill>
                  <a:srgbClr val="C00000"/>
                </a:solidFill>
              </a:rPr>
              <a:t>YAG3</a:t>
            </a:r>
          </a:p>
        </p:txBody>
      </p:sp>
      <p:sp>
        <p:nvSpPr>
          <p:cNvPr id="15" name="Text Box 220"/>
          <p:cNvSpPr txBox="1">
            <a:spLocks noChangeArrowheads="1"/>
          </p:cNvSpPr>
          <p:nvPr/>
        </p:nvSpPr>
        <p:spPr bwMode="auto">
          <a:xfrm>
            <a:off x="4008438" y="2403475"/>
            <a:ext cx="7080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fr-FR" sz="1400">
                <a:solidFill>
                  <a:srgbClr val="C00000"/>
                </a:solidFill>
              </a:rPr>
              <a:t>YAG 1</a:t>
            </a:r>
          </a:p>
        </p:txBody>
      </p:sp>
      <p:sp>
        <p:nvSpPr>
          <p:cNvPr id="16" name="Text Box 255"/>
          <p:cNvSpPr txBox="1">
            <a:spLocks noChangeArrowheads="1"/>
          </p:cNvSpPr>
          <p:nvPr/>
        </p:nvSpPr>
        <p:spPr bwMode="auto">
          <a:xfrm>
            <a:off x="5641975" y="2973388"/>
            <a:ext cx="6588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fr-FR" sz="1400">
                <a:solidFill>
                  <a:srgbClr val="C00000"/>
                </a:solidFill>
              </a:rPr>
              <a:t>YAG2</a:t>
            </a:r>
          </a:p>
        </p:txBody>
      </p:sp>
      <p:sp>
        <p:nvSpPr>
          <p:cNvPr id="17" name="Text Box 152"/>
          <p:cNvSpPr txBox="1">
            <a:spLocks noChangeArrowheads="1"/>
          </p:cNvSpPr>
          <p:nvPr/>
        </p:nvSpPr>
        <p:spPr bwMode="auto">
          <a:xfrm>
            <a:off x="6226175" y="5157788"/>
            <a:ext cx="6492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fr-FR" sz="1400">
                <a:solidFill>
                  <a:srgbClr val="C00000"/>
                </a:solidFill>
              </a:rPr>
              <a:t>YAG4</a:t>
            </a:r>
          </a:p>
        </p:txBody>
      </p:sp>
    </p:spTree>
    <p:extLst>
      <p:ext uri="{BB962C8B-B14F-4D97-AF65-F5344CB8AC3E}">
        <p14:creationId xmlns:p14="http://schemas.microsoft.com/office/powerpoint/2010/main" val="32782411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4605338" y="2897188"/>
            <a:ext cx="217487" cy="898525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617663" y="2989263"/>
            <a:ext cx="217487" cy="898525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673100" y="3121025"/>
            <a:ext cx="4563293" cy="4508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3527425" y="3117850"/>
            <a:ext cx="247650" cy="45085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9" name="Rectangle 7"/>
          <p:cNvSpPr txBox="1">
            <a:spLocks noChangeArrowheads="1"/>
          </p:cNvSpPr>
          <p:nvPr/>
        </p:nvSpPr>
        <p:spPr bwMode="auto">
          <a:xfrm>
            <a:off x="457200" y="269875"/>
            <a:ext cx="8229600" cy="1143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fr-FR" sz="4400" dirty="0" smtClean="0">
                <a:solidFill>
                  <a:srgbClr val="FFFF00"/>
                </a:solidFill>
              </a:rPr>
              <a:t>PHIL après-demain ?</a:t>
            </a:r>
            <a:endParaRPr lang="fr-FR" sz="4400" dirty="0">
              <a:solidFill>
                <a:srgbClr val="FFFF00"/>
              </a:solidFill>
            </a:endParaRPr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1416050" y="3025775"/>
            <a:ext cx="50800" cy="628650"/>
          </a:xfrm>
          <a:prstGeom prst="rect">
            <a:avLst/>
          </a:prstGeom>
          <a:solidFill>
            <a:srgbClr val="502CD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1473200" y="3273425"/>
            <a:ext cx="171450" cy="146050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0" name="Rectangle 18"/>
          <p:cNvSpPr>
            <a:spLocks noChangeArrowheads="1"/>
          </p:cNvSpPr>
          <p:nvPr/>
        </p:nvSpPr>
        <p:spPr bwMode="auto">
          <a:xfrm>
            <a:off x="3775075" y="3279775"/>
            <a:ext cx="17463" cy="1301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1" name="Rectangle 19"/>
          <p:cNvSpPr>
            <a:spLocks noChangeArrowheads="1"/>
          </p:cNvSpPr>
          <p:nvPr/>
        </p:nvSpPr>
        <p:spPr bwMode="auto">
          <a:xfrm>
            <a:off x="3968750" y="3279775"/>
            <a:ext cx="17463" cy="1301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2" name="Rectangle 20"/>
          <p:cNvSpPr>
            <a:spLocks noChangeArrowheads="1"/>
          </p:cNvSpPr>
          <p:nvPr/>
        </p:nvSpPr>
        <p:spPr bwMode="auto">
          <a:xfrm>
            <a:off x="3987800" y="3279775"/>
            <a:ext cx="17463" cy="1301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3" name="Rectangle 21"/>
          <p:cNvSpPr>
            <a:spLocks noChangeArrowheads="1"/>
          </p:cNvSpPr>
          <p:nvPr/>
        </p:nvSpPr>
        <p:spPr bwMode="auto">
          <a:xfrm>
            <a:off x="3794125" y="3311525"/>
            <a:ext cx="169863" cy="698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4" name="Rectangle 22"/>
          <p:cNvSpPr>
            <a:spLocks noChangeArrowheads="1"/>
          </p:cNvSpPr>
          <p:nvPr/>
        </p:nvSpPr>
        <p:spPr bwMode="auto">
          <a:xfrm>
            <a:off x="3752850" y="3279775"/>
            <a:ext cx="17463" cy="1301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5" name="Rectangle 23"/>
          <p:cNvSpPr>
            <a:spLocks noChangeArrowheads="1"/>
          </p:cNvSpPr>
          <p:nvPr/>
        </p:nvSpPr>
        <p:spPr bwMode="auto">
          <a:xfrm>
            <a:off x="3457575" y="3311525"/>
            <a:ext cx="55563" cy="698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6" name="Rectangle 24"/>
          <p:cNvSpPr>
            <a:spLocks noChangeArrowheads="1"/>
          </p:cNvSpPr>
          <p:nvPr/>
        </p:nvSpPr>
        <p:spPr bwMode="auto">
          <a:xfrm>
            <a:off x="3162300" y="3635375"/>
            <a:ext cx="1044575" cy="7016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fr-FR"/>
          </a:p>
        </p:txBody>
      </p:sp>
      <p:sp>
        <p:nvSpPr>
          <p:cNvPr id="27" name="Rectangle 25"/>
          <p:cNvSpPr>
            <a:spLocks noChangeArrowheads="1"/>
          </p:cNvSpPr>
          <p:nvPr/>
        </p:nvSpPr>
        <p:spPr bwMode="auto">
          <a:xfrm>
            <a:off x="4171950" y="3279775"/>
            <a:ext cx="17463" cy="1301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8" name="Rectangle 26"/>
          <p:cNvSpPr>
            <a:spLocks noChangeArrowheads="1"/>
          </p:cNvSpPr>
          <p:nvPr/>
        </p:nvSpPr>
        <p:spPr bwMode="auto">
          <a:xfrm>
            <a:off x="4191000" y="3279775"/>
            <a:ext cx="17463" cy="1301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9" name="Rectangle 27"/>
          <p:cNvSpPr>
            <a:spLocks noChangeArrowheads="1"/>
          </p:cNvSpPr>
          <p:nvPr/>
        </p:nvSpPr>
        <p:spPr bwMode="auto">
          <a:xfrm>
            <a:off x="4010025" y="3311525"/>
            <a:ext cx="153988" cy="698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31" name="Rectangle 29"/>
          <p:cNvSpPr>
            <a:spLocks noChangeArrowheads="1"/>
          </p:cNvSpPr>
          <p:nvPr/>
        </p:nvSpPr>
        <p:spPr bwMode="auto">
          <a:xfrm>
            <a:off x="4210050" y="3308350"/>
            <a:ext cx="1465263" cy="698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32" name="Rectangle 30"/>
          <p:cNvSpPr>
            <a:spLocks noChangeArrowheads="1"/>
          </p:cNvSpPr>
          <p:nvPr/>
        </p:nvSpPr>
        <p:spPr bwMode="auto">
          <a:xfrm>
            <a:off x="4716016" y="3282950"/>
            <a:ext cx="17463" cy="1301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33" name="Rectangle 31"/>
          <p:cNvSpPr>
            <a:spLocks noChangeArrowheads="1"/>
          </p:cNvSpPr>
          <p:nvPr/>
        </p:nvSpPr>
        <p:spPr bwMode="auto">
          <a:xfrm>
            <a:off x="4733479" y="3282950"/>
            <a:ext cx="17463" cy="1301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34" name="Rectangle 32"/>
          <p:cNvSpPr>
            <a:spLocks noChangeArrowheads="1"/>
          </p:cNvSpPr>
          <p:nvPr/>
        </p:nvSpPr>
        <p:spPr bwMode="auto">
          <a:xfrm>
            <a:off x="5418633" y="3282950"/>
            <a:ext cx="17463" cy="1301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36" name="Rectangle 34"/>
          <p:cNvSpPr>
            <a:spLocks noChangeArrowheads="1"/>
          </p:cNvSpPr>
          <p:nvPr/>
        </p:nvSpPr>
        <p:spPr bwMode="auto">
          <a:xfrm rot="5400000">
            <a:off x="3642520" y="3415506"/>
            <a:ext cx="17462" cy="1301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37" name="Rectangle 35"/>
          <p:cNvSpPr>
            <a:spLocks noChangeArrowheads="1"/>
          </p:cNvSpPr>
          <p:nvPr/>
        </p:nvSpPr>
        <p:spPr bwMode="auto">
          <a:xfrm rot="5400000">
            <a:off x="3642520" y="3139281"/>
            <a:ext cx="17462" cy="1301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38" name="Rectangle 36"/>
          <p:cNvSpPr>
            <a:spLocks noChangeArrowheads="1"/>
          </p:cNvSpPr>
          <p:nvPr/>
        </p:nvSpPr>
        <p:spPr bwMode="auto">
          <a:xfrm rot="5400000">
            <a:off x="3642520" y="3158331"/>
            <a:ext cx="17462" cy="1301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39" name="Rectangle 37"/>
          <p:cNvSpPr>
            <a:spLocks noChangeArrowheads="1"/>
          </p:cNvSpPr>
          <p:nvPr/>
        </p:nvSpPr>
        <p:spPr bwMode="auto">
          <a:xfrm rot="5400000">
            <a:off x="3545681" y="3312319"/>
            <a:ext cx="211138" cy="698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40" name="Rectangle 38"/>
          <p:cNvSpPr>
            <a:spLocks noChangeArrowheads="1"/>
          </p:cNvSpPr>
          <p:nvPr/>
        </p:nvSpPr>
        <p:spPr bwMode="auto">
          <a:xfrm rot="5400000">
            <a:off x="3642520" y="3399631"/>
            <a:ext cx="17462" cy="1301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41" name="Rectangle 39"/>
          <p:cNvSpPr>
            <a:spLocks noChangeArrowheads="1"/>
          </p:cNvSpPr>
          <p:nvPr/>
        </p:nvSpPr>
        <p:spPr bwMode="auto">
          <a:xfrm>
            <a:off x="2133600" y="4013200"/>
            <a:ext cx="342900" cy="3365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7" name="Rectangle 45"/>
          <p:cNvSpPr>
            <a:spLocks noChangeArrowheads="1"/>
          </p:cNvSpPr>
          <p:nvPr/>
        </p:nvSpPr>
        <p:spPr bwMode="auto">
          <a:xfrm>
            <a:off x="1041400" y="3286125"/>
            <a:ext cx="374650" cy="1238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51" name="Rectangle 49"/>
          <p:cNvSpPr>
            <a:spLocks noChangeArrowheads="1"/>
          </p:cNvSpPr>
          <p:nvPr/>
        </p:nvSpPr>
        <p:spPr bwMode="auto">
          <a:xfrm>
            <a:off x="1660525" y="3311525"/>
            <a:ext cx="155575" cy="730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52" name="Rectangle 50"/>
          <p:cNvSpPr>
            <a:spLocks noChangeArrowheads="1"/>
          </p:cNvSpPr>
          <p:nvPr/>
        </p:nvSpPr>
        <p:spPr bwMode="auto">
          <a:xfrm>
            <a:off x="1644650" y="3282950"/>
            <a:ext cx="17463" cy="1301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53" name="Rectangle 51"/>
          <p:cNvSpPr>
            <a:spLocks noChangeArrowheads="1"/>
          </p:cNvSpPr>
          <p:nvPr/>
        </p:nvSpPr>
        <p:spPr bwMode="auto">
          <a:xfrm>
            <a:off x="1695450" y="3384550"/>
            <a:ext cx="42863" cy="1174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54" name="Rectangle 52"/>
          <p:cNvSpPr>
            <a:spLocks noChangeArrowheads="1"/>
          </p:cNvSpPr>
          <p:nvPr/>
        </p:nvSpPr>
        <p:spPr bwMode="auto">
          <a:xfrm>
            <a:off x="1695450" y="3203575"/>
            <a:ext cx="42863" cy="1079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55" name="Rectangle 53"/>
          <p:cNvSpPr>
            <a:spLocks noChangeArrowheads="1"/>
          </p:cNvSpPr>
          <p:nvPr/>
        </p:nvSpPr>
        <p:spPr bwMode="auto">
          <a:xfrm>
            <a:off x="1663700" y="3454400"/>
            <a:ext cx="111125" cy="1111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56" name="Rectangle 54"/>
          <p:cNvSpPr>
            <a:spLocks noChangeArrowheads="1"/>
          </p:cNvSpPr>
          <p:nvPr/>
        </p:nvSpPr>
        <p:spPr bwMode="auto">
          <a:xfrm>
            <a:off x="1628775" y="3570288"/>
            <a:ext cx="168275" cy="285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57" name="Rectangle 55"/>
          <p:cNvSpPr>
            <a:spLocks noChangeArrowheads="1"/>
          </p:cNvSpPr>
          <p:nvPr/>
        </p:nvSpPr>
        <p:spPr bwMode="auto">
          <a:xfrm>
            <a:off x="1628775" y="3598863"/>
            <a:ext cx="168275" cy="285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58" name="Rectangle 56"/>
          <p:cNvSpPr>
            <a:spLocks noChangeArrowheads="1"/>
          </p:cNvSpPr>
          <p:nvPr/>
        </p:nvSpPr>
        <p:spPr bwMode="auto">
          <a:xfrm>
            <a:off x="1546225" y="3648075"/>
            <a:ext cx="358775" cy="161925"/>
          </a:xfrm>
          <a:prstGeom prst="rect">
            <a:avLst/>
          </a:prstGeom>
          <a:solidFill>
            <a:schemeClr val="accent3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59" name="Rectangle 57"/>
          <p:cNvSpPr>
            <a:spLocks noChangeArrowheads="1"/>
          </p:cNvSpPr>
          <p:nvPr/>
        </p:nvSpPr>
        <p:spPr bwMode="auto">
          <a:xfrm>
            <a:off x="1822450" y="3038475"/>
            <a:ext cx="82550" cy="628650"/>
          </a:xfrm>
          <a:prstGeom prst="rect">
            <a:avLst/>
          </a:prstGeom>
          <a:solidFill>
            <a:srgbClr val="502CD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60" name="Rectangle 58"/>
          <p:cNvSpPr>
            <a:spLocks noChangeArrowheads="1"/>
          </p:cNvSpPr>
          <p:nvPr/>
        </p:nvSpPr>
        <p:spPr bwMode="auto">
          <a:xfrm>
            <a:off x="1673225" y="2435225"/>
            <a:ext cx="88900" cy="1428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61" name="Rectangle 59"/>
          <p:cNvSpPr>
            <a:spLocks noChangeArrowheads="1"/>
          </p:cNvSpPr>
          <p:nvPr/>
        </p:nvSpPr>
        <p:spPr bwMode="auto">
          <a:xfrm>
            <a:off x="1692275" y="2451100"/>
            <a:ext cx="50800" cy="1047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62" name="Rectangle 60"/>
          <p:cNvSpPr>
            <a:spLocks noChangeArrowheads="1"/>
          </p:cNvSpPr>
          <p:nvPr/>
        </p:nvSpPr>
        <p:spPr bwMode="auto">
          <a:xfrm>
            <a:off x="1695450" y="2578100"/>
            <a:ext cx="42863" cy="5969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63" name="Rectangle 61"/>
          <p:cNvSpPr>
            <a:spLocks noChangeArrowheads="1"/>
          </p:cNvSpPr>
          <p:nvPr/>
        </p:nvSpPr>
        <p:spPr bwMode="auto">
          <a:xfrm>
            <a:off x="1670050" y="3178175"/>
            <a:ext cx="88900" cy="285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64" name="Rectangle 62"/>
          <p:cNvSpPr>
            <a:spLocks noChangeArrowheads="1"/>
          </p:cNvSpPr>
          <p:nvPr/>
        </p:nvSpPr>
        <p:spPr bwMode="auto">
          <a:xfrm>
            <a:off x="1670050" y="3152775"/>
            <a:ext cx="88900" cy="285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65" name="Rectangle 63"/>
          <p:cNvSpPr>
            <a:spLocks noChangeArrowheads="1"/>
          </p:cNvSpPr>
          <p:nvPr/>
        </p:nvSpPr>
        <p:spPr bwMode="auto">
          <a:xfrm>
            <a:off x="1905000" y="3311525"/>
            <a:ext cx="1847850" cy="730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68" name="Rectangle 66"/>
          <p:cNvSpPr>
            <a:spLocks noChangeArrowheads="1"/>
          </p:cNvSpPr>
          <p:nvPr/>
        </p:nvSpPr>
        <p:spPr bwMode="auto">
          <a:xfrm>
            <a:off x="2193925" y="3279775"/>
            <a:ext cx="17463" cy="1301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69" name="Rectangle 67"/>
          <p:cNvSpPr>
            <a:spLocks noChangeArrowheads="1"/>
          </p:cNvSpPr>
          <p:nvPr/>
        </p:nvSpPr>
        <p:spPr bwMode="auto">
          <a:xfrm>
            <a:off x="2174875" y="3279775"/>
            <a:ext cx="17463" cy="1301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70" name="Rectangle 68"/>
          <p:cNvSpPr>
            <a:spLocks noChangeArrowheads="1"/>
          </p:cNvSpPr>
          <p:nvPr/>
        </p:nvSpPr>
        <p:spPr bwMode="auto">
          <a:xfrm>
            <a:off x="2406650" y="3279775"/>
            <a:ext cx="17463" cy="1301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71" name="Rectangle 69"/>
          <p:cNvSpPr>
            <a:spLocks noChangeArrowheads="1"/>
          </p:cNvSpPr>
          <p:nvPr/>
        </p:nvSpPr>
        <p:spPr bwMode="auto">
          <a:xfrm>
            <a:off x="2387600" y="3279775"/>
            <a:ext cx="17463" cy="1301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72" name="Rectangle 70"/>
          <p:cNvSpPr>
            <a:spLocks noChangeArrowheads="1"/>
          </p:cNvSpPr>
          <p:nvPr/>
        </p:nvSpPr>
        <p:spPr bwMode="auto">
          <a:xfrm>
            <a:off x="2279650" y="3190875"/>
            <a:ext cx="57150" cy="2635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73" name="Oval 71"/>
          <p:cNvSpPr>
            <a:spLocks noChangeArrowheads="1"/>
          </p:cNvSpPr>
          <p:nvPr/>
        </p:nvSpPr>
        <p:spPr bwMode="auto">
          <a:xfrm>
            <a:off x="2251075" y="3292475"/>
            <a:ext cx="120650" cy="12065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74" name="Rectangle 72"/>
          <p:cNvSpPr>
            <a:spLocks noChangeArrowheads="1"/>
          </p:cNvSpPr>
          <p:nvPr/>
        </p:nvSpPr>
        <p:spPr bwMode="auto">
          <a:xfrm>
            <a:off x="2273300" y="3221038"/>
            <a:ext cx="71438" cy="174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75" name="Rectangle 73"/>
          <p:cNvSpPr>
            <a:spLocks noChangeArrowheads="1"/>
          </p:cNvSpPr>
          <p:nvPr/>
        </p:nvSpPr>
        <p:spPr bwMode="auto">
          <a:xfrm>
            <a:off x="2273300" y="3233738"/>
            <a:ext cx="71438" cy="174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76" name="Rectangle 74"/>
          <p:cNvSpPr>
            <a:spLocks noChangeArrowheads="1"/>
          </p:cNvSpPr>
          <p:nvPr/>
        </p:nvSpPr>
        <p:spPr bwMode="auto">
          <a:xfrm>
            <a:off x="2273300" y="3430588"/>
            <a:ext cx="71438" cy="174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77" name="Rectangle 75"/>
          <p:cNvSpPr>
            <a:spLocks noChangeArrowheads="1"/>
          </p:cNvSpPr>
          <p:nvPr/>
        </p:nvSpPr>
        <p:spPr bwMode="auto">
          <a:xfrm>
            <a:off x="2273300" y="3446463"/>
            <a:ext cx="71438" cy="174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78" name="Rectangle 76"/>
          <p:cNvSpPr>
            <a:spLocks noChangeArrowheads="1"/>
          </p:cNvSpPr>
          <p:nvPr/>
        </p:nvSpPr>
        <p:spPr bwMode="auto">
          <a:xfrm>
            <a:off x="2266950" y="4181475"/>
            <a:ext cx="88900" cy="3651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grpSp>
        <p:nvGrpSpPr>
          <p:cNvPr id="79" name="Group 77"/>
          <p:cNvGrpSpPr>
            <a:grpSpLocks/>
          </p:cNvGrpSpPr>
          <p:nvPr/>
        </p:nvGrpSpPr>
        <p:grpSpPr bwMode="auto">
          <a:xfrm>
            <a:off x="3165475" y="3279775"/>
            <a:ext cx="39688" cy="130175"/>
            <a:chOff x="1994" y="2060"/>
            <a:chExt cx="25" cy="82"/>
          </a:xfrm>
        </p:grpSpPr>
        <p:sp>
          <p:nvSpPr>
            <p:cNvPr id="80" name="Rectangle 78"/>
            <p:cNvSpPr>
              <a:spLocks noChangeArrowheads="1"/>
            </p:cNvSpPr>
            <p:nvPr/>
          </p:nvSpPr>
          <p:spPr bwMode="auto">
            <a:xfrm>
              <a:off x="1994" y="2060"/>
              <a:ext cx="11" cy="8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81" name="Rectangle 79"/>
            <p:cNvSpPr>
              <a:spLocks noChangeArrowheads="1"/>
            </p:cNvSpPr>
            <p:nvPr/>
          </p:nvSpPr>
          <p:spPr bwMode="auto">
            <a:xfrm>
              <a:off x="2008" y="2060"/>
              <a:ext cx="11" cy="8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82" name="Rectangle 80"/>
          <p:cNvSpPr>
            <a:spLocks noChangeArrowheads="1"/>
          </p:cNvSpPr>
          <p:nvPr/>
        </p:nvSpPr>
        <p:spPr bwMode="auto">
          <a:xfrm>
            <a:off x="3441700" y="3282950"/>
            <a:ext cx="17463" cy="1301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83" name="Rectangle 81"/>
          <p:cNvSpPr>
            <a:spLocks noChangeArrowheads="1"/>
          </p:cNvSpPr>
          <p:nvPr/>
        </p:nvSpPr>
        <p:spPr bwMode="auto">
          <a:xfrm>
            <a:off x="3419475" y="3282950"/>
            <a:ext cx="17463" cy="1301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84" name="Rectangle 82"/>
          <p:cNvSpPr>
            <a:spLocks noChangeArrowheads="1"/>
          </p:cNvSpPr>
          <p:nvPr/>
        </p:nvSpPr>
        <p:spPr bwMode="auto">
          <a:xfrm>
            <a:off x="3517900" y="3279775"/>
            <a:ext cx="17463" cy="1301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85" name="Rectangle 83"/>
          <p:cNvSpPr>
            <a:spLocks noChangeArrowheads="1"/>
          </p:cNvSpPr>
          <p:nvPr/>
        </p:nvSpPr>
        <p:spPr bwMode="auto">
          <a:xfrm>
            <a:off x="3540125" y="3279775"/>
            <a:ext cx="17463" cy="1301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86" name="Oval 84"/>
          <p:cNvSpPr>
            <a:spLocks noChangeArrowheads="1"/>
          </p:cNvSpPr>
          <p:nvPr/>
        </p:nvSpPr>
        <p:spPr bwMode="auto">
          <a:xfrm>
            <a:off x="3562350" y="3251200"/>
            <a:ext cx="177800" cy="177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grpSp>
        <p:nvGrpSpPr>
          <p:cNvPr id="87" name="Group 85"/>
          <p:cNvGrpSpPr>
            <a:grpSpLocks/>
          </p:cNvGrpSpPr>
          <p:nvPr/>
        </p:nvGrpSpPr>
        <p:grpSpPr bwMode="auto">
          <a:xfrm>
            <a:off x="3238500" y="3186113"/>
            <a:ext cx="149225" cy="328612"/>
            <a:chOff x="2040" y="2001"/>
            <a:chExt cx="94" cy="207"/>
          </a:xfrm>
        </p:grpSpPr>
        <p:sp>
          <p:nvSpPr>
            <p:cNvPr id="88" name="Rectangle 86"/>
            <p:cNvSpPr>
              <a:spLocks noChangeArrowheads="1"/>
            </p:cNvSpPr>
            <p:nvPr/>
          </p:nvSpPr>
          <p:spPr bwMode="auto">
            <a:xfrm rot="5400000">
              <a:off x="2082" y="2162"/>
              <a:ext cx="11" cy="8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89" name="Rectangle 87"/>
            <p:cNvSpPr>
              <a:spLocks noChangeArrowheads="1"/>
            </p:cNvSpPr>
            <p:nvPr/>
          </p:nvSpPr>
          <p:spPr bwMode="auto">
            <a:xfrm rot="5400000">
              <a:off x="2006" y="2082"/>
              <a:ext cx="163" cy="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90" name="Rectangle 88"/>
            <p:cNvSpPr>
              <a:spLocks noChangeArrowheads="1"/>
            </p:cNvSpPr>
            <p:nvPr/>
          </p:nvSpPr>
          <p:spPr bwMode="auto">
            <a:xfrm rot="5400000">
              <a:off x="2082" y="2152"/>
              <a:ext cx="11" cy="8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91" name="Oval 89"/>
            <p:cNvSpPr>
              <a:spLocks noChangeArrowheads="1"/>
            </p:cNvSpPr>
            <p:nvPr/>
          </p:nvSpPr>
          <p:spPr bwMode="auto">
            <a:xfrm>
              <a:off x="2040" y="2056"/>
              <a:ext cx="94" cy="9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92" name="Rectangle 90"/>
            <p:cNvSpPr>
              <a:spLocks noChangeArrowheads="1"/>
            </p:cNvSpPr>
            <p:nvPr/>
          </p:nvSpPr>
          <p:spPr bwMode="auto">
            <a:xfrm rot="5400000">
              <a:off x="2082" y="1976"/>
              <a:ext cx="11" cy="8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93" name="Rectangle 91"/>
            <p:cNvSpPr>
              <a:spLocks noChangeArrowheads="1"/>
            </p:cNvSpPr>
            <p:nvPr/>
          </p:nvSpPr>
          <p:spPr bwMode="auto">
            <a:xfrm rot="5400000">
              <a:off x="2082" y="1966"/>
              <a:ext cx="11" cy="8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116" name="Group 114"/>
          <p:cNvGrpSpPr>
            <a:grpSpLocks/>
          </p:cNvGrpSpPr>
          <p:nvPr/>
        </p:nvGrpSpPr>
        <p:grpSpPr bwMode="auto">
          <a:xfrm>
            <a:off x="2746375" y="3279775"/>
            <a:ext cx="39688" cy="130175"/>
            <a:chOff x="1994" y="2060"/>
            <a:chExt cx="25" cy="82"/>
          </a:xfrm>
        </p:grpSpPr>
        <p:sp>
          <p:nvSpPr>
            <p:cNvPr id="117" name="Rectangle 115"/>
            <p:cNvSpPr>
              <a:spLocks noChangeArrowheads="1"/>
            </p:cNvSpPr>
            <p:nvPr/>
          </p:nvSpPr>
          <p:spPr bwMode="auto">
            <a:xfrm>
              <a:off x="1994" y="2060"/>
              <a:ext cx="11" cy="8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18" name="Rectangle 116"/>
            <p:cNvSpPr>
              <a:spLocks noChangeArrowheads="1"/>
            </p:cNvSpPr>
            <p:nvPr/>
          </p:nvSpPr>
          <p:spPr bwMode="auto">
            <a:xfrm>
              <a:off x="2008" y="2060"/>
              <a:ext cx="11" cy="8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119" name="Group 117"/>
          <p:cNvGrpSpPr>
            <a:grpSpLocks/>
          </p:cNvGrpSpPr>
          <p:nvPr/>
        </p:nvGrpSpPr>
        <p:grpSpPr bwMode="auto">
          <a:xfrm>
            <a:off x="2857500" y="3282950"/>
            <a:ext cx="39688" cy="130175"/>
            <a:chOff x="1994" y="2060"/>
            <a:chExt cx="25" cy="82"/>
          </a:xfrm>
        </p:grpSpPr>
        <p:sp>
          <p:nvSpPr>
            <p:cNvPr id="120" name="Rectangle 118"/>
            <p:cNvSpPr>
              <a:spLocks noChangeArrowheads="1"/>
            </p:cNvSpPr>
            <p:nvPr/>
          </p:nvSpPr>
          <p:spPr bwMode="auto">
            <a:xfrm>
              <a:off x="1994" y="2060"/>
              <a:ext cx="11" cy="8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21" name="Rectangle 119"/>
            <p:cNvSpPr>
              <a:spLocks noChangeArrowheads="1"/>
            </p:cNvSpPr>
            <p:nvPr/>
          </p:nvSpPr>
          <p:spPr bwMode="auto">
            <a:xfrm>
              <a:off x="2008" y="2060"/>
              <a:ext cx="11" cy="8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122" name="Rectangle 120"/>
          <p:cNvSpPr>
            <a:spLocks noChangeArrowheads="1"/>
          </p:cNvSpPr>
          <p:nvPr/>
        </p:nvSpPr>
        <p:spPr bwMode="auto">
          <a:xfrm>
            <a:off x="2784475" y="3314700"/>
            <a:ext cx="69850" cy="666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30" name="Line 135"/>
          <p:cNvSpPr>
            <a:spLocks noChangeShapeType="1"/>
          </p:cNvSpPr>
          <p:nvPr/>
        </p:nvSpPr>
        <p:spPr bwMode="auto">
          <a:xfrm flipV="1">
            <a:off x="3314700" y="3521075"/>
            <a:ext cx="0" cy="673100"/>
          </a:xfrm>
          <a:prstGeom prst="line">
            <a:avLst/>
          </a:prstGeom>
          <a:noFill/>
          <a:ln w="9525">
            <a:solidFill>
              <a:srgbClr val="502CD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31" name="Rectangle 136"/>
          <p:cNvSpPr>
            <a:spLocks noChangeArrowheads="1"/>
          </p:cNvSpPr>
          <p:nvPr/>
        </p:nvSpPr>
        <p:spPr bwMode="auto">
          <a:xfrm rot="2700000">
            <a:off x="3250407" y="4201318"/>
            <a:ext cx="107950" cy="36513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32" name="Rectangle 137"/>
          <p:cNvSpPr>
            <a:spLocks noChangeArrowheads="1"/>
          </p:cNvSpPr>
          <p:nvPr/>
        </p:nvSpPr>
        <p:spPr bwMode="auto">
          <a:xfrm rot="18900000">
            <a:off x="3984625" y="4187825"/>
            <a:ext cx="107950" cy="36513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33" name="Line 138"/>
          <p:cNvSpPr>
            <a:spLocks noChangeShapeType="1"/>
          </p:cNvSpPr>
          <p:nvPr/>
        </p:nvSpPr>
        <p:spPr bwMode="auto">
          <a:xfrm flipH="1">
            <a:off x="3314700" y="4197350"/>
            <a:ext cx="701675" cy="0"/>
          </a:xfrm>
          <a:prstGeom prst="line">
            <a:avLst/>
          </a:prstGeom>
          <a:noFill/>
          <a:ln w="9525">
            <a:solidFill>
              <a:srgbClr val="502CD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34" name="Oval 139"/>
          <p:cNvSpPr>
            <a:spLocks noChangeArrowheads="1"/>
          </p:cNvSpPr>
          <p:nvPr/>
        </p:nvSpPr>
        <p:spPr bwMode="auto">
          <a:xfrm>
            <a:off x="3971925" y="3711575"/>
            <a:ext cx="88900" cy="50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35" name="Oval 140"/>
          <p:cNvSpPr>
            <a:spLocks noChangeArrowheads="1"/>
          </p:cNvSpPr>
          <p:nvPr/>
        </p:nvSpPr>
        <p:spPr bwMode="auto">
          <a:xfrm>
            <a:off x="3971925" y="3724275"/>
            <a:ext cx="88900" cy="50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36" name="Line 141"/>
          <p:cNvSpPr>
            <a:spLocks noChangeShapeType="1"/>
          </p:cNvSpPr>
          <p:nvPr/>
        </p:nvSpPr>
        <p:spPr bwMode="auto">
          <a:xfrm flipH="1" flipV="1">
            <a:off x="4016375" y="3752850"/>
            <a:ext cx="3175" cy="431800"/>
          </a:xfrm>
          <a:prstGeom prst="line">
            <a:avLst/>
          </a:prstGeom>
          <a:noFill/>
          <a:ln w="9525">
            <a:solidFill>
              <a:srgbClr val="502CD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37" name="Text Box 142"/>
          <p:cNvSpPr txBox="1">
            <a:spLocks noChangeArrowheads="1"/>
          </p:cNvSpPr>
          <p:nvPr/>
        </p:nvSpPr>
        <p:spPr bwMode="auto">
          <a:xfrm>
            <a:off x="3352800" y="3916363"/>
            <a:ext cx="5683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1400">
                <a:solidFill>
                  <a:srgbClr val="502CD6"/>
                </a:solidFill>
              </a:rPr>
              <a:t>laser</a:t>
            </a:r>
          </a:p>
        </p:txBody>
      </p:sp>
      <p:sp>
        <p:nvSpPr>
          <p:cNvPr id="138" name="Line 143"/>
          <p:cNvSpPr>
            <a:spLocks noChangeShapeType="1"/>
          </p:cNvSpPr>
          <p:nvPr/>
        </p:nvSpPr>
        <p:spPr bwMode="auto">
          <a:xfrm>
            <a:off x="2308225" y="3463925"/>
            <a:ext cx="0" cy="711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39" name="Text Box 145"/>
          <p:cNvSpPr txBox="1">
            <a:spLocks noChangeArrowheads="1"/>
          </p:cNvSpPr>
          <p:nvPr/>
        </p:nvSpPr>
        <p:spPr bwMode="auto">
          <a:xfrm>
            <a:off x="537575" y="2284511"/>
            <a:ext cx="108074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1400" dirty="0" smtClean="0"/>
              <a:t>Canon RF</a:t>
            </a:r>
          </a:p>
          <a:p>
            <a:pPr eaLnBrk="1" hangingPunct="1"/>
            <a:r>
              <a:rPr lang="fr-FR" sz="1400" dirty="0" smtClean="0"/>
              <a:t>4.5 cellules</a:t>
            </a:r>
            <a:endParaRPr lang="fr-FR" sz="1400" dirty="0"/>
          </a:p>
        </p:txBody>
      </p:sp>
      <p:sp>
        <p:nvSpPr>
          <p:cNvPr id="140" name="Text Box 148"/>
          <p:cNvSpPr txBox="1">
            <a:spLocks noChangeArrowheads="1"/>
          </p:cNvSpPr>
          <p:nvPr/>
        </p:nvSpPr>
        <p:spPr bwMode="auto">
          <a:xfrm>
            <a:off x="7501789" y="5385009"/>
            <a:ext cx="75052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1400" dirty="0" smtClean="0"/>
              <a:t>arrêtoir</a:t>
            </a:r>
            <a:endParaRPr lang="fr-FR" sz="1400" dirty="0"/>
          </a:p>
        </p:txBody>
      </p:sp>
      <p:sp>
        <p:nvSpPr>
          <p:cNvPr id="142" name="Text Box 152"/>
          <p:cNvSpPr txBox="1">
            <a:spLocks noChangeArrowheads="1"/>
          </p:cNvSpPr>
          <p:nvPr/>
        </p:nvSpPr>
        <p:spPr bwMode="auto">
          <a:xfrm>
            <a:off x="6527594" y="2244725"/>
            <a:ext cx="6588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1400" dirty="0">
                <a:solidFill>
                  <a:srgbClr val="C00000"/>
                </a:solidFill>
              </a:rPr>
              <a:t>YAG3</a:t>
            </a:r>
          </a:p>
        </p:txBody>
      </p:sp>
      <p:sp>
        <p:nvSpPr>
          <p:cNvPr id="143" name="Text Box 153"/>
          <p:cNvSpPr txBox="1">
            <a:spLocks noChangeArrowheads="1"/>
          </p:cNvSpPr>
          <p:nvPr/>
        </p:nvSpPr>
        <p:spPr bwMode="auto">
          <a:xfrm>
            <a:off x="1279525" y="1798638"/>
            <a:ext cx="100059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1400" dirty="0" smtClean="0"/>
              <a:t>Entrée RF</a:t>
            </a:r>
            <a:endParaRPr lang="fr-FR" sz="1400" dirty="0"/>
          </a:p>
        </p:txBody>
      </p:sp>
      <p:sp>
        <p:nvSpPr>
          <p:cNvPr id="145" name="Rectangle 155"/>
          <p:cNvSpPr>
            <a:spLocks noChangeArrowheads="1"/>
          </p:cNvSpPr>
          <p:nvPr/>
        </p:nvSpPr>
        <p:spPr bwMode="auto">
          <a:xfrm>
            <a:off x="1955800" y="2955925"/>
            <a:ext cx="88900" cy="3587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grpSp>
        <p:nvGrpSpPr>
          <p:cNvPr id="146" name="Group 156"/>
          <p:cNvGrpSpPr>
            <a:grpSpLocks/>
          </p:cNvGrpSpPr>
          <p:nvPr/>
        </p:nvGrpSpPr>
        <p:grpSpPr bwMode="auto">
          <a:xfrm>
            <a:off x="1943100" y="3289300"/>
            <a:ext cx="117475" cy="117475"/>
            <a:chOff x="1224" y="2066"/>
            <a:chExt cx="74" cy="74"/>
          </a:xfrm>
        </p:grpSpPr>
        <p:sp>
          <p:nvSpPr>
            <p:cNvPr id="147" name="Oval 157"/>
            <p:cNvSpPr>
              <a:spLocks noChangeArrowheads="1"/>
            </p:cNvSpPr>
            <p:nvPr/>
          </p:nvSpPr>
          <p:spPr bwMode="auto">
            <a:xfrm>
              <a:off x="1224" y="2066"/>
              <a:ext cx="74" cy="74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48" name="Line 158"/>
            <p:cNvSpPr>
              <a:spLocks noChangeShapeType="1"/>
            </p:cNvSpPr>
            <p:nvPr/>
          </p:nvSpPr>
          <p:spPr bwMode="auto">
            <a:xfrm flipH="1">
              <a:off x="1238" y="2078"/>
              <a:ext cx="48" cy="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49" name="Line 159"/>
            <p:cNvSpPr>
              <a:spLocks noChangeShapeType="1"/>
            </p:cNvSpPr>
            <p:nvPr/>
          </p:nvSpPr>
          <p:spPr bwMode="auto">
            <a:xfrm flipH="1" flipV="1">
              <a:off x="1236" y="2080"/>
              <a:ext cx="50" cy="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150" name="Rectangle 160"/>
          <p:cNvSpPr>
            <a:spLocks noChangeArrowheads="1"/>
          </p:cNvSpPr>
          <p:nvPr/>
        </p:nvSpPr>
        <p:spPr bwMode="auto">
          <a:xfrm>
            <a:off x="1930400" y="2954338"/>
            <a:ext cx="136525" cy="3651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51" name="Rectangle 161"/>
          <p:cNvSpPr>
            <a:spLocks noChangeArrowheads="1"/>
          </p:cNvSpPr>
          <p:nvPr/>
        </p:nvSpPr>
        <p:spPr bwMode="auto">
          <a:xfrm>
            <a:off x="1930400" y="2922588"/>
            <a:ext cx="136525" cy="3651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52" name="Rectangle 162"/>
          <p:cNvSpPr>
            <a:spLocks noChangeArrowheads="1"/>
          </p:cNvSpPr>
          <p:nvPr/>
        </p:nvSpPr>
        <p:spPr bwMode="auto">
          <a:xfrm>
            <a:off x="1825625" y="2759075"/>
            <a:ext cx="358775" cy="161925"/>
          </a:xfrm>
          <a:prstGeom prst="rect">
            <a:avLst/>
          </a:prstGeom>
          <a:solidFill>
            <a:schemeClr val="accent3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53" name="Rectangle 163"/>
          <p:cNvSpPr>
            <a:spLocks noChangeArrowheads="1"/>
          </p:cNvSpPr>
          <p:nvPr/>
        </p:nvSpPr>
        <p:spPr bwMode="auto">
          <a:xfrm>
            <a:off x="3606800" y="2908300"/>
            <a:ext cx="88900" cy="2857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54" name="Rectangle 164"/>
          <p:cNvSpPr>
            <a:spLocks noChangeArrowheads="1"/>
          </p:cNvSpPr>
          <p:nvPr/>
        </p:nvSpPr>
        <p:spPr bwMode="auto">
          <a:xfrm>
            <a:off x="3578225" y="2954338"/>
            <a:ext cx="136525" cy="3651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55" name="Rectangle 165"/>
          <p:cNvSpPr>
            <a:spLocks noChangeArrowheads="1"/>
          </p:cNvSpPr>
          <p:nvPr/>
        </p:nvSpPr>
        <p:spPr bwMode="auto">
          <a:xfrm>
            <a:off x="3578225" y="2916238"/>
            <a:ext cx="136525" cy="3651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56" name="Rectangle 166"/>
          <p:cNvSpPr>
            <a:spLocks noChangeArrowheads="1"/>
          </p:cNvSpPr>
          <p:nvPr/>
        </p:nvSpPr>
        <p:spPr bwMode="auto">
          <a:xfrm>
            <a:off x="3473450" y="2752725"/>
            <a:ext cx="358775" cy="161925"/>
          </a:xfrm>
          <a:prstGeom prst="rect">
            <a:avLst/>
          </a:prstGeom>
          <a:solidFill>
            <a:schemeClr val="accent3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grpSp>
        <p:nvGrpSpPr>
          <p:cNvPr id="157" name="Group 167"/>
          <p:cNvGrpSpPr>
            <a:grpSpLocks/>
          </p:cNvGrpSpPr>
          <p:nvPr/>
        </p:nvGrpSpPr>
        <p:grpSpPr bwMode="auto">
          <a:xfrm>
            <a:off x="4257675" y="3176588"/>
            <a:ext cx="149225" cy="328612"/>
            <a:chOff x="2040" y="2001"/>
            <a:chExt cx="94" cy="207"/>
          </a:xfrm>
        </p:grpSpPr>
        <p:sp>
          <p:nvSpPr>
            <p:cNvPr id="158" name="Rectangle 168"/>
            <p:cNvSpPr>
              <a:spLocks noChangeArrowheads="1"/>
            </p:cNvSpPr>
            <p:nvPr/>
          </p:nvSpPr>
          <p:spPr bwMode="auto">
            <a:xfrm rot="5400000">
              <a:off x="2082" y="2162"/>
              <a:ext cx="11" cy="8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59" name="Rectangle 169"/>
            <p:cNvSpPr>
              <a:spLocks noChangeArrowheads="1"/>
            </p:cNvSpPr>
            <p:nvPr/>
          </p:nvSpPr>
          <p:spPr bwMode="auto">
            <a:xfrm rot="5400000">
              <a:off x="2006" y="2082"/>
              <a:ext cx="163" cy="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0" name="Rectangle 170"/>
            <p:cNvSpPr>
              <a:spLocks noChangeArrowheads="1"/>
            </p:cNvSpPr>
            <p:nvPr/>
          </p:nvSpPr>
          <p:spPr bwMode="auto">
            <a:xfrm rot="5400000">
              <a:off x="2082" y="2152"/>
              <a:ext cx="11" cy="8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1" name="Oval 171"/>
            <p:cNvSpPr>
              <a:spLocks noChangeArrowheads="1"/>
            </p:cNvSpPr>
            <p:nvPr/>
          </p:nvSpPr>
          <p:spPr bwMode="auto">
            <a:xfrm>
              <a:off x="2040" y="2056"/>
              <a:ext cx="94" cy="9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" name="Rectangle 172"/>
            <p:cNvSpPr>
              <a:spLocks noChangeArrowheads="1"/>
            </p:cNvSpPr>
            <p:nvPr/>
          </p:nvSpPr>
          <p:spPr bwMode="auto">
            <a:xfrm rot="5400000">
              <a:off x="2082" y="1976"/>
              <a:ext cx="11" cy="8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3" name="Rectangle 173"/>
            <p:cNvSpPr>
              <a:spLocks noChangeArrowheads="1"/>
            </p:cNvSpPr>
            <p:nvPr/>
          </p:nvSpPr>
          <p:spPr bwMode="auto">
            <a:xfrm rot="5400000">
              <a:off x="2082" y="1966"/>
              <a:ext cx="11" cy="8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164" name="Rectangle 174"/>
          <p:cNvSpPr>
            <a:spLocks noChangeArrowheads="1"/>
          </p:cNvSpPr>
          <p:nvPr/>
        </p:nvSpPr>
        <p:spPr bwMode="auto">
          <a:xfrm>
            <a:off x="4286250" y="2889250"/>
            <a:ext cx="88900" cy="2857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65" name="Rectangle 175"/>
          <p:cNvSpPr>
            <a:spLocks noChangeArrowheads="1"/>
          </p:cNvSpPr>
          <p:nvPr/>
        </p:nvSpPr>
        <p:spPr bwMode="auto">
          <a:xfrm>
            <a:off x="4257675" y="2935288"/>
            <a:ext cx="136525" cy="3651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66" name="Rectangle 176"/>
          <p:cNvSpPr>
            <a:spLocks noChangeArrowheads="1"/>
          </p:cNvSpPr>
          <p:nvPr/>
        </p:nvSpPr>
        <p:spPr bwMode="auto">
          <a:xfrm>
            <a:off x="4257675" y="2897188"/>
            <a:ext cx="136525" cy="3651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67" name="Rectangle 177"/>
          <p:cNvSpPr>
            <a:spLocks noChangeArrowheads="1"/>
          </p:cNvSpPr>
          <p:nvPr/>
        </p:nvSpPr>
        <p:spPr bwMode="auto">
          <a:xfrm>
            <a:off x="4152900" y="2733675"/>
            <a:ext cx="358775" cy="161925"/>
          </a:xfrm>
          <a:prstGeom prst="rect">
            <a:avLst/>
          </a:prstGeom>
          <a:solidFill>
            <a:schemeClr val="accent3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91" name="Line 210"/>
          <p:cNvSpPr>
            <a:spLocks noChangeShapeType="1"/>
          </p:cNvSpPr>
          <p:nvPr/>
        </p:nvSpPr>
        <p:spPr bwMode="auto">
          <a:xfrm>
            <a:off x="1714500" y="2085975"/>
            <a:ext cx="0" cy="352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92" name="Line 211"/>
          <p:cNvSpPr>
            <a:spLocks noChangeShapeType="1"/>
          </p:cNvSpPr>
          <p:nvPr/>
        </p:nvSpPr>
        <p:spPr bwMode="auto">
          <a:xfrm>
            <a:off x="1238250" y="2771775"/>
            <a:ext cx="304800" cy="581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grpSp>
        <p:nvGrpSpPr>
          <p:cNvPr id="193" name="Group 212"/>
          <p:cNvGrpSpPr>
            <a:grpSpLocks/>
          </p:cNvGrpSpPr>
          <p:nvPr/>
        </p:nvGrpSpPr>
        <p:grpSpPr bwMode="auto">
          <a:xfrm>
            <a:off x="2438400" y="3254375"/>
            <a:ext cx="104775" cy="185738"/>
            <a:chOff x="1536" y="2044"/>
            <a:chExt cx="66" cy="117"/>
          </a:xfrm>
        </p:grpSpPr>
        <p:sp>
          <p:nvSpPr>
            <p:cNvPr id="194" name="Rectangle 213"/>
            <p:cNvSpPr>
              <a:spLocks noChangeArrowheads="1"/>
            </p:cNvSpPr>
            <p:nvPr/>
          </p:nvSpPr>
          <p:spPr bwMode="auto">
            <a:xfrm>
              <a:off x="1536" y="2134"/>
              <a:ext cx="66" cy="27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95" name="Rectangle 214"/>
            <p:cNvSpPr>
              <a:spLocks noChangeArrowheads="1"/>
            </p:cNvSpPr>
            <p:nvPr/>
          </p:nvSpPr>
          <p:spPr bwMode="auto">
            <a:xfrm>
              <a:off x="1536" y="2044"/>
              <a:ext cx="66" cy="27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96" name="Rectangle 215"/>
            <p:cNvSpPr>
              <a:spLocks noChangeArrowheads="1"/>
            </p:cNvSpPr>
            <p:nvPr/>
          </p:nvSpPr>
          <p:spPr bwMode="auto">
            <a:xfrm>
              <a:off x="1546" y="2058"/>
              <a:ext cx="46" cy="88"/>
            </a:xfrm>
            <a:prstGeom prst="rect">
              <a:avLst/>
            </a:prstGeom>
            <a:solidFill>
              <a:srgbClr val="502CD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97" name="Rectangle 216"/>
            <p:cNvSpPr>
              <a:spLocks noChangeArrowheads="1"/>
            </p:cNvSpPr>
            <p:nvPr/>
          </p:nvSpPr>
          <p:spPr bwMode="auto">
            <a:xfrm>
              <a:off x="1536" y="2094"/>
              <a:ext cx="66" cy="1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198" name="Line 217"/>
          <p:cNvSpPr>
            <a:spLocks noChangeShapeType="1"/>
          </p:cNvSpPr>
          <p:nvPr/>
        </p:nvSpPr>
        <p:spPr bwMode="auto">
          <a:xfrm flipH="1">
            <a:off x="3590925" y="3286125"/>
            <a:ext cx="123825" cy="123825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01" name="Text Box 220"/>
          <p:cNvSpPr txBox="1">
            <a:spLocks noChangeArrowheads="1"/>
          </p:cNvSpPr>
          <p:nvPr/>
        </p:nvSpPr>
        <p:spPr bwMode="auto">
          <a:xfrm>
            <a:off x="3708400" y="2420938"/>
            <a:ext cx="7080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1400">
                <a:solidFill>
                  <a:srgbClr val="C00000"/>
                </a:solidFill>
              </a:rPr>
              <a:t>YAG 1</a:t>
            </a:r>
          </a:p>
        </p:txBody>
      </p:sp>
      <p:sp>
        <p:nvSpPr>
          <p:cNvPr id="202" name="Line 221"/>
          <p:cNvSpPr>
            <a:spLocks noChangeShapeType="1"/>
          </p:cNvSpPr>
          <p:nvPr/>
        </p:nvSpPr>
        <p:spPr bwMode="auto">
          <a:xfrm flipH="1">
            <a:off x="3714750" y="2714625"/>
            <a:ext cx="266700" cy="5715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grpSp>
        <p:nvGrpSpPr>
          <p:cNvPr id="203" name="Group 222"/>
          <p:cNvGrpSpPr>
            <a:grpSpLocks/>
          </p:cNvGrpSpPr>
          <p:nvPr/>
        </p:nvGrpSpPr>
        <p:grpSpPr bwMode="auto">
          <a:xfrm>
            <a:off x="4478338" y="1901825"/>
            <a:ext cx="1116012" cy="304800"/>
            <a:chOff x="2496" y="3565"/>
            <a:chExt cx="703" cy="192"/>
          </a:xfrm>
        </p:grpSpPr>
        <p:sp>
          <p:nvSpPr>
            <p:cNvPr id="204" name="Line 223"/>
            <p:cNvSpPr>
              <a:spLocks noChangeShapeType="1"/>
            </p:cNvSpPr>
            <p:nvPr/>
          </p:nvSpPr>
          <p:spPr bwMode="auto">
            <a:xfrm>
              <a:off x="2496" y="3654"/>
              <a:ext cx="70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5" name="Text Box 224"/>
            <p:cNvSpPr txBox="1">
              <a:spLocks noChangeArrowheads="1"/>
            </p:cNvSpPr>
            <p:nvPr/>
          </p:nvSpPr>
          <p:spPr bwMode="auto">
            <a:xfrm>
              <a:off x="2690" y="3565"/>
              <a:ext cx="302" cy="1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fr-FR" sz="1400" dirty="0"/>
                <a:t>1 m</a:t>
              </a:r>
            </a:p>
          </p:txBody>
        </p:sp>
      </p:grpSp>
      <p:sp>
        <p:nvSpPr>
          <p:cNvPr id="206" name="Rectangle 226"/>
          <p:cNvSpPr>
            <a:spLocks noChangeArrowheads="1"/>
          </p:cNvSpPr>
          <p:nvPr/>
        </p:nvSpPr>
        <p:spPr bwMode="auto">
          <a:xfrm>
            <a:off x="361950" y="1647825"/>
            <a:ext cx="8610600" cy="41529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20" name="Text Box 242"/>
          <p:cNvSpPr txBox="1">
            <a:spLocks noChangeArrowheads="1"/>
          </p:cNvSpPr>
          <p:nvPr/>
        </p:nvSpPr>
        <p:spPr bwMode="auto">
          <a:xfrm>
            <a:off x="5958730" y="2262187"/>
            <a:ext cx="5683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1400" dirty="0">
                <a:solidFill>
                  <a:srgbClr val="00B050"/>
                </a:solidFill>
              </a:rPr>
              <a:t>ICT2</a:t>
            </a:r>
          </a:p>
        </p:txBody>
      </p:sp>
      <p:sp>
        <p:nvSpPr>
          <p:cNvPr id="234" name="Rectangle 257"/>
          <p:cNvSpPr>
            <a:spLocks noChangeArrowheads="1"/>
          </p:cNvSpPr>
          <p:nvPr/>
        </p:nvSpPr>
        <p:spPr bwMode="auto">
          <a:xfrm>
            <a:off x="2568575" y="3209925"/>
            <a:ext cx="152400" cy="29845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35" name="Line 258"/>
          <p:cNvSpPr>
            <a:spLocks noChangeShapeType="1"/>
          </p:cNvSpPr>
          <p:nvPr/>
        </p:nvSpPr>
        <p:spPr bwMode="auto">
          <a:xfrm flipH="1" flipV="1">
            <a:off x="2644775" y="2535238"/>
            <a:ext cx="0" cy="649287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36" name="Text Box 259"/>
          <p:cNvSpPr txBox="1">
            <a:spLocks noChangeArrowheads="1"/>
          </p:cNvSpPr>
          <p:nvPr/>
        </p:nvSpPr>
        <p:spPr bwMode="auto">
          <a:xfrm>
            <a:off x="2419350" y="2197100"/>
            <a:ext cx="5683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1400">
                <a:solidFill>
                  <a:srgbClr val="00B050"/>
                </a:solidFill>
              </a:rPr>
              <a:t>ICT1</a:t>
            </a:r>
          </a:p>
        </p:txBody>
      </p:sp>
      <p:sp>
        <p:nvSpPr>
          <p:cNvPr id="241" name="Text Box 244"/>
          <p:cNvSpPr txBox="1">
            <a:spLocks noChangeArrowheads="1"/>
          </p:cNvSpPr>
          <p:nvPr/>
        </p:nvSpPr>
        <p:spPr bwMode="auto">
          <a:xfrm>
            <a:off x="2716291" y="4981391"/>
            <a:ext cx="274145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1400" dirty="0" smtClean="0"/>
              <a:t>- Meilleure transmission charge</a:t>
            </a:r>
          </a:p>
          <a:p>
            <a:pPr eaLnBrk="1" hangingPunct="1"/>
            <a:r>
              <a:rPr lang="fr-FR" sz="1400" dirty="0" smtClean="0"/>
              <a:t>- 2 lignes de faisceau : 2 dipôles</a:t>
            </a:r>
            <a:endParaRPr lang="fr-FR" sz="1400" dirty="0"/>
          </a:p>
        </p:txBody>
      </p:sp>
      <p:sp>
        <p:nvSpPr>
          <p:cNvPr id="242" name="Line 258"/>
          <p:cNvSpPr>
            <a:spLocks noChangeShapeType="1"/>
          </p:cNvSpPr>
          <p:nvPr/>
        </p:nvSpPr>
        <p:spPr bwMode="auto">
          <a:xfrm flipH="1" flipV="1">
            <a:off x="2316163" y="4270375"/>
            <a:ext cx="0" cy="40005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54" name="Rectangle 32"/>
          <p:cNvSpPr>
            <a:spLocks noChangeArrowheads="1"/>
          </p:cNvSpPr>
          <p:nvPr/>
        </p:nvSpPr>
        <p:spPr bwMode="auto">
          <a:xfrm>
            <a:off x="5438179" y="3280990"/>
            <a:ext cx="17463" cy="1301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grpSp>
        <p:nvGrpSpPr>
          <p:cNvPr id="258" name="Groupe 257"/>
          <p:cNvGrpSpPr/>
          <p:nvPr/>
        </p:nvGrpSpPr>
        <p:grpSpPr>
          <a:xfrm>
            <a:off x="2897188" y="3068960"/>
            <a:ext cx="268287" cy="548953"/>
            <a:chOff x="2897188" y="3068960"/>
            <a:chExt cx="268287" cy="548953"/>
          </a:xfrm>
        </p:grpSpPr>
        <p:sp>
          <p:nvSpPr>
            <p:cNvPr id="243" name="Rectangle à coins arrondis 242"/>
            <p:cNvSpPr/>
            <p:nvPr/>
          </p:nvSpPr>
          <p:spPr>
            <a:xfrm>
              <a:off x="2897188" y="3068960"/>
              <a:ext cx="259569" cy="188913"/>
            </a:xfrm>
            <a:prstGeom prst="roundRect">
              <a:avLst>
                <a:gd name="adj" fmla="val 36835"/>
              </a:avLst>
            </a:prstGeom>
            <a:solidFill>
              <a:srgbClr val="FF0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57" name="Rectangle à coins arrondis 256"/>
            <p:cNvSpPr/>
            <p:nvPr/>
          </p:nvSpPr>
          <p:spPr>
            <a:xfrm>
              <a:off x="2905906" y="3429000"/>
              <a:ext cx="259569" cy="188913"/>
            </a:xfrm>
            <a:prstGeom prst="roundRect">
              <a:avLst>
                <a:gd name="adj" fmla="val 36835"/>
              </a:avLst>
            </a:prstGeom>
            <a:solidFill>
              <a:srgbClr val="FF0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56" name="Rectangle 57"/>
            <p:cNvSpPr>
              <a:spLocks noChangeArrowheads="1"/>
            </p:cNvSpPr>
            <p:nvPr/>
          </p:nvSpPr>
          <p:spPr bwMode="auto">
            <a:xfrm>
              <a:off x="2963710" y="3135312"/>
              <a:ext cx="152103" cy="428178"/>
            </a:xfrm>
            <a:prstGeom prst="rect">
              <a:avLst/>
            </a:prstGeom>
            <a:solidFill>
              <a:srgbClr val="502CD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259" name="Groupe 258"/>
          <p:cNvGrpSpPr/>
          <p:nvPr/>
        </p:nvGrpSpPr>
        <p:grpSpPr>
          <a:xfrm>
            <a:off x="3787775" y="3064197"/>
            <a:ext cx="268287" cy="548953"/>
            <a:chOff x="2897188" y="3068960"/>
            <a:chExt cx="268287" cy="548953"/>
          </a:xfrm>
        </p:grpSpPr>
        <p:sp>
          <p:nvSpPr>
            <p:cNvPr id="260" name="Rectangle à coins arrondis 259"/>
            <p:cNvSpPr/>
            <p:nvPr/>
          </p:nvSpPr>
          <p:spPr>
            <a:xfrm>
              <a:off x="2897188" y="3068960"/>
              <a:ext cx="259569" cy="188913"/>
            </a:xfrm>
            <a:prstGeom prst="roundRect">
              <a:avLst>
                <a:gd name="adj" fmla="val 36835"/>
              </a:avLst>
            </a:prstGeom>
            <a:solidFill>
              <a:srgbClr val="FF0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61" name="Rectangle à coins arrondis 260"/>
            <p:cNvSpPr/>
            <p:nvPr/>
          </p:nvSpPr>
          <p:spPr>
            <a:xfrm>
              <a:off x="2905906" y="3429000"/>
              <a:ext cx="259569" cy="188913"/>
            </a:xfrm>
            <a:prstGeom prst="roundRect">
              <a:avLst>
                <a:gd name="adj" fmla="val 36835"/>
              </a:avLst>
            </a:prstGeom>
            <a:solidFill>
              <a:srgbClr val="FF0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62" name="Rectangle 57"/>
            <p:cNvSpPr>
              <a:spLocks noChangeArrowheads="1"/>
            </p:cNvSpPr>
            <p:nvPr/>
          </p:nvSpPr>
          <p:spPr bwMode="auto">
            <a:xfrm>
              <a:off x="2963710" y="3135312"/>
              <a:ext cx="152103" cy="428178"/>
            </a:xfrm>
            <a:prstGeom prst="rect">
              <a:avLst/>
            </a:prstGeom>
            <a:solidFill>
              <a:srgbClr val="502CD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263" name="Groupe 262"/>
          <p:cNvGrpSpPr/>
          <p:nvPr/>
        </p:nvGrpSpPr>
        <p:grpSpPr>
          <a:xfrm>
            <a:off x="4445794" y="3053716"/>
            <a:ext cx="268287" cy="548953"/>
            <a:chOff x="2897188" y="3068960"/>
            <a:chExt cx="268287" cy="548953"/>
          </a:xfrm>
        </p:grpSpPr>
        <p:sp>
          <p:nvSpPr>
            <p:cNvPr id="264" name="Rectangle à coins arrondis 263"/>
            <p:cNvSpPr/>
            <p:nvPr/>
          </p:nvSpPr>
          <p:spPr>
            <a:xfrm>
              <a:off x="2897188" y="3068960"/>
              <a:ext cx="259569" cy="188913"/>
            </a:xfrm>
            <a:prstGeom prst="roundRect">
              <a:avLst>
                <a:gd name="adj" fmla="val 36835"/>
              </a:avLst>
            </a:prstGeom>
            <a:solidFill>
              <a:srgbClr val="FF0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65" name="Rectangle à coins arrondis 264"/>
            <p:cNvSpPr/>
            <p:nvPr/>
          </p:nvSpPr>
          <p:spPr>
            <a:xfrm>
              <a:off x="2905906" y="3429000"/>
              <a:ext cx="259569" cy="188913"/>
            </a:xfrm>
            <a:prstGeom prst="roundRect">
              <a:avLst>
                <a:gd name="adj" fmla="val 36835"/>
              </a:avLst>
            </a:prstGeom>
            <a:solidFill>
              <a:srgbClr val="FF0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66" name="Rectangle 57"/>
            <p:cNvSpPr>
              <a:spLocks noChangeArrowheads="1"/>
            </p:cNvSpPr>
            <p:nvPr/>
          </p:nvSpPr>
          <p:spPr bwMode="auto">
            <a:xfrm>
              <a:off x="2963710" y="3135312"/>
              <a:ext cx="152103" cy="428178"/>
            </a:xfrm>
            <a:prstGeom prst="rect">
              <a:avLst/>
            </a:prstGeom>
            <a:solidFill>
              <a:srgbClr val="502CD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267" name="Group 167"/>
          <p:cNvGrpSpPr>
            <a:grpSpLocks/>
          </p:cNvGrpSpPr>
          <p:nvPr/>
        </p:nvGrpSpPr>
        <p:grpSpPr bwMode="auto">
          <a:xfrm>
            <a:off x="4786313" y="3183731"/>
            <a:ext cx="149225" cy="328612"/>
            <a:chOff x="2040" y="2001"/>
            <a:chExt cx="94" cy="207"/>
          </a:xfrm>
        </p:grpSpPr>
        <p:sp>
          <p:nvSpPr>
            <p:cNvPr id="268" name="Rectangle 168"/>
            <p:cNvSpPr>
              <a:spLocks noChangeArrowheads="1"/>
            </p:cNvSpPr>
            <p:nvPr/>
          </p:nvSpPr>
          <p:spPr bwMode="auto">
            <a:xfrm rot="5400000">
              <a:off x="2082" y="2162"/>
              <a:ext cx="11" cy="8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69" name="Rectangle 169"/>
            <p:cNvSpPr>
              <a:spLocks noChangeArrowheads="1"/>
            </p:cNvSpPr>
            <p:nvPr/>
          </p:nvSpPr>
          <p:spPr bwMode="auto">
            <a:xfrm rot="5400000">
              <a:off x="2006" y="2082"/>
              <a:ext cx="163" cy="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70" name="Rectangle 170"/>
            <p:cNvSpPr>
              <a:spLocks noChangeArrowheads="1"/>
            </p:cNvSpPr>
            <p:nvPr/>
          </p:nvSpPr>
          <p:spPr bwMode="auto">
            <a:xfrm rot="5400000">
              <a:off x="2082" y="2152"/>
              <a:ext cx="11" cy="8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71" name="Oval 171"/>
            <p:cNvSpPr>
              <a:spLocks noChangeArrowheads="1"/>
            </p:cNvSpPr>
            <p:nvPr/>
          </p:nvSpPr>
          <p:spPr bwMode="auto">
            <a:xfrm>
              <a:off x="2040" y="2056"/>
              <a:ext cx="94" cy="9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72" name="Rectangle 172"/>
            <p:cNvSpPr>
              <a:spLocks noChangeArrowheads="1"/>
            </p:cNvSpPr>
            <p:nvPr/>
          </p:nvSpPr>
          <p:spPr bwMode="auto">
            <a:xfrm rot="5400000">
              <a:off x="2082" y="1976"/>
              <a:ext cx="11" cy="8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73" name="Rectangle 173"/>
            <p:cNvSpPr>
              <a:spLocks noChangeArrowheads="1"/>
            </p:cNvSpPr>
            <p:nvPr/>
          </p:nvSpPr>
          <p:spPr bwMode="auto">
            <a:xfrm rot="5400000">
              <a:off x="2082" y="1966"/>
              <a:ext cx="11" cy="8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252" name="Rectangle 97"/>
          <p:cNvSpPr>
            <a:spLocks noChangeArrowheads="1"/>
          </p:cNvSpPr>
          <p:nvPr/>
        </p:nvSpPr>
        <p:spPr bwMode="auto">
          <a:xfrm rot="3600000">
            <a:off x="6238933" y="4751353"/>
            <a:ext cx="849313" cy="698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5463406" y="3570288"/>
            <a:ext cx="217487" cy="20320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2" name="Line 10"/>
          <p:cNvSpPr>
            <a:spLocks noChangeShapeType="1"/>
          </p:cNvSpPr>
          <p:nvPr/>
        </p:nvSpPr>
        <p:spPr bwMode="auto">
          <a:xfrm>
            <a:off x="5236393" y="3114675"/>
            <a:ext cx="20383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3" name="Line 11"/>
          <p:cNvSpPr>
            <a:spLocks noChangeShapeType="1"/>
          </p:cNvSpPr>
          <p:nvPr/>
        </p:nvSpPr>
        <p:spPr bwMode="auto">
          <a:xfrm>
            <a:off x="6512743" y="3578225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4" name="Line 12"/>
          <p:cNvSpPr>
            <a:spLocks noChangeShapeType="1"/>
          </p:cNvSpPr>
          <p:nvPr/>
        </p:nvSpPr>
        <p:spPr bwMode="auto">
          <a:xfrm>
            <a:off x="6368281" y="3821113"/>
            <a:ext cx="703262" cy="12049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5" name="Line 13"/>
          <p:cNvSpPr>
            <a:spLocks noChangeShapeType="1"/>
          </p:cNvSpPr>
          <p:nvPr/>
        </p:nvSpPr>
        <p:spPr bwMode="auto">
          <a:xfrm>
            <a:off x="5698356" y="3578225"/>
            <a:ext cx="979487" cy="167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6" name="Line 14"/>
          <p:cNvSpPr>
            <a:spLocks noChangeShapeType="1"/>
          </p:cNvSpPr>
          <p:nvPr/>
        </p:nvSpPr>
        <p:spPr bwMode="auto">
          <a:xfrm flipV="1">
            <a:off x="6684193" y="5032375"/>
            <a:ext cx="387350" cy="222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7" name="Line 15"/>
          <p:cNvSpPr>
            <a:spLocks noChangeShapeType="1"/>
          </p:cNvSpPr>
          <p:nvPr/>
        </p:nvSpPr>
        <p:spPr bwMode="auto">
          <a:xfrm>
            <a:off x="5236393" y="3114675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8" name="Line 16"/>
          <p:cNvSpPr>
            <a:spLocks noChangeShapeType="1"/>
          </p:cNvSpPr>
          <p:nvPr/>
        </p:nvSpPr>
        <p:spPr bwMode="auto">
          <a:xfrm>
            <a:off x="5236393" y="3571875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9" name="Line 17"/>
          <p:cNvSpPr>
            <a:spLocks noChangeShapeType="1"/>
          </p:cNvSpPr>
          <p:nvPr/>
        </p:nvSpPr>
        <p:spPr bwMode="auto">
          <a:xfrm flipH="1">
            <a:off x="6366693" y="3575050"/>
            <a:ext cx="144463" cy="247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5" name="Rectangle 33"/>
          <p:cNvSpPr>
            <a:spLocks noChangeArrowheads="1"/>
          </p:cNvSpPr>
          <p:nvPr/>
        </p:nvSpPr>
        <p:spPr bwMode="auto">
          <a:xfrm>
            <a:off x="5099868" y="3286125"/>
            <a:ext cx="17463" cy="1301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94" name="Rectangle 92"/>
          <p:cNvSpPr>
            <a:spLocks noChangeArrowheads="1"/>
          </p:cNvSpPr>
          <p:nvPr/>
        </p:nvSpPr>
        <p:spPr bwMode="auto">
          <a:xfrm>
            <a:off x="5112568" y="3308350"/>
            <a:ext cx="1881188" cy="698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95" name="Rectangle 93"/>
          <p:cNvSpPr>
            <a:spLocks noChangeArrowheads="1"/>
          </p:cNvSpPr>
          <p:nvPr/>
        </p:nvSpPr>
        <p:spPr bwMode="auto">
          <a:xfrm>
            <a:off x="5274493" y="3276600"/>
            <a:ext cx="17463" cy="1301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96" name="Rectangle 94"/>
          <p:cNvSpPr>
            <a:spLocks noChangeArrowheads="1"/>
          </p:cNvSpPr>
          <p:nvPr/>
        </p:nvSpPr>
        <p:spPr bwMode="auto">
          <a:xfrm>
            <a:off x="5255443" y="3276600"/>
            <a:ext cx="17463" cy="1301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97" name="Rectangle 95"/>
          <p:cNvSpPr>
            <a:spLocks noChangeArrowheads="1"/>
          </p:cNvSpPr>
          <p:nvPr/>
        </p:nvSpPr>
        <p:spPr bwMode="auto">
          <a:xfrm>
            <a:off x="7017568" y="3273425"/>
            <a:ext cx="17463" cy="1301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98" name="Rectangle 96"/>
          <p:cNvSpPr>
            <a:spLocks noChangeArrowheads="1"/>
          </p:cNvSpPr>
          <p:nvPr/>
        </p:nvSpPr>
        <p:spPr bwMode="auto">
          <a:xfrm>
            <a:off x="6998518" y="3273425"/>
            <a:ext cx="17463" cy="1301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99" name="Rectangle 97"/>
          <p:cNvSpPr>
            <a:spLocks noChangeArrowheads="1"/>
          </p:cNvSpPr>
          <p:nvPr/>
        </p:nvSpPr>
        <p:spPr bwMode="auto">
          <a:xfrm rot="3600000">
            <a:off x="5655556" y="3914047"/>
            <a:ext cx="1047137" cy="698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grpSp>
        <p:nvGrpSpPr>
          <p:cNvPr id="3" name="Groupe 2"/>
          <p:cNvGrpSpPr/>
          <p:nvPr/>
        </p:nvGrpSpPr>
        <p:grpSpPr>
          <a:xfrm>
            <a:off x="5375440" y="3190081"/>
            <a:ext cx="636305" cy="503237"/>
            <a:chOff x="5921375" y="3225800"/>
            <a:chExt cx="835025" cy="660400"/>
          </a:xfrm>
        </p:grpSpPr>
        <p:sp>
          <p:nvSpPr>
            <p:cNvPr id="100" name="Freeform 98"/>
            <p:cNvSpPr>
              <a:spLocks/>
            </p:cNvSpPr>
            <p:nvPr/>
          </p:nvSpPr>
          <p:spPr bwMode="auto">
            <a:xfrm>
              <a:off x="5921375" y="3225800"/>
              <a:ext cx="835025" cy="609600"/>
            </a:xfrm>
            <a:custGeom>
              <a:avLst/>
              <a:gdLst>
                <a:gd name="T0" fmla="*/ 2147483647 w 526"/>
                <a:gd name="T1" fmla="*/ 2147483647 h 384"/>
                <a:gd name="T2" fmla="*/ 2147483647 w 526"/>
                <a:gd name="T3" fmla="*/ 2147483647 h 384"/>
                <a:gd name="T4" fmla="*/ 2147483647 w 526"/>
                <a:gd name="T5" fmla="*/ 2147483647 h 384"/>
                <a:gd name="T6" fmla="*/ 2147483647 w 526"/>
                <a:gd name="T7" fmla="*/ 2147483647 h 384"/>
                <a:gd name="T8" fmla="*/ 2147483647 w 526"/>
                <a:gd name="T9" fmla="*/ 2147483647 h 384"/>
                <a:gd name="T10" fmla="*/ 2147483647 w 526"/>
                <a:gd name="T11" fmla="*/ 2147483647 h 384"/>
                <a:gd name="T12" fmla="*/ 2147483647 w 526"/>
                <a:gd name="T13" fmla="*/ 2147483647 h 384"/>
                <a:gd name="T14" fmla="*/ 2147483647 w 526"/>
                <a:gd name="T15" fmla="*/ 2147483647 h 384"/>
                <a:gd name="T16" fmla="*/ 2147483647 w 526"/>
                <a:gd name="T17" fmla="*/ 2147483647 h 384"/>
                <a:gd name="T18" fmla="*/ 2147483647 w 526"/>
                <a:gd name="T19" fmla="*/ 2147483647 h 384"/>
                <a:gd name="T20" fmla="*/ 2147483647 w 526"/>
                <a:gd name="T21" fmla="*/ 2147483647 h 384"/>
                <a:gd name="T22" fmla="*/ 2147483647 w 526"/>
                <a:gd name="T23" fmla="*/ 2147483647 h 384"/>
                <a:gd name="T24" fmla="*/ 2147483647 w 526"/>
                <a:gd name="T25" fmla="*/ 2147483647 h 384"/>
                <a:gd name="T26" fmla="*/ 2147483647 w 526"/>
                <a:gd name="T27" fmla="*/ 2147483647 h 384"/>
                <a:gd name="T28" fmla="*/ 2147483647 w 526"/>
                <a:gd name="T29" fmla="*/ 2147483647 h 384"/>
                <a:gd name="T30" fmla="*/ 2147483647 w 526"/>
                <a:gd name="T31" fmla="*/ 2147483647 h 384"/>
                <a:gd name="T32" fmla="*/ 2147483647 w 526"/>
                <a:gd name="T33" fmla="*/ 2147483647 h 384"/>
                <a:gd name="T34" fmla="*/ 2147483647 w 526"/>
                <a:gd name="T35" fmla="*/ 2147483647 h 384"/>
                <a:gd name="T36" fmla="*/ 2147483647 w 526"/>
                <a:gd name="T37" fmla="*/ 2147483647 h 384"/>
                <a:gd name="T38" fmla="*/ 2147483647 w 526"/>
                <a:gd name="T39" fmla="*/ 2147483647 h 384"/>
                <a:gd name="T40" fmla="*/ 2147483647 w 526"/>
                <a:gd name="T41" fmla="*/ 2147483647 h 384"/>
                <a:gd name="T42" fmla="*/ 2147483647 w 526"/>
                <a:gd name="T43" fmla="*/ 2147483647 h 384"/>
                <a:gd name="T44" fmla="*/ 2147483647 w 526"/>
                <a:gd name="T45" fmla="*/ 2147483647 h 384"/>
                <a:gd name="T46" fmla="*/ 2147483647 w 526"/>
                <a:gd name="T47" fmla="*/ 0 h 384"/>
                <a:gd name="T48" fmla="*/ 2147483647 w 526"/>
                <a:gd name="T49" fmla="*/ 0 h 384"/>
                <a:gd name="T50" fmla="*/ 2147483647 w 526"/>
                <a:gd name="T51" fmla="*/ 2147483647 h 384"/>
                <a:gd name="T52" fmla="*/ 0 w 526"/>
                <a:gd name="T53" fmla="*/ 2147483647 h 384"/>
                <a:gd name="T54" fmla="*/ 2147483647 w 526"/>
                <a:gd name="T55" fmla="*/ 2147483647 h 384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526"/>
                <a:gd name="T85" fmla="*/ 0 h 384"/>
                <a:gd name="T86" fmla="*/ 526 w 526"/>
                <a:gd name="T87" fmla="*/ 384 h 384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526" h="384">
                  <a:moveTo>
                    <a:pt x="10" y="146"/>
                  </a:moveTo>
                  <a:lnTo>
                    <a:pt x="412" y="378"/>
                  </a:lnTo>
                  <a:lnTo>
                    <a:pt x="422" y="384"/>
                  </a:lnTo>
                  <a:lnTo>
                    <a:pt x="438" y="382"/>
                  </a:lnTo>
                  <a:lnTo>
                    <a:pt x="454" y="374"/>
                  </a:lnTo>
                  <a:lnTo>
                    <a:pt x="522" y="300"/>
                  </a:lnTo>
                  <a:lnTo>
                    <a:pt x="526" y="286"/>
                  </a:lnTo>
                  <a:lnTo>
                    <a:pt x="524" y="272"/>
                  </a:lnTo>
                  <a:lnTo>
                    <a:pt x="510" y="248"/>
                  </a:lnTo>
                  <a:lnTo>
                    <a:pt x="488" y="220"/>
                  </a:lnTo>
                  <a:lnTo>
                    <a:pt x="466" y="190"/>
                  </a:lnTo>
                  <a:lnTo>
                    <a:pt x="444" y="168"/>
                  </a:lnTo>
                  <a:lnTo>
                    <a:pt x="418" y="144"/>
                  </a:lnTo>
                  <a:lnTo>
                    <a:pt x="388" y="122"/>
                  </a:lnTo>
                  <a:lnTo>
                    <a:pt x="360" y="98"/>
                  </a:lnTo>
                  <a:lnTo>
                    <a:pt x="338" y="86"/>
                  </a:lnTo>
                  <a:lnTo>
                    <a:pt x="316" y="72"/>
                  </a:lnTo>
                  <a:lnTo>
                    <a:pt x="286" y="58"/>
                  </a:lnTo>
                  <a:lnTo>
                    <a:pt x="248" y="42"/>
                  </a:lnTo>
                  <a:lnTo>
                    <a:pt x="218" y="30"/>
                  </a:lnTo>
                  <a:lnTo>
                    <a:pt x="184" y="20"/>
                  </a:lnTo>
                  <a:lnTo>
                    <a:pt x="146" y="12"/>
                  </a:lnTo>
                  <a:lnTo>
                    <a:pt x="110" y="6"/>
                  </a:lnTo>
                  <a:lnTo>
                    <a:pt x="66" y="0"/>
                  </a:lnTo>
                  <a:lnTo>
                    <a:pt x="52" y="0"/>
                  </a:lnTo>
                  <a:lnTo>
                    <a:pt x="32" y="12"/>
                  </a:lnTo>
                  <a:lnTo>
                    <a:pt x="0" y="118"/>
                  </a:lnTo>
                  <a:lnTo>
                    <a:pt x="10" y="146"/>
                  </a:lnTo>
                  <a:close/>
                </a:path>
              </a:pathLst>
            </a:cu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1" name="Freeform 99"/>
            <p:cNvSpPr>
              <a:spLocks/>
            </p:cNvSpPr>
            <p:nvPr/>
          </p:nvSpPr>
          <p:spPr bwMode="auto">
            <a:xfrm>
              <a:off x="5921375" y="3267075"/>
              <a:ext cx="790575" cy="619125"/>
            </a:xfrm>
            <a:custGeom>
              <a:avLst/>
              <a:gdLst>
                <a:gd name="T0" fmla="*/ 0 w 498"/>
                <a:gd name="T1" fmla="*/ 2147483647 h 390"/>
                <a:gd name="T2" fmla="*/ 2147483647 w 498"/>
                <a:gd name="T3" fmla="*/ 2147483647 h 390"/>
                <a:gd name="T4" fmla="*/ 2147483647 w 498"/>
                <a:gd name="T5" fmla="*/ 2147483647 h 390"/>
                <a:gd name="T6" fmla="*/ 2147483647 w 498"/>
                <a:gd name="T7" fmla="*/ 2147483647 h 390"/>
                <a:gd name="T8" fmla="*/ 2147483647 w 498"/>
                <a:gd name="T9" fmla="*/ 2147483647 h 390"/>
                <a:gd name="T10" fmla="*/ 2147483647 w 498"/>
                <a:gd name="T11" fmla="*/ 2147483647 h 390"/>
                <a:gd name="T12" fmla="*/ 2147483647 w 498"/>
                <a:gd name="T13" fmla="*/ 2147483647 h 390"/>
                <a:gd name="T14" fmla="*/ 2147483647 w 498"/>
                <a:gd name="T15" fmla="*/ 2147483647 h 390"/>
                <a:gd name="T16" fmla="*/ 2147483647 w 498"/>
                <a:gd name="T17" fmla="*/ 2147483647 h 390"/>
                <a:gd name="T18" fmla="*/ 2147483647 w 498"/>
                <a:gd name="T19" fmla="*/ 2147483647 h 390"/>
                <a:gd name="T20" fmla="*/ 2147483647 w 498"/>
                <a:gd name="T21" fmla="*/ 2147483647 h 390"/>
                <a:gd name="T22" fmla="*/ 2147483647 w 498"/>
                <a:gd name="T23" fmla="*/ 2147483647 h 390"/>
                <a:gd name="T24" fmla="*/ 2147483647 w 498"/>
                <a:gd name="T25" fmla="*/ 2147483647 h 390"/>
                <a:gd name="T26" fmla="*/ 2147483647 w 498"/>
                <a:gd name="T27" fmla="*/ 2147483647 h 390"/>
                <a:gd name="T28" fmla="*/ 2147483647 w 498"/>
                <a:gd name="T29" fmla="*/ 2147483647 h 390"/>
                <a:gd name="T30" fmla="*/ 2147483647 w 498"/>
                <a:gd name="T31" fmla="*/ 0 h 390"/>
                <a:gd name="T32" fmla="*/ 2147483647 w 498"/>
                <a:gd name="T33" fmla="*/ 0 h 390"/>
                <a:gd name="T34" fmla="*/ 0 w 498"/>
                <a:gd name="T35" fmla="*/ 2147483647 h 39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98"/>
                <a:gd name="T55" fmla="*/ 0 h 390"/>
                <a:gd name="T56" fmla="*/ 498 w 498"/>
                <a:gd name="T57" fmla="*/ 390 h 39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98" h="390">
                  <a:moveTo>
                    <a:pt x="0" y="172"/>
                  </a:moveTo>
                  <a:lnTo>
                    <a:pt x="378" y="390"/>
                  </a:lnTo>
                  <a:lnTo>
                    <a:pt x="498" y="256"/>
                  </a:lnTo>
                  <a:lnTo>
                    <a:pt x="486" y="230"/>
                  </a:lnTo>
                  <a:lnTo>
                    <a:pt x="458" y="198"/>
                  </a:lnTo>
                  <a:lnTo>
                    <a:pt x="430" y="164"/>
                  </a:lnTo>
                  <a:lnTo>
                    <a:pt x="398" y="134"/>
                  </a:lnTo>
                  <a:lnTo>
                    <a:pt x="364" y="104"/>
                  </a:lnTo>
                  <a:lnTo>
                    <a:pt x="338" y="86"/>
                  </a:lnTo>
                  <a:lnTo>
                    <a:pt x="306" y="70"/>
                  </a:lnTo>
                  <a:lnTo>
                    <a:pt x="278" y="54"/>
                  </a:lnTo>
                  <a:lnTo>
                    <a:pt x="234" y="36"/>
                  </a:lnTo>
                  <a:lnTo>
                    <a:pt x="198" y="24"/>
                  </a:lnTo>
                  <a:lnTo>
                    <a:pt x="152" y="10"/>
                  </a:lnTo>
                  <a:lnTo>
                    <a:pt x="100" y="2"/>
                  </a:lnTo>
                  <a:lnTo>
                    <a:pt x="72" y="0"/>
                  </a:lnTo>
                  <a:lnTo>
                    <a:pt x="60" y="0"/>
                  </a:lnTo>
                  <a:lnTo>
                    <a:pt x="0" y="172"/>
                  </a:lnTo>
                  <a:close/>
                </a:path>
              </a:pathLst>
            </a:custGeom>
            <a:solidFill>
              <a:srgbClr val="502CD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108" name="Group 106"/>
          <p:cNvGrpSpPr>
            <a:grpSpLocks/>
          </p:cNvGrpSpPr>
          <p:nvPr/>
        </p:nvGrpSpPr>
        <p:grpSpPr bwMode="auto">
          <a:xfrm rot="3600000">
            <a:off x="6113488" y="3802856"/>
            <a:ext cx="36512" cy="130175"/>
            <a:chOff x="4922" y="2192"/>
            <a:chExt cx="23" cy="82"/>
          </a:xfrm>
        </p:grpSpPr>
        <p:sp>
          <p:nvSpPr>
            <p:cNvPr id="109" name="Rectangle 107"/>
            <p:cNvSpPr>
              <a:spLocks noChangeArrowheads="1"/>
            </p:cNvSpPr>
            <p:nvPr/>
          </p:nvSpPr>
          <p:spPr bwMode="auto">
            <a:xfrm>
              <a:off x="4934" y="2192"/>
              <a:ext cx="11" cy="8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10" name="Rectangle 108"/>
            <p:cNvSpPr>
              <a:spLocks noChangeArrowheads="1"/>
            </p:cNvSpPr>
            <p:nvPr/>
          </p:nvSpPr>
          <p:spPr bwMode="auto">
            <a:xfrm>
              <a:off x="4922" y="2192"/>
              <a:ext cx="11" cy="8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111" name="Group 109"/>
          <p:cNvGrpSpPr>
            <a:grpSpLocks/>
          </p:cNvGrpSpPr>
          <p:nvPr/>
        </p:nvGrpSpPr>
        <p:grpSpPr bwMode="auto">
          <a:xfrm rot="3600000">
            <a:off x="6432936" y="4344085"/>
            <a:ext cx="36512" cy="130175"/>
            <a:chOff x="4922" y="2192"/>
            <a:chExt cx="23" cy="82"/>
          </a:xfrm>
        </p:grpSpPr>
        <p:sp>
          <p:nvSpPr>
            <p:cNvPr id="112" name="Rectangle 110"/>
            <p:cNvSpPr>
              <a:spLocks noChangeArrowheads="1"/>
            </p:cNvSpPr>
            <p:nvPr/>
          </p:nvSpPr>
          <p:spPr bwMode="auto">
            <a:xfrm>
              <a:off x="4934" y="2192"/>
              <a:ext cx="11" cy="8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13" name="Rectangle 111"/>
            <p:cNvSpPr>
              <a:spLocks noChangeArrowheads="1"/>
            </p:cNvSpPr>
            <p:nvPr/>
          </p:nvSpPr>
          <p:spPr bwMode="auto">
            <a:xfrm>
              <a:off x="4922" y="2192"/>
              <a:ext cx="11" cy="8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123" name="Line 128"/>
          <p:cNvSpPr>
            <a:spLocks noChangeShapeType="1"/>
          </p:cNvSpPr>
          <p:nvPr/>
        </p:nvSpPr>
        <p:spPr bwMode="auto">
          <a:xfrm>
            <a:off x="7277918" y="3114675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24" name="Rectangle 129"/>
          <p:cNvSpPr>
            <a:spLocks noChangeArrowheads="1"/>
          </p:cNvSpPr>
          <p:nvPr/>
        </p:nvSpPr>
        <p:spPr bwMode="auto">
          <a:xfrm rot="3600000">
            <a:off x="6294462" y="4909344"/>
            <a:ext cx="217487" cy="219075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25" name="Rectangle 130"/>
          <p:cNvSpPr>
            <a:spLocks noChangeArrowheads="1"/>
          </p:cNvSpPr>
          <p:nvPr/>
        </p:nvSpPr>
        <p:spPr bwMode="auto">
          <a:xfrm rot="3600000">
            <a:off x="6894537" y="4566444"/>
            <a:ext cx="217487" cy="219075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26" name="Rectangle 131"/>
          <p:cNvSpPr>
            <a:spLocks noChangeArrowheads="1"/>
          </p:cNvSpPr>
          <p:nvPr/>
        </p:nvSpPr>
        <p:spPr bwMode="auto">
          <a:xfrm>
            <a:off x="6593706" y="2903538"/>
            <a:ext cx="217487" cy="20320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27" name="Rectangle 132"/>
          <p:cNvSpPr>
            <a:spLocks noChangeArrowheads="1"/>
          </p:cNvSpPr>
          <p:nvPr/>
        </p:nvSpPr>
        <p:spPr bwMode="auto">
          <a:xfrm>
            <a:off x="6596881" y="3586163"/>
            <a:ext cx="217487" cy="20320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28" name="Rectangle 133"/>
          <p:cNvSpPr>
            <a:spLocks noChangeArrowheads="1"/>
          </p:cNvSpPr>
          <p:nvPr/>
        </p:nvSpPr>
        <p:spPr bwMode="auto">
          <a:xfrm>
            <a:off x="5463406" y="2903538"/>
            <a:ext cx="217487" cy="20320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29" name="Rectangle 134"/>
          <p:cNvSpPr>
            <a:spLocks noChangeArrowheads="1"/>
          </p:cNvSpPr>
          <p:nvPr/>
        </p:nvSpPr>
        <p:spPr bwMode="auto">
          <a:xfrm>
            <a:off x="7675562" y="3179763"/>
            <a:ext cx="401637" cy="31115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grpSp>
        <p:nvGrpSpPr>
          <p:cNvPr id="168" name="Group 178"/>
          <p:cNvGrpSpPr>
            <a:grpSpLocks/>
          </p:cNvGrpSpPr>
          <p:nvPr/>
        </p:nvGrpSpPr>
        <p:grpSpPr bwMode="auto">
          <a:xfrm>
            <a:off x="6674668" y="3176588"/>
            <a:ext cx="149225" cy="328612"/>
            <a:chOff x="2040" y="2001"/>
            <a:chExt cx="94" cy="207"/>
          </a:xfrm>
        </p:grpSpPr>
        <p:sp>
          <p:nvSpPr>
            <p:cNvPr id="169" name="Rectangle 179"/>
            <p:cNvSpPr>
              <a:spLocks noChangeArrowheads="1"/>
            </p:cNvSpPr>
            <p:nvPr/>
          </p:nvSpPr>
          <p:spPr bwMode="auto">
            <a:xfrm rot="5400000">
              <a:off x="2082" y="2162"/>
              <a:ext cx="11" cy="8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70" name="Rectangle 180"/>
            <p:cNvSpPr>
              <a:spLocks noChangeArrowheads="1"/>
            </p:cNvSpPr>
            <p:nvPr/>
          </p:nvSpPr>
          <p:spPr bwMode="auto">
            <a:xfrm rot="5400000">
              <a:off x="2006" y="2082"/>
              <a:ext cx="163" cy="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71" name="Rectangle 181"/>
            <p:cNvSpPr>
              <a:spLocks noChangeArrowheads="1"/>
            </p:cNvSpPr>
            <p:nvPr/>
          </p:nvSpPr>
          <p:spPr bwMode="auto">
            <a:xfrm rot="5400000">
              <a:off x="2082" y="2152"/>
              <a:ext cx="11" cy="8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72" name="Oval 182"/>
            <p:cNvSpPr>
              <a:spLocks noChangeArrowheads="1"/>
            </p:cNvSpPr>
            <p:nvPr/>
          </p:nvSpPr>
          <p:spPr bwMode="auto">
            <a:xfrm>
              <a:off x="2040" y="2056"/>
              <a:ext cx="94" cy="9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73" name="Rectangle 183"/>
            <p:cNvSpPr>
              <a:spLocks noChangeArrowheads="1"/>
            </p:cNvSpPr>
            <p:nvPr/>
          </p:nvSpPr>
          <p:spPr bwMode="auto">
            <a:xfrm rot="5400000">
              <a:off x="2082" y="1976"/>
              <a:ext cx="11" cy="8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74" name="Rectangle 184"/>
            <p:cNvSpPr>
              <a:spLocks noChangeArrowheads="1"/>
            </p:cNvSpPr>
            <p:nvPr/>
          </p:nvSpPr>
          <p:spPr bwMode="auto">
            <a:xfrm rot="5400000">
              <a:off x="2082" y="1966"/>
              <a:ext cx="11" cy="8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188" name="Line 204"/>
          <p:cNvSpPr>
            <a:spLocks noChangeShapeType="1"/>
          </p:cNvSpPr>
          <p:nvPr/>
        </p:nvSpPr>
        <p:spPr bwMode="auto">
          <a:xfrm flipH="1" flipV="1">
            <a:off x="6789085" y="4987513"/>
            <a:ext cx="226894" cy="41551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99" name="Line 218"/>
          <p:cNvSpPr>
            <a:spLocks noChangeShapeType="1"/>
          </p:cNvSpPr>
          <p:nvPr/>
        </p:nvSpPr>
        <p:spPr bwMode="auto">
          <a:xfrm flipH="1">
            <a:off x="6684193" y="3282950"/>
            <a:ext cx="123825" cy="123825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grpSp>
        <p:nvGrpSpPr>
          <p:cNvPr id="207" name="Group 227"/>
          <p:cNvGrpSpPr>
            <a:grpSpLocks/>
          </p:cNvGrpSpPr>
          <p:nvPr/>
        </p:nvGrpSpPr>
        <p:grpSpPr bwMode="auto">
          <a:xfrm>
            <a:off x="6350818" y="3289300"/>
            <a:ext cx="39688" cy="130175"/>
            <a:chOff x="1994" y="2060"/>
            <a:chExt cx="25" cy="82"/>
          </a:xfrm>
        </p:grpSpPr>
        <p:sp>
          <p:nvSpPr>
            <p:cNvPr id="208" name="Rectangle 228"/>
            <p:cNvSpPr>
              <a:spLocks noChangeArrowheads="1"/>
            </p:cNvSpPr>
            <p:nvPr/>
          </p:nvSpPr>
          <p:spPr bwMode="auto">
            <a:xfrm>
              <a:off x="1994" y="2060"/>
              <a:ext cx="11" cy="8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09" name="Rectangle 229"/>
            <p:cNvSpPr>
              <a:spLocks noChangeArrowheads="1"/>
            </p:cNvSpPr>
            <p:nvPr/>
          </p:nvSpPr>
          <p:spPr bwMode="auto">
            <a:xfrm>
              <a:off x="2008" y="2060"/>
              <a:ext cx="11" cy="8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210" name="Group 230"/>
          <p:cNvGrpSpPr>
            <a:grpSpLocks/>
          </p:cNvGrpSpPr>
          <p:nvPr/>
        </p:nvGrpSpPr>
        <p:grpSpPr bwMode="auto">
          <a:xfrm>
            <a:off x="6487343" y="3286125"/>
            <a:ext cx="39688" cy="130175"/>
            <a:chOff x="1994" y="2060"/>
            <a:chExt cx="25" cy="82"/>
          </a:xfrm>
        </p:grpSpPr>
        <p:sp>
          <p:nvSpPr>
            <p:cNvPr id="211" name="Rectangle 231"/>
            <p:cNvSpPr>
              <a:spLocks noChangeArrowheads="1"/>
            </p:cNvSpPr>
            <p:nvPr/>
          </p:nvSpPr>
          <p:spPr bwMode="auto">
            <a:xfrm>
              <a:off x="1994" y="2060"/>
              <a:ext cx="11" cy="8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12" name="Rectangle 232"/>
            <p:cNvSpPr>
              <a:spLocks noChangeArrowheads="1"/>
            </p:cNvSpPr>
            <p:nvPr/>
          </p:nvSpPr>
          <p:spPr bwMode="auto">
            <a:xfrm>
              <a:off x="2008" y="2060"/>
              <a:ext cx="11" cy="8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214" name="Group 236"/>
          <p:cNvGrpSpPr>
            <a:grpSpLocks/>
          </p:cNvGrpSpPr>
          <p:nvPr/>
        </p:nvGrpSpPr>
        <p:grpSpPr bwMode="auto">
          <a:xfrm>
            <a:off x="6011093" y="3292475"/>
            <a:ext cx="117475" cy="117475"/>
            <a:chOff x="4234" y="2450"/>
            <a:chExt cx="74" cy="74"/>
          </a:xfrm>
        </p:grpSpPr>
        <p:sp>
          <p:nvSpPr>
            <p:cNvPr id="215" name="Oval 237"/>
            <p:cNvSpPr>
              <a:spLocks noChangeArrowheads="1"/>
            </p:cNvSpPr>
            <p:nvPr/>
          </p:nvSpPr>
          <p:spPr bwMode="auto">
            <a:xfrm>
              <a:off x="4234" y="2450"/>
              <a:ext cx="74" cy="74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16" name="Line 238"/>
            <p:cNvSpPr>
              <a:spLocks noChangeShapeType="1"/>
            </p:cNvSpPr>
            <p:nvPr/>
          </p:nvSpPr>
          <p:spPr bwMode="auto">
            <a:xfrm flipH="1">
              <a:off x="4248" y="2462"/>
              <a:ext cx="48" cy="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7" name="Line 239"/>
            <p:cNvSpPr>
              <a:spLocks noChangeShapeType="1"/>
            </p:cNvSpPr>
            <p:nvPr/>
          </p:nvSpPr>
          <p:spPr bwMode="auto">
            <a:xfrm flipH="1" flipV="1">
              <a:off x="4246" y="2464"/>
              <a:ext cx="50" cy="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218" name="Rectangle 240"/>
          <p:cNvSpPr>
            <a:spLocks noChangeArrowheads="1"/>
          </p:cNvSpPr>
          <p:nvPr/>
        </p:nvSpPr>
        <p:spPr bwMode="auto">
          <a:xfrm>
            <a:off x="6163493" y="3203575"/>
            <a:ext cx="152400" cy="29845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44" name="Rectangle 39"/>
          <p:cNvSpPr>
            <a:spLocks noChangeArrowheads="1"/>
          </p:cNvSpPr>
          <p:nvPr/>
        </p:nvSpPr>
        <p:spPr bwMode="auto">
          <a:xfrm>
            <a:off x="7284881" y="3108325"/>
            <a:ext cx="802662" cy="4778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249" name="Groupe 248"/>
          <p:cNvGrpSpPr/>
          <p:nvPr/>
        </p:nvGrpSpPr>
        <p:grpSpPr>
          <a:xfrm>
            <a:off x="7258651" y="3262114"/>
            <a:ext cx="295491" cy="136922"/>
            <a:chOff x="7884368" y="3251201"/>
            <a:chExt cx="393519" cy="171846"/>
          </a:xfrm>
        </p:grpSpPr>
        <p:sp>
          <p:nvSpPr>
            <p:cNvPr id="247" name="Triangle isocèle 246"/>
            <p:cNvSpPr/>
            <p:nvPr/>
          </p:nvSpPr>
          <p:spPr>
            <a:xfrm rot="5400000">
              <a:off x="8094134" y="3239294"/>
              <a:ext cx="171450" cy="196056"/>
            </a:xfrm>
            <a:prstGeom prst="triangle">
              <a:avLst/>
            </a:prstGeom>
            <a:solidFill>
              <a:schemeClr val="accent6">
                <a:lumMod val="7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48" name="Rectangle 247"/>
            <p:cNvSpPr/>
            <p:nvPr/>
          </p:nvSpPr>
          <p:spPr>
            <a:xfrm>
              <a:off x="7884368" y="3251201"/>
              <a:ext cx="199231" cy="171449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78" name="Rectangle 92"/>
          <p:cNvSpPr>
            <a:spLocks noChangeArrowheads="1"/>
          </p:cNvSpPr>
          <p:nvPr/>
        </p:nvSpPr>
        <p:spPr bwMode="auto">
          <a:xfrm>
            <a:off x="6944850" y="4751353"/>
            <a:ext cx="708488" cy="7306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50" name="Ellipse 249"/>
          <p:cNvSpPr/>
          <p:nvPr/>
        </p:nvSpPr>
        <p:spPr>
          <a:xfrm>
            <a:off x="7086968" y="3259825"/>
            <a:ext cx="150125" cy="15012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3" name="Ellipse 252"/>
          <p:cNvSpPr/>
          <p:nvPr/>
        </p:nvSpPr>
        <p:spPr>
          <a:xfrm>
            <a:off x="6944850" y="2747962"/>
            <a:ext cx="1638303" cy="1260475"/>
          </a:xfrm>
          <a:prstGeom prst="ellipse">
            <a:avLst/>
          </a:prstGeom>
          <a:noFill/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5" name="Rectangle 32"/>
          <p:cNvSpPr>
            <a:spLocks noChangeArrowheads="1"/>
          </p:cNvSpPr>
          <p:nvPr/>
        </p:nvSpPr>
        <p:spPr bwMode="auto">
          <a:xfrm>
            <a:off x="5076056" y="3287712"/>
            <a:ext cx="17463" cy="1301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grpSp>
        <p:nvGrpSpPr>
          <p:cNvPr id="274" name="Groupe 273"/>
          <p:cNvGrpSpPr/>
          <p:nvPr/>
        </p:nvGrpSpPr>
        <p:grpSpPr>
          <a:xfrm rot="10800000">
            <a:off x="6438924" y="4423569"/>
            <a:ext cx="636305" cy="503237"/>
            <a:chOff x="5921375" y="3225800"/>
            <a:chExt cx="835025" cy="660400"/>
          </a:xfrm>
        </p:grpSpPr>
        <p:sp>
          <p:nvSpPr>
            <p:cNvPr id="275" name="Freeform 98"/>
            <p:cNvSpPr>
              <a:spLocks/>
            </p:cNvSpPr>
            <p:nvPr/>
          </p:nvSpPr>
          <p:spPr bwMode="auto">
            <a:xfrm>
              <a:off x="5921375" y="3225800"/>
              <a:ext cx="835025" cy="609600"/>
            </a:xfrm>
            <a:custGeom>
              <a:avLst/>
              <a:gdLst>
                <a:gd name="T0" fmla="*/ 2147483647 w 526"/>
                <a:gd name="T1" fmla="*/ 2147483647 h 384"/>
                <a:gd name="T2" fmla="*/ 2147483647 w 526"/>
                <a:gd name="T3" fmla="*/ 2147483647 h 384"/>
                <a:gd name="T4" fmla="*/ 2147483647 w 526"/>
                <a:gd name="T5" fmla="*/ 2147483647 h 384"/>
                <a:gd name="T6" fmla="*/ 2147483647 w 526"/>
                <a:gd name="T7" fmla="*/ 2147483647 h 384"/>
                <a:gd name="T8" fmla="*/ 2147483647 w 526"/>
                <a:gd name="T9" fmla="*/ 2147483647 h 384"/>
                <a:gd name="T10" fmla="*/ 2147483647 w 526"/>
                <a:gd name="T11" fmla="*/ 2147483647 h 384"/>
                <a:gd name="T12" fmla="*/ 2147483647 w 526"/>
                <a:gd name="T13" fmla="*/ 2147483647 h 384"/>
                <a:gd name="T14" fmla="*/ 2147483647 w 526"/>
                <a:gd name="T15" fmla="*/ 2147483647 h 384"/>
                <a:gd name="T16" fmla="*/ 2147483647 w 526"/>
                <a:gd name="T17" fmla="*/ 2147483647 h 384"/>
                <a:gd name="T18" fmla="*/ 2147483647 w 526"/>
                <a:gd name="T19" fmla="*/ 2147483647 h 384"/>
                <a:gd name="T20" fmla="*/ 2147483647 w 526"/>
                <a:gd name="T21" fmla="*/ 2147483647 h 384"/>
                <a:gd name="T22" fmla="*/ 2147483647 w 526"/>
                <a:gd name="T23" fmla="*/ 2147483647 h 384"/>
                <a:gd name="T24" fmla="*/ 2147483647 w 526"/>
                <a:gd name="T25" fmla="*/ 2147483647 h 384"/>
                <a:gd name="T26" fmla="*/ 2147483647 w 526"/>
                <a:gd name="T27" fmla="*/ 2147483647 h 384"/>
                <a:gd name="T28" fmla="*/ 2147483647 w 526"/>
                <a:gd name="T29" fmla="*/ 2147483647 h 384"/>
                <a:gd name="T30" fmla="*/ 2147483647 w 526"/>
                <a:gd name="T31" fmla="*/ 2147483647 h 384"/>
                <a:gd name="T32" fmla="*/ 2147483647 w 526"/>
                <a:gd name="T33" fmla="*/ 2147483647 h 384"/>
                <a:gd name="T34" fmla="*/ 2147483647 w 526"/>
                <a:gd name="T35" fmla="*/ 2147483647 h 384"/>
                <a:gd name="T36" fmla="*/ 2147483647 w 526"/>
                <a:gd name="T37" fmla="*/ 2147483647 h 384"/>
                <a:gd name="T38" fmla="*/ 2147483647 w 526"/>
                <a:gd name="T39" fmla="*/ 2147483647 h 384"/>
                <a:gd name="T40" fmla="*/ 2147483647 w 526"/>
                <a:gd name="T41" fmla="*/ 2147483647 h 384"/>
                <a:gd name="T42" fmla="*/ 2147483647 w 526"/>
                <a:gd name="T43" fmla="*/ 2147483647 h 384"/>
                <a:gd name="T44" fmla="*/ 2147483647 w 526"/>
                <a:gd name="T45" fmla="*/ 2147483647 h 384"/>
                <a:gd name="T46" fmla="*/ 2147483647 w 526"/>
                <a:gd name="T47" fmla="*/ 0 h 384"/>
                <a:gd name="T48" fmla="*/ 2147483647 w 526"/>
                <a:gd name="T49" fmla="*/ 0 h 384"/>
                <a:gd name="T50" fmla="*/ 2147483647 w 526"/>
                <a:gd name="T51" fmla="*/ 2147483647 h 384"/>
                <a:gd name="T52" fmla="*/ 0 w 526"/>
                <a:gd name="T53" fmla="*/ 2147483647 h 384"/>
                <a:gd name="T54" fmla="*/ 2147483647 w 526"/>
                <a:gd name="T55" fmla="*/ 2147483647 h 384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526"/>
                <a:gd name="T85" fmla="*/ 0 h 384"/>
                <a:gd name="T86" fmla="*/ 526 w 526"/>
                <a:gd name="T87" fmla="*/ 384 h 384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526" h="384">
                  <a:moveTo>
                    <a:pt x="10" y="146"/>
                  </a:moveTo>
                  <a:lnTo>
                    <a:pt x="412" y="378"/>
                  </a:lnTo>
                  <a:lnTo>
                    <a:pt x="422" y="384"/>
                  </a:lnTo>
                  <a:lnTo>
                    <a:pt x="438" y="382"/>
                  </a:lnTo>
                  <a:lnTo>
                    <a:pt x="454" y="374"/>
                  </a:lnTo>
                  <a:lnTo>
                    <a:pt x="522" y="300"/>
                  </a:lnTo>
                  <a:lnTo>
                    <a:pt x="526" y="286"/>
                  </a:lnTo>
                  <a:lnTo>
                    <a:pt x="524" y="272"/>
                  </a:lnTo>
                  <a:lnTo>
                    <a:pt x="510" y="248"/>
                  </a:lnTo>
                  <a:lnTo>
                    <a:pt x="488" y="220"/>
                  </a:lnTo>
                  <a:lnTo>
                    <a:pt x="466" y="190"/>
                  </a:lnTo>
                  <a:lnTo>
                    <a:pt x="444" y="168"/>
                  </a:lnTo>
                  <a:lnTo>
                    <a:pt x="418" y="144"/>
                  </a:lnTo>
                  <a:lnTo>
                    <a:pt x="388" y="122"/>
                  </a:lnTo>
                  <a:lnTo>
                    <a:pt x="360" y="98"/>
                  </a:lnTo>
                  <a:lnTo>
                    <a:pt x="338" y="86"/>
                  </a:lnTo>
                  <a:lnTo>
                    <a:pt x="316" y="72"/>
                  </a:lnTo>
                  <a:lnTo>
                    <a:pt x="286" y="58"/>
                  </a:lnTo>
                  <a:lnTo>
                    <a:pt x="248" y="42"/>
                  </a:lnTo>
                  <a:lnTo>
                    <a:pt x="218" y="30"/>
                  </a:lnTo>
                  <a:lnTo>
                    <a:pt x="184" y="20"/>
                  </a:lnTo>
                  <a:lnTo>
                    <a:pt x="146" y="12"/>
                  </a:lnTo>
                  <a:lnTo>
                    <a:pt x="110" y="6"/>
                  </a:lnTo>
                  <a:lnTo>
                    <a:pt x="66" y="0"/>
                  </a:lnTo>
                  <a:lnTo>
                    <a:pt x="52" y="0"/>
                  </a:lnTo>
                  <a:lnTo>
                    <a:pt x="32" y="12"/>
                  </a:lnTo>
                  <a:lnTo>
                    <a:pt x="0" y="118"/>
                  </a:lnTo>
                  <a:lnTo>
                    <a:pt x="10" y="146"/>
                  </a:lnTo>
                  <a:close/>
                </a:path>
              </a:pathLst>
            </a:cu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76" name="Freeform 99"/>
            <p:cNvSpPr>
              <a:spLocks/>
            </p:cNvSpPr>
            <p:nvPr/>
          </p:nvSpPr>
          <p:spPr bwMode="auto">
            <a:xfrm>
              <a:off x="5921375" y="3267075"/>
              <a:ext cx="790575" cy="619125"/>
            </a:xfrm>
            <a:custGeom>
              <a:avLst/>
              <a:gdLst>
                <a:gd name="T0" fmla="*/ 0 w 498"/>
                <a:gd name="T1" fmla="*/ 2147483647 h 390"/>
                <a:gd name="T2" fmla="*/ 2147483647 w 498"/>
                <a:gd name="T3" fmla="*/ 2147483647 h 390"/>
                <a:gd name="T4" fmla="*/ 2147483647 w 498"/>
                <a:gd name="T5" fmla="*/ 2147483647 h 390"/>
                <a:gd name="T6" fmla="*/ 2147483647 w 498"/>
                <a:gd name="T7" fmla="*/ 2147483647 h 390"/>
                <a:gd name="T8" fmla="*/ 2147483647 w 498"/>
                <a:gd name="T9" fmla="*/ 2147483647 h 390"/>
                <a:gd name="T10" fmla="*/ 2147483647 w 498"/>
                <a:gd name="T11" fmla="*/ 2147483647 h 390"/>
                <a:gd name="T12" fmla="*/ 2147483647 w 498"/>
                <a:gd name="T13" fmla="*/ 2147483647 h 390"/>
                <a:gd name="T14" fmla="*/ 2147483647 w 498"/>
                <a:gd name="T15" fmla="*/ 2147483647 h 390"/>
                <a:gd name="T16" fmla="*/ 2147483647 w 498"/>
                <a:gd name="T17" fmla="*/ 2147483647 h 390"/>
                <a:gd name="T18" fmla="*/ 2147483647 w 498"/>
                <a:gd name="T19" fmla="*/ 2147483647 h 390"/>
                <a:gd name="T20" fmla="*/ 2147483647 w 498"/>
                <a:gd name="T21" fmla="*/ 2147483647 h 390"/>
                <a:gd name="T22" fmla="*/ 2147483647 w 498"/>
                <a:gd name="T23" fmla="*/ 2147483647 h 390"/>
                <a:gd name="T24" fmla="*/ 2147483647 w 498"/>
                <a:gd name="T25" fmla="*/ 2147483647 h 390"/>
                <a:gd name="T26" fmla="*/ 2147483647 w 498"/>
                <a:gd name="T27" fmla="*/ 2147483647 h 390"/>
                <a:gd name="T28" fmla="*/ 2147483647 w 498"/>
                <a:gd name="T29" fmla="*/ 2147483647 h 390"/>
                <a:gd name="T30" fmla="*/ 2147483647 w 498"/>
                <a:gd name="T31" fmla="*/ 0 h 390"/>
                <a:gd name="T32" fmla="*/ 2147483647 w 498"/>
                <a:gd name="T33" fmla="*/ 0 h 390"/>
                <a:gd name="T34" fmla="*/ 0 w 498"/>
                <a:gd name="T35" fmla="*/ 2147483647 h 39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98"/>
                <a:gd name="T55" fmla="*/ 0 h 390"/>
                <a:gd name="T56" fmla="*/ 498 w 498"/>
                <a:gd name="T57" fmla="*/ 390 h 39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98" h="390">
                  <a:moveTo>
                    <a:pt x="0" y="172"/>
                  </a:moveTo>
                  <a:lnTo>
                    <a:pt x="378" y="390"/>
                  </a:lnTo>
                  <a:lnTo>
                    <a:pt x="498" y="256"/>
                  </a:lnTo>
                  <a:lnTo>
                    <a:pt x="486" y="230"/>
                  </a:lnTo>
                  <a:lnTo>
                    <a:pt x="458" y="198"/>
                  </a:lnTo>
                  <a:lnTo>
                    <a:pt x="430" y="164"/>
                  </a:lnTo>
                  <a:lnTo>
                    <a:pt x="398" y="134"/>
                  </a:lnTo>
                  <a:lnTo>
                    <a:pt x="364" y="104"/>
                  </a:lnTo>
                  <a:lnTo>
                    <a:pt x="338" y="86"/>
                  </a:lnTo>
                  <a:lnTo>
                    <a:pt x="306" y="70"/>
                  </a:lnTo>
                  <a:lnTo>
                    <a:pt x="278" y="54"/>
                  </a:lnTo>
                  <a:lnTo>
                    <a:pt x="234" y="36"/>
                  </a:lnTo>
                  <a:lnTo>
                    <a:pt x="198" y="24"/>
                  </a:lnTo>
                  <a:lnTo>
                    <a:pt x="152" y="10"/>
                  </a:lnTo>
                  <a:lnTo>
                    <a:pt x="100" y="2"/>
                  </a:lnTo>
                  <a:lnTo>
                    <a:pt x="72" y="0"/>
                  </a:lnTo>
                  <a:lnTo>
                    <a:pt x="60" y="0"/>
                  </a:lnTo>
                  <a:lnTo>
                    <a:pt x="0" y="172"/>
                  </a:lnTo>
                  <a:close/>
                </a:path>
              </a:pathLst>
            </a:custGeom>
            <a:solidFill>
              <a:srgbClr val="502CD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279" name="Rectangle 240"/>
          <p:cNvSpPr>
            <a:spLocks noChangeArrowheads="1"/>
          </p:cNvSpPr>
          <p:nvPr/>
        </p:nvSpPr>
        <p:spPr bwMode="auto">
          <a:xfrm>
            <a:off x="593725" y="3194050"/>
            <a:ext cx="803275" cy="29845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80" name="Text Box 153"/>
          <p:cNvSpPr txBox="1">
            <a:spLocks noChangeArrowheads="1"/>
          </p:cNvSpPr>
          <p:nvPr/>
        </p:nvSpPr>
        <p:spPr bwMode="auto">
          <a:xfrm>
            <a:off x="388862" y="4729898"/>
            <a:ext cx="194476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1400" dirty="0" smtClean="0"/>
              <a:t>Bras transfert cathode</a:t>
            </a:r>
            <a:endParaRPr lang="fr-FR" sz="1400" dirty="0"/>
          </a:p>
        </p:txBody>
      </p:sp>
      <p:sp>
        <p:nvSpPr>
          <p:cNvPr id="281" name="Rectangle 240"/>
          <p:cNvSpPr>
            <a:spLocks noChangeArrowheads="1"/>
          </p:cNvSpPr>
          <p:nvPr/>
        </p:nvSpPr>
        <p:spPr bwMode="auto">
          <a:xfrm>
            <a:off x="904640" y="3698875"/>
            <a:ext cx="347897" cy="910707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82" name="Rectangle 240"/>
          <p:cNvSpPr>
            <a:spLocks noChangeArrowheads="1"/>
          </p:cNvSpPr>
          <p:nvPr/>
        </p:nvSpPr>
        <p:spPr bwMode="auto">
          <a:xfrm>
            <a:off x="1037873" y="3489325"/>
            <a:ext cx="85842" cy="263525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cxnSp>
        <p:nvCxnSpPr>
          <p:cNvPr id="297" name="Connecteur droit 296"/>
          <p:cNvCxnSpPr/>
          <p:nvPr/>
        </p:nvCxnSpPr>
        <p:spPr>
          <a:xfrm>
            <a:off x="7092280" y="5032375"/>
            <a:ext cx="1334914" cy="1060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8" name="Connecteur droit 297"/>
          <p:cNvCxnSpPr/>
          <p:nvPr/>
        </p:nvCxnSpPr>
        <p:spPr>
          <a:xfrm>
            <a:off x="6854046" y="4565650"/>
            <a:ext cx="156663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1" name="Rectangle 300"/>
          <p:cNvSpPr/>
          <p:nvPr/>
        </p:nvSpPr>
        <p:spPr>
          <a:xfrm rot="3780172">
            <a:off x="6767762" y="5062969"/>
            <a:ext cx="276807" cy="298136"/>
          </a:xfrm>
          <a:prstGeom prst="rect">
            <a:avLst/>
          </a:prstGeom>
          <a:solidFill>
            <a:schemeClr val="bg1">
              <a:lumMod val="75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317" name="Groupe 316"/>
          <p:cNvGrpSpPr/>
          <p:nvPr/>
        </p:nvGrpSpPr>
        <p:grpSpPr>
          <a:xfrm>
            <a:off x="7526819" y="4613550"/>
            <a:ext cx="377570" cy="328612"/>
            <a:chOff x="7628656" y="4130631"/>
            <a:chExt cx="377570" cy="328612"/>
          </a:xfrm>
        </p:grpSpPr>
        <p:sp>
          <p:nvSpPr>
            <p:cNvPr id="310" name="Rectangle 92"/>
            <p:cNvSpPr>
              <a:spLocks noChangeArrowheads="1"/>
            </p:cNvSpPr>
            <p:nvPr/>
          </p:nvSpPr>
          <p:spPr bwMode="auto">
            <a:xfrm>
              <a:off x="7632138" y="4265577"/>
              <a:ext cx="354244" cy="7147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grpSp>
          <p:nvGrpSpPr>
            <p:cNvPr id="302" name="Group 178"/>
            <p:cNvGrpSpPr>
              <a:grpSpLocks/>
            </p:cNvGrpSpPr>
            <p:nvPr/>
          </p:nvGrpSpPr>
          <p:grpSpPr bwMode="auto">
            <a:xfrm>
              <a:off x="7734323" y="4130631"/>
              <a:ext cx="149225" cy="328612"/>
              <a:chOff x="2040" y="2001"/>
              <a:chExt cx="94" cy="207"/>
            </a:xfrm>
          </p:grpSpPr>
          <p:sp>
            <p:nvSpPr>
              <p:cNvPr id="303" name="Rectangle 179"/>
              <p:cNvSpPr>
                <a:spLocks noChangeArrowheads="1"/>
              </p:cNvSpPr>
              <p:nvPr/>
            </p:nvSpPr>
            <p:spPr bwMode="auto">
              <a:xfrm rot="5400000">
                <a:off x="2082" y="2162"/>
                <a:ext cx="11" cy="8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04" name="Rectangle 180"/>
              <p:cNvSpPr>
                <a:spLocks noChangeArrowheads="1"/>
              </p:cNvSpPr>
              <p:nvPr/>
            </p:nvSpPr>
            <p:spPr bwMode="auto">
              <a:xfrm rot="5400000">
                <a:off x="2006" y="2082"/>
                <a:ext cx="163" cy="44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05" name="Rectangle 181"/>
              <p:cNvSpPr>
                <a:spLocks noChangeArrowheads="1"/>
              </p:cNvSpPr>
              <p:nvPr/>
            </p:nvSpPr>
            <p:spPr bwMode="auto">
              <a:xfrm rot="5400000">
                <a:off x="2082" y="2152"/>
                <a:ext cx="11" cy="8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06" name="Oval 182"/>
              <p:cNvSpPr>
                <a:spLocks noChangeArrowheads="1"/>
              </p:cNvSpPr>
              <p:nvPr/>
            </p:nvSpPr>
            <p:spPr bwMode="auto">
              <a:xfrm>
                <a:off x="2040" y="2056"/>
                <a:ext cx="94" cy="94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07" name="Rectangle 183"/>
              <p:cNvSpPr>
                <a:spLocks noChangeArrowheads="1"/>
              </p:cNvSpPr>
              <p:nvPr/>
            </p:nvSpPr>
            <p:spPr bwMode="auto">
              <a:xfrm rot="5400000">
                <a:off x="2082" y="1976"/>
                <a:ext cx="11" cy="8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08" name="Rectangle 184"/>
              <p:cNvSpPr>
                <a:spLocks noChangeArrowheads="1"/>
              </p:cNvSpPr>
              <p:nvPr/>
            </p:nvSpPr>
            <p:spPr bwMode="auto">
              <a:xfrm rot="5400000">
                <a:off x="2082" y="1966"/>
                <a:ext cx="11" cy="8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sp>
          <p:nvSpPr>
            <p:cNvPr id="309" name="Line 218"/>
            <p:cNvSpPr>
              <a:spLocks noChangeShapeType="1"/>
            </p:cNvSpPr>
            <p:nvPr/>
          </p:nvSpPr>
          <p:spPr bwMode="auto">
            <a:xfrm flipH="1">
              <a:off x="7743848" y="4236993"/>
              <a:ext cx="123825" cy="123825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grpSp>
          <p:nvGrpSpPr>
            <p:cNvPr id="311" name="Group 230"/>
            <p:cNvGrpSpPr>
              <a:grpSpLocks/>
            </p:cNvGrpSpPr>
            <p:nvPr/>
          </p:nvGrpSpPr>
          <p:grpSpPr bwMode="auto">
            <a:xfrm>
              <a:off x="7628656" y="4236993"/>
              <a:ext cx="39688" cy="130175"/>
              <a:chOff x="1994" y="2060"/>
              <a:chExt cx="25" cy="82"/>
            </a:xfrm>
          </p:grpSpPr>
          <p:sp>
            <p:nvSpPr>
              <p:cNvPr id="312" name="Rectangle 231"/>
              <p:cNvSpPr>
                <a:spLocks noChangeArrowheads="1"/>
              </p:cNvSpPr>
              <p:nvPr/>
            </p:nvSpPr>
            <p:spPr bwMode="auto">
              <a:xfrm>
                <a:off x="1994" y="2060"/>
                <a:ext cx="11" cy="8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13" name="Rectangle 232"/>
              <p:cNvSpPr>
                <a:spLocks noChangeArrowheads="1"/>
              </p:cNvSpPr>
              <p:nvPr/>
            </p:nvSpPr>
            <p:spPr bwMode="auto">
              <a:xfrm>
                <a:off x="2008" y="2060"/>
                <a:ext cx="11" cy="8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grpSp>
          <p:nvGrpSpPr>
            <p:cNvPr id="314" name="Group 230"/>
            <p:cNvGrpSpPr>
              <a:grpSpLocks/>
            </p:cNvGrpSpPr>
            <p:nvPr/>
          </p:nvGrpSpPr>
          <p:grpSpPr bwMode="auto">
            <a:xfrm>
              <a:off x="7966538" y="4236993"/>
              <a:ext cx="39688" cy="130175"/>
              <a:chOff x="1994" y="2060"/>
              <a:chExt cx="25" cy="82"/>
            </a:xfrm>
          </p:grpSpPr>
          <p:sp>
            <p:nvSpPr>
              <p:cNvPr id="315" name="Rectangle 231"/>
              <p:cNvSpPr>
                <a:spLocks noChangeArrowheads="1"/>
              </p:cNvSpPr>
              <p:nvPr/>
            </p:nvSpPr>
            <p:spPr bwMode="auto">
              <a:xfrm>
                <a:off x="1994" y="2060"/>
                <a:ext cx="11" cy="8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16" name="Rectangle 232"/>
              <p:cNvSpPr>
                <a:spLocks noChangeArrowheads="1"/>
              </p:cNvSpPr>
              <p:nvPr/>
            </p:nvSpPr>
            <p:spPr bwMode="auto">
              <a:xfrm>
                <a:off x="2008" y="2060"/>
                <a:ext cx="11" cy="8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</p:grpSp>
      </p:grpSp>
      <p:sp>
        <p:nvSpPr>
          <p:cNvPr id="318" name="Ellipse 317"/>
          <p:cNvSpPr/>
          <p:nvPr/>
        </p:nvSpPr>
        <p:spPr>
          <a:xfrm>
            <a:off x="7300369" y="4270650"/>
            <a:ext cx="1638303" cy="1132378"/>
          </a:xfrm>
          <a:prstGeom prst="ellipse">
            <a:avLst/>
          </a:prstGeom>
          <a:noFill/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9" name="Line 258"/>
          <p:cNvSpPr>
            <a:spLocks noChangeShapeType="1"/>
          </p:cNvSpPr>
          <p:nvPr/>
        </p:nvSpPr>
        <p:spPr bwMode="auto">
          <a:xfrm flipH="1" flipV="1">
            <a:off x="6239693" y="2563813"/>
            <a:ext cx="0" cy="649287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20" name="Line 258"/>
          <p:cNvSpPr>
            <a:spLocks noChangeShapeType="1"/>
          </p:cNvSpPr>
          <p:nvPr/>
        </p:nvSpPr>
        <p:spPr bwMode="auto">
          <a:xfrm flipH="1" flipV="1">
            <a:off x="6757076" y="2582863"/>
            <a:ext cx="0" cy="649287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21" name="Text Box 153"/>
          <p:cNvSpPr txBox="1">
            <a:spLocks noChangeArrowheads="1"/>
          </p:cNvSpPr>
          <p:nvPr/>
        </p:nvSpPr>
        <p:spPr bwMode="auto">
          <a:xfrm>
            <a:off x="7449564" y="2414587"/>
            <a:ext cx="113043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1400" dirty="0" smtClean="0">
                <a:solidFill>
                  <a:schemeClr val="accent1">
                    <a:lumMod val="75000"/>
                  </a:schemeClr>
                </a:solidFill>
              </a:rPr>
              <a:t>Utilisateur 1</a:t>
            </a:r>
            <a:endParaRPr lang="fr-FR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22" name="Text Box 153"/>
          <p:cNvSpPr txBox="1">
            <a:spLocks noChangeArrowheads="1"/>
          </p:cNvSpPr>
          <p:nvPr/>
        </p:nvSpPr>
        <p:spPr bwMode="auto">
          <a:xfrm>
            <a:off x="7609917" y="4014788"/>
            <a:ext cx="113043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1400" dirty="0" smtClean="0">
                <a:solidFill>
                  <a:schemeClr val="accent1">
                    <a:lumMod val="75000"/>
                  </a:schemeClr>
                </a:solidFill>
              </a:rPr>
              <a:t>Utilisateur 2</a:t>
            </a:r>
            <a:endParaRPr lang="fr-FR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324" name="Connecteur droit 323"/>
          <p:cNvCxnSpPr/>
          <p:nvPr/>
        </p:nvCxnSpPr>
        <p:spPr>
          <a:xfrm>
            <a:off x="8420682" y="4565650"/>
            <a:ext cx="0" cy="47732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0665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75000"/>
            </a:schemeClr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Synergie PHIL           </a:t>
            </a:r>
            <a:r>
              <a:rPr lang="fr-FR" dirty="0" err="1" smtClean="0"/>
              <a:t>ThomX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ln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r>
              <a:rPr lang="fr-FR" dirty="0" smtClean="0"/>
              <a:t>Test cathode Mg</a:t>
            </a:r>
          </a:p>
          <a:p>
            <a:r>
              <a:rPr lang="fr-FR" dirty="0" smtClean="0"/>
              <a:t>Conditionnement canon </a:t>
            </a:r>
            <a:r>
              <a:rPr lang="fr-FR" dirty="0" err="1" smtClean="0"/>
              <a:t>ThomX</a:t>
            </a:r>
            <a:endParaRPr lang="fr-FR" dirty="0" smtClean="0"/>
          </a:p>
          <a:p>
            <a:r>
              <a:rPr lang="fr-FR" dirty="0" smtClean="0"/>
              <a:t>Utilisation </a:t>
            </a:r>
            <a:r>
              <a:rPr lang="fr-FR" dirty="0" err="1" smtClean="0"/>
              <a:t>streak</a:t>
            </a:r>
            <a:r>
              <a:rPr lang="fr-FR" dirty="0" smtClean="0"/>
              <a:t> </a:t>
            </a:r>
            <a:r>
              <a:rPr lang="fr-FR" dirty="0" err="1" smtClean="0"/>
              <a:t>ThomX</a:t>
            </a:r>
            <a:r>
              <a:rPr lang="fr-FR" dirty="0" smtClean="0"/>
              <a:t> sur PHIL </a:t>
            </a:r>
          </a:p>
          <a:p>
            <a:r>
              <a:rPr lang="fr-FR" dirty="0"/>
              <a:t>Utilisation </a:t>
            </a:r>
            <a:r>
              <a:rPr lang="fr-FR" dirty="0" smtClean="0"/>
              <a:t>laser </a:t>
            </a:r>
            <a:r>
              <a:rPr lang="fr-FR" dirty="0" err="1"/>
              <a:t>ThomX</a:t>
            </a:r>
            <a:r>
              <a:rPr lang="fr-FR" dirty="0"/>
              <a:t> sur PHIL </a:t>
            </a:r>
            <a:endParaRPr lang="fr-FR" dirty="0" smtClean="0"/>
          </a:p>
          <a:p>
            <a:r>
              <a:rPr lang="fr-FR" dirty="0" smtClean="0"/>
              <a:t>Qualification diagnostics </a:t>
            </a:r>
            <a:r>
              <a:rPr lang="fr-FR" dirty="0" err="1" smtClean="0"/>
              <a:t>ThomX</a:t>
            </a:r>
            <a:r>
              <a:rPr lang="fr-FR" dirty="0" smtClean="0"/>
              <a:t> sur PHIL </a:t>
            </a:r>
          </a:p>
          <a:p>
            <a:r>
              <a:rPr lang="fr-FR" dirty="0" smtClean="0"/>
              <a:t>Passage de PHIL sous TANGO </a:t>
            </a:r>
          </a:p>
          <a:p>
            <a:r>
              <a:rPr lang="fr-FR" dirty="0" smtClean="0"/>
              <a:t>Fabrication test cathodes pour </a:t>
            </a:r>
            <a:r>
              <a:rPr lang="fr-FR" dirty="0" err="1" smtClean="0"/>
              <a:t>ThomX</a:t>
            </a:r>
            <a:endParaRPr lang="fr-FR" dirty="0" smtClean="0"/>
          </a:p>
          <a:p>
            <a:r>
              <a:rPr lang="fr-FR" dirty="0" smtClean="0"/>
              <a:t>… </a:t>
            </a:r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/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4" name="Double flèche horizontale 3"/>
          <p:cNvSpPr/>
          <p:nvPr/>
        </p:nvSpPr>
        <p:spPr>
          <a:xfrm>
            <a:off x="4788024" y="692696"/>
            <a:ext cx="1080120" cy="28803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45206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7000"/>
            <a:lum/>
          </a:blip>
          <a:srcRect/>
          <a:stretch>
            <a:fillRect l="-18000" t="-5000" r="-18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99592" y="1844824"/>
            <a:ext cx="4601944" cy="1323578"/>
          </a:xfrm>
          <a:noFill/>
          <a:ln>
            <a:noFill/>
          </a:ln>
        </p:spPr>
        <p:txBody>
          <a:bodyPr>
            <a:noAutofit/>
          </a:bodyPr>
          <a:lstStyle/>
          <a:p>
            <a:pPr algn="r"/>
            <a:r>
              <a:rPr lang="fr-FR" sz="4000" u="sng" dirty="0" err="1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  <a:ea typeface="CatholicSchoolGirls Intl BB" pitchFamily="2" charset="0"/>
              </a:rPr>
              <a:t>MERCi</a:t>
            </a:r>
            <a:r>
              <a:rPr lang="fr-FR" sz="4000" u="sng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  <a:ea typeface="CatholicSchoolGirls Intl BB" pitchFamily="2" charset="0"/>
              </a:rPr>
              <a:t> à tous !</a:t>
            </a:r>
            <a:endParaRPr lang="fr-FR" sz="4000" dirty="0">
              <a:solidFill>
                <a:schemeClr val="tx2">
                  <a:lumMod val="75000"/>
                </a:schemeClr>
              </a:solidFill>
              <a:latin typeface="Arial Black" pitchFamily="34" charset="0"/>
              <a:ea typeface="CatholicSchoolGirls Intl BB" pitchFamily="2" charset="0"/>
            </a:endParaRPr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37021"/>
            <a:ext cx="2609850" cy="1147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7" descr="logo-LA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8409" y="260648"/>
            <a:ext cx="2009775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logo_in2p3_gfo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204" y="307876"/>
            <a:ext cx="3314700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à coins arrondis 5"/>
          <p:cNvSpPr/>
          <p:nvPr/>
        </p:nvSpPr>
        <p:spPr>
          <a:xfrm>
            <a:off x="133350" y="130175"/>
            <a:ext cx="8759130" cy="142661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676456" y="260648"/>
            <a:ext cx="161578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251520" y="1628800"/>
            <a:ext cx="8640960" cy="475252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0428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261</TotalTime>
  <Words>195</Words>
  <Application>Microsoft Office PowerPoint</Application>
  <PresentationFormat>Affichage à l'écran (4:3)</PresentationFormat>
  <Paragraphs>71</Paragraphs>
  <Slides>7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2</vt:i4>
      </vt:variant>
      <vt:variant>
        <vt:lpstr>Titres des diapositives</vt:lpstr>
      </vt:variant>
      <vt:variant>
        <vt:i4>7</vt:i4>
      </vt:variant>
    </vt:vector>
  </HeadingPairs>
  <TitlesOfParts>
    <vt:vector size="9" baseType="lpstr">
      <vt:lpstr>Thème Office</vt:lpstr>
      <vt:lpstr>1_Thème Office</vt:lpstr>
      <vt:lpstr>Journée PHIL 30 janvier 2013</vt:lpstr>
      <vt:lpstr>Bilan journée</vt:lpstr>
      <vt:lpstr>Présentation PowerPoint</vt:lpstr>
      <vt:lpstr>Présentation PowerPoint</vt:lpstr>
      <vt:lpstr>Présentation PowerPoint</vt:lpstr>
      <vt:lpstr>Synergie PHIL           ThomX</vt:lpstr>
      <vt:lpstr>MERCi à tous !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Hugues Monard</dc:creator>
  <cp:lastModifiedBy>Hugues Monard</cp:lastModifiedBy>
  <cp:revision>24</cp:revision>
  <dcterms:created xsi:type="dcterms:W3CDTF">2013-01-26T10:20:54Z</dcterms:created>
  <dcterms:modified xsi:type="dcterms:W3CDTF">2013-01-30T12:42:28Z</dcterms:modified>
</cp:coreProperties>
</file>