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59" r:id="rId4"/>
    <p:sldId id="265" r:id="rId5"/>
    <p:sldId id="261" r:id="rId6"/>
    <p:sldId id="257" r:id="rId7"/>
    <p:sldId id="260" r:id="rId8"/>
    <p:sldId id="263" r:id="rId9"/>
    <p:sldId id="264" r:id="rId10"/>
    <p:sldId id="262" r:id="rId11"/>
    <p:sldId id="266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7A0C5D"/>
  </p:clrMru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深色样式 2 - 强调 1/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C103A-08B9-463A-ACF5-0231188F9E0E}" type="datetimeFigureOut">
              <a:rPr lang="zh-CN" altLang="en-US" smtClean="0"/>
              <a:pPr/>
              <a:t>2013-1-30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46DF8-19DA-40C2-B70F-E02CBE9EE20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04D8F-3594-4520-864C-D7823571F224}" type="datetimeFigureOut">
              <a:rPr lang="zh-CN" altLang="en-US" smtClean="0"/>
              <a:pPr/>
              <a:t>2013-1-30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2B043-98F7-4A0E-B420-123056322DB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2B043-98F7-4A0E-B420-123056322DBB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2B043-98F7-4A0E-B420-123056322DB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939E-730D-4219-BE76-5C4026AC06B6}" type="datetime1">
              <a:rPr lang="zh-CN" altLang="en-US" smtClean="0"/>
              <a:pPr/>
              <a:t>2013-1-30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4092-B3B7-40F5-BAB8-AFCCE4C63B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AA77D-E353-4009-A3FD-B21B60516B69}" type="datetime1">
              <a:rPr lang="zh-CN" altLang="en-US" smtClean="0"/>
              <a:pPr/>
              <a:t>2013-1-30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4092-B3B7-40F5-BAB8-AFCCE4C63B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E830-D6F6-4419-9C9F-97B32194C442}" type="datetime1">
              <a:rPr lang="zh-CN" altLang="en-US" smtClean="0"/>
              <a:pPr/>
              <a:t>2013-1-30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4092-B3B7-40F5-BAB8-AFCCE4C63B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398F-7F16-4CC7-8980-E5B590831B16}" type="datetime1">
              <a:rPr lang="zh-CN" altLang="en-US" smtClean="0"/>
              <a:pPr/>
              <a:t>2013-1-30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4092-B3B7-40F5-BAB8-AFCCE4C63B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7181-558B-4656-A98F-41458581D257}" type="datetime1">
              <a:rPr lang="zh-CN" altLang="en-US" smtClean="0"/>
              <a:pPr/>
              <a:t>2013-1-30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4092-B3B7-40F5-BAB8-AFCCE4C63B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745D-C763-4438-8DF6-BD3DC0F478BD}" type="datetime1">
              <a:rPr lang="zh-CN" altLang="en-US" smtClean="0"/>
              <a:pPr/>
              <a:t>2013-1-30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4092-B3B7-40F5-BAB8-AFCCE4C63B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AB29-C0AB-4E85-8B88-5DF7C40FA618}" type="datetime1">
              <a:rPr lang="zh-CN" altLang="en-US" smtClean="0"/>
              <a:pPr/>
              <a:t>2013-1-30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4092-B3B7-40F5-BAB8-AFCCE4C63B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124C-B07D-4B52-A397-60E9A3F9D4B1}" type="datetime1">
              <a:rPr lang="zh-CN" altLang="en-US" smtClean="0"/>
              <a:pPr/>
              <a:t>2013-1-30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4092-B3B7-40F5-BAB8-AFCCE4C63B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2456-B40E-46F6-A841-BFA51FAB03AD}" type="datetime1">
              <a:rPr lang="zh-CN" altLang="en-US" smtClean="0"/>
              <a:pPr/>
              <a:t>2013-1-30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4092-B3B7-40F5-BAB8-AFCCE4C63B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FD29-ABDA-4067-866B-0860901A20F0}" type="datetime1">
              <a:rPr lang="zh-CN" altLang="en-US" smtClean="0"/>
              <a:pPr/>
              <a:t>2013-1-30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4092-B3B7-40F5-BAB8-AFCCE4C63B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22ECF-A7F1-4C39-827A-0969E6745D52}" type="datetime1">
              <a:rPr lang="zh-CN" altLang="en-US" smtClean="0"/>
              <a:pPr/>
              <a:t>2013-1-30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4092-B3B7-40F5-BAB8-AFCCE4C63B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38EA9-44DA-454C-AA00-FA6A8BA7FDB1}" type="datetime1">
              <a:rPr lang="zh-CN" altLang="en-US" smtClean="0"/>
              <a:pPr/>
              <a:t>2013-1-30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94092-B3B7-40F5-BAB8-AFCCE4C63B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en-US" altLang="zh-CN" dirty="0" smtClean="0"/>
              <a:t>Test of Diamond Sensors at PHIL 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3568" y="3933056"/>
            <a:ext cx="7560840" cy="1054968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Philip </a:t>
            </a:r>
            <a:r>
              <a:rPr lang="en-US" altLang="zh-CN" sz="2400" dirty="0" err="1" smtClean="0"/>
              <a:t>Bambade</a:t>
            </a:r>
            <a:r>
              <a:rPr lang="en-US" altLang="zh-CN" sz="2400" dirty="0" smtClean="0"/>
              <a:t>, Pierre </a:t>
            </a:r>
            <a:r>
              <a:rPr lang="en-US" altLang="zh-CN" sz="2400" dirty="0" err="1" smtClean="0"/>
              <a:t>Barillon</a:t>
            </a:r>
            <a:r>
              <a:rPr lang="en-US" altLang="zh-CN" sz="2400" dirty="0" smtClean="0"/>
              <a:t>, </a:t>
            </a:r>
            <a:r>
              <a:rPr lang="en-US" altLang="zh-CN" sz="2400" dirty="0" err="1" smtClean="0"/>
              <a:t>Frédéric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Bogard</a:t>
            </a:r>
            <a:r>
              <a:rPr lang="en-US" altLang="zh-CN" sz="2400" dirty="0" smtClean="0"/>
              <a:t>, </a:t>
            </a:r>
            <a:endParaRPr lang="en-US" altLang="zh-CN" sz="2400" dirty="0" smtClean="0"/>
          </a:p>
          <a:p>
            <a:r>
              <a:rPr lang="en-US" altLang="zh-CN" sz="2400" dirty="0" smtClean="0"/>
              <a:t>Selma </a:t>
            </a:r>
            <a:r>
              <a:rPr lang="en-US" altLang="zh-CN" sz="2400" dirty="0" err="1" smtClean="0"/>
              <a:t>Conforti</a:t>
            </a:r>
            <a:r>
              <a:rPr lang="en-US" altLang="zh-CN" sz="2400" dirty="0" smtClean="0"/>
              <a:t>, Patrick </a:t>
            </a:r>
            <a:r>
              <a:rPr lang="en-US" altLang="zh-CN" sz="2400" dirty="0" err="1" smtClean="0"/>
              <a:t>Cornebise</a:t>
            </a:r>
            <a:r>
              <a:rPr lang="en-US" altLang="zh-CN" sz="2400" dirty="0" smtClean="0"/>
              <a:t>, Shan Liu, </a:t>
            </a:r>
            <a:r>
              <a:rPr lang="en-US" altLang="zh-CN" sz="2400" dirty="0" err="1" smtClean="0"/>
              <a:t>Illia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Khvastunov</a:t>
            </a:r>
            <a:endParaRPr lang="zh-CN" altLang="en-US" sz="2400" dirty="0"/>
          </a:p>
        </p:txBody>
      </p:sp>
      <p:pic>
        <p:nvPicPr>
          <p:cNvPr id="13314" name="Picture 2" descr="http://phil.lal.in2p3.fr/plugins/kitcnrs/images/logo_PH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2797673" cy="11521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87824" y="6093296"/>
            <a:ext cx="27526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Journée</a:t>
            </a:r>
            <a:r>
              <a:rPr lang="en-US" altLang="zh-CN" sz="16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PHIL    30. 01.2013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7" name="Picture 5" descr="http://phil.lal.in2p3.fr/plugins/kitcnrs/images/l-coul-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5240418"/>
            <a:ext cx="2223443" cy="1284925"/>
          </a:xfrm>
          <a:prstGeom prst="rect">
            <a:avLst/>
          </a:prstGeom>
          <a:noFill/>
        </p:spPr>
      </p:pic>
      <p:pic>
        <p:nvPicPr>
          <p:cNvPr id="26626" name="Picture 2" descr="http://www-atf.kek.jp/atf/icon-lib/atflogo-2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32656"/>
            <a:ext cx="1905000" cy="1095376"/>
          </a:xfrm>
          <a:prstGeom prst="rect">
            <a:avLst/>
          </a:prstGeom>
          <a:noFill/>
        </p:spPr>
      </p:pic>
    </p:spTree>
  </p:cSld>
  <p:clrMapOvr>
    <a:masterClrMapping/>
  </p:clrMapOvr>
  <p:transition advTm="3545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u="sng" dirty="0" smtClean="0"/>
              <a:t>Summary and Future Plan</a:t>
            </a:r>
            <a:endParaRPr lang="zh-CN" altLang="en-US" u="sng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268760"/>
            <a:ext cx="8794304" cy="5112568"/>
          </a:xfrm>
        </p:spPr>
        <p:txBody>
          <a:bodyPr>
            <a:normAutofit fontScale="85000" lnSpcReduction="10000"/>
          </a:bodyPr>
          <a:lstStyle/>
          <a:p>
            <a:pPr lvl="0">
              <a:buFont typeface="Wingdings" pitchFamily="2" charset="2"/>
              <a:buChar char="Ø"/>
            </a:pP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</a:rPr>
              <a:t>The charge obtained from PHIL (from 0.17μC to 4.25μC ) is very close to the charge created by the ATF2 beam (1.6887μC/mm</a:t>
            </a:r>
            <a:r>
              <a:rPr lang="en-US" altLang="zh-CN" sz="2400" b="1" baseline="30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altLang="zh-CN" sz="2400" b="1" dirty="0" smtClean="0">
                <a:solidFill>
                  <a:schemeClr val="accent1">
                    <a:lumMod val="75000"/>
                  </a:schemeClr>
                </a:solidFill>
              </a:rPr>
              <a:t>);</a:t>
            </a:r>
          </a:p>
          <a:p>
            <a:pPr lvl="0">
              <a:buFont typeface="Wingdings" pitchFamily="2" charset="2"/>
              <a:buChar char="Ø"/>
            </a:pPr>
            <a:endParaRPr lang="en-US" altLang="zh-CN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en-US" altLang="zh-CN" sz="2400" b="1" dirty="0" smtClean="0">
                <a:solidFill>
                  <a:schemeClr val="accent1">
                    <a:lumMod val="75000"/>
                  </a:schemeClr>
                </a:solidFill>
              </a:rPr>
              <a:t>To calibrate the halo and Compton measurement results we will also need to use the diamond detector to measure the beam itself, with an attenuator; the beam intensity will also be measured by other existing instruments;</a:t>
            </a:r>
          </a:p>
          <a:p>
            <a:pPr lvl="0">
              <a:buFont typeface="Wingdings" pitchFamily="2" charset="2"/>
              <a:buChar char="Ø"/>
            </a:pPr>
            <a:endParaRPr lang="en-US" altLang="zh-CN" sz="1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en-US" altLang="zh-CN" sz="2400" b="1" dirty="0" smtClean="0">
                <a:solidFill>
                  <a:schemeClr val="accent1">
                    <a:lumMod val="75000"/>
                  </a:schemeClr>
                </a:solidFill>
              </a:rPr>
              <a:t>We can reduce the signal by changing the input beam density and changing </a:t>
            </a: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</a:rPr>
              <a:t>the position </a:t>
            </a:r>
            <a:r>
              <a:rPr lang="en-US" altLang="zh-CN" sz="2400" b="1" dirty="0" smtClean="0">
                <a:solidFill>
                  <a:schemeClr val="accent1">
                    <a:lumMod val="75000"/>
                  </a:schemeClr>
                </a:solidFill>
              </a:rPr>
              <a:t>of diamond detector (distance or angle relative to the beam) and also the signal can be attenuated by high bandwidth attenuator or the diamond bias voltage can be reduced;</a:t>
            </a:r>
          </a:p>
          <a:p>
            <a:pPr lvl="0">
              <a:buFont typeface="Wingdings" pitchFamily="2" charset="2"/>
              <a:buChar char="Ø"/>
            </a:pPr>
            <a:endParaRPr lang="en-US" altLang="zh-CN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en-GB" altLang="zh-CN" sz="2400" b="1" dirty="0" smtClean="0">
                <a:solidFill>
                  <a:schemeClr val="accent1">
                    <a:lumMod val="75000"/>
                  </a:schemeClr>
                </a:solidFill>
              </a:rPr>
              <a:t>Measure signals from </a:t>
            </a:r>
            <a:r>
              <a:rPr lang="en-GB" altLang="zh-CN" sz="2400" b="1" dirty="0">
                <a:solidFill>
                  <a:schemeClr val="accent1">
                    <a:lumMod val="75000"/>
                  </a:schemeClr>
                </a:solidFill>
              </a:rPr>
              <a:t>diamond sensors using the PHIL beam and a set of fast Agilent 1 GHz bandwidth / 4 GHz sampling </a:t>
            </a:r>
            <a:r>
              <a:rPr lang="en-GB" altLang="zh-CN" sz="2400" b="1" dirty="0" smtClean="0">
                <a:solidFill>
                  <a:schemeClr val="accent1">
                    <a:lumMod val="75000"/>
                  </a:schemeClr>
                </a:solidFill>
              </a:rPr>
              <a:t>oscilloscopes;</a:t>
            </a:r>
          </a:p>
          <a:p>
            <a:pPr lvl="0">
              <a:buFont typeface="Wingdings" pitchFamily="2" charset="2"/>
              <a:buChar char="Ø"/>
            </a:pPr>
            <a:endParaRPr lang="en-US" altLang="zh-CN" sz="1600" b="1" dirty="0" smtClean="0">
              <a:solidFill>
                <a:schemeClr val="accent1">
                  <a:lumMod val="75000"/>
                </a:schemeClr>
              </a:solidFill>
              <a:sym typeface="Symbol"/>
            </a:endParaRPr>
          </a:p>
          <a:p>
            <a:pPr lvl="0">
              <a:buFont typeface="Wingdings" pitchFamily="2" charset="2"/>
              <a:buChar char="Ø"/>
            </a:pPr>
            <a:r>
              <a:rPr lang="en-US" altLang="zh-CN" sz="2400" b="1" dirty="0" smtClean="0">
                <a:solidFill>
                  <a:schemeClr val="accent1">
                    <a:lumMod val="75000"/>
                  </a:schemeClr>
                </a:solidFill>
                <a:sym typeface="Symbol"/>
              </a:rPr>
              <a:t>Test diamond sensors using PARISROC II by reducing the signal;</a:t>
            </a:r>
          </a:p>
          <a:p>
            <a:pPr lvl="0">
              <a:buFont typeface="Wingdings" pitchFamily="2" charset="2"/>
              <a:buChar char="Ø"/>
            </a:pPr>
            <a:endParaRPr lang="en-US" altLang="zh-CN" sz="1600" b="1" dirty="0" smtClean="0">
              <a:solidFill>
                <a:schemeClr val="accent1">
                  <a:lumMod val="75000"/>
                </a:schemeClr>
              </a:solidFill>
              <a:sym typeface="Symbol"/>
            </a:endParaRPr>
          </a:p>
          <a:p>
            <a:pPr lvl="0">
              <a:buNone/>
            </a:pPr>
            <a:r>
              <a:rPr lang="en-US" altLang="zh-CN" sz="2400" b="1" dirty="0" smtClean="0">
                <a:solidFill>
                  <a:schemeClr val="accent1">
                    <a:lumMod val="75000"/>
                  </a:schemeClr>
                </a:solidFill>
                <a:sym typeface="Symbol"/>
              </a:rPr>
              <a:t>          </a:t>
            </a:r>
            <a:endParaRPr lang="zh-CN" altLang="zh-CN" sz="2400" dirty="0"/>
          </a:p>
          <a:p>
            <a:endParaRPr lang="zh-CN" altLang="en-US" dirty="0"/>
          </a:p>
        </p:txBody>
      </p:sp>
      <p:sp>
        <p:nvSpPr>
          <p:cNvPr id="7" name="圆角矩形 6"/>
          <p:cNvSpPr/>
          <p:nvPr/>
        </p:nvSpPr>
        <p:spPr>
          <a:xfrm>
            <a:off x="251520" y="260648"/>
            <a:ext cx="8640960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4092-B3B7-40F5-BAB8-AFCCE4C63B9D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39552" y="5949280"/>
            <a:ext cx="698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altLang="zh-CN" sz="2000" b="1" dirty="0" smtClean="0">
                <a:solidFill>
                  <a:schemeClr val="accent1">
                    <a:lumMod val="75000"/>
                  </a:schemeClr>
                </a:solidFill>
                <a:sym typeface="Symbol"/>
              </a:rPr>
              <a:t> Discuss the design of diamond based profile monitor for PHIL.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755576" y="2132856"/>
            <a:ext cx="7772400" cy="1470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you for your attention ! 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51520" y="260648"/>
            <a:ext cx="8640960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altLang="zh-CN" u="sng" dirty="0" smtClean="0"/>
              <a:t>Contents</a:t>
            </a:r>
            <a:endParaRPr lang="zh-CN" altLang="en-US" u="sng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1628800"/>
            <a:ext cx="7128792" cy="4525963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chemeClr val="accent1">
                    <a:lumMod val="75000"/>
                  </a:schemeClr>
                </a:solidFill>
              </a:rPr>
              <a:t>ATF2</a:t>
            </a:r>
            <a:r>
              <a:rPr lang="zh-CN" alt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b="1" dirty="0" smtClean="0">
                <a:solidFill>
                  <a:schemeClr val="accent1">
                    <a:lumMod val="75000"/>
                  </a:schemeClr>
                </a:solidFill>
              </a:rPr>
              <a:t>and Beam Halo Measurement</a:t>
            </a:r>
          </a:p>
          <a:p>
            <a:r>
              <a:rPr lang="en-US" altLang="zh-CN" b="1" dirty="0" smtClean="0">
                <a:solidFill>
                  <a:schemeClr val="accent1">
                    <a:lumMod val="75000"/>
                  </a:schemeClr>
                </a:solidFill>
              </a:rPr>
              <a:t>Diamond Detector Characteristics</a:t>
            </a:r>
          </a:p>
          <a:p>
            <a:r>
              <a:rPr lang="en-US" altLang="zh-CN" b="1" dirty="0" smtClean="0">
                <a:solidFill>
                  <a:schemeClr val="accent1">
                    <a:lumMod val="75000"/>
                  </a:schemeClr>
                </a:solidFill>
              </a:rPr>
              <a:t>Mad-X 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Simulation </a:t>
            </a:r>
            <a:r>
              <a:rPr lang="en-US" altLang="zh-CN" b="1" dirty="0" smtClean="0">
                <a:solidFill>
                  <a:schemeClr val="accent1">
                    <a:lumMod val="75000"/>
                  </a:schemeClr>
                </a:solidFill>
              </a:rPr>
              <a:t>Results</a:t>
            </a:r>
          </a:p>
          <a:p>
            <a:r>
              <a:rPr lang="en-US" altLang="zh-CN" b="1" dirty="0" smtClean="0">
                <a:solidFill>
                  <a:schemeClr val="accent1">
                    <a:lumMod val="75000"/>
                  </a:schemeClr>
                </a:solidFill>
              </a:rPr>
              <a:t>Diamond Detector Test @ PHIL</a:t>
            </a:r>
          </a:p>
          <a:p>
            <a:r>
              <a:rPr lang="en-US" altLang="zh-CN" b="1" dirty="0" smtClean="0">
                <a:solidFill>
                  <a:schemeClr val="accent1">
                    <a:lumMod val="75000"/>
                  </a:schemeClr>
                </a:solidFill>
              </a:rPr>
              <a:t>Expected Signal @ PHIL</a:t>
            </a:r>
          </a:p>
          <a:p>
            <a:r>
              <a:rPr lang="en-US" altLang="zh-CN" b="1" dirty="0" smtClean="0">
                <a:solidFill>
                  <a:schemeClr val="accent1">
                    <a:lumMod val="75000"/>
                  </a:schemeClr>
                </a:solidFill>
              </a:rPr>
              <a:t>Electronics Setup</a:t>
            </a:r>
          </a:p>
          <a:p>
            <a:r>
              <a:rPr lang="en-US" altLang="zh-CN" b="1" dirty="0" smtClean="0">
                <a:solidFill>
                  <a:schemeClr val="accent1">
                    <a:lumMod val="75000"/>
                  </a:schemeClr>
                </a:solidFill>
              </a:rPr>
              <a:t>Summary and Future Plan</a:t>
            </a:r>
          </a:p>
          <a:p>
            <a:endParaRPr lang="en-US" altLang="zh-CN" dirty="0" smtClean="0"/>
          </a:p>
        </p:txBody>
      </p:sp>
      <p:sp>
        <p:nvSpPr>
          <p:cNvPr id="4" name="圆角矩形 3"/>
          <p:cNvSpPr/>
          <p:nvPr/>
        </p:nvSpPr>
        <p:spPr>
          <a:xfrm>
            <a:off x="251520" y="188640"/>
            <a:ext cx="8604448" cy="64807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4092-B3B7-40F5-BAB8-AFCCE4C63B9D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  <p:transition advTm="3557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94" t="14050" r="62544" b="51173"/>
          <a:stretch>
            <a:fillRect/>
          </a:stretch>
        </p:blipFill>
        <p:spPr bwMode="auto">
          <a:xfrm>
            <a:off x="2771800" y="3140968"/>
            <a:ext cx="3240360" cy="235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  </a:t>
            </a:r>
            <a:endParaRPr lang="zh-CN" altLang="en-US" dirty="0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5" y="1052736"/>
            <a:ext cx="864323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6096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ATF2 &amp; Beam</a:t>
            </a:r>
            <a:r>
              <a:rPr kumimoji="0" lang="en-US" altLang="zh-CN" sz="44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Halo Measurement</a:t>
            </a:r>
            <a:endParaRPr kumimoji="0" lang="zh-CN" altLang="en-US" sz="4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3450" y="3142674"/>
            <a:ext cx="2879030" cy="223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6" cstate="print"/>
          <a:srcRect l="2715" t="9800" r="32122"/>
          <a:stretch>
            <a:fillRect/>
          </a:stretch>
        </p:blipFill>
        <p:spPr bwMode="auto">
          <a:xfrm>
            <a:off x="323528" y="2492896"/>
            <a:ext cx="309634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圆角矩形 12"/>
          <p:cNvSpPr/>
          <p:nvPr/>
        </p:nvSpPr>
        <p:spPr>
          <a:xfrm>
            <a:off x="2773090" y="3140968"/>
            <a:ext cx="3096344" cy="23042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3408061" y="3284984"/>
            <a:ext cx="45719" cy="576064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251520" y="1844824"/>
            <a:ext cx="1080120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179512" y="3284984"/>
            <a:ext cx="1846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 smtClean="0">
                <a:solidFill>
                  <a:srgbClr val="002060"/>
                </a:solidFill>
              </a:rPr>
              <a:t>Shintake</a:t>
            </a:r>
            <a:r>
              <a:rPr lang="zh-CN" altLang="en-US" b="1" dirty="0" smtClean="0">
                <a:solidFill>
                  <a:srgbClr val="002060"/>
                </a:solidFill>
              </a:rPr>
              <a:t> </a:t>
            </a:r>
            <a:r>
              <a:rPr lang="en-US" altLang="zh-CN" b="1" dirty="0" smtClean="0">
                <a:solidFill>
                  <a:srgbClr val="002060"/>
                </a:solidFill>
              </a:rPr>
              <a:t>Monitor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32040" y="5003884"/>
            <a:ext cx="829073" cy="36933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C000"/>
                </a:solidFill>
              </a:rPr>
              <a:t>Sensor</a:t>
            </a:r>
            <a:endParaRPr lang="zh-CN" altLang="en-US" b="1" dirty="0">
              <a:solidFill>
                <a:srgbClr val="FFC000"/>
              </a:solidFill>
            </a:endParaRPr>
          </a:p>
        </p:txBody>
      </p:sp>
      <p:sp>
        <p:nvSpPr>
          <p:cNvPr id="39" name="灯片编号占位符 38"/>
          <p:cNvSpPr>
            <a:spLocks noGrp="1"/>
          </p:cNvSpPr>
          <p:nvPr>
            <p:ph type="sldNum" sz="quarter" idx="12"/>
          </p:nvPr>
        </p:nvSpPr>
        <p:spPr>
          <a:xfrm>
            <a:off x="6804248" y="6492875"/>
            <a:ext cx="2133600" cy="365125"/>
          </a:xfrm>
        </p:spPr>
        <p:txBody>
          <a:bodyPr/>
          <a:lstStyle/>
          <a:p>
            <a:fld id="{C6494092-B3B7-40F5-BAB8-AFCCE4C63B9D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23528" y="5110584"/>
            <a:ext cx="88204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u="sng" dirty="0" smtClean="0">
                <a:solidFill>
                  <a:srgbClr val="C00000"/>
                </a:solidFill>
              </a:rPr>
              <a:t>Motivations: </a:t>
            </a:r>
          </a:p>
          <a:p>
            <a:endParaRPr lang="en-US" altLang="zh-CN" sz="1000" b="1" i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dirty="0" smtClean="0">
                <a:solidFill>
                  <a:srgbClr val="002060"/>
                </a:solidFill>
                <a:cs typeface="Andalus" pitchFamily="2" charset="-78"/>
              </a:rPr>
              <a:t> </a:t>
            </a:r>
            <a:r>
              <a:rPr lang="en-US" altLang="zh-CN" b="1" i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Beam halo transverse distribution unknown → investigate halo model</a:t>
            </a:r>
          </a:p>
          <a:p>
            <a:pPr>
              <a:buFont typeface="Wingdings" pitchFamily="2" charset="2"/>
              <a:buChar char="Ø"/>
            </a:pPr>
            <a:r>
              <a:rPr lang="en-US" altLang="zh-CN" b="1" i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 Probe Compton recoiled electron→ investigate the higher order contributions to the   </a:t>
            </a:r>
          </a:p>
          <a:p>
            <a:r>
              <a:rPr lang="en-US" altLang="zh-CN" b="1" i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    Compton process  </a:t>
            </a:r>
            <a:endParaRPr lang="zh-CN" altLang="en-US" b="1" i="1" dirty="0" smtClean="0">
              <a:solidFill>
                <a:schemeClr val="tx2">
                  <a:lumMod val="75000"/>
                </a:schemeClr>
              </a:solidFill>
              <a:sym typeface="Symbol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251520" y="5661248"/>
            <a:ext cx="8640960" cy="864096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Tm="12576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t="3009"/>
          <a:stretch>
            <a:fillRect/>
          </a:stretch>
        </p:blipFill>
        <p:spPr bwMode="auto">
          <a:xfrm>
            <a:off x="4860032" y="3039368"/>
            <a:ext cx="396692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u="sng" dirty="0" smtClean="0"/>
              <a:t>Diamond Detector Characteristics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697216" y="6356350"/>
            <a:ext cx="2133600" cy="365125"/>
          </a:xfrm>
        </p:spPr>
        <p:txBody>
          <a:bodyPr/>
          <a:lstStyle/>
          <a:p>
            <a:fld id="{C6494092-B3B7-40F5-BAB8-AFCCE4C63B9D}" type="slidenum">
              <a:rPr lang="zh-CN" altLang="en-US" smtClean="0"/>
              <a:pPr/>
              <a:t>4</a:t>
            </a:fld>
            <a:endParaRPr lang="zh-CN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t="26927" r="15159" b="66294"/>
          <a:stretch>
            <a:fillRect/>
          </a:stretch>
        </p:blipFill>
        <p:spPr bwMode="auto">
          <a:xfrm>
            <a:off x="323528" y="6093296"/>
            <a:ext cx="7579789" cy="5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圆角矩形 6"/>
          <p:cNvSpPr/>
          <p:nvPr/>
        </p:nvSpPr>
        <p:spPr>
          <a:xfrm>
            <a:off x="251520" y="6093296"/>
            <a:ext cx="7704856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51520" y="6076379"/>
            <a:ext cx="751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PHIL </a:t>
            </a:r>
            <a:r>
              <a:rPr lang="en-US" altLang="zh-CN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endParaRPr lang="en-US" altLang="zh-CN" sz="1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zh-CN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ATF2</a:t>
            </a:r>
            <a:r>
              <a:rPr lang="en-US" altLang="zh-CN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</a:t>
            </a:r>
            <a:endParaRPr lang="zh-CN" altLang="en-US" sz="1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216024" y="1505688"/>
          <a:ext cx="4427984" cy="3219456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3059832"/>
                <a:gridCol w="720080"/>
                <a:gridCol w="648072"/>
              </a:tblGrid>
              <a:tr h="354336">
                <a:tc gridSpan="3">
                  <a:txBody>
                    <a:bodyPr/>
                    <a:lstStyle/>
                    <a:p>
                      <a:r>
                        <a:rPr lang="en-US" altLang="zh-CN" sz="1400" dirty="0" smtClean="0"/>
                        <a:t>Property                                                     Diamond    Silicon</a:t>
                      </a:r>
                      <a:endParaRPr lang="zh-CN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737608"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Arial" pitchFamily="34" charset="0"/>
                          <a:cs typeface="Arial" pitchFamily="34" charset="0"/>
                        </a:rPr>
                        <a:t>Density</a:t>
                      </a:r>
                      <a:r>
                        <a:rPr lang="en-US" altLang="zh-CN" sz="1400" baseline="0" dirty="0" smtClean="0">
                          <a:latin typeface="Arial" pitchFamily="34" charset="0"/>
                          <a:cs typeface="Arial" pitchFamily="34" charset="0"/>
                        </a:rPr>
                        <a:t> (g m</a:t>
                      </a:r>
                      <a:r>
                        <a:rPr lang="en-US" altLang="zh-CN" sz="1400" baseline="30000" dirty="0" smtClean="0">
                          <a:latin typeface="Arial" pitchFamily="34" charset="0"/>
                          <a:cs typeface="Arial" pitchFamily="34" charset="0"/>
                        </a:rPr>
                        <a:t>-3</a:t>
                      </a:r>
                      <a:r>
                        <a:rPr lang="en-US" altLang="zh-CN" sz="1400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r>
                        <a:rPr lang="en-US" altLang="zh-CN" sz="14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Band gap (</a:t>
                      </a:r>
                      <a:r>
                        <a:rPr lang="en-US" altLang="zh-CN" sz="1400" baseline="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eV</a:t>
                      </a:r>
                      <a:r>
                        <a:rPr lang="en-US" altLang="zh-CN" sz="14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r>
                        <a:rPr lang="en-US" altLang="zh-CN" sz="1400" baseline="0" dirty="0" smtClean="0">
                          <a:latin typeface="Arial" pitchFamily="34" charset="0"/>
                          <a:cs typeface="Arial" pitchFamily="34" charset="0"/>
                        </a:rPr>
                        <a:t>Resistivity  (</a:t>
                      </a:r>
                      <a:r>
                        <a:rPr lang="el-GR" altLang="zh-CN" sz="1400" baseline="0" dirty="0" smtClean="0">
                          <a:latin typeface="Arial" pitchFamily="34" charset="0"/>
                          <a:cs typeface="Arial" pitchFamily="34" charset="0"/>
                        </a:rPr>
                        <a:t>Ω</a:t>
                      </a:r>
                      <a:r>
                        <a:rPr lang="en-US" altLang="zh-CN" sz="1400" baseline="0" dirty="0" smtClean="0">
                          <a:latin typeface="Arial" pitchFamily="34" charset="0"/>
                          <a:cs typeface="Arial" pitchFamily="34" charset="0"/>
                        </a:rPr>
                        <a:t> cm)</a:t>
                      </a:r>
                    </a:p>
                    <a:p>
                      <a:r>
                        <a:rPr lang="en-US" altLang="zh-CN" sz="14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Breakdown  voltage (V cm</a:t>
                      </a:r>
                      <a:r>
                        <a:rPr lang="en-US" altLang="zh-CN" sz="1400" baseline="300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-1</a:t>
                      </a:r>
                      <a:r>
                        <a:rPr lang="en-US" altLang="zh-CN" sz="14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r>
                        <a:rPr lang="en-US" altLang="zh-CN" sz="14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Electron mobility (cm</a:t>
                      </a:r>
                      <a:r>
                        <a:rPr lang="en-US" altLang="zh-CN" sz="1400" baseline="300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 </a:t>
                      </a:r>
                      <a:r>
                        <a:rPr lang="en-US" altLang="zh-CN" sz="14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V</a:t>
                      </a:r>
                      <a:r>
                        <a:rPr lang="en-US" altLang="zh-CN" sz="1400" baseline="300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r>
                        <a:rPr lang="en-US" altLang="zh-CN" sz="14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s</a:t>
                      </a:r>
                      <a:r>
                        <a:rPr lang="en-US" altLang="zh-CN" sz="1400" baseline="300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r>
                        <a:rPr lang="en-US" altLang="zh-CN" sz="14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r>
                        <a:rPr lang="en-US" altLang="zh-CN" sz="14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Hole mobility (cm</a:t>
                      </a:r>
                      <a:r>
                        <a:rPr lang="en-US" altLang="zh-CN" sz="1400" baseline="300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 </a:t>
                      </a:r>
                      <a:r>
                        <a:rPr lang="en-US" altLang="zh-CN" sz="14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V</a:t>
                      </a:r>
                      <a:r>
                        <a:rPr lang="en-US" altLang="zh-CN" sz="1400" baseline="300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r>
                        <a:rPr lang="en-US" altLang="zh-CN" sz="14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s</a:t>
                      </a:r>
                      <a:r>
                        <a:rPr lang="en-US" altLang="zh-CN" sz="1400" baseline="300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r>
                        <a:rPr lang="en-US" altLang="zh-CN" sz="14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r>
                        <a:rPr lang="en-US" altLang="zh-CN" sz="1400" baseline="0" dirty="0" smtClean="0">
                          <a:latin typeface="Arial" pitchFamily="34" charset="0"/>
                          <a:cs typeface="Arial" pitchFamily="34" charset="0"/>
                        </a:rPr>
                        <a:t>Saturation </a:t>
                      </a:r>
                      <a:r>
                        <a:rPr lang="en-US" altLang="zh-CN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elocity</a:t>
                      </a:r>
                      <a:r>
                        <a:rPr lang="en-US" altLang="zh-CN" sz="1400" baseline="0" dirty="0" smtClean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altLang="zh-CN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μm</a:t>
                      </a:r>
                      <a:r>
                        <a:rPr lang="en-US" altLang="zh-CN" sz="1400" baseline="0" dirty="0" smtClean="0">
                          <a:latin typeface="Arial" pitchFamily="34" charset="0"/>
                          <a:cs typeface="Arial" pitchFamily="34" charset="0"/>
                        </a:rPr>
                        <a:t> ns</a:t>
                      </a:r>
                      <a:r>
                        <a:rPr lang="en-US" altLang="zh-CN" sz="1400" baseline="30000" dirty="0" smtClean="0"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r>
                        <a:rPr lang="en-US" altLang="zh-CN" sz="1400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r>
                        <a:rPr lang="en-US" altLang="zh-CN" sz="1400" baseline="0" dirty="0" smtClean="0">
                          <a:latin typeface="Arial" pitchFamily="34" charset="0"/>
                          <a:cs typeface="Arial" pitchFamily="34" charset="0"/>
                        </a:rPr>
                        <a:t>Dielectric constant </a:t>
                      </a:r>
                    </a:p>
                    <a:p>
                      <a:r>
                        <a:rPr lang="en-US" altLang="zh-CN" sz="1400" baseline="0" dirty="0" smtClean="0">
                          <a:latin typeface="Arial" pitchFamily="34" charset="0"/>
                          <a:cs typeface="Arial" pitchFamily="34" charset="0"/>
                        </a:rPr>
                        <a:t>Neutron</a:t>
                      </a:r>
                    </a:p>
                    <a:p>
                      <a:r>
                        <a:rPr lang="en-US" altLang="zh-CN" sz="1400" baseline="0" dirty="0" smtClean="0">
                          <a:latin typeface="Arial" pitchFamily="34" charset="0"/>
                          <a:cs typeface="Arial" pitchFamily="34" charset="0"/>
                        </a:rPr>
                        <a:t>   transmutation cross-section(</a:t>
                      </a:r>
                      <a:r>
                        <a:rPr lang="en-US" altLang="zh-CN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mb</a:t>
                      </a:r>
                      <a:r>
                        <a:rPr lang="en-US" altLang="zh-CN" sz="1400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r>
                        <a:rPr lang="en-US" altLang="zh-CN" sz="1400" baseline="0" dirty="0" smtClean="0">
                          <a:latin typeface="Arial" pitchFamily="34" charset="0"/>
                          <a:cs typeface="Arial" pitchFamily="34" charset="0"/>
                        </a:rPr>
                        <a:t>Energy per e-h pair (</a:t>
                      </a:r>
                      <a:r>
                        <a:rPr lang="en-US" altLang="zh-CN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eV</a:t>
                      </a:r>
                      <a:r>
                        <a:rPr lang="en-US" altLang="zh-CN" sz="1400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r>
                        <a:rPr lang="en-US" altLang="zh-CN" sz="1400" baseline="0" dirty="0" smtClean="0">
                          <a:latin typeface="Arial" pitchFamily="34" charset="0"/>
                          <a:cs typeface="Arial" pitchFamily="34" charset="0"/>
                        </a:rPr>
                        <a:t>Atomic number</a:t>
                      </a:r>
                    </a:p>
                    <a:p>
                      <a:r>
                        <a:rPr lang="en-US" altLang="zh-CN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Av.min.ionizing</a:t>
                      </a:r>
                      <a:r>
                        <a:rPr lang="en-US" altLang="zh-CN" sz="1400" baseline="0" dirty="0" smtClean="0">
                          <a:latin typeface="Arial" pitchFamily="34" charset="0"/>
                          <a:cs typeface="Arial" pitchFamily="34" charset="0"/>
                        </a:rPr>
                        <a:t> signal per 100 </a:t>
                      </a:r>
                      <a:r>
                        <a:rPr lang="en-US" altLang="zh-CN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μm</a:t>
                      </a:r>
                      <a:r>
                        <a:rPr lang="en-US" altLang="zh-CN" sz="1400" baseline="0" dirty="0" smtClean="0">
                          <a:latin typeface="Arial" pitchFamily="34" charset="0"/>
                          <a:cs typeface="Arial" pitchFamily="34" charset="0"/>
                        </a:rPr>
                        <a:t> (e)</a:t>
                      </a:r>
                      <a:endParaRPr lang="zh-CN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aseline="0" dirty="0" smtClean="0">
                          <a:latin typeface="Arial" pitchFamily="34" charset="0"/>
                          <a:cs typeface="Arial" pitchFamily="34" charset="0"/>
                        </a:rPr>
                        <a:t>3.5</a:t>
                      </a:r>
                    </a:p>
                    <a:p>
                      <a:r>
                        <a:rPr lang="en-US" altLang="zh-CN" sz="14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5.5</a:t>
                      </a:r>
                    </a:p>
                    <a:p>
                      <a:r>
                        <a:rPr lang="en-US" altLang="zh-CN" sz="1400" baseline="0" dirty="0" smtClean="0">
                          <a:latin typeface="Arial" pitchFamily="34" charset="0"/>
                          <a:cs typeface="Arial" pitchFamily="34" charset="0"/>
                        </a:rPr>
                        <a:t>&gt;10</a:t>
                      </a:r>
                      <a:r>
                        <a:rPr lang="en-US" altLang="zh-CN" sz="1400" baseline="30000" dirty="0" smtClean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  <a:p>
                      <a:r>
                        <a:rPr lang="en-US" altLang="zh-CN" sz="14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altLang="zh-CN" sz="1400" baseline="300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  <a:p>
                      <a:r>
                        <a:rPr lang="en-US" altLang="zh-CN" sz="14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1800</a:t>
                      </a:r>
                    </a:p>
                    <a:p>
                      <a:r>
                        <a:rPr lang="en-US" altLang="zh-CN" sz="14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1200</a:t>
                      </a:r>
                    </a:p>
                    <a:p>
                      <a:r>
                        <a:rPr lang="en-US" altLang="zh-CN" sz="1400" baseline="0" dirty="0" smtClean="0">
                          <a:latin typeface="Arial" pitchFamily="34" charset="0"/>
                          <a:cs typeface="Arial" pitchFamily="34" charset="0"/>
                        </a:rPr>
                        <a:t>220</a:t>
                      </a:r>
                    </a:p>
                    <a:p>
                      <a:r>
                        <a:rPr lang="en-US" altLang="zh-CN" sz="1400" baseline="0" dirty="0" smtClean="0">
                          <a:latin typeface="Arial" pitchFamily="34" charset="0"/>
                          <a:cs typeface="Arial" pitchFamily="34" charset="0"/>
                        </a:rPr>
                        <a:t>5.6</a:t>
                      </a:r>
                    </a:p>
                    <a:p>
                      <a:endParaRPr lang="en-US" altLang="zh-CN" sz="14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altLang="zh-CN" sz="1400" baseline="0" dirty="0" smtClean="0">
                          <a:latin typeface="Arial" pitchFamily="34" charset="0"/>
                          <a:cs typeface="Arial" pitchFamily="34" charset="0"/>
                        </a:rPr>
                        <a:t>3.2</a:t>
                      </a:r>
                    </a:p>
                    <a:p>
                      <a:r>
                        <a:rPr lang="en-US" altLang="zh-CN" sz="1400" baseline="0" dirty="0" smtClean="0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  <a:p>
                      <a:r>
                        <a:rPr lang="en-US" altLang="zh-CN" sz="1400" baseline="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  <a:p>
                      <a:r>
                        <a:rPr lang="en-US" altLang="zh-CN" sz="1400" baseline="0" dirty="0" smtClean="0">
                          <a:latin typeface="Arial" pitchFamily="34" charset="0"/>
                          <a:cs typeface="Arial" pitchFamily="34" charset="0"/>
                        </a:rPr>
                        <a:t>3600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aseline="0" dirty="0" smtClean="0">
                          <a:latin typeface="Arial" pitchFamily="34" charset="0"/>
                          <a:cs typeface="Arial" pitchFamily="34" charset="0"/>
                        </a:rPr>
                        <a:t>2.32</a:t>
                      </a:r>
                    </a:p>
                    <a:p>
                      <a:r>
                        <a:rPr lang="en-US" altLang="zh-CN" sz="1400" baseline="0" dirty="0" smtClean="0">
                          <a:latin typeface="Arial" pitchFamily="34" charset="0"/>
                          <a:cs typeface="Arial" pitchFamily="34" charset="0"/>
                        </a:rPr>
                        <a:t>1.1</a:t>
                      </a:r>
                    </a:p>
                    <a:p>
                      <a:r>
                        <a:rPr lang="en-US" altLang="zh-CN" sz="1400" baseline="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altLang="zh-CN" sz="1400" baseline="300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  <a:p>
                      <a:r>
                        <a:rPr lang="en-US" altLang="zh-CN" sz="14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altLang="zh-CN" sz="1400" baseline="30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altLang="zh-C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altLang="zh-CN" sz="1400" dirty="0" smtClean="0">
                          <a:latin typeface="Arial" pitchFamily="34" charset="0"/>
                          <a:cs typeface="Arial" pitchFamily="34" charset="0"/>
                        </a:rPr>
                        <a:t>1500</a:t>
                      </a:r>
                    </a:p>
                    <a:p>
                      <a:r>
                        <a:rPr lang="en-US" altLang="zh-CN" sz="1400" dirty="0" smtClean="0"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</a:p>
                    <a:p>
                      <a:r>
                        <a:rPr lang="en-US" altLang="zh-CN" sz="1400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  <a:p>
                      <a:r>
                        <a:rPr lang="en-US" altLang="zh-CN" sz="1400" dirty="0" smtClean="0">
                          <a:latin typeface="Arial" pitchFamily="34" charset="0"/>
                          <a:cs typeface="Arial" pitchFamily="34" charset="0"/>
                        </a:rPr>
                        <a:t>11.7</a:t>
                      </a:r>
                    </a:p>
                    <a:p>
                      <a:endParaRPr lang="en-US" altLang="zh-C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altLang="zh-CN" sz="1400" dirty="0" smtClean="0"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  <a:p>
                      <a:r>
                        <a:rPr lang="en-US" altLang="zh-CN" sz="1400" dirty="0" smtClean="0">
                          <a:latin typeface="Arial" pitchFamily="34" charset="0"/>
                          <a:cs typeface="Arial" pitchFamily="34" charset="0"/>
                        </a:rPr>
                        <a:t>3.6</a:t>
                      </a:r>
                    </a:p>
                    <a:p>
                      <a:r>
                        <a:rPr lang="en-US" altLang="zh-CN" sz="14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  <a:p>
                      <a:r>
                        <a:rPr lang="en-US" altLang="zh-CN" sz="1400" dirty="0" smtClean="0">
                          <a:latin typeface="Arial" pitchFamily="34" charset="0"/>
                          <a:cs typeface="Arial" pitchFamily="34" charset="0"/>
                        </a:rPr>
                        <a:t>8000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t="12203" r="17789" b="79196"/>
          <a:stretch>
            <a:fillRect/>
          </a:stretch>
        </p:blipFill>
        <p:spPr bwMode="auto">
          <a:xfrm>
            <a:off x="611560" y="5326608"/>
            <a:ext cx="734481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4680520" y="1591632"/>
            <a:ext cx="4499992" cy="147732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n-US" altLang="zh-CN" b="1" i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•</a:t>
            </a:r>
            <a:r>
              <a:rPr lang="en-US" altLang="zh-CN" b="1" i="1" dirty="0" smtClean="0">
                <a:sym typeface="Symbol"/>
              </a:rPr>
              <a:t> </a:t>
            </a:r>
            <a:r>
              <a:rPr lang="en-US" altLang="zh-CN" b="1" i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Large band-gap</a:t>
            </a:r>
            <a:r>
              <a:rPr lang="en-US" altLang="zh-CN" b="1" i="1" dirty="0" smtClean="0">
                <a:solidFill>
                  <a:srgbClr val="C00000"/>
                </a:solidFill>
                <a:sym typeface="Symbol"/>
              </a:rPr>
              <a:t>⇒ low leakage current</a:t>
            </a:r>
          </a:p>
          <a:p>
            <a:r>
              <a:rPr lang="en-US" altLang="zh-CN" b="1" i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• High breakdown field</a:t>
            </a:r>
          </a:p>
          <a:p>
            <a:r>
              <a:rPr lang="en-US" altLang="zh-CN" b="1" i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• High mobility</a:t>
            </a:r>
            <a:r>
              <a:rPr lang="en-US" altLang="zh-CN" b="1" i="1" dirty="0" smtClean="0">
                <a:solidFill>
                  <a:srgbClr val="C00000"/>
                </a:solidFill>
                <a:sym typeface="Symbol"/>
              </a:rPr>
              <a:t>⇒ fast charge collection</a:t>
            </a:r>
          </a:p>
          <a:p>
            <a:r>
              <a:rPr lang="en-US" altLang="zh-CN" b="1" i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• Large thermal conductivity</a:t>
            </a:r>
          </a:p>
          <a:p>
            <a:r>
              <a:rPr lang="en-US" altLang="zh-CN" b="1" i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• High binding energy</a:t>
            </a:r>
            <a:r>
              <a:rPr lang="en-US" altLang="zh-CN" b="1" i="1" dirty="0" smtClean="0">
                <a:solidFill>
                  <a:srgbClr val="C00000"/>
                </a:solidFill>
                <a:sym typeface="Symbol"/>
              </a:rPr>
              <a:t>⇒ Radiation hardness</a:t>
            </a:r>
            <a:endParaRPr lang="zh-CN" altLang="en-US" b="1" i="1" dirty="0" smtClean="0">
              <a:solidFill>
                <a:srgbClr val="C00000"/>
              </a:solidFill>
              <a:sym typeface="Symbol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4752528" y="1268760"/>
            <a:ext cx="4211960" cy="18002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Rectangle 26"/>
          <p:cNvSpPr/>
          <p:nvPr/>
        </p:nvSpPr>
        <p:spPr>
          <a:xfrm>
            <a:off x="6012160" y="1259468"/>
            <a:ext cx="1481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ADVANTAGES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36" y="4941168"/>
            <a:ext cx="464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loss of an electron in 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diamond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silicon </a:t>
            </a:r>
            <a:endParaRPr lang="zh-CN" alt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395536" y="5013176"/>
            <a:ext cx="4536504" cy="2880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箭头连接符 18"/>
          <p:cNvCxnSpPr>
            <a:stCxn id="16" idx="3"/>
          </p:cNvCxnSpPr>
          <p:nvPr/>
        </p:nvCxnSpPr>
        <p:spPr>
          <a:xfrm flipV="1">
            <a:off x="5038154" y="5013176"/>
            <a:ext cx="325934" cy="11265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8112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429000"/>
            <a:ext cx="459564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 t="8475" r="28169"/>
          <a:stretch>
            <a:fillRect/>
          </a:stretch>
        </p:blipFill>
        <p:spPr bwMode="auto">
          <a:xfrm>
            <a:off x="4967536" y="4673029"/>
            <a:ext cx="406896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altLang="zh-CN" u="sng" dirty="0" smtClean="0"/>
              <a:t>Diamond Detector Characteristics</a:t>
            </a:r>
            <a:endParaRPr lang="zh-CN" altLang="en-US" u="sng" dirty="0"/>
          </a:p>
        </p:txBody>
      </p:sp>
      <p:sp>
        <p:nvSpPr>
          <p:cNvPr id="7" name="Rectangle 24"/>
          <p:cNvSpPr/>
          <p:nvPr/>
        </p:nvSpPr>
        <p:spPr>
          <a:xfrm>
            <a:off x="5292080" y="1743631"/>
            <a:ext cx="4248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ym typeface="Symbol"/>
              </a:rPr>
              <a:t>  Configurations</a:t>
            </a:r>
            <a:r>
              <a:rPr lang="en-US" b="1" i="1" dirty="0" smtClean="0">
                <a:sym typeface="Symbol"/>
              </a:rPr>
              <a:t>:</a:t>
            </a:r>
            <a:endParaRPr lang="en-US" b="1" i="1" dirty="0">
              <a:sym typeface="Symbol"/>
            </a:endParaRPr>
          </a:p>
          <a:p>
            <a:r>
              <a:rPr lang="en-US" b="1" i="1" dirty="0" smtClean="0">
                <a:sym typeface="Symbol"/>
              </a:rPr>
              <a:t>   - Pads : mm</a:t>
            </a:r>
            <a:r>
              <a:rPr lang="en-US" i="1" baseline="30000" dirty="0">
                <a:sym typeface="Symbol"/>
              </a:rPr>
              <a:t>2</a:t>
            </a:r>
            <a:r>
              <a:rPr lang="en-US" b="1" i="1" dirty="0" smtClean="0">
                <a:sym typeface="Symbol"/>
              </a:rPr>
              <a:t> x 500 m</a:t>
            </a:r>
          </a:p>
          <a:p>
            <a:r>
              <a:rPr lang="en-US" b="1" i="1" dirty="0" smtClean="0">
                <a:sym typeface="Symbol"/>
              </a:rPr>
              <a:t>   - Strips &amp; pixels</a:t>
            </a:r>
          </a:p>
          <a:p>
            <a:r>
              <a:rPr lang="en-US" b="1" i="1" dirty="0" smtClean="0">
                <a:sym typeface="Symbol"/>
              </a:rPr>
              <a:t>   - Membranes (</a:t>
            </a:r>
            <a:r>
              <a:rPr lang="en-US" b="1" i="1" dirty="0" smtClean="0">
                <a:sym typeface="Wingdings" pitchFamily="2" charset="2"/>
              </a:rPr>
              <a:t> </a:t>
            </a:r>
            <a:r>
              <a:rPr lang="en-US" b="1" i="1" dirty="0" smtClean="0">
                <a:sym typeface="Symbol"/>
              </a:rPr>
              <a:t>5 </a:t>
            </a:r>
            <a:r>
              <a:rPr lang="en-US" b="1" i="1" dirty="0">
                <a:sym typeface="Symbol"/>
              </a:rPr>
              <a:t></a:t>
            </a:r>
            <a:r>
              <a:rPr lang="en-US" b="1" i="1" dirty="0" smtClean="0">
                <a:sym typeface="Symbol"/>
              </a:rPr>
              <a:t>m</a:t>
            </a:r>
            <a:r>
              <a:rPr lang="en-US" b="1" i="1" dirty="0" smtClean="0">
                <a:sym typeface="Symbol"/>
              </a:rPr>
              <a:t>)</a:t>
            </a:r>
          </a:p>
          <a:p>
            <a:r>
              <a:rPr lang="en-US" b="1" i="1" dirty="0" smtClean="0">
                <a:sym typeface="Symbol"/>
              </a:rPr>
              <a:t> </a:t>
            </a:r>
            <a:r>
              <a:rPr lang="en-US" b="1" i="1" dirty="0" smtClean="0">
                <a:sym typeface="Symbol"/>
              </a:rPr>
              <a:t>  - Orthogonal/ Parallel  orientation</a:t>
            </a:r>
          </a:p>
          <a:p>
            <a:r>
              <a:rPr lang="en-US" altLang="zh-CN" b="1" i="1" dirty="0" smtClean="0">
                <a:sym typeface="Symbol"/>
              </a:rPr>
              <a:t>  Types</a:t>
            </a:r>
            <a:r>
              <a:rPr lang="en-US" altLang="zh-CN" b="1" i="1" dirty="0" smtClean="0">
                <a:sym typeface="Symbol"/>
              </a:rPr>
              <a:t>:</a:t>
            </a:r>
          </a:p>
          <a:p>
            <a:r>
              <a:rPr lang="en-US" altLang="zh-CN" b="1" i="1" dirty="0" smtClean="0">
                <a:sym typeface="Symbol"/>
              </a:rPr>
              <a:t> </a:t>
            </a:r>
            <a:r>
              <a:rPr lang="en-US" altLang="zh-CN" b="1" i="1" dirty="0" smtClean="0">
                <a:sym typeface="Symbol"/>
              </a:rPr>
              <a:t>  </a:t>
            </a:r>
            <a:r>
              <a:rPr lang="en-US" altLang="zh-CN" b="1" i="1" dirty="0" smtClean="0">
                <a:sym typeface="Symbol"/>
              </a:rPr>
              <a:t>- Poly crystalline diamond</a:t>
            </a:r>
            <a:endParaRPr lang="en-US" b="1" i="1" dirty="0" smtClean="0">
              <a:sym typeface="Symbol"/>
            </a:endParaRPr>
          </a:p>
          <a:p>
            <a:r>
              <a:rPr lang="en-US" b="1" i="1" dirty="0" smtClean="0">
                <a:sym typeface="Symbol"/>
              </a:rPr>
              <a:t>  </a:t>
            </a:r>
            <a:r>
              <a:rPr lang="en-US" b="1" i="1" dirty="0" smtClean="0">
                <a:sym typeface="Symbol"/>
              </a:rPr>
              <a:t> - </a:t>
            </a:r>
            <a:r>
              <a:rPr lang="en-US" b="1" i="1" dirty="0" smtClean="0">
                <a:sym typeface="Symbol"/>
              </a:rPr>
              <a:t>Single crystalline diamond</a:t>
            </a:r>
          </a:p>
        </p:txBody>
      </p:sp>
      <p:sp>
        <p:nvSpPr>
          <p:cNvPr id="8" name="Rectangle 26"/>
          <p:cNvSpPr/>
          <p:nvPr/>
        </p:nvSpPr>
        <p:spPr>
          <a:xfrm>
            <a:off x="6372200" y="1383591"/>
            <a:ext cx="200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Diamond detectors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003" t="13493" r="12987" b="14543"/>
          <a:stretch>
            <a:fillRect/>
          </a:stretch>
        </p:blipFill>
        <p:spPr bwMode="auto">
          <a:xfrm>
            <a:off x="395537" y="4941168"/>
            <a:ext cx="2232248" cy="1552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26"/>
          <p:cNvSpPr/>
          <p:nvPr/>
        </p:nvSpPr>
        <p:spPr>
          <a:xfrm>
            <a:off x="5940152" y="4293096"/>
            <a:ext cx="2305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sym typeface="Symbol"/>
              </a:rPr>
              <a:t>Current Measurement</a:t>
            </a:r>
            <a:endParaRPr lang="fr-F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1124743"/>
            <a:ext cx="4824536" cy="2242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圆角矩形 13"/>
          <p:cNvSpPr/>
          <p:nvPr/>
        </p:nvSpPr>
        <p:spPr>
          <a:xfrm>
            <a:off x="5364088" y="1239575"/>
            <a:ext cx="3528392" cy="295232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C6494092-B3B7-40F5-BAB8-AFCCE4C63B9D}" type="slidenum">
              <a:rPr lang="zh-CN" altLang="en-US" smtClean="0"/>
              <a:pPr/>
              <a:t>5</a:t>
            </a:fld>
            <a:endParaRPr lang="zh-CN" altLang="en-US"/>
          </a:p>
        </p:txBody>
      </p:sp>
      <p:cxnSp>
        <p:nvCxnSpPr>
          <p:cNvPr id="13" name="直接箭头连接符 12"/>
          <p:cNvCxnSpPr/>
          <p:nvPr/>
        </p:nvCxnSpPr>
        <p:spPr>
          <a:xfrm>
            <a:off x="1475656" y="2132856"/>
            <a:ext cx="25202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395536" y="3193231"/>
            <a:ext cx="49685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WenQuanYi Micro Hei" charset="0"/>
                <a:cs typeface="Lohit Hindi" charset="0"/>
              </a:rPr>
              <a:t>Charge created by 1MIP in diamond → 2.74 </a:t>
            </a:r>
            <a:r>
              <a:rPr lang="en-US" altLang="zh-CN" sz="14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WenQuanYi Micro Hei" charset="0"/>
                <a:cs typeface="Lohit Hindi" charset="0"/>
              </a:rPr>
              <a:t>fC</a:t>
            </a:r>
            <a:endParaRPr lang="zh-CN" altLang="en-US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133579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sz="3200" u="sng" dirty="0" smtClean="0"/>
              <a:t>Mad-X Simulation Results for Beam &amp; Halo &amp; Compton Signal @ Sensor</a:t>
            </a:r>
            <a:endParaRPr lang="zh-CN" altLang="en-US" sz="3200" u="sng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79512" y="3915440"/>
          <a:ext cx="8856985" cy="2681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7"/>
                <a:gridCol w="1584176"/>
                <a:gridCol w="1588976"/>
                <a:gridCol w="1537371"/>
                <a:gridCol w="2562285"/>
              </a:tblGrid>
              <a:tr h="648072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00" dirty="0" smtClean="0"/>
                        <a:t>Total Number (in simulation)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00" dirty="0" smtClean="0"/>
                        <a:t>Total Number (in experiment)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/>
                        <a:t>Min</a:t>
                      </a:r>
                      <a:r>
                        <a:rPr lang="en-US" altLang="zh-CN" sz="1200" kern="100" dirty="0" smtClean="0"/>
                        <a:t>.</a:t>
                      </a:r>
                      <a:r>
                        <a:rPr lang="zh-CN" altLang="en-US" sz="1200" kern="100" dirty="0" smtClean="0">
                          <a:latin typeface="宋体"/>
                          <a:ea typeface="+mn-ea"/>
                        </a:rPr>
                        <a:t>～</a:t>
                      </a:r>
                      <a:r>
                        <a:rPr lang="en-US" altLang="zh-CN" sz="1200" kern="100" dirty="0" smtClean="0"/>
                        <a:t>Max</a:t>
                      </a:r>
                      <a:r>
                        <a:rPr lang="en-US" altLang="zh-CN" sz="1200" kern="100" dirty="0" smtClean="0"/>
                        <a:t>. Number/mm</a:t>
                      </a:r>
                      <a:r>
                        <a:rPr lang="en-US" altLang="zh-CN" sz="1200" kern="100" baseline="30000" dirty="0" smtClean="0"/>
                        <a:t>2</a:t>
                      </a:r>
                      <a:r>
                        <a:rPr lang="en-US" altLang="zh-CN" sz="1200" kern="100" dirty="0" smtClean="0"/>
                        <a:t>  @ Sensor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00" dirty="0" smtClean="0"/>
                        <a:t>Charge signal/mm</a:t>
                      </a:r>
                      <a:r>
                        <a:rPr lang="en-US" altLang="zh-CN" sz="1800" kern="100" baseline="30000" dirty="0" smtClean="0"/>
                        <a:t>2</a:t>
                      </a:r>
                      <a:r>
                        <a:rPr lang="en-US" altLang="zh-CN" sz="1800" kern="100" dirty="0" smtClean="0"/>
                        <a:t> </a:t>
                      </a:r>
                      <a:endParaRPr lang="zh-CN" altLang="zh-CN" sz="1800" kern="100" dirty="0" smtClean="0">
                        <a:latin typeface="Liberation Serif"/>
                        <a:ea typeface="WenQuanYi Micro Hei"/>
                        <a:cs typeface="Lohit Hindi"/>
                      </a:endParaRPr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</a:tr>
              <a:tr h="38174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00" dirty="0" smtClean="0"/>
                        <a:t>Beam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800" kern="100" dirty="0"/>
                        <a:t>10</a:t>
                      </a:r>
                      <a:r>
                        <a:rPr lang="en-US" sz="1800" kern="100" baseline="30000" dirty="0"/>
                        <a:t>5</a:t>
                      </a:r>
                      <a:endParaRPr lang="zh-CN" sz="1800" kern="100" dirty="0">
                        <a:latin typeface="Liberation Serif"/>
                        <a:ea typeface="WenQuanYi Micro Hei"/>
                        <a:cs typeface="Lohit Hindi"/>
                      </a:endParaRPr>
                    </a:p>
                  </a:txBody>
                  <a:tcPr marL="33612" marR="33612" marT="33612" marB="33612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800" kern="100" dirty="0"/>
                        <a:t>10</a:t>
                      </a:r>
                      <a:r>
                        <a:rPr lang="en-US" sz="1800" kern="100" baseline="30000" dirty="0"/>
                        <a:t>10</a:t>
                      </a:r>
                      <a:endParaRPr lang="zh-CN" sz="1800" kern="100" dirty="0">
                        <a:latin typeface="Liberation Serif"/>
                        <a:ea typeface="WenQuanYi Micro Hei"/>
                        <a:cs typeface="Lohit Hindi"/>
                      </a:endParaRPr>
                    </a:p>
                  </a:txBody>
                  <a:tcPr marL="33612" marR="33612" marT="33612" marB="33612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800" kern="100" dirty="0"/>
                        <a:t>6163*10</a:t>
                      </a:r>
                      <a:r>
                        <a:rPr lang="en-US" sz="1800" kern="100" baseline="30000" dirty="0"/>
                        <a:t>5</a:t>
                      </a:r>
                      <a:endParaRPr lang="zh-CN" sz="1800" kern="100" dirty="0">
                        <a:latin typeface="Liberation Serif"/>
                        <a:ea typeface="WenQuanYi Micro Hei"/>
                        <a:cs typeface="Lohit Hindi"/>
                      </a:endParaRPr>
                    </a:p>
                  </a:txBody>
                  <a:tcPr marL="33612" marR="33612" marT="33612" marB="3361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00" dirty="0" smtClean="0"/>
                        <a:t>1.6887*10</a:t>
                      </a:r>
                      <a:r>
                        <a:rPr lang="en-US" altLang="zh-CN" sz="1800" kern="100" baseline="30000" dirty="0" smtClean="0"/>
                        <a:t>-6</a:t>
                      </a:r>
                      <a:r>
                        <a:rPr lang="en-US" altLang="zh-CN" sz="1800" kern="100" dirty="0" smtClean="0"/>
                        <a:t>C=</a:t>
                      </a:r>
                      <a:r>
                        <a:rPr lang="en-US" altLang="zh-CN" sz="1800" kern="100" dirty="0" smtClean="0">
                          <a:solidFill>
                            <a:srgbClr val="FF0000"/>
                          </a:solidFill>
                        </a:rPr>
                        <a:t>1.6887μC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00" dirty="0" smtClean="0"/>
                        <a:t>Halo</a:t>
                      </a:r>
                    </a:p>
                    <a:p>
                      <a:pPr algn="ctr"/>
                      <a:r>
                        <a:rPr lang="en-US" altLang="zh-CN" sz="1800" kern="100" dirty="0" smtClean="0"/>
                        <a:t>(</a:t>
                      </a:r>
                      <a:r>
                        <a:rPr lang="en-US" altLang="zh-CN" sz="1800" kern="100" dirty="0" err="1" smtClean="0"/>
                        <a:t>δp</a:t>
                      </a:r>
                      <a:r>
                        <a:rPr lang="en-US" altLang="zh-CN" sz="1800" kern="100" dirty="0" smtClean="0"/>
                        <a:t>/p</a:t>
                      </a:r>
                      <a:r>
                        <a:rPr lang="en-US" altLang="zh-CN" sz="1800" kern="100" baseline="-25000" dirty="0" smtClean="0"/>
                        <a:t>0</a:t>
                      </a:r>
                      <a:r>
                        <a:rPr lang="en-US" altLang="zh-CN" sz="1800" kern="100" dirty="0" smtClean="0"/>
                        <a:t>=0.01)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800" kern="100" dirty="0" smtClean="0"/>
                        <a:t>10</a:t>
                      </a:r>
                      <a:r>
                        <a:rPr lang="en-US" sz="1800" kern="100" baseline="30000" dirty="0" smtClean="0"/>
                        <a:t>5</a:t>
                      </a:r>
                      <a:endParaRPr lang="zh-CN" sz="1800" kern="100" dirty="0">
                        <a:latin typeface="Liberation Serif"/>
                        <a:ea typeface="WenQuanYi Micro Hei"/>
                        <a:cs typeface="Lohit Hindi"/>
                      </a:endParaRPr>
                    </a:p>
                  </a:txBody>
                  <a:tcPr marL="33612" marR="33612" marT="33612" marB="33612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800" kern="100" dirty="0"/>
                        <a:t>10</a:t>
                      </a:r>
                      <a:r>
                        <a:rPr lang="en-US" sz="1800" kern="100" baseline="30000" dirty="0"/>
                        <a:t>7</a:t>
                      </a:r>
                      <a:endParaRPr lang="zh-CN" sz="1800" kern="100" dirty="0">
                        <a:latin typeface="Liberation Serif"/>
                        <a:ea typeface="WenQuanYi Micro Hei"/>
                        <a:cs typeface="Lohit Hindi"/>
                      </a:endParaRPr>
                    </a:p>
                  </a:txBody>
                  <a:tcPr marL="33612" marR="33612" marT="33612" marB="33612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800" kern="100" dirty="0"/>
                        <a:t>114 *10</a:t>
                      </a:r>
                      <a:r>
                        <a:rPr lang="en-US" sz="1800" kern="100" baseline="30000" dirty="0"/>
                        <a:t>2</a:t>
                      </a:r>
                      <a:endParaRPr lang="zh-CN" sz="1800" kern="100" dirty="0">
                        <a:latin typeface="Liberation Serif"/>
                        <a:ea typeface="WenQuanYi Micro Hei"/>
                        <a:cs typeface="Lohit Hindi"/>
                      </a:endParaRPr>
                    </a:p>
                  </a:txBody>
                  <a:tcPr marL="33612" marR="33612" marT="33612" marB="3361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00" dirty="0" smtClean="0"/>
                        <a:t>3.1236*10</a:t>
                      </a:r>
                      <a:r>
                        <a:rPr lang="en-US" altLang="zh-CN" sz="1800" kern="100" baseline="30000" dirty="0" smtClean="0"/>
                        <a:t>-11</a:t>
                      </a:r>
                      <a:r>
                        <a:rPr lang="en-US" altLang="zh-CN" sz="1800" kern="100" dirty="0" smtClean="0"/>
                        <a:t>C=31.236pC</a:t>
                      </a:r>
                      <a:endParaRPr lang="zh-CN" altLang="zh-CN" sz="1800" kern="100" dirty="0" smtClean="0">
                        <a:latin typeface="Liberation Serif"/>
                        <a:ea typeface="WenQuanYi Micro Hei"/>
                        <a:cs typeface="Lohit Hindi"/>
                      </a:endParaRPr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</a:tr>
              <a:tr h="6411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00" dirty="0" smtClean="0"/>
                        <a:t>Halo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00" dirty="0" smtClean="0"/>
                        <a:t>(</a:t>
                      </a:r>
                      <a:r>
                        <a:rPr lang="en-US" altLang="zh-CN" sz="1800" kern="100" dirty="0" err="1" smtClean="0"/>
                        <a:t>δp</a:t>
                      </a:r>
                      <a:r>
                        <a:rPr lang="en-US" altLang="zh-CN" sz="1800" kern="100" dirty="0" smtClean="0"/>
                        <a:t>/p</a:t>
                      </a:r>
                      <a:r>
                        <a:rPr lang="en-US" altLang="zh-CN" sz="1800" kern="100" baseline="-25000" dirty="0" smtClean="0"/>
                        <a:t>0</a:t>
                      </a:r>
                      <a:r>
                        <a:rPr lang="en-US" altLang="zh-CN" sz="1800" kern="100" dirty="0" smtClean="0"/>
                        <a:t>=0.0008) 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800" kern="100" dirty="0"/>
                        <a:t>10</a:t>
                      </a:r>
                      <a:r>
                        <a:rPr lang="en-US" sz="1800" kern="100" baseline="30000" dirty="0"/>
                        <a:t>5</a:t>
                      </a:r>
                      <a:endParaRPr lang="zh-CN" sz="1800" kern="100" dirty="0">
                        <a:latin typeface="Liberation Serif"/>
                        <a:ea typeface="WenQuanYi Micro Hei"/>
                        <a:cs typeface="Lohit Hindi"/>
                      </a:endParaRPr>
                    </a:p>
                  </a:txBody>
                  <a:tcPr marL="33612" marR="33612" marT="33612" marB="33612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800" kern="100" dirty="0"/>
                        <a:t>10</a:t>
                      </a:r>
                      <a:r>
                        <a:rPr lang="en-US" sz="1800" kern="100" baseline="30000" dirty="0"/>
                        <a:t>7</a:t>
                      </a:r>
                      <a:endParaRPr lang="zh-CN" sz="1800" kern="100" dirty="0">
                        <a:latin typeface="Liberation Serif"/>
                        <a:ea typeface="WenQuanYi Micro Hei"/>
                        <a:cs typeface="Lohit Hindi"/>
                      </a:endParaRPr>
                    </a:p>
                  </a:txBody>
                  <a:tcPr marL="33612" marR="33612" marT="33612" marB="33612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800" kern="100" dirty="0"/>
                        <a:t>224*10</a:t>
                      </a:r>
                      <a:r>
                        <a:rPr lang="en-US" sz="1800" kern="100" baseline="30000" dirty="0"/>
                        <a:t>2</a:t>
                      </a:r>
                      <a:endParaRPr lang="zh-CN" sz="1800" kern="100" dirty="0">
                        <a:latin typeface="Liberation Serif"/>
                        <a:ea typeface="WenQuanYi Micro Hei"/>
                        <a:cs typeface="Lohit Hindi"/>
                      </a:endParaRPr>
                    </a:p>
                  </a:txBody>
                  <a:tcPr marL="33612" marR="33612" marT="33612" marB="336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00" dirty="0" smtClean="0"/>
                        <a:t>6.1376*10</a:t>
                      </a:r>
                      <a:r>
                        <a:rPr lang="en-US" altLang="zh-CN" sz="1800" kern="100" baseline="30000" dirty="0" smtClean="0"/>
                        <a:t>-11</a:t>
                      </a:r>
                      <a:r>
                        <a:rPr lang="en-US" altLang="zh-CN" sz="1800" kern="100" dirty="0" smtClean="0"/>
                        <a:t>C=61.376pC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00" dirty="0" smtClean="0"/>
                        <a:t>Compton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00" dirty="0" smtClean="0"/>
                        <a:t>2834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00" dirty="0" smtClean="0"/>
                        <a:t>28340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00" dirty="0" smtClean="0"/>
                        <a:t>3*10</a:t>
                      </a:r>
                      <a:r>
                        <a:rPr lang="zh-CN" altLang="en-US" sz="1800" kern="100" dirty="0" smtClean="0">
                          <a:latin typeface="宋体"/>
                          <a:ea typeface="+mn-ea"/>
                        </a:rPr>
                        <a:t>～</a:t>
                      </a:r>
                      <a:r>
                        <a:rPr lang="en-US" altLang="zh-CN" sz="1800" kern="100" dirty="0" smtClean="0"/>
                        <a:t>52 *10</a:t>
                      </a:r>
                      <a:endParaRPr lang="zh-CN" altLang="zh-CN" sz="1800" kern="100" dirty="0" smtClean="0">
                        <a:latin typeface="Liberation Serif"/>
                        <a:ea typeface="WenQuanYi Micro Hei"/>
                        <a:cs typeface="Lohit Hind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00" dirty="0" smtClean="0">
                          <a:solidFill>
                            <a:srgbClr val="FF0000"/>
                          </a:solidFill>
                        </a:rPr>
                        <a:t>82.2fC</a:t>
                      </a:r>
                      <a:r>
                        <a:rPr lang="zh-CN" altLang="en-US" sz="1800" kern="100" dirty="0" smtClean="0">
                          <a:latin typeface="宋体"/>
                          <a:ea typeface="宋体"/>
                        </a:rPr>
                        <a:t>～</a:t>
                      </a:r>
                      <a:r>
                        <a:rPr lang="en-US" altLang="zh-CN" sz="1800" kern="100" dirty="0" smtClean="0"/>
                        <a:t>1.4284pC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340768"/>
            <a:ext cx="4104456" cy="2483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39552" y="1484784"/>
            <a:ext cx="3960440" cy="237962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>
          <a:xfrm>
            <a:off x="6732240" y="6492875"/>
            <a:ext cx="2133600" cy="365125"/>
          </a:xfrm>
        </p:spPr>
        <p:txBody>
          <a:bodyPr/>
          <a:lstStyle/>
          <a:p>
            <a:fld id="{C6494092-B3B7-40F5-BAB8-AFCCE4C63B9D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</p:cSld>
  <p:clrMapOvr>
    <a:masterClrMapping/>
  </p:clrMapOvr>
  <p:transition advTm="76563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u="sng" dirty="0" smtClean="0"/>
              <a:t>Diamond Detector Test @ PHIL</a:t>
            </a:r>
            <a:endParaRPr lang="zh-CN" altLang="en-US" u="sn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204864"/>
            <a:ext cx="5688632" cy="2764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1520" y="1433984"/>
            <a:ext cx="5904656" cy="576064"/>
          </a:xfrm>
          <a:prstGeom prst="rect">
            <a:avLst/>
          </a:prstGeom>
          <a:noFill/>
          <a:ln/>
          <a:extLst/>
        </p:spPr>
        <p:txBody>
          <a:bodyPr vert="horz" lIns="90000" tIns="46800" rIns="90000" bIns="4680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>
              <a:lnSpc>
                <a:spcPct val="80000"/>
              </a:lnSpc>
              <a:spcBef>
                <a:spcPts val="700"/>
              </a:spcBef>
              <a:buClr>
                <a:srgbClr val="006600"/>
              </a:buClr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b="1" dirty="0" smtClean="0">
                <a:solidFill>
                  <a:srgbClr val="FF6600"/>
                </a:solidFill>
              </a:rPr>
              <a:t>ATF2 in-vacuum 2x2mm single crystal</a:t>
            </a:r>
          </a:p>
          <a:p>
            <a:pPr marL="0" indent="0" algn="ctr" defTabSz="457200">
              <a:lnSpc>
                <a:spcPct val="80000"/>
              </a:lnSpc>
              <a:spcBef>
                <a:spcPts val="700"/>
              </a:spcBef>
              <a:buClr>
                <a:srgbClr val="006600"/>
              </a:buClr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b="1" dirty="0" smtClean="0">
                <a:solidFill>
                  <a:srgbClr val="FF6600"/>
                </a:solidFill>
              </a:rPr>
              <a:t> CVD diamond sensor profile  scanner </a:t>
            </a:r>
            <a:r>
              <a:rPr lang="en-US" altLang="zh-CN" sz="1600" b="1" dirty="0" smtClean="0">
                <a:solidFill>
                  <a:srgbClr val="FF6600"/>
                </a:solidFill>
              </a:rPr>
              <a:t>-&gt; </a:t>
            </a:r>
            <a:r>
              <a:rPr lang="en-US" sz="1600" b="1" dirty="0" smtClean="0">
                <a:solidFill>
                  <a:srgbClr val="FF6600"/>
                </a:solidFill>
              </a:rPr>
              <a:t>test and diagnostic for PHIL</a:t>
            </a: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6600"/>
              </a:buClr>
              <a:buSz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000" b="1" dirty="0" smtClean="0">
              <a:latin typeface="Calibri"/>
              <a:sym typeface="Symbol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536" y="5085184"/>
            <a:ext cx="4824536" cy="864096"/>
          </a:xfrm>
          <a:prstGeom prst="rect">
            <a:avLst/>
          </a:prstGeom>
          <a:noFill/>
          <a:ln>
            <a:noFill/>
          </a:ln>
          <a:extLst/>
        </p:spPr>
        <p:txBody>
          <a:bodyPr vert="horz" lIns="90000" tIns="46800" rIns="90000" bIns="4680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6600"/>
              </a:buClr>
              <a:buSz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b="1" dirty="0" smtClean="0">
                <a:solidFill>
                  <a:srgbClr val="006600"/>
                </a:solidFill>
                <a:latin typeface="Calibri"/>
                <a:sym typeface="Symbol"/>
              </a:rPr>
              <a:t>Fixed (moveable) beam profile and halo monitor as diagnostic for PHIL: large area poly crystalline CVD sensor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292080" y="5157192"/>
            <a:ext cx="3132856" cy="1512168"/>
          </a:xfrm>
          <a:prstGeom prst="rect">
            <a:avLst/>
          </a:prstGeom>
          <a:noFill/>
          <a:ln/>
          <a:extLst/>
        </p:spPr>
        <p:txBody>
          <a:bodyPr vert="horz" lIns="90000" tIns="46800" rIns="90000" bIns="4680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6600"/>
              </a:buClr>
              <a:buSz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b="1" dirty="0" smtClean="0">
                <a:solidFill>
                  <a:srgbClr val="0033CC"/>
                </a:solidFill>
                <a:latin typeface="Calibri"/>
                <a:sym typeface="Symbol"/>
              </a:rPr>
              <a:t>Test of fast remote readout (fast </a:t>
            </a:r>
            <a:r>
              <a:rPr lang="en-US" sz="1800" b="1" dirty="0" err="1" smtClean="0">
                <a:solidFill>
                  <a:srgbClr val="0033CC"/>
                </a:solidFill>
                <a:latin typeface="Calibri"/>
                <a:sym typeface="Symbol"/>
              </a:rPr>
              <a:t>heliax</a:t>
            </a:r>
            <a:r>
              <a:rPr lang="en-US" sz="1800" b="1" dirty="0" smtClean="0">
                <a:solidFill>
                  <a:srgbClr val="0033CC"/>
                </a:solidFill>
                <a:latin typeface="Calibri"/>
                <a:sym typeface="Symbol"/>
              </a:rPr>
              <a:t> coax cable + ASIC) with particles at end of beam line, using existing single crystal 4.5x4.5mm CVD diamond pad sensor</a:t>
            </a:r>
          </a:p>
        </p:txBody>
      </p:sp>
      <p:cxnSp>
        <p:nvCxnSpPr>
          <p:cNvPr id="8" name="Connecteur droit avec flèche 3"/>
          <p:cNvCxnSpPr/>
          <p:nvPr/>
        </p:nvCxnSpPr>
        <p:spPr>
          <a:xfrm flipH="1" flipV="1">
            <a:off x="5076058" y="3645024"/>
            <a:ext cx="504054" cy="1296144"/>
          </a:xfrm>
          <a:prstGeom prst="straightConnector1">
            <a:avLst/>
          </a:prstGeom>
          <a:ln>
            <a:solidFill>
              <a:srgbClr val="0033CC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avec flèche 25"/>
          <p:cNvCxnSpPr/>
          <p:nvPr/>
        </p:nvCxnSpPr>
        <p:spPr>
          <a:xfrm flipH="1">
            <a:off x="3419872" y="2060848"/>
            <a:ext cx="216024" cy="936104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avec flèche 27"/>
          <p:cNvCxnSpPr/>
          <p:nvPr/>
        </p:nvCxnSpPr>
        <p:spPr>
          <a:xfrm flipV="1">
            <a:off x="3707904" y="3573016"/>
            <a:ext cx="739654" cy="1478246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5796136" y="2276872"/>
            <a:ext cx="33843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u="sng" dirty="0"/>
              <a:t>PHIL Electron Beam </a:t>
            </a:r>
            <a:r>
              <a:rPr lang="en-US" altLang="zh-CN" b="1" u="sng" dirty="0" smtClean="0"/>
              <a:t>Parameters</a:t>
            </a:r>
          </a:p>
          <a:p>
            <a:pPr algn="ctr"/>
            <a:r>
              <a:rPr lang="en-US" altLang="zh-CN" dirty="0" smtClean="0"/>
              <a:t>(given by </a:t>
            </a:r>
            <a:r>
              <a:rPr lang="en-US" altLang="zh-CN" b="1" i="1" u="sng" dirty="0" err="1" smtClean="0"/>
              <a:t>Hugues</a:t>
            </a:r>
            <a:r>
              <a:rPr lang="en-US" altLang="zh-CN" b="1" i="1" u="sng" dirty="0" smtClean="0"/>
              <a:t> </a:t>
            </a:r>
            <a:r>
              <a:rPr lang="en-US" altLang="zh-CN" b="1" i="1" u="sng" dirty="0" err="1" smtClean="0"/>
              <a:t>Monard</a:t>
            </a:r>
            <a:r>
              <a:rPr lang="en-US" altLang="zh-CN" u="sng" dirty="0" smtClean="0"/>
              <a:t>)</a:t>
            </a:r>
          </a:p>
          <a:p>
            <a:pPr lvl="0">
              <a:buFont typeface="Wingdings" pitchFamily="2" charset="2"/>
              <a:buChar char="ü"/>
            </a:pPr>
            <a:r>
              <a:rPr lang="en-US" altLang="zh-CN" dirty="0" smtClean="0"/>
              <a:t>Charge</a:t>
            </a:r>
            <a:r>
              <a:rPr lang="en-US" altLang="zh-CN" dirty="0"/>
              <a:t>:  10 pC-250 </a:t>
            </a:r>
            <a:r>
              <a:rPr lang="en-US" altLang="zh-CN" dirty="0" err="1"/>
              <a:t>pC</a:t>
            </a:r>
            <a:r>
              <a:rPr lang="en-US" altLang="zh-CN" dirty="0"/>
              <a:t>/bunch (1 bunch per RF pulse) ;</a:t>
            </a:r>
            <a:endParaRPr lang="zh-CN" altLang="zh-CN" dirty="0"/>
          </a:p>
          <a:p>
            <a:pPr lvl="0">
              <a:buFont typeface="Wingdings" pitchFamily="2" charset="2"/>
              <a:buChar char="ü"/>
            </a:pPr>
            <a:r>
              <a:rPr lang="en-US" altLang="zh-CN" dirty="0"/>
              <a:t>Duration of Charge: 7 </a:t>
            </a:r>
            <a:r>
              <a:rPr lang="en-US" altLang="zh-CN" dirty="0" err="1"/>
              <a:t>ps</a:t>
            </a:r>
            <a:r>
              <a:rPr lang="en-US" altLang="zh-CN" dirty="0"/>
              <a:t> FWHM;</a:t>
            </a:r>
            <a:endParaRPr lang="zh-CN" altLang="zh-CN" dirty="0"/>
          </a:p>
          <a:p>
            <a:pPr lvl="0">
              <a:buFont typeface="Wingdings" pitchFamily="2" charset="2"/>
              <a:buChar char="ü"/>
            </a:pPr>
            <a:r>
              <a:rPr lang="en-US" altLang="zh-CN" dirty="0"/>
              <a:t>Charge </a:t>
            </a:r>
            <a:r>
              <a:rPr lang="en-US" altLang="zh-CN" dirty="0" err="1"/>
              <a:t>Stablility</a:t>
            </a:r>
            <a:r>
              <a:rPr lang="en-US" altLang="zh-CN" dirty="0"/>
              <a:t>: &lt; 2%;</a:t>
            </a:r>
            <a:endParaRPr lang="zh-CN" altLang="zh-CN" dirty="0"/>
          </a:p>
          <a:p>
            <a:pPr lvl="0">
              <a:buFont typeface="Wingdings" pitchFamily="2" charset="2"/>
              <a:buChar char="ü"/>
            </a:pPr>
            <a:r>
              <a:rPr lang="en-US" altLang="zh-CN" dirty="0"/>
              <a:t>Maximum Energy: 3MeV;</a:t>
            </a:r>
            <a:endParaRPr lang="zh-CN" altLang="zh-CN" dirty="0"/>
          </a:p>
          <a:p>
            <a:pPr lvl="0">
              <a:buFont typeface="Wingdings" pitchFamily="2" charset="2"/>
              <a:buChar char="ü"/>
            </a:pPr>
            <a:r>
              <a:rPr lang="en-US" altLang="zh-CN" dirty="0"/>
              <a:t>Minimum Dispersion: &lt; 1%;</a:t>
            </a:r>
            <a:endParaRPr lang="zh-CN" altLang="zh-CN" dirty="0"/>
          </a:p>
          <a:p>
            <a:pPr lvl="0">
              <a:buFont typeface="Wingdings" pitchFamily="2" charset="2"/>
              <a:buChar char="ü"/>
            </a:pPr>
            <a:r>
              <a:rPr lang="en-US" altLang="zh-CN" dirty="0"/>
              <a:t>Beam </a:t>
            </a:r>
            <a:r>
              <a:rPr lang="en-US" altLang="zh-CN" dirty="0" smtClean="0"/>
              <a:t>Size -&gt; ?</a:t>
            </a:r>
            <a:endParaRPr lang="zh-CN" altLang="zh-CN" dirty="0"/>
          </a:p>
        </p:txBody>
      </p:sp>
      <p:sp>
        <p:nvSpPr>
          <p:cNvPr id="19" name="圆角矩形 18"/>
          <p:cNvSpPr/>
          <p:nvPr/>
        </p:nvSpPr>
        <p:spPr>
          <a:xfrm>
            <a:off x="5770736" y="2276872"/>
            <a:ext cx="3312368" cy="25922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251520" y="1340768"/>
            <a:ext cx="5904656" cy="720080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5292080" y="5110584"/>
            <a:ext cx="2880320" cy="151216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圆角矩形 23"/>
          <p:cNvSpPr/>
          <p:nvPr/>
        </p:nvSpPr>
        <p:spPr>
          <a:xfrm>
            <a:off x="323528" y="5043656"/>
            <a:ext cx="4824536" cy="79208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灯片编号占位符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4092-B3B7-40F5-BAB8-AFCCE4C63B9D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u="sng" dirty="0"/>
              <a:t>Expected Signal </a:t>
            </a:r>
            <a:r>
              <a:rPr lang="en-US" altLang="zh-CN" u="sng" dirty="0" smtClean="0"/>
              <a:t>@ </a:t>
            </a:r>
            <a:r>
              <a:rPr lang="en-US" altLang="zh-CN" u="sng" dirty="0"/>
              <a:t>PHIL</a:t>
            </a:r>
            <a:endParaRPr lang="zh-CN" altLang="en-US" u="sng" dirty="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539552" y="1425259"/>
            <a:ext cx="79928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0850" algn="l"/>
              </a:tabLst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WenQuanYi Micro Hei" charset="0"/>
                <a:cs typeface="Lohit Hindi" charset="0"/>
              </a:rPr>
              <a:t> Charge created by 1MIP in diamond : 2.74 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WenQuanYi Micro Hei" charset="0"/>
                <a:cs typeface="Lohit Hindi" charset="0"/>
              </a:rPr>
              <a:t>fC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WenQuanYi Micro Hei" charset="0"/>
                <a:cs typeface="Lohit Hindi" charset="0"/>
              </a:rPr>
              <a:t>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0850" algn="l"/>
              </a:tabLst>
            </a:pPr>
            <a:r>
              <a:rPr lang="en-US" altLang="zh-CN" sz="2000" dirty="0" smtClean="0">
                <a:latin typeface="Arial" pitchFamily="34" charset="0"/>
                <a:ea typeface="WenQuanYi Micro Hei" charset="0"/>
                <a:cs typeface="Lohit Hindi" charset="0"/>
              </a:rPr>
              <a:t> Charge </a:t>
            </a:r>
            <a:r>
              <a:rPr lang="en-US" altLang="zh-CN" sz="2000" dirty="0">
                <a:latin typeface="Arial" pitchFamily="34" charset="0"/>
                <a:ea typeface="WenQuanYi Micro Hei" charset="0"/>
                <a:cs typeface="Lohit Hindi" charset="0"/>
              </a:rPr>
              <a:t>@ </a:t>
            </a:r>
            <a:r>
              <a:rPr lang="en-US" altLang="zh-CN" sz="2000" dirty="0" smtClean="0">
                <a:latin typeface="Arial" pitchFamily="34" charset="0"/>
                <a:ea typeface="WenQuanYi Micro Hei" charset="0"/>
                <a:cs typeface="Lohit Hindi" charset="0"/>
              </a:rPr>
              <a:t>PHIL:  </a:t>
            </a:r>
            <a:r>
              <a:rPr lang="en-US" altLang="zh-CN" sz="2000" dirty="0">
                <a:latin typeface="Arial" pitchFamily="34" charset="0"/>
                <a:ea typeface="WenQuanYi Micro Hei" charset="0"/>
                <a:cs typeface="Lohit Hindi" charset="0"/>
              </a:rPr>
              <a:t>10 pC-250 </a:t>
            </a:r>
            <a:r>
              <a:rPr lang="en-US" altLang="zh-CN" sz="2000" dirty="0" err="1">
                <a:latin typeface="Arial" pitchFamily="34" charset="0"/>
                <a:ea typeface="WenQuanYi Micro Hei" charset="0"/>
                <a:cs typeface="Lohit Hindi" charset="0"/>
              </a:rPr>
              <a:t>pC</a:t>
            </a:r>
            <a:r>
              <a:rPr lang="en-US" altLang="zh-CN" sz="2000" dirty="0">
                <a:latin typeface="Arial" pitchFamily="34" charset="0"/>
                <a:ea typeface="WenQuanYi Micro Hei" charset="0"/>
                <a:cs typeface="Lohit Hindi" charset="0"/>
              </a:rPr>
              <a:t>/bunch (1 bunch per RF </a:t>
            </a:r>
            <a:r>
              <a:rPr lang="en-US" altLang="zh-CN" sz="2000" dirty="0" smtClean="0">
                <a:latin typeface="Arial" pitchFamily="34" charset="0"/>
                <a:ea typeface="WenQuanYi Micro Hei" charset="0"/>
                <a:cs typeface="Lohit Hindi" charset="0"/>
              </a:rPr>
              <a:t>pulse)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0850" algn="l"/>
              </a:tabLst>
            </a:pPr>
            <a:r>
              <a:rPr lang="en-US" altLang="zh-CN" sz="2000" dirty="0">
                <a:latin typeface="Arial" pitchFamily="34" charset="0"/>
                <a:ea typeface="WenQuanYi Micro Hei" charset="0"/>
                <a:cs typeface="Lohit Hindi" charset="0"/>
              </a:rPr>
              <a:t> </a:t>
            </a:r>
            <a:r>
              <a:rPr lang="en-US" altLang="zh-CN" sz="2000" dirty="0" smtClean="0">
                <a:latin typeface="Arial" pitchFamily="34" charset="0"/>
                <a:ea typeface="WenQuanYi Micro Hei" charset="0"/>
                <a:cs typeface="Lohit Hindi" charset="0"/>
              </a:rPr>
              <a:t>Signal </a:t>
            </a:r>
            <a:r>
              <a:rPr lang="en-US" altLang="zh-CN" sz="2000" dirty="0">
                <a:latin typeface="Arial" pitchFamily="34" charset="0"/>
                <a:ea typeface="WenQuanYi Micro Hei" charset="0"/>
                <a:cs typeface="Lohit Hindi" charset="0"/>
              </a:rPr>
              <a:t>pulse length of diamond: t=1ns;</a:t>
            </a:r>
            <a:endParaRPr lang="zh-CN" altLang="zh-CN" sz="2000" dirty="0">
              <a:latin typeface="Arial" pitchFamily="34" charset="0"/>
              <a:ea typeface="WenQuanYi Micro Hei" charset="0"/>
              <a:cs typeface="Lohit Hindi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en-US" altLang="zh-CN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WenQuanYi Micro Hei" charset="0"/>
                <a:cs typeface="Lohit Hindi" charset="0"/>
              </a:rPr>
              <a:t>Minimum charge obtained from PHIL (in case all the electrons hit on the diamond): </a:t>
            </a:r>
            <a:endParaRPr kumimoji="0" lang="en-US" altLang="zh-CN" sz="1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en-US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827584" y="3645024"/>
          <a:ext cx="6480720" cy="869298"/>
        </p:xfrm>
        <a:graphic>
          <a:graphicData uri="http://schemas.openxmlformats.org/presentationml/2006/ole">
            <p:oleObj spid="_x0000_s17413" name="公式" r:id="rId3" imgW="3124080" imgH="419040" progId="Equation.3">
              <p:embed/>
            </p:oleObj>
          </a:graphicData>
        </a:graphic>
      </p:graphicFrame>
      <p:sp>
        <p:nvSpPr>
          <p:cNvPr id="9" name="圆角矩形 8"/>
          <p:cNvSpPr/>
          <p:nvPr/>
        </p:nvSpPr>
        <p:spPr>
          <a:xfrm>
            <a:off x="683568" y="3501008"/>
            <a:ext cx="6912768" cy="108012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539552" y="4653136"/>
            <a:ext cx="475252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en-US" altLang="zh-CN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WenQuanYi Micro Hei" charset="0"/>
                <a:cs typeface="Lohit Hindi" charset="0"/>
              </a:rPr>
              <a:t>Convert the charge into voltage:</a:t>
            </a:r>
            <a:endParaRPr kumimoji="0" lang="en-US" altLang="zh-CN" sz="1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323529" y="5229201"/>
          <a:ext cx="5904655" cy="906104"/>
        </p:xfrm>
        <a:graphic>
          <a:graphicData uri="http://schemas.openxmlformats.org/presentationml/2006/ole">
            <p:oleObj spid="_x0000_s17416" name="公式" r:id="rId4" imgW="2730240" imgH="419040" progId="Equation.3">
              <p:embed/>
            </p:oleObj>
          </a:graphicData>
        </a:graphic>
      </p:graphicFrame>
      <p:sp>
        <p:nvSpPr>
          <p:cNvPr id="13" name="圆角矩形 12"/>
          <p:cNvSpPr/>
          <p:nvPr/>
        </p:nvSpPr>
        <p:spPr>
          <a:xfrm>
            <a:off x="144016" y="5301208"/>
            <a:ext cx="6372200" cy="79208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4092-B3B7-40F5-BAB8-AFCCE4C63B9D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>
            <a:off x="6588224" y="5517232"/>
            <a:ext cx="720080" cy="432048"/>
          </a:xfrm>
          <a:prstGeom prst="rightArrow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7308304" y="5445224"/>
            <a:ext cx="1716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Too Large!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altLang="zh-CN" u="sng" dirty="0" smtClean="0"/>
              <a:t>Electronics Setup</a:t>
            </a:r>
            <a:endParaRPr lang="zh-CN" altLang="en-US" u="sng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3834" r="5376" b="2852"/>
          <a:stretch>
            <a:fillRect/>
          </a:stretch>
        </p:blipFill>
        <p:spPr bwMode="auto">
          <a:xfrm>
            <a:off x="25400" y="1196752"/>
            <a:ext cx="4139952" cy="238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57808" y="4005064"/>
          <a:ext cx="1650074" cy="2327910"/>
        </p:xfrm>
        <a:graphic>
          <a:graphicData uri="http://schemas.openxmlformats.org/drawingml/2006/table">
            <a:tbl>
              <a:tblPr/>
              <a:tblGrid>
                <a:gridCol w="1650074"/>
              </a:tblGrid>
              <a:tr h="304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  <a:cs typeface="+mn-cs"/>
                        </a:rPr>
                        <a:t> </a:t>
                      </a: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  <a:cs typeface="+mn-cs"/>
                        </a:rPr>
                        <a:t>Cable Type</a:t>
                      </a:r>
                      <a:endParaRPr lang="fr-FR" sz="1200" b="1" kern="1200" dirty="0" smtClean="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</a:rPr>
                        <a:t>LDF4-50A, HELIAX</a:t>
                      </a:r>
                      <a:endParaRPr lang="zh-CN" sz="900" dirty="0" smtClean="0">
                        <a:latin typeface="Times New Roman"/>
                        <a:ea typeface="MS Mincho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</a:rPr>
                        <a:t>1/2 "</a:t>
                      </a:r>
                      <a:endParaRPr lang="zh-CN" sz="9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</a:rPr>
                        <a:t>LDF1-50, HELIAX® 1/4 "</a:t>
                      </a:r>
                      <a:endParaRPr lang="zh-CN" sz="9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</a:rPr>
                        <a:t>Connector</a:t>
                      </a:r>
                      <a:endParaRPr lang="zh-CN" sz="900" dirty="0">
                        <a:latin typeface="Times New Roman"/>
                        <a:ea typeface="MS Mincho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</a:rPr>
                        <a:t>R185A.216.020 </a:t>
                      </a:r>
                      <a:endParaRPr lang="zh-CN" sz="900" dirty="0">
                        <a:latin typeface="Times New Roman"/>
                        <a:ea typeface="MS Mincho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</a:rPr>
                        <a:t>ECO 7/16</a:t>
                      </a:r>
                      <a:endParaRPr lang="zh-CN" sz="900" dirty="0">
                        <a:latin typeface="Times New Roman"/>
                        <a:ea typeface="MS Mincho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</a:rPr>
                        <a:t>1/2"</a:t>
                      </a:r>
                      <a:endParaRPr lang="zh-CN" sz="9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</a:rPr>
                        <a:t>Connector</a:t>
                      </a:r>
                      <a:endParaRPr lang="zh-CN" sz="900" dirty="0">
                        <a:latin typeface="Times New Roman"/>
                        <a:ea typeface="MS Mincho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</a:rPr>
                        <a:t>ECO 7/16</a:t>
                      </a:r>
                      <a:endParaRPr lang="zh-CN" sz="900" dirty="0">
                        <a:latin typeface="Times New Roman"/>
                        <a:ea typeface="MS Mincho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</a:rPr>
                        <a:t>1/4"</a:t>
                      </a:r>
                      <a:endParaRPr lang="zh-CN" sz="9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4355976" y="1556792"/>
            <a:ext cx="511256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u="sng" dirty="0" smtClean="0">
                <a:solidFill>
                  <a:schemeClr val="accent6">
                    <a:lumMod val="50000"/>
                  </a:schemeClr>
                </a:solidFill>
                <a:sym typeface="Symbol"/>
              </a:rPr>
              <a:t>  </a:t>
            </a:r>
            <a:endParaRPr lang="en-US" altLang="zh-CN" b="1" u="sng" dirty="0" smtClean="0">
              <a:solidFill>
                <a:schemeClr val="accent6">
                  <a:lumMod val="50000"/>
                </a:schemeClr>
              </a:solidFill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sz="1600" b="1" dirty="0" smtClean="0">
                <a:solidFill>
                  <a:schemeClr val="accent4"/>
                </a:solidFill>
              </a:rPr>
              <a:t> </a:t>
            </a:r>
            <a:r>
              <a:rPr lang="zh-CN" altLang="en-US" sz="1600" b="1" dirty="0" smtClean="0">
                <a:solidFill>
                  <a:schemeClr val="accent4"/>
                </a:solidFill>
              </a:rPr>
              <a:t> </a:t>
            </a:r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4-channel Agilent 6000L Series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1 GHz analog bandwidth and up to 4 </a:t>
            </a:r>
            <a:r>
              <a:rPr lang="en-US" altLang="zh-CN" sz="1600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GSa</a:t>
            </a:r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/s</a:t>
            </a:r>
          </a:p>
          <a:p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sample rate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8 bit vertical resolution (extensible to 12 bits)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Maximum input : 400 V </a:t>
            </a:r>
            <a:r>
              <a:rPr lang="en-US" altLang="zh-CN" sz="1600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pk</a:t>
            </a:r>
            <a:endParaRPr lang="en-US" altLang="zh-CN" sz="16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BNC connector used</a:t>
            </a:r>
            <a:endParaRPr lang="zh-CN" altLang="en-US" sz="16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55776" y="4144431"/>
            <a:ext cx="619268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u="sng" dirty="0">
                <a:solidFill>
                  <a:schemeClr val="accent6">
                    <a:lumMod val="50000"/>
                  </a:schemeClr>
                </a:solidFill>
                <a:sym typeface="Symbol"/>
              </a:rPr>
              <a:t>PARISROC2</a:t>
            </a:r>
            <a:r>
              <a:rPr lang="en-US" altLang="zh-CN" sz="2000" b="1" u="sng" dirty="0" smtClean="0"/>
              <a:t> </a:t>
            </a:r>
            <a:endParaRPr lang="en-US" altLang="zh-CN" sz="2000" b="1" u="sng" dirty="0" smtClean="0"/>
          </a:p>
          <a:p>
            <a:pPr algn="ctr"/>
            <a:endParaRPr lang="en-US" altLang="zh-CN" sz="700" b="1" u="sng" dirty="0" smtClean="0"/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 </a:t>
            </a:r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Photomultiplier Array Integrated in </a:t>
            </a:r>
            <a:r>
              <a:rPr lang="en-US" altLang="zh-CN" sz="1600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SiGe</a:t>
            </a:r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Read Out Chip 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16 independent channels and each channel has a variable </a:t>
            </a:r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gain</a:t>
            </a:r>
            <a:endParaRPr lang="en-US" altLang="zh-CN" sz="16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Charge dynamic range: </a:t>
            </a:r>
            <a:r>
              <a:rPr lang="en-US" altLang="zh-CN" sz="1600" dirty="0" smtClean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50 </a:t>
            </a:r>
            <a:r>
              <a:rPr lang="en-US" altLang="zh-CN" sz="1600" dirty="0" err="1" smtClean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fC</a:t>
            </a:r>
            <a:r>
              <a:rPr lang="en-US" altLang="zh-CN" sz="1600" dirty="0" smtClean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to </a:t>
            </a:r>
            <a:r>
              <a:rPr lang="en-US" altLang="zh-CN" sz="1600" dirty="0" smtClean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200 </a:t>
            </a:r>
            <a:r>
              <a:rPr lang="en-US" altLang="zh-CN" sz="1600" dirty="0" err="1" smtClean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pC</a:t>
            </a:r>
            <a:endParaRPr lang="en-US" altLang="zh-CN" sz="1600" dirty="0" smtClean="0">
              <a:solidFill>
                <a:srgbClr val="C0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Shaper with variable shaping time (from 25 ns to 100 ns)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Self triggering and ADC integrated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Both charge and time data can be </a:t>
            </a:r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measured</a:t>
            </a:r>
            <a:endParaRPr lang="en-US" altLang="zh-CN" sz="16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4283968" y="1412776"/>
            <a:ext cx="4788024" cy="216024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2483768" y="4005064"/>
            <a:ext cx="6336704" cy="244827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427984" y="1484784"/>
            <a:ext cx="449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u="sng" dirty="0" smtClean="0">
                <a:solidFill>
                  <a:schemeClr val="accent6">
                    <a:lumMod val="50000"/>
                  </a:schemeClr>
                </a:solidFill>
                <a:sym typeface="Symbol"/>
              </a:rPr>
              <a:t>Agilent DSO6104L Fast Sampling Oscilloscope</a:t>
            </a:r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4092-B3B7-40F5-BAB8-AFCCE4C63B9D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3563724"/>
            <a:ext cx="5741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accent6"/>
                </a:solidFill>
              </a:rPr>
              <a:t>Cable length: 25 m to 50 m (measured by </a:t>
            </a:r>
            <a:r>
              <a:rPr lang="en-US" altLang="zh-CN" b="1" i="1" u="sng" dirty="0" smtClean="0">
                <a:solidFill>
                  <a:schemeClr val="accent6"/>
                </a:solidFill>
              </a:rPr>
              <a:t>Jean-Noel </a:t>
            </a:r>
            <a:r>
              <a:rPr lang="en-US" altLang="zh-CN" b="1" i="1" u="sng" dirty="0" err="1" smtClean="0">
                <a:solidFill>
                  <a:schemeClr val="accent6"/>
                </a:solidFill>
              </a:rPr>
              <a:t>Cayla</a:t>
            </a:r>
            <a:r>
              <a:rPr lang="en-US" altLang="zh-CN" b="1" dirty="0" smtClean="0">
                <a:solidFill>
                  <a:schemeClr val="accent6"/>
                </a:solidFill>
              </a:rPr>
              <a:t>)</a:t>
            </a:r>
            <a:endParaRPr lang="zh-CN" altLang="en-US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742</TotalTime>
  <Words>876</Words>
  <Application>Microsoft Office PowerPoint</Application>
  <PresentationFormat>全屏显示(4:3)</PresentationFormat>
  <Paragraphs>185</Paragraphs>
  <Slides>11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Office 主题</vt:lpstr>
      <vt:lpstr>公式</vt:lpstr>
      <vt:lpstr>Test of Diamond Sensors at PHIL </vt:lpstr>
      <vt:lpstr>Contents</vt:lpstr>
      <vt:lpstr>  </vt:lpstr>
      <vt:lpstr>Diamond Detector Characteristics</vt:lpstr>
      <vt:lpstr>Diamond Detector Characteristics</vt:lpstr>
      <vt:lpstr>Mad-X Simulation Results for Beam &amp; Halo &amp; Compton Signal @ Sensor</vt:lpstr>
      <vt:lpstr>Diamond Detector Test @ PHIL</vt:lpstr>
      <vt:lpstr>Expected Signal @ PHIL</vt:lpstr>
      <vt:lpstr>Electronics Setup</vt:lpstr>
      <vt:lpstr>Summary and Future Plan</vt:lpstr>
      <vt:lpstr>幻灯片 11</vt:lpstr>
    </vt:vector>
  </TitlesOfParts>
  <Company>63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Diagnostic of Electron Beam Signal Using Diamond Sensor on PHIL </dc:title>
  <dc:creator>lena</dc:creator>
  <cp:lastModifiedBy>lena</cp:lastModifiedBy>
  <cp:revision>67</cp:revision>
  <dcterms:created xsi:type="dcterms:W3CDTF">2013-01-29T14:19:01Z</dcterms:created>
  <dcterms:modified xsi:type="dcterms:W3CDTF">2013-01-30T13:52:57Z</dcterms:modified>
</cp:coreProperties>
</file>